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4E7F4"/>
    <a:srgbClr val="E5DDC6"/>
    <a:srgbClr val="FFFF00"/>
    <a:srgbClr val="FF0000"/>
    <a:srgbClr val="FFF100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392" y="86"/>
      </p:cViewPr>
      <p:guideLst>
        <p:guide orient="horz" pos="16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825" r="873" b="1229"/>
          <a:stretch/>
        </p:blipFill>
        <p:spPr bwMode="auto">
          <a:xfrm>
            <a:off x="2211586" y="294689"/>
            <a:ext cx="4720828" cy="62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P.109~115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‘OO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표현은 다음과 같이 표현합니다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2" y="2478271"/>
            <a:ext cx="8266321" cy="22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P.109~115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‘OO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표현만 있지 않습니다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41" y="1953921"/>
            <a:ext cx="7198200" cy="1571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66" y="3820072"/>
            <a:ext cx="8359201" cy="22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P.109~115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‘OO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XX </a:t>
            </a:r>
            <a:r>
              <a:rPr lang="ko-KR" altLang="en-US" dirty="0" smtClean="0"/>
              <a:t>이상이다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표현은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9" y="2673350"/>
            <a:ext cx="8235361" cy="20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P.109~115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‘OO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XX </a:t>
            </a:r>
            <a:r>
              <a:rPr lang="ko-KR" altLang="en-US" dirty="0" smtClean="0"/>
              <a:t>와 같지 않다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표현은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9" y="2236226"/>
            <a:ext cx="8870042" cy="1606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93" y="3842546"/>
            <a:ext cx="8235361" cy="20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8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P.109~115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조건을 위한 표현은 다음과 같이 다양합니다</a:t>
            </a:r>
            <a:r>
              <a:rPr lang="en-US" altLang="ko-KR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언어마다 표현은 조금씩 다릅니다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07" y="2444750"/>
            <a:ext cx="6081337" cy="28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P.109~115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코딩실습 </a:t>
            </a:r>
            <a:r>
              <a:rPr lang="en-US" altLang="ko-KR" dirty="0" smtClean="0"/>
              <a:t>02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73" y="1570788"/>
            <a:ext cx="6540267" cy="48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dirty="0" smtClean="0">
                <a:solidFill>
                  <a:schemeClr val="tx1"/>
                </a:solidFill>
              </a:rPr>
              <a:t> 연결하기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아래와 같이 조건이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인 경우를 생각해 보겠습니다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846" y="2074610"/>
            <a:ext cx="5663455" cy="1384034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545446" y="2772844"/>
            <a:ext cx="11599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123420" y="2772844"/>
            <a:ext cx="11599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86" y="3920233"/>
            <a:ext cx="8359201" cy="1808081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>
            <a:off x="1972733" y="3174999"/>
            <a:ext cx="1032934" cy="855133"/>
          </a:xfrm>
          <a:custGeom>
            <a:avLst/>
            <a:gdLst>
              <a:gd name="connsiteX0" fmla="*/ 1032934 w 1032934"/>
              <a:gd name="connsiteY0" fmla="*/ 0 h 1219200"/>
              <a:gd name="connsiteX1" fmla="*/ 1032934 w 1032934"/>
              <a:gd name="connsiteY1" fmla="*/ 651934 h 1219200"/>
              <a:gd name="connsiteX2" fmla="*/ 0 w 1032934"/>
              <a:gd name="connsiteY2" fmla="*/ 651934 h 1219200"/>
              <a:gd name="connsiteX3" fmla="*/ 0 w 1032934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934" h="1219200">
                <a:moveTo>
                  <a:pt x="1032934" y="0"/>
                </a:moveTo>
                <a:lnTo>
                  <a:pt x="1032934" y="651934"/>
                </a:lnTo>
                <a:lnTo>
                  <a:pt x="0" y="651934"/>
                </a:lnTo>
                <a:lnTo>
                  <a:pt x="0" y="12192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478169" y="3174999"/>
            <a:ext cx="244807" cy="855133"/>
          </a:xfrm>
          <a:custGeom>
            <a:avLst/>
            <a:gdLst>
              <a:gd name="connsiteX0" fmla="*/ 1032934 w 1032934"/>
              <a:gd name="connsiteY0" fmla="*/ 0 h 1219200"/>
              <a:gd name="connsiteX1" fmla="*/ 1032934 w 1032934"/>
              <a:gd name="connsiteY1" fmla="*/ 651934 h 1219200"/>
              <a:gd name="connsiteX2" fmla="*/ 0 w 1032934"/>
              <a:gd name="connsiteY2" fmla="*/ 651934 h 1219200"/>
              <a:gd name="connsiteX3" fmla="*/ 0 w 1032934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934" h="1219200">
                <a:moveTo>
                  <a:pt x="1032934" y="0"/>
                </a:moveTo>
                <a:lnTo>
                  <a:pt x="1032934" y="651934"/>
                </a:lnTo>
                <a:lnTo>
                  <a:pt x="0" y="651934"/>
                </a:lnTo>
                <a:lnTo>
                  <a:pt x="0" y="12192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892579" y="4491578"/>
            <a:ext cx="5533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>
                <a:solidFill>
                  <a:schemeClr val="tx1"/>
                </a:solidFill>
              </a:rPr>
              <a:t>조건문</a:t>
            </a:r>
            <a:r>
              <a:rPr lang="ko-KR" altLang="en-US" sz="2400" dirty="0">
                <a:solidFill>
                  <a:schemeClr val="tx1"/>
                </a:solidFill>
              </a:rPr>
              <a:t> 연결하기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>
                <a:solidFill>
                  <a:schemeClr val="tx1"/>
                </a:solidFill>
              </a:rPr>
              <a:t>/10 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코딩 표현으로 변경하면 다음과 같습니다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3" y="2593404"/>
            <a:ext cx="8359201" cy="17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>
                <a:solidFill>
                  <a:schemeClr val="tx1"/>
                </a:solidFill>
              </a:rPr>
              <a:t>조건문</a:t>
            </a:r>
            <a:r>
              <a:rPr lang="ko-KR" altLang="en-US" sz="2400" dirty="0">
                <a:solidFill>
                  <a:schemeClr val="tx1"/>
                </a:solidFill>
              </a:rPr>
              <a:t> 연결하기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>
                <a:solidFill>
                  <a:schemeClr val="tx1"/>
                </a:solidFill>
              </a:rPr>
              <a:t>/10 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몇 </a:t>
            </a:r>
            <a:r>
              <a:rPr lang="ko-KR" altLang="en-US" dirty="0" smtClean="0"/>
              <a:t>가지인가요</a:t>
            </a:r>
            <a:r>
              <a:rPr lang="en-US" altLang="ko-KR" dirty="0" smtClean="0"/>
              <a:t>?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0" y="2673350"/>
            <a:ext cx="5655996" cy="12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>
                <a:solidFill>
                  <a:schemeClr val="tx1"/>
                </a:solidFill>
              </a:rPr>
              <a:t>조건문</a:t>
            </a:r>
            <a:r>
              <a:rPr lang="ko-KR" altLang="en-US" sz="2400" dirty="0">
                <a:solidFill>
                  <a:schemeClr val="tx1"/>
                </a:solidFill>
              </a:rPr>
              <a:t> 연결하기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>
                <a:solidFill>
                  <a:schemeClr val="tx1"/>
                </a:solidFill>
              </a:rPr>
              <a:t>/10 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가지의 조건을 표현하면 다음과 같습니다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59" y="3795232"/>
            <a:ext cx="8142481" cy="182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00" y="1898738"/>
            <a:ext cx="5655996" cy="125915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362200" y="2438400"/>
            <a:ext cx="16086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82066" y="2438400"/>
            <a:ext cx="16086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25133" y="2937933"/>
            <a:ext cx="16086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808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357718"/>
            <a:ext cx="938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0</a:t>
            </a:r>
            <a:r>
              <a:rPr lang="en-US" altLang="ko-KR" sz="7200" dirty="0" smtClean="0"/>
              <a:t>3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906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교재 </a:t>
            </a:r>
            <a:r>
              <a:rPr lang="en-US" altLang="ko-KR" sz="1600" dirty="0" smtClean="0">
                <a:latin typeface="+mj-ea"/>
                <a:ea typeface="+mj-ea"/>
              </a:rPr>
              <a:t>P.106~149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100" y="447675"/>
            <a:ext cx="334258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컴퓨터가 생각하는 방법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P.106~108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조건문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기본형</a:t>
            </a:r>
            <a:endParaRPr lang="en-US" altLang="ko-KR" dirty="0" smtClean="0">
              <a:solidFill>
                <a:schemeClr val="bg1"/>
              </a:solidFill>
              <a:latin typeface="+mj-ea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</a:rPr>
              <a:t>P.109~115</a:t>
            </a:r>
            <a:endParaRPr lang="en-US" altLang="ko-KR" sz="1200" dirty="0">
              <a:solidFill>
                <a:schemeClr val="bg1"/>
              </a:solidFill>
              <a:latin typeface="+mj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j-ea"/>
            </a:endParaRPr>
          </a:p>
          <a:p>
            <a:endParaRPr lang="en-US" altLang="ko-KR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여러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</a:rPr>
              <a:t>조건문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 연결하기</a:t>
            </a:r>
            <a:endParaRPr lang="en-US" altLang="ko-KR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</a:rPr>
              <a:t>P.116~120</a:t>
            </a:r>
            <a:endParaRPr lang="en-US" altLang="ko-KR" sz="1200" dirty="0">
              <a:solidFill>
                <a:schemeClr val="bg1"/>
              </a:solidFill>
              <a:latin typeface="+mj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‘~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아니야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그럼 만약에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’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조건문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교재 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P.121~126</a:t>
            </a:r>
          </a:p>
          <a:p>
            <a:endParaRPr lang="en-US" altLang="ko-KR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각 삼각형 10"/>
          <p:cNvSpPr/>
          <p:nvPr/>
        </p:nvSpPr>
        <p:spPr>
          <a:xfrm flipH="1">
            <a:off x="8572500" y="6286500"/>
            <a:ext cx="571500" cy="571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-10800000" flipH="1">
            <a:off x="8572500" y="6286500"/>
            <a:ext cx="571500" cy="571500"/>
          </a:xfrm>
          <a:prstGeom prst="rtTriangle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3444" r="873" b="1229"/>
          <a:stretch/>
        </p:blipFill>
        <p:spPr bwMode="auto">
          <a:xfrm rot="2620310">
            <a:off x="-794768" y="3483510"/>
            <a:ext cx="3763167" cy="43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2064" y="744319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컴퓨터는 어떻게 생각하고 판단할까</a:t>
            </a:r>
            <a:r>
              <a:rPr lang="en-US" altLang="ko-KR" dirty="0" smtClean="0"/>
              <a:t>? (1/2)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>
                <a:solidFill>
                  <a:schemeClr val="tx1"/>
                </a:solidFill>
              </a:rPr>
              <a:t>조건문</a:t>
            </a:r>
            <a:r>
              <a:rPr lang="ko-KR" altLang="en-US" sz="2400" dirty="0">
                <a:solidFill>
                  <a:schemeClr val="tx1"/>
                </a:solidFill>
              </a:rPr>
              <a:t> 연결하기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>
                <a:solidFill>
                  <a:schemeClr val="tx1"/>
                </a:solidFill>
              </a:rPr>
              <a:t>/10 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가지인데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＇</a:t>
            </a:r>
            <a:r>
              <a:rPr lang="ko-KR" altLang="en-US" dirty="0" smtClean="0"/>
              <a:t>가 아닌 경우를 생각해 보겠습니다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61" y="2268917"/>
            <a:ext cx="7691072" cy="635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6" y="3740691"/>
            <a:ext cx="8359201" cy="1552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844800" y="2768600"/>
            <a:ext cx="6180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>
                <a:solidFill>
                  <a:schemeClr val="tx1"/>
                </a:solidFill>
              </a:rPr>
              <a:t>조건문</a:t>
            </a:r>
            <a:r>
              <a:rPr lang="ko-KR" altLang="en-US" sz="2400" dirty="0">
                <a:solidFill>
                  <a:schemeClr val="tx1"/>
                </a:solidFill>
              </a:rPr>
              <a:t> 연결하기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>
                <a:solidFill>
                  <a:schemeClr val="tx1"/>
                </a:solidFill>
              </a:rPr>
              <a:t>/10 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코딩 표현은 다음과 같습니다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93" y="2140400"/>
            <a:ext cx="8390161" cy="162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33" y="4213287"/>
            <a:ext cx="2038200" cy="17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>
                <a:solidFill>
                  <a:schemeClr val="tx1"/>
                </a:solidFill>
              </a:rPr>
              <a:t>조건문</a:t>
            </a:r>
            <a:r>
              <a:rPr lang="ko-KR" altLang="en-US" sz="2400" dirty="0">
                <a:solidFill>
                  <a:schemeClr val="tx1"/>
                </a:solidFill>
              </a:rPr>
              <a:t> 연결하기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>
                <a:solidFill>
                  <a:schemeClr val="tx1"/>
                </a:solidFill>
              </a:rPr>
              <a:t>/10 </a:t>
            </a:r>
            <a:r>
              <a:rPr lang="en-US" altLang="ko-KR" sz="1200" dirty="0" smtClean="0">
                <a:solidFill>
                  <a:schemeClr val="tx1"/>
                </a:solidFill>
              </a:rPr>
              <a:t>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표현도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인가요</a:t>
            </a:r>
            <a:r>
              <a:rPr lang="en-US" altLang="ko-KR" dirty="0" smtClean="0"/>
              <a:t>?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90" y="2456860"/>
            <a:ext cx="5477020" cy="11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>
                <a:solidFill>
                  <a:schemeClr val="tx1"/>
                </a:solidFill>
              </a:rPr>
              <a:t>조건문</a:t>
            </a:r>
            <a:r>
              <a:rPr lang="ko-KR" altLang="en-US" sz="2400" dirty="0">
                <a:solidFill>
                  <a:schemeClr val="tx1"/>
                </a:solidFill>
              </a:rPr>
              <a:t> 연결하기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8</a:t>
            </a:r>
            <a:r>
              <a:rPr lang="en-US" altLang="ko-KR" sz="1200" dirty="0">
                <a:solidFill>
                  <a:schemeClr val="tx1"/>
                </a:solidFill>
              </a:rPr>
              <a:t>/10 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으로 표현하면 다음과 같습니다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90" y="1838793"/>
            <a:ext cx="5477020" cy="11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4667" y="3089006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학년이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 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학년 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72266" y="2006600"/>
            <a:ext cx="2328333" cy="415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24667" y="3065857"/>
            <a:ext cx="3801041" cy="415630"/>
          </a:xfrm>
          <a:prstGeom prst="roundRect">
            <a:avLst>
              <a:gd name="adj" fmla="val 268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3" y="3888217"/>
            <a:ext cx="8359201" cy="21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>
                <a:solidFill>
                  <a:schemeClr val="tx1"/>
                </a:solidFill>
              </a:rPr>
              <a:t>조건문</a:t>
            </a:r>
            <a:r>
              <a:rPr lang="ko-KR" altLang="en-US" sz="2400" dirty="0">
                <a:solidFill>
                  <a:schemeClr val="tx1"/>
                </a:solidFill>
              </a:rPr>
              <a:t> 연결하기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>
                <a:solidFill>
                  <a:schemeClr val="tx1"/>
                </a:solidFill>
              </a:rPr>
              <a:t>/10 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표현을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로도 </a:t>
            </a:r>
            <a:r>
              <a:rPr lang="ko-KR" altLang="en-US" dirty="0" smtClean="0"/>
              <a:t>표현할 </a:t>
            </a:r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90" y="1838793"/>
            <a:ext cx="5477020" cy="11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5469" y="3089006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학년이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 이상이고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학년 이하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72266" y="2006600"/>
            <a:ext cx="2328333" cy="415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24667" y="3065857"/>
            <a:ext cx="3801041" cy="415630"/>
          </a:xfrm>
          <a:prstGeom prst="roundRect">
            <a:avLst>
              <a:gd name="adj" fmla="val 268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3" y="4007610"/>
            <a:ext cx="8266321" cy="208744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021850" y="1360160"/>
            <a:ext cx="1854871" cy="2220740"/>
            <a:chOff x="6806529" y="2505731"/>
            <a:chExt cx="1404408" cy="168142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59123" y="1615341"/>
            <a:ext cx="123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어떻게 </a:t>
            </a:r>
            <a:r>
              <a:rPr lang="ko-KR" altLang="en-US" sz="1200" dirty="0" smtClean="0"/>
              <a:t>표현할지는 </a:t>
            </a:r>
            <a:r>
              <a:rPr lang="ko-KR" altLang="en-US" sz="1200" dirty="0" smtClean="0"/>
              <a:t>프로그래머의 판단이죠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72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</a:t>
            </a:r>
            <a:r>
              <a:rPr lang="ko-KR" altLang="en-US" sz="2400" dirty="0" err="1">
                <a:solidFill>
                  <a:schemeClr val="tx1"/>
                </a:solidFill>
              </a:rPr>
              <a:t>조건문</a:t>
            </a:r>
            <a:r>
              <a:rPr lang="ko-KR" altLang="en-US" sz="2400" dirty="0">
                <a:solidFill>
                  <a:schemeClr val="tx1"/>
                </a:solidFill>
              </a:rPr>
              <a:t> 연결하기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10</a:t>
            </a:r>
            <a:r>
              <a:rPr lang="en-US" altLang="ko-KR" sz="1200" dirty="0">
                <a:solidFill>
                  <a:schemeClr val="tx1"/>
                </a:solidFill>
              </a:rPr>
              <a:t>/10 P.116~120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코딩실습 </a:t>
            </a:r>
            <a:r>
              <a:rPr lang="en-US" altLang="ko-KR" dirty="0" smtClean="0"/>
              <a:t>03 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32" y="1660993"/>
            <a:ext cx="6920843" cy="46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‘</a:t>
            </a:r>
            <a:r>
              <a:rPr lang="en-US" altLang="ko-KR" sz="2400" dirty="0">
                <a:solidFill>
                  <a:schemeClr val="tx1"/>
                </a:solidFill>
              </a:rPr>
              <a:t>~</a:t>
            </a:r>
            <a:r>
              <a:rPr lang="ko-KR" altLang="en-US" sz="2400" dirty="0">
                <a:solidFill>
                  <a:schemeClr val="tx1"/>
                </a:solidFill>
              </a:rPr>
              <a:t>아니야</a:t>
            </a:r>
            <a:r>
              <a:rPr lang="en-US" altLang="ko-KR" sz="2400" dirty="0">
                <a:solidFill>
                  <a:schemeClr val="tx1"/>
                </a:solidFill>
              </a:rPr>
              <a:t>? </a:t>
            </a:r>
            <a:r>
              <a:rPr lang="ko-KR" altLang="en-US" sz="2400" dirty="0">
                <a:solidFill>
                  <a:schemeClr val="tx1"/>
                </a:solidFill>
              </a:rPr>
              <a:t>그럼 만약에’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/7  P.121~126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표현에는 </a:t>
            </a:r>
            <a:r>
              <a:rPr lang="ko-KR" altLang="en-US" dirty="0" err="1" smtClean="0"/>
              <a:t>조건문이</a:t>
            </a:r>
            <a:r>
              <a:rPr lang="ko-KR" altLang="en-US" dirty="0" smtClean="0"/>
              <a:t> 몇 가지 있나요</a:t>
            </a:r>
            <a:r>
              <a:rPr lang="en-US" altLang="ko-KR" dirty="0" smtClean="0"/>
              <a:t>?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99" y="2539833"/>
            <a:ext cx="7069201" cy="177833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624667" y="3699934"/>
            <a:ext cx="1612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00017" y="3979334"/>
            <a:ext cx="10136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700116" y="4318167"/>
            <a:ext cx="1854871" cy="2220740"/>
            <a:chOff x="6806529" y="2505731"/>
            <a:chExt cx="1404408" cy="168142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37389" y="4573348"/>
            <a:ext cx="123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앞의 조건에 이어지는 여러 </a:t>
            </a:r>
            <a:r>
              <a:rPr lang="ko-KR" altLang="en-US" sz="1200" dirty="0" err="1" smtClean="0"/>
              <a:t>조건문이네요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52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‘</a:t>
            </a:r>
            <a:r>
              <a:rPr lang="en-US" altLang="ko-KR" sz="2400" dirty="0">
                <a:solidFill>
                  <a:schemeClr val="tx1"/>
                </a:solidFill>
              </a:rPr>
              <a:t>~</a:t>
            </a:r>
            <a:r>
              <a:rPr lang="ko-KR" altLang="en-US" sz="2400" dirty="0">
                <a:solidFill>
                  <a:schemeClr val="tx1"/>
                </a:solidFill>
              </a:rPr>
              <a:t>아니야</a:t>
            </a:r>
            <a:r>
              <a:rPr lang="en-US" altLang="ko-KR" sz="2400" dirty="0">
                <a:solidFill>
                  <a:schemeClr val="tx1"/>
                </a:solidFill>
              </a:rPr>
              <a:t>? </a:t>
            </a:r>
            <a:r>
              <a:rPr lang="ko-KR" altLang="en-US" sz="2400" dirty="0">
                <a:solidFill>
                  <a:schemeClr val="tx1"/>
                </a:solidFill>
              </a:rPr>
              <a:t>그럼 만약에’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/7  P.121~126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 번째 </a:t>
            </a:r>
            <a:r>
              <a:rPr lang="ko-KR" altLang="en-US" dirty="0" err="1" smtClean="0"/>
              <a:t>조건문부터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보겠습니다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99" y="1784183"/>
            <a:ext cx="7069201" cy="177833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624667" y="2944284"/>
            <a:ext cx="3251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99" y="3716633"/>
            <a:ext cx="7017601" cy="24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‘</a:t>
            </a:r>
            <a:r>
              <a:rPr lang="en-US" altLang="ko-KR" sz="2400" dirty="0">
                <a:solidFill>
                  <a:schemeClr val="tx1"/>
                </a:solidFill>
              </a:rPr>
              <a:t>~</a:t>
            </a:r>
            <a:r>
              <a:rPr lang="ko-KR" altLang="en-US" sz="2400" dirty="0">
                <a:solidFill>
                  <a:schemeClr val="tx1"/>
                </a:solidFill>
              </a:rPr>
              <a:t>아니야</a:t>
            </a:r>
            <a:r>
              <a:rPr lang="en-US" altLang="ko-KR" sz="2400" dirty="0">
                <a:solidFill>
                  <a:schemeClr val="tx1"/>
                </a:solidFill>
              </a:rPr>
              <a:t>? </a:t>
            </a:r>
            <a:r>
              <a:rPr lang="ko-KR" altLang="en-US" sz="2400" dirty="0">
                <a:solidFill>
                  <a:schemeClr val="tx1"/>
                </a:solidFill>
              </a:rPr>
              <a:t>그럼 만약에’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/7  P.121~126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번째 </a:t>
            </a:r>
            <a:r>
              <a:rPr lang="ko-KR" altLang="en-US" dirty="0" err="1" smtClean="0"/>
              <a:t>조건문만</a:t>
            </a:r>
            <a:r>
              <a:rPr lang="ko-KR" altLang="en-US" dirty="0" smtClean="0"/>
              <a:t> 따로 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보겠습니다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99" y="1784183"/>
            <a:ext cx="7069201" cy="177833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089383" y="3249084"/>
            <a:ext cx="35240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99" y="3992108"/>
            <a:ext cx="6940201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‘</a:t>
            </a:r>
            <a:r>
              <a:rPr lang="en-US" altLang="ko-KR" sz="2400" dirty="0">
                <a:solidFill>
                  <a:schemeClr val="tx1"/>
                </a:solidFill>
              </a:rPr>
              <a:t>~</a:t>
            </a:r>
            <a:r>
              <a:rPr lang="ko-KR" altLang="en-US" sz="2400" dirty="0">
                <a:solidFill>
                  <a:schemeClr val="tx1"/>
                </a:solidFill>
              </a:rPr>
              <a:t>아니야</a:t>
            </a:r>
            <a:r>
              <a:rPr lang="en-US" altLang="ko-KR" sz="2400" dirty="0">
                <a:solidFill>
                  <a:schemeClr val="tx1"/>
                </a:solidFill>
              </a:rPr>
              <a:t>? </a:t>
            </a:r>
            <a:r>
              <a:rPr lang="ko-KR" altLang="en-US" sz="2400" dirty="0">
                <a:solidFill>
                  <a:schemeClr val="tx1"/>
                </a:solidFill>
              </a:rPr>
              <a:t>그럼 만약에’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/7  P.121~126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연결해 보겠습니다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941" b="45930"/>
          <a:stretch/>
        </p:blipFill>
        <p:spPr>
          <a:xfrm>
            <a:off x="0" y="3166533"/>
            <a:ext cx="7559401" cy="28786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9530" t="54071" r="10967" b="4607"/>
          <a:stretch/>
        </p:blipFill>
        <p:spPr>
          <a:xfrm>
            <a:off x="3671718" y="1740361"/>
            <a:ext cx="5286439" cy="2594572"/>
          </a:xfrm>
          <a:prstGeom prst="roundRect">
            <a:avLst>
              <a:gd name="adj" fmla="val 13077"/>
            </a:avLst>
          </a:prstGeom>
        </p:spPr>
      </p:pic>
    </p:spTree>
    <p:extLst>
      <p:ext uri="{BB962C8B-B14F-4D97-AF65-F5344CB8AC3E}">
        <p14:creationId xmlns:p14="http://schemas.microsoft.com/office/powerpoint/2010/main" val="13577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컴퓨터가 생각하는 방법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P.106~108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문제 빈칸의 답은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4048"/>
          <a:stretch/>
        </p:blipFill>
        <p:spPr>
          <a:xfrm>
            <a:off x="1215673" y="2329135"/>
            <a:ext cx="7390590" cy="18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‘</a:t>
            </a:r>
            <a:r>
              <a:rPr lang="en-US" altLang="ko-KR" sz="2400" dirty="0">
                <a:solidFill>
                  <a:schemeClr val="tx1"/>
                </a:solidFill>
              </a:rPr>
              <a:t>~</a:t>
            </a:r>
            <a:r>
              <a:rPr lang="ko-KR" altLang="en-US" sz="2400" dirty="0">
                <a:solidFill>
                  <a:schemeClr val="tx1"/>
                </a:solidFill>
              </a:rPr>
              <a:t>아니야</a:t>
            </a:r>
            <a:r>
              <a:rPr lang="en-US" altLang="ko-KR" sz="2400" dirty="0">
                <a:solidFill>
                  <a:schemeClr val="tx1"/>
                </a:solidFill>
              </a:rPr>
              <a:t>? </a:t>
            </a:r>
            <a:r>
              <a:rPr lang="ko-KR" altLang="en-US" sz="2400" dirty="0">
                <a:solidFill>
                  <a:schemeClr val="tx1"/>
                </a:solidFill>
              </a:rPr>
              <a:t>그럼 만약에’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/7  P.121~126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이런 경우가 많다 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단어에도 없는 코딩언어 </a:t>
            </a:r>
            <a:r>
              <a:rPr lang="en-US" altLang="ko-KR" dirty="0" smtClean="0"/>
              <a:t>‘else if’ </a:t>
            </a:r>
            <a:r>
              <a:rPr lang="ko-KR" altLang="en-US" dirty="0" smtClean="0"/>
              <a:t>가 태어났습니다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9210"/>
          <a:stretch/>
        </p:blipFill>
        <p:spPr>
          <a:xfrm>
            <a:off x="916274" y="4342940"/>
            <a:ext cx="7069201" cy="22779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7941" b="45930"/>
          <a:stretch/>
        </p:blipFill>
        <p:spPr>
          <a:xfrm>
            <a:off x="547199" y="1570788"/>
            <a:ext cx="7559401" cy="2878666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567267" y="3093866"/>
            <a:ext cx="457200" cy="2497667"/>
          </a:xfrm>
          <a:custGeom>
            <a:avLst/>
            <a:gdLst>
              <a:gd name="connsiteX0" fmla="*/ 457200 w 457200"/>
              <a:gd name="connsiteY0" fmla="*/ 0 h 2497667"/>
              <a:gd name="connsiteX1" fmla="*/ 0 w 457200"/>
              <a:gd name="connsiteY1" fmla="*/ 0 h 2497667"/>
              <a:gd name="connsiteX2" fmla="*/ 0 w 457200"/>
              <a:gd name="connsiteY2" fmla="*/ 2497667 h 2497667"/>
              <a:gd name="connsiteX3" fmla="*/ 381000 w 457200"/>
              <a:gd name="connsiteY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497667">
                <a:moveTo>
                  <a:pt x="457200" y="0"/>
                </a:moveTo>
                <a:lnTo>
                  <a:pt x="0" y="0"/>
                </a:lnTo>
                <a:lnTo>
                  <a:pt x="0" y="2497667"/>
                </a:lnTo>
                <a:lnTo>
                  <a:pt x="381000" y="249766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988916" y="4400314"/>
            <a:ext cx="1854871" cy="2220740"/>
            <a:chOff x="6806529" y="2505731"/>
            <a:chExt cx="1404408" cy="168142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6189" y="4655495"/>
            <a:ext cx="123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‘</a:t>
            </a:r>
            <a:r>
              <a:rPr lang="ko-KR" altLang="en-US" sz="1200" dirty="0" smtClean="0"/>
              <a:t>아니야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그럼 만약에</a:t>
            </a:r>
            <a:r>
              <a:rPr lang="en-US" altLang="ko-KR" sz="1200" dirty="0" smtClean="0"/>
              <a:t>＇</a:t>
            </a:r>
            <a:r>
              <a:rPr lang="ko-KR" altLang="en-US" sz="1200" dirty="0" smtClean="0"/>
              <a:t>로 번역할 수 있어요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7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‘</a:t>
            </a:r>
            <a:r>
              <a:rPr lang="en-US" altLang="ko-KR" sz="2400" dirty="0">
                <a:solidFill>
                  <a:schemeClr val="tx1"/>
                </a:solidFill>
              </a:rPr>
              <a:t>~</a:t>
            </a:r>
            <a:r>
              <a:rPr lang="ko-KR" altLang="en-US" sz="2400" dirty="0">
                <a:solidFill>
                  <a:schemeClr val="tx1"/>
                </a:solidFill>
              </a:rPr>
              <a:t>아니야</a:t>
            </a:r>
            <a:r>
              <a:rPr lang="en-US" altLang="ko-KR" sz="2400" dirty="0">
                <a:solidFill>
                  <a:schemeClr val="tx1"/>
                </a:solidFill>
              </a:rPr>
              <a:t>? </a:t>
            </a:r>
            <a:r>
              <a:rPr lang="ko-KR" altLang="en-US" sz="2400" dirty="0">
                <a:solidFill>
                  <a:schemeClr val="tx1"/>
                </a:solidFill>
              </a:rPr>
              <a:t>그럼 만약에’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 smtClean="0">
                <a:solidFill>
                  <a:schemeClr val="tx1"/>
                </a:solidFill>
              </a:rPr>
              <a:t>/7  P.121~126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‘else if’</a:t>
            </a:r>
            <a:r>
              <a:rPr lang="ko-KR" altLang="en-US" dirty="0" smtClean="0"/>
              <a:t>를 사용하면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속의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나열하듯이 표현할 수 있습니다</a:t>
            </a:r>
            <a:r>
              <a:rPr lang="en-US" altLang="ko-KR" dirty="0" smtClean="0"/>
              <a:t>.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51" y="2409199"/>
            <a:ext cx="7538298" cy="29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‘</a:t>
            </a:r>
            <a:r>
              <a:rPr lang="en-US" altLang="ko-KR" sz="2400" dirty="0">
                <a:solidFill>
                  <a:schemeClr val="tx1"/>
                </a:solidFill>
              </a:rPr>
              <a:t>~</a:t>
            </a:r>
            <a:r>
              <a:rPr lang="ko-KR" altLang="en-US" sz="2400" dirty="0">
                <a:solidFill>
                  <a:schemeClr val="tx1"/>
                </a:solidFill>
              </a:rPr>
              <a:t>아니야</a:t>
            </a:r>
            <a:r>
              <a:rPr lang="en-US" altLang="ko-KR" sz="2400" dirty="0">
                <a:solidFill>
                  <a:schemeClr val="tx1"/>
                </a:solidFill>
              </a:rPr>
              <a:t>? </a:t>
            </a:r>
            <a:r>
              <a:rPr lang="ko-KR" altLang="en-US" sz="2400" dirty="0">
                <a:solidFill>
                  <a:schemeClr val="tx1"/>
                </a:solidFill>
              </a:rPr>
              <a:t>그럼 만약에’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 smtClean="0">
                <a:solidFill>
                  <a:schemeClr val="tx1"/>
                </a:solidFill>
              </a:rPr>
              <a:t>/7  P.121~126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코딩실습 </a:t>
            </a:r>
            <a:r>
              <a:rPr lang="en-US" altLang="ko-KR" dirty="0" smtClean="0"/>
              <a:t>04</a:t>
            </a:r>
            <a:endParaRPr lang="ko-KR" altLang="en-US" sz="1400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3191"/>
          <a:stretch/>
        </p:blipFill>
        <p:spPr>
          <a:xfrm>
            <a:off x="2141304" y="1100909"/>
            <a:ext cx="5844171" cy="54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컴퓨터가 생각하는 방법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P.106~108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문제를 어떻게 풀었나요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계산하는 방법을 어떻게 알았나요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63247" b="3611"/>
          <a:stretch/>
        </p:blipFill>
        <p:spPr>
          <a:xfrm>
            <a:off x="1215673" y="2476511"/>
            <a:ext cx="739059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컴퓨터가 생각하는 방법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P.106~108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그럼 이제 컴퓨터가 계산하는 방법을 </a:t>
            </a:r>
            <a:r>
              <a:rPr lang="ko-KR" altLang="en-US" dirty="0" smtClean="0"/>
              <a:t>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99" y="2099374"/>
            <a:ext cx="6501601" cy="255433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266266" y="1966852"/>
            <a:ext cx="2404533" cy="2590800"/>
          </a:xfrm>
          <a:prstGeom prst="roundRect">
            <a:avLst>
              <a:gd name="adj" fmla="val 909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35133" y="1966852"/>
            <a:ext cx="2404533" cy="2590800"/>
          </a:xfrm>
          <a:prstGeom prst="roundRect">
            <a:avLst>
              <a:gd name="adj" fmla="val 909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46077" y="468300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조건에 대한 판단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6586" y="46830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반복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193879" y="4484330"/>
            <a:ext cx="1854871" cy="2220740"/>
            <a:chOff x="6806529" y="2505731"/>
            <a:chExt cx="1404408" cy="168142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5" name="타원 14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46800" y="4704207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무식해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하지만 엄청 빨라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2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컴퓨터가 생각하는 방법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P.106~108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19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무식한 컴퓨터로 어떻게 </a:t>
            </a:r>
            <a:r>
              <a:rPr lang="en-US" altLang="ko-KR" dirty="0" smtClean="0"/>
              <a:t>A.I(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구현할까요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40" y="2004461"/>
            <a:ext cx="2064000" cy="2405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3" y="1952832"/>
            <a:ext cx="621593" cy="7244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94" y="1952832"/>
            <a:ext cx="621593" cy="724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5" y="1952832"/>
            <a:ext cx="621593" cy="72446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77" y="1952832"/>
            <a:ext cx="621593" cy="72446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142" y="1952832"/>
            <a:ext cx="621593" cy="7244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3" y="2708802"/>
            <a:ext cx="621593" cy="724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94" y="2708802"/>
            <a:ext cx="621593" cy="72446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5" y="2708802"/>
            <a:ext cx="621593" cy="7244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77" y="2708802"/>
            <a:ext cx="621593" cy="72446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142" y="2708802"/>
            <a:ext cx="621593" cy="72446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3" y="3498388"/>
            <a:ext cx="621593" cy="7244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94" y="3498388"/>
            <a:ext cx="621593" cy="72446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5" y="3498388"/>
            <a:ext cx="621593" cy="72446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77" y="3498388"/>
            <a:ext cx="621593" cy="72446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142" y="3498388"/>
            <a:ext cx="621593" cy="724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67" y="4524765"/>
            <a:ext cx="377613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기존방식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ko-KR" altLang="en-US" sz="1600" dirty="0" smtClean="0"/>
              <a:t>블록의 왼쪽 또는 오른쪽이 뚫리면 빨리 끝낼 수 있다는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지식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</a:t>
            </a:r>
            <a:r>
              <a:rPr lang="ko-KR" altLang="en-US" sz="1600" dirty="0" smtClean="0">
                <a:solidFill>
                  <a:srgbClr val="0066FF"/>
                </a:solidFill>
              </a:rPr>
              <a:t>미리 프로그래밍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96933" y="4524765"/>
            <a:ext cx="377613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ko-KR" altLang="en-US" sz="1600" dirty="0" smtClean="0"/>
              <a:t>여러 번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지식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없이 해보고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빨리 끝내는 경우가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비슷한 방법으로 계속 빨리 끝낼 수가 있으면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>
                <a:solidFill>
                  <a:srgbClr val="0066FF"/>
                </a:solidFill>
              </a:rPr>
              <a:t>그 방법을 좋은 방법으로 </a:t>
            </a:r>
            <a:r>
              <a:rPr lang="en-US" altLang="ko-KR" sz="1600" dirty="0" smtClean="0">
                <a:solidFill>
                  <a:srgbClr val="0066FF"/>
                </a:solidFill>
              </a:rPr>
              <a:t>'</a:t>
            </a:r>
            <a:r>
              <a:rPr lang="ko-KR" altLang="en-US" sz="1600" dirty="0" smtClean="0">
                <a:solidFill>
                  <a:srgbClr val="0066FF"/>
                </a:solidFill>
              </a:rPr>
              <a:t>자각</a:t>
            </a:r>
            <a:r>
              <a:rPr lang="en-US" altLang="ko-KR" sz="1600" dirty="0" smtClean="0">
                <a:solidFill>
                  <a:srgbClr val="0066FF"/>
                </a:solidFill>
              </a:rPr>
              <a:t>‘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속도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확률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35" y="1952832"/>
            <a:ext cx="621593" cy="72446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35" y="2708802"/>
            <a:ext cx="621593" cy="72446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35" y="3498388"/>
            <a:ext cx="621593" cy="724469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635000" y="4851396"/>
            <a:ext cx="35136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198533" y="4851396"/>
            <a:ext cx="35136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5249" y="608966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☞ </a:t>
            </a:r>
            <a:r>
              <a:rPr lang="ko-KR" altLang="en-US" dirty="0" smtClean="0">
                <a:latin typeface="+mj-ea"/>
                <a:ea typeface="+mj-ea"/>
              </a:rPr>
              <a:t>주입식 학습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40101" y="608966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☞ </a:t>
            </a:r>
            <a:r>
              <a:rPr lang="ko-KR" altLang="en-US" dirty="0" smtClean="0">
                <a:latin typeface="+mj-ea"/>
                <a:ea typeface="+mj-ea"/>
              </a:rPr>
              <a:t>자기주도형 학습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22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P.109~115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조건문을</a:t>
            </a:r>
            <a:r>
              <a:rPr lang="ko-KR" altLang="en-US" dirty="0" smtClean="0"/>
              <a:t> 만들어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5" y="1972735"/>
            <a:ext cx="7725530" cy="12191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99" y="3593880"/>
            <a:ext cx="8668801" cy="21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P.109~115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항상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인 경우만 있는 것은 아닙니다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아닌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경우는 어떻게 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0" y="1955627"/>
            <a:ext cx="7105320" cy="14899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" y="3830385"/>
            <a:ext cx="8204401" cy="21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P.109~115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영어로 써보겠습니다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19" y="2502122"/>
            <a:ext cx="8390161" cy="23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1388</Words>
  <Application>Microsoft Office PowerPoint</Application>
  <PresentationFormat>화면 슬라이드 쇼(4:3)</PresentationFormat>
  <Paragraphs>156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DKJ</dc:creator>
  <cp:lastModifiedBy>leesue</cp:lastModifiedBy>
  <cp:revision>52</cp:revision>
  <dcterms:created xsi:type="dcterms:W3CDTF">2019-11-25T14:34:57Z</dcterms:created>
  <dcterms:modified xsi:type="dcterms:W3CDTF">2019-12-02T00:25:02Z</dcterms:modified>
</cp:coreProperties>
</file>