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461" r:id="rId2"/>
    <p:sldId id="522" r:id="rId3"/>
    <p:sldId id="527" r:id="rId4"/>
    <p:sldId id="463" r:id="rId5"/>
    <p:sldId id="526" r:id="rId6"/>
    <p:sldId id="523" r:id="rId7"/>
    <p:sldId id="524" r:id="rId8"/>
    <p:sldId id="38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4C0"/>
    <a:srgbClr val="F3DDE2"/>
    <a:srgbClr val="C85873"/>
    <a:srgbClr val="83CBA1"/>
    <a:srgbClr val="DB91A3"/>
    <a:srgbClr val="0000CC"/>
    <a:srgbClr val="EDCAD2"/>
    <a:srgbClr val="D6D9DA"/>
    <a:srgbClr val="FFE6AD"/>
    <a:srgbClr val="AD5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29" autoAdjust="0"/>
    <p:restoredTop sz="98898" autoAdjust="0"/>
  </p:normalViewPr>
  <p:slideViewPr>
    <p:cSldViewPr>
      <p:cViewPr varScale="1">
        <p:scale>
          <a:sx n="164" d="100"/>
          <a:sy n="164" d="100"/>
        </p:scale>
        <p:origin x="1896" y="13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95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2021-07-06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755576" y="165231"/>
            <a:ext cx="5804295" cy="5454426"/>
            <a:chOff x="755576" y="165231"/>
            <a:chExt cx="5804295" cy="5454426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72852"/>
              <a:ext cx="4968552" cy="946805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7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661248"/>
            <a:ext cx="9144000" cy="1196752"/>
          </a:xfrm>
          <a:prstGeom prst="rect">
            <a:avLst/>
          </a:prstGeom>
          <a:solidFill>
            <a:srgbClr val="83CBA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 userDrawn="1"/>
        </p:nvSpPr>
        <p:spPr>
          <a:xfrm>
            <a:off x="2195736" y="5843592"/>
            <a:ext cx="69482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619945" y="5921929"/>
            <a:ext cx="223224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300" b="1" dirty="0" smtClean="0">
                <a:latin typeface="+mn-lt"/>
                <a:ea typeface="맑은 고딕" pitchFamily="50" charset="-127"/>
              </a:rPr>
              <a:t>Chapter.</a:t>
            </a:r>
            <a:endParaRPr kumimoji="0" lang="en-US" altLang="ko-KR" sz="3300" b="1" dirty="0">
              <a:latin typeface="+mn-lt"/>
              <a:ea typeface="맑은 고딕" pitchFamily="50" charset="-127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2348136" y="5995992"/>
            <a:ext cx="6948264" cy="54868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755576" y="165231"/>
            <a:ext cx="5804295" cy="5409976"/>
            <a:chOff x="755576" y="165231"/>
            <a:chExt cx="5804295" cy="5409976"/>
          </a:xfrm>
        </p:grpSpPr>
        <p:pic>
          <p:nvPicPr>
            <p:cNvPr id="24" name="그림 2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28402"/>
              <a:ext cx="4968552" cy="94680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836712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E6B4C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EDCAD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F3DDE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DB91A3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E1A7B5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EDCAD2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EDCAD2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EDCAD2"/>
              </a:buClr>
              <a:buSzPct val="96000"/>
              <a:defRPr sz="1050"/>
            </a:lvl4pPr>
            <a:lvl5pPr marL="990600" indent="-180975">
              <a:buClr>
                <a:srgbClr val="EDCAD2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9060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A7D7FFC2-62D3-4BE0-8529-F40C1ADBD02D}"/>
              </a:ext>
            </a:extLst>
          </p:cNvPr>
          <p:cNvSpPr txBox="1"/>
          <p:nvPr userDrawn="1"/>
        </p:nvSpPr>
        <p:spPr>
          <a:xfrm>
            <a:off x="1475656" y="2767280"/>
            <a:ext cx="6696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Thank you</a:t>
            </a:r>
            <a:endParaRPr kumimoji="0" lang="ko-KR" altLang="en-US" sz="8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92FB73-1543-4900-9730-CEBEC129D71A}"/>
              </a:ext>
            </a:extLst>
          </p:cNvPr>
          <p:cNvCxnSpPr>
            <a:cxnSpLocks/>
          </p:cNvCxnSpPr>
          <p:nvPr userDrawn="1"/>
        </p:nvCxnSpPr>
        <p:spPr>
          <a:xfrm>
            <a:off x="1619672" y="4221088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8D78D7-6975-4922-977D-2566434936B4}"/>
              </a:ext>
            </a:extLst>
          </p:cNvPr>
          <p:cNvCxnSpPr>
            <a:cxnSpLocks/>
          </p:cNvCxnSpPr>
          <p:nvPr userDrawn="1"/>
        </p:nvCxnSpPr>
        <p:spPr>
          <a:xfrm>
            <a:off x="1691680" y="2708920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1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2021-07-06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7" r:id="rId2"/>
    <p:sldLayoutId id="2147483724" r:id="rId3"/>
    <p:sldLayoutId id="2147483726" r:id="rId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00 </a:t>
            </a:r>
            <a:r>
              <a:rPr lang="ko-KR" altLang="en-US" smtClean="0"/>
              <a:t>강의계획표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92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책 소개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7FE7C-BE07-489D-A94A-C8EE73F1BCE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lvl="1"/>
            <a:endParaRPr lang="en-US" altLang="ko-KR" dirty="0"/>
          </a:p>
          <a:p>
            <a:pPr lvl="1" fontAlgn="base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16" y="1772816"/>
            <a:ext cx="3794199" cy="3960440"/>
          </a:xfrm>
          <a:prstGeom prst="rect">
            <a:avLst/>
          </a:prstGeom>
        </p:spPr>
      </p:pic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07FE7C-BE07-489D-A94A-C8EE73F1BCE5}"/>
              </a:ext>
            </a:extLst>
          </p:cNvPr>
          <p:cNvSpPr txBox="1">
            <a:spLocks/>
          </p:cNvSpPr>
          <p:nvPr/>
        </p:nvSpPr>
        <p:spPr>
          <a:xfrm>
            <a:off x="4750550" y="1268760"/>
            <a:ext cx="4393450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E1A7B5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EDCAD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EDCAD2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EDCAD2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EDCAD2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 smtClean="0"/>
              <a:t>제목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디지털 콘텐츠 기획</a:t>
            </a:r>
            <a:endParaRPr lang="en-US" altLang="ko-KR" dirty="0" smtClean="0"/>
          </a:p>
          <a:p>
            <a:pPr fontAlgn="base"/>
            <a:r>
              <a:rPr lang="ko-KR" altLang="en-US" dirty="0"/>
              <a:t>저자</a:t>
            </a:r>
            <a:r>
              <a:rPr lang="en-US" altLang="ko-KR" dirty="0"/>
              <a:t>: </a:t>
            </a:r>
            <a:r>
              <a:rPr lang="ko-KR" altLang="en-US" dirty="0" err="1"/>
              <a:t>양대일</a:t>
            </a:r>
            <a:endParaRPr lang="ko-KR" altLang="en-US" dirty="0"/>
          </a:p>
          <a:p>
            <a:pPr fontAlgn="base"/>
            <a:r>
              <a:rPr lang="ko-KR" altLang="en-US" dirty="0"/>
              <a:t>출판사</a:t>
            </a:r>
            <a:r>
              <a:rPr lang="en-US" altLang="ko-KR" dirty="0"/>
              <a:t>: </a:t>
            </a:r>
            <a:r>
              <a:rPr lang="ko-KR" altLang="en-US" dirty="0"/>
              <a:t>한빛아카데미㈜</a:t>
            </a:r>
          </a:p>
          <a:p>
            <a:pPr fontAlgn="base"/>
            <a:r>
              <a:rPr lang="ko-KR" altLang="en-US" dirty="0" smtClean="0"/>
              <a:t>페이지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548p</a:t>
            </a:r>
          </a:p>
        </p:txBody>
      </p:sp>
    </p:spTree>
    <p:extLst>
      <p:ext uri="{BB962C8B-B14F-4D97-AF65-F5344CB8AC3E}">
        <p14:creationId xmlns:p14="http://schemas.microsoft.com/office/powerpoint/2010/main" val="244327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강의 계획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7FE7C-BE07-489D-A94A-C8EE73F1BCE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 </a:t>
            </a:r>
          </a:p>
          <a:p>
            <a:pPr lvl="1" fontAlgn="base"/>
            <a:r>
              <a:rPr lang="en-US" altLang="ko-KR" dirty="0" smtClean="0"/>
              <a:t>Part </a:t>
            </a:r>
            <a:r>
              <a:rPr lang="en-US" altLang="ko-KR" dirty="0"/>
              <a:t>1</a:t>
            </a:r>
            <a:r>
              <a:rPr lang="ko-KR" altLang="en-US" dirty="0"/>
              <a:t>을 통해 디지털 콘텐츠 기획의 개요와 다양한 매체에 대해 학습합니다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2~4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프로젝트 </a:t>
            </a:r>
            <a:r>
              <a:rPr lang="ko-KR" altLang="en-US" dirty="0" err="1"/>
              <a:t>요구분석과</a:t>
            </a:r>
            <a:r>
              <a:rPr lang="ko-KR" altLang="en-US" dirty="0"/>
              <a:t> 환경 분석을 통해 프로젝트의 핵심 내용을 파악하고 커뮤니케이션 및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의견 </a:t>
            </a:r>
            <a:r>
              <a:rPr lang="ko-KR" altLang="en-US" dirty="0"/>
              <a:t>조율 방법을 알아봅니다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다양한 </a:t>
            </a:r>
            <a:r>
              <a:rPr lang="ko-KR" altLang="en-US" dirty="0"/>
              <a:t>사용자 조사 방법에 대한 이해를 바탕으로 사용자 페르소나 모형을 작성해 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5~7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정보 </a:t>
            </a:r>
            <a:r>
              <a:rPr lang="ko-KR" altLang="en-US" dirty="0"/>
              <a:t>수집을 통해 주요 이슈와 동향을 파악하여 전략 수립을 위한 의미를 도출하고</a:t>
            </a:r>
            <a:r>
              <a:rPr lang="en-US" altLang="ko-KR" dirty="0"/>
              <a:t>, </a:t>
            </a:r>
            <a:r>
              <a:rPr lang="ko-KR" altLang="en-US" dirty="0"/>
              <a:t>거시</a:t>
            </a:r>
            <a:r>
              <a:rPr lang="en-US" altLang="ko-KR" dirty="0"/>
              <a:t>, </a:t>
            </a:r>
            <a:r>
              <a:rPr lang="ko-KR" altLang="en-US" dirty="0"/>
              <a:t>미시</a:t>
            </a:r>
            <a:r>
              <a:rPr lang="en-US" altLang="ko-KR" dirty="0" smtClean="0"/>
              <a:t>,</a:t>
            </a:r>
          </a:p>
          <a:p>
            <a:pPr marL="2667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/>
              <a:t>내부 환경 분석을 통해 조사 보고서 작성 및 시각화한 결과물을 중간평가 결과물로 채택합니다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smtClean="0"/>
              <a:t>9~10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디자인 </a:t>
            </a:r>
            <a:r>
              <a:rPr lang="ko-KR" altLang="en-US" dirty="0"/>
              <a:t>방향성을 정의하기 위한 콘셉트 수립 및 차별화 전략을 세워보고 핵심 키워드를 </a:t>
            </a:r>
            <a:r>
              <a:rPr lang="ko-KR" altLang="en-US" dirty="0" smtClean="0"/>
              <a:t>도출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하여 </a:t>
            </a:r>
            <a:r>
              <a:rPr lang="ko-KR" altLang="en-US" dirty="0"/>
              <a:t>톤</a:t>
            </a:r>
            <a:r>
              <a:rPr lang="en-US" altLang="ko-KR" dirty="0"/>
              <a:t>&amp;</a:t>
            </a:r>
            <a:r>
              <a:rPr lang="ko-KR" altLang="en-US" dirty="0"/>
              <a:t>매너를 작성해 봅니다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86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강의 계획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7FE7C-BE07-489D-A94A-C8EE73F1BCE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dirty="0" smtClean="0"/>
              <a:t>11~12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 fontAlgn="base"/>
            <a:r>
              <a:rPr lang="ko-KR" altLang="en-US" dirty="0" err="1"/>
              <a:t>에스노그래피와</a:t>
            </a:r>
            <a:r>
              <a:rPr lang="ko-KR" altLang="en-US" dirty="0"/>
              <a:t> 인터뷰 수행 활동을 통해 예상되는 사용자의 시나리오를 작성하고 이를 </a:t>
            </a:r>
            <a:r>
              <a:rPr lang="ko-KR" altLang="en-US" dirty="0" smtClean="0"/>
              <a:t>바탕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으로 </a:t>
            </a:r>
            <a:r>
              <a:rPr lang="ko-KR" altLang="en-US" dirty="0" err="1"/>
              <a:t>정보구조</a:t>
            </a:r>
            <a:r>
              <a:rPr lang="ko-KR" altLang="en-US" dirty="0"/>
              <a:t> 및 와이어프레임을 설계해봅니다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fontAlgn="base"/>
            <a:r>
              <a:rPr lang="en-US" altLang="ko-KR" dirty="0"/>
              <a:t>13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 fontAlgn="base"/>
            <a:r>
              <a:rPr lang="ko-KR" altLang="en-US" dirty="0"/>
              <a:t>구체적인 화면 설계를 위한 스토리보드를 </a:t>
            </a:r>
            <a:r>
              <a:rPr lang="ko-KR" altLang="en-US" dirty="0" smtClean="0"/>
              <a:t>작성합니다</a:t>
            </a:r>
            <a:r>
              <a:rPr lang="en-US" altLang="ko-KR" dirty="0" smtClean="0"/>
              <a:t>.</a:t>
            </a:r>
          </a:p>
          <a:p>
            <a:pPr lvl="1" fontAlgn="base"/>
            <a:endParaRPr lang="en-US" altLang="ko-KR" dirty="0"/>
          </a:p>
          <a:p>
            <a:pPr fontAlgn="base"/>
            <a:r>
              <a:rPr lang="en-US" altLang="ko-KR" dirty="0"/>
              <a:t>14~15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 fontAlgn="base"/>
            <a:r>
              <a:rPr lang="ko-KR" altLang="en-US" dirty="0"/>
              <a:t>완성된 스토리보드나 프로토타입으로 사용성 테스트를 수행하고 결과 분석 과정을 거쳐 개선 방향을 도출합니다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기말평가는</a:t>
            </a:r>
            <a:r>
              <a:rPr lang="ko-KR" altLang="en-US" dirty="0" smtClean="0"/>
              <a:t> </a:t>
            </a:r>
            <a:r>
              <a:rPr lang="ko-KR" altLang="en-US" dirty="0"/>
              <a:t>지금까지 진행한 모든 결과물을 최종 기획서로 정리하여 발표를 통해 공유하며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상호 </a:t>
            </a:r>
            <a:r>
              <a:rPr lang="ko-KR" altLang="en-US" dirty="0"/>
              <a:t>토론해 보는 방식으로 진행합니다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 fontAlgn="base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0619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강의계획표</a:t>
            </a:r>
            <a:endParaRPr lang="en-US" altLang="ko-K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74142"/>
              </p:ext>
            </p:extLst>
          </p:nvPr>
        </p:nvGraphicFramePr>
        <p:xfrm>
          <a:off x="1452360" y="963256"/>
          <a:ext cx="6048672" cy="577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92">
                  <a:extLst>
                    <a:ext uri="{9D8B030D-6E8A-4147-A177-3AD203B41FA5}">
                      <a16:colId xmlns:a16="http://schemas.microsoft.com/office/drawing/2014/main" val="970999629"/>
                    </a:ext>
                  </a:extLst>
                </a:gridCol>
                <a:gridCol w="2452744">
                  <a:extLst>
                    <a:ext uri="{9D8B030D-6E8A-4147-A177-3AD203B41FA5}">
                      <a16:colId xmlns:a16="http://schemas.microsoft.com/office/drawing/2014/main" val="2430856933"/>
                    </a:ext>
                  </a:extLst>
                </a:gridCol>
                <a:gridCol w="762458">
                  <a:extLst>
                    <a:ext uri="{9D8B030D-6E8A-4147-A177-3AD203B41FA5}">
                      <a16:colId xmlns:a16="http://schemas.microsoft.com/office/drawing/2014/main" val="3435715795"/>
                    </a:ext>
                  </a:extLst>
                </a:gridCol>
                <a:gridCol w="2261878">
                  <a:extLst>
                    <a:ext uri="{9D8B030D-6E8A-4147-A177-3AD203B41FA5}">
                      <a16:colId xmlns:a16="http://schemas.microsoft.com/office/drawing/2014/main" val="772442943"/>
                    </a:ext>
                  </a:extLst>
                </a:gridCol>
              </a:tblGrid>
              <a:tr h="338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solidFill>
                      <a:srgbClr val="C858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관련 능력 단위 요소</a:t>
                      </a:r>
                      <a:endParaRPr lang="ko-KR" altLang="en-US" dirty="0"/>
                    </a:p>
                  </a:txBody>
                  <a:tcPr>
                    <a:solidFill>
                      <a:srgbClr val="C858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해당 장</a:t>
                      </a:r>
                      <a:endParaRPr lang="ko-KR" altLang="en-US" dirty="0"/>
                    </a:p>
                  </a:txBody>
                  <a:tcPr>
                    <a:solidFill>
                      <a:srgbClr val="C858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교과내용</a:t>
                      </a:r>
                      <a:endParaRPr lang="ko-KR" altLang="en-US" dirty="0"/>
                    </a:p>
                  </a:txBody>
                  <a:tcPr>
                    <a:solidFill>
                      <a:srgbClr val="C858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294159"/>
                  </a:ext>
                </a:extLst>
              </a:tr>
              <a:tr h="862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ko-KR" altLang="en-US" b="1" baseline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프로젝트 파악하기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프로젝트 제안하기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요구사항 분석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사용자 정의하기</a:t>
                      </a:r>
                    </a:p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3D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1~2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디지털 콘텐츠 기획의 개요 </a:t>
                      </a:r>
                      <a:endParaRPr lang="ko-KR" altLang="en-US" sz="800" kern="0" spc="-5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기획의 정의 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디지털 콘텐츠 기획 프로세스</a:t>
                      </a:r>
                      <a:endParaRPr lang="ko-KR" altLang="en-US" sz="8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디지털 콘텐츠 기획자의 역할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매체의 이해</a:t>
                      </a:r>
                    </a:p>
                  </a:txBody>
                  <a:tcPr>
                    <a:solidFill>
                      <a:srgbClr val="F3D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988510"/>
                  </a:ext>
                </a:extLst>
              </a:tr>
              <a:tr h="707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ko-KR" altLang="en-US" b="1" baseline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3~4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 요구 분석 및 환경 분석</a:t>
                      </a:r>
                      <a:endParaRPr lang="ko-KR" altLang="en-US" sz="800" kern="0" spc="-5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 요구사항 정의 및 분석</a:t>
                      </a:r>
                      <a:endParaRPr lang="ko-KR" altLang="en-US" sz="8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 핵심 내용 파악</a:t>
                      </a:r>
                      <a:endParaRPr lang="ko-KR" altLang="en-US" sz="8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 예산 및 일정 계획 수립</a:t>
                      </a:r>
                    </a:p>
                  </a:txBody>
                  <a:tcPr>
                    <a:solidFill>
                      <a:srgbClr val="F3D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304941"/>
                  </a:ext>
                </a:extLst>
              </a:tr>
              <a:tr h="707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ko-KR" altLang="en-US" b="1" baseline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0" cap="none" spc="-5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프로젝트 요구 분석 및 환경 분석</a:t>
                      </a:r>
                      <a:endParaRPr kumimoji="0" lang="ko-KR" altLang="en-US" sz="800" b="0" i="0" u="none" strike="noStrike" kern="0" cap="none" spc="-5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-5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800" b="0" i="0" u="none" strike="noStrike" kern="0" cap="none" spc="-5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프로젝트 요구사항 정의 및 분석</a:t>
                      </a:r>
                      <a:endParaRPr kumimoji="0" lang="ko-KR" altLang="en-US" sz="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-5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800" b="0" i="0" u="none" strike="noStrike" kern="0" cap="none" spc="-5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프로젝트 핵심 내용 파악</a:t>
                      </a:r>
                      <a:endParaRPr kumimoji="0" lang="ko-KR" altLang="en-US" sz="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프로젝트 예산 및 일정 계획 수립</a:t>
                      </a:r>
                    </a:p>
                  </a:txBody>
                  <a:tcPr>
                    <a:solidFill>
                      <a:srgbClr val="F3D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532032"/>
                  </a:ext>
                </a:extLst>
              </a:tr>
              <a:tr h="743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ko-KR" altLang="en-US" b="1" baseline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정의</a:t>
                      </a:r>
                      <a:endParaRPr lang="ko-KR" altLang="en-US" sz="8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성향 및 행동 패턴 분석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조사 방법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페르소나 모형</a:t>
                      </a:r>
                    </a:p>
                  </a:txBody>
                  <a:tcPr>
                    <a:solidFill>
                      <a:srgbClr val="F3D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284702"/>
                  </a:ext>
                </a:extLst>
              </a:tr>
              <a:tr h="707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5</a:t>
                      </a:r>
                      <a:endParaRPr lang="ko-KR" altLang="en-US" b="1" baseline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시장 환경 조사하기</a:t>
                      </a:r>
                    </a:p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3D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 수집</a:t>
                      </a:r>
                      <a:endParaRPr lang="ko-KR" altLang="en-US" sz="800" kern="0" spc="-5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주요 이슈와 동향 파악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동향 사이클 데이터 분석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전략 수립을 위한 의미 도출</a:t>
                      </a:r>
                    </a:p>
                  </a:txBody>
                  <a:tcPr>
                    <a:solidFill>
                      <a:srgbClr val="F3D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9814"/>
                  </a:ext>
                </a:extLst>
              </a:tr>
              <a:tr h="588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6</a:t>
                      </a:r>
                      <a:endParaRPr lang="ko-KR" altLang="en-US" b="1" baseline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8~9</a:t>
                      </a:r>
                    </a:p>
                  </a:txBody>
                  <a:tcPr>
                    <a:solidFill>
                      <a:srgbClr val="E6B4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거시</a:t>
                      </a:r>
                      <a:r>
                        <a:rPr lang="en-US" altLang="ko-KR" sz="8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미시 환경 분석 </a:t>
                      </a:r>
                      <a:endParaRPr lang="ko-KR" altLang="en-US" sz="8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거시</a:t>
                      </a: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미시 환경 분석의 개요 및 프로세스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3C, SWOT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3D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868811"/>
                  </a:ext>
                </a:extLst>
              </a:tr>
              <a:tr h="743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7</a:t>
                      </a:r>
                      <a:endParaRPr lang="ko-KR" altLang="en-US" b="1" baseline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내부 환경 분석 및 조사 보고서 작성</a:t>
                      </a:r>
                      <a:endParaRPr lang="ko-KR" altLang="en-US" sz="8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타깃 </a:t>
                      </a:r>
                      <a:r>
                        <a:rPr lang="ko-KR" altLang="en-US" sz="800" kern="0" spc="-5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인사이트</a:t>
                      </a: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(Target Insight)</a:t>
                      </a:r>
                      <a:endParaRPr lang="ko-KR" altLang="en-US" sz="800" kern="0" spc="-5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조사 보고서 작성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보고서 시각화</a:t>
                      </a:r>
                    </a:p>
                  </a:txBody>
                  <a:tcPr>
                    <a:solidFill>
                      <a:srgbClr val="F3D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373716"/>
                  </a:ext>
                </a:extLst>
              </a:tr>
              <a:tr h="356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8</a:t>
                      </a:r>
                      <a:endParaRPr lang="ko-KR" altLang="en-US" b="1" baseline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5" algn="l"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  중간고사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3DD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188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8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강의계획표</a:t>
            </a:r>
            <a:endParaRPr lang="en-US" altLang="ko-K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874689161"/>
              </p:ext>
            </p:extLst>
          </p:nvPr>
        </p:nvGraphicFramePr>
        <p:xfrm>
          <a:off x="1403648" y="941466"/>
          <a:ext cx="6048000" cy="5874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28">
                  <a:extLst>
                    <a:ext uri="{9D8B030D-6E8A-4147-A177-3AD203B41FA5}">
                      <a16:colId xmlns:a16="http://schemas.microsoft.com/office/drawing/2014/main" val="2319041635"/>
                    </a:ext>
                  </a:extLst>
                </a:gridCol>
                <a:gridCol w="2668496">
                  <a:extLst>
                    <a:ext uri="{9D8B030D-6E8A-4147-A177-3AD203B41FA5}">
                      <a16:colId xmlns:a16="http://schemas.microsoft.com/office/drawing/2014/main" val="240910684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760946211"/>
                    </a:ext>
                  </a:extLst>
                </a:gridCol>
                <a:gridCol w="2015888">
                  <a:extLst>
                    <a:ext uri="{9D8B030D-6E8A-4147-A177-3AD203B41FA5}">
                      <a16:colId xmlns:a16="http://schemas.microsoft.com/office/drawing/2014/main" val="465450270"/>
                    </a:ext>
                  </a:extLst>
                </a:gridCol>
              </a:tblGrid>
              <a:tr h="264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solidFill>
                      <a:srgbClr val="C858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관련 능력 단위 요소</a:t>
                      </a:r>
                      <a:endParaRPr lang="ko-KR" altLang="en-US" dirty="0"/>
                    </a:p>
                  </a:txBody>
                  <a:tcPr>
                    <a:solidFill>
                      <a:srgbClr val="C858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해당 장</a:t>
                      </a:r>
                      <a:endParaRPr lang="ko-KR" altLang="en-US" dirty="0"/>
                    </a:p>
                  </a:txBody>
                  <a:tcPr>
                    <a:solidFill>
                      <a:srgbClr val="C858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교과내용</a:t>
                      </a:r>
                      <a:endParaRPr lang="ko-KR" altLang="en-US" dirty="0"/>
                    </a:p>
                  </a:txBody>
                  <a:tcPr>
                    <a:solidFill>
                      <a:srgbClr val="C858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166836"/>
                  </a:ext>
                </a:extLst>
              </a:tr>
              <a:tr h="818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9</a:t>
                      </a:r>
                      <a:endParaRPr lang="ko-KR" altLang="en-US" b="1" baseline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디자인 방향성 정의하기</a:t>
                      </a:r>
                    </a:p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3D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11</a:t>
                      </a:r>
                      <a:endParaRPr lang="ko-KR" altLang="en-US" b="1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콘셉트 수립 및 차별화 전략</a:t>
                      </a:r>
                      <a:endParaRPr lang="ko-KR" altLang="en-US" sz="8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디자인 요구사항 및 사용자 성향 분석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콘셉트 수립하기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마인드 </a:t>
                      </a:r>
                      <a:r>
                        <a:rPr lang="ko-KR" altLang="en-US" sz="800" kern="0" spc="-5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맵핑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및 벤치마킹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마케팅 포지셔닝</a:t>
                      </a:r>
                    </a:p>
                  </a:txBody>
                  <a:tcPr>
                    <a:solidFill>
                      <a:srgbClr val="F3D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655109"/>
                  </a:ext>
                </a:extLst>
              </a:tr>
              <a:tr h="677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ko-KR" altLang="en-US" b="1" baseline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12~13</a:t>
                      </a:r>
                      <a:endParaRPr lang="ko-KR" altLang="en-US" b="1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콘셉트 시각화 및 톤</a:t>
                      </a:r>
                      <a:r>
                        <a:rPr lang="en-US" altLang="ko-KR" sz="8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매너 설정</a:t>
                      </a:r>
                      <a:endParaRPr lang="ko-KR" altLang="en-US" sz="8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핵심 키워드 도출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Color Map, Image, Type, Layout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톤 </a:t>
                      </a: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매너 설정</a:t>
                      </a:r>
                    </a:p>
                  </a:txBody>
                  <a:tcPr>
                    <a:solidFill>
                      <a:srgbClr val="F3D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865755"/>
                  </a:ext>
                </a:extLst>
              </a:tr>
              <a:tr h="677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11</a:t>
                      </a:r>
                      <a:endParaRPr lang="ko-KR" altLang="en-US" b="1" baseline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정보구조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설계ㆍ시나리오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작성하기</a:t>
                      </a:r>
                    </a:p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3D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14</a:t>
                      </a:r>
                      <a:endParaRPr lang="ko-KR" altLang="en-US" b="1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시나리오 기획 및 작성</a:t>
                      </a:r>
                      <a:endParaRPr lang="ko-KR" altLang="en-US" sz="8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시나리오 기획 프로세스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800" kern="0" spc="-5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에스노그래피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조사</a:t>
                      </a: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인터뷰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시나리오 기획 및 작성</a:t>
                      </a:r>
                    </a:p>
                  </a:txBody>
                  <a:tcPr>
                    <a:solidFill>
                      <a:srgbClr val="F3D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74344"/>
                  </a:ext>
                </a:extLst>
              </a:tr>
              <a:tr h="677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12</a:t>
                      </a:r>
                      <a:endParaRPr lang="ko-KR" altLang="en-US" b="1" baseline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15~16</a:t>
                      </a:r>
                      <a:endParaRPr lang="ko-KR" altLang="en-US" b="1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정보구조</a:t>
                      </a: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설계 및 와이어프레임 작성</a:t>
                      </a:r>
                      <a:endParaRPr lang="ko-KR" altLang="en-US" sz="8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800" kern="0" spc="-5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정보구조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설계 프로세스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내비게이션 시스템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인터페이스 설계 및 와이어프레임 작성</a:t>
                      </a:r>
                    </a:p>
                  </a:txBody>
                  <a:tcPr>
                    <a:solidFill>
                      <a:srgbClr val="F3D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165410"/>
                  </a:ext>
                </a:extLst>
              </a:tr>
              <a:tr h="677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13</a:t>
                      </a:r>
                      <a:endParaRPr lang="ko-KR" altLang="en-US" b="1" baseline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스토리보드 제작하기</a:t>
                      </a:r>
                    </a:p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3D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17</a:t>
                      </a:r>
                      <a:endParaRPr lang="ko-KR" altLang="en-US" b="1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스토리보드 작성</a:t>
                      </a:r>
                      <a:endParaRPr lang="ko-KR" altLang="en-US" sz="8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구성 요소의 정의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 흐름도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상세 화면 설계</a:t>
                      </a:r>
                    </a:p>
                  </a:txBody>
                  <a:tcPr>
                    <a:solidFill>
                      <a:srgbClr val="F3D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174"/>
                  </a:ext>
                </a:extLst>
              </a:tr>
              <a:tr h="677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14</a:t>
                      </a:r>
                      <a:endParaRPr lang="ko-KR" altLang="en-US" b="1" baseline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사용성 테스트 하기</a:t>
                      </a:r>
                    </a:p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3DD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18~19</a:t>
                      </a:r>
                      <a:endParaRPr lang="ko-KR" altLang="en-US" b="1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사용성 테스트 개념 및 수행 방법</a:t>
                      </a:r>
                      <a:endParaRPr lang="ko-KR" altLang="en-US" sz="8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사용성 테스트 프로세스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과업 시나리오 설계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사용성 테스트 수행</a:t>
                      </a:r>
                    </a:p>
                  </a:txBody>
                  <a:tcPr>
                    <a:solidFill>
                      <a:srgbClr val="F3D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30815"/>
                  </a:ext>
                </a:extLst>
              </a:tr>
              <a:tr h="536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15</a:t>
                      </a:r>
                      <a:endParaRPr lang="ko-KR" altLang="en-US" b="1" baseline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20</a:t>
                      </a:r>
                      <a:endParaRPr lang="ko-KR" altLang="en-US" b="1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사용성 테스트 결과 분석 </a:t>
                      </a:r>
                      <a:endParaRPr lang="ko-KR" altLang="en-US" sz="8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사용성 테스트 결과 분석 방법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8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사용성 테스트 결과 보고서 작성</a:t>
                      </a:r>
                    </a:p>
                  </a:txBody>
                  <a:tcPr>
                    <a:solidFill>
                      <a:srgbClr val="F3D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10356"/>
                  </a:ext>
                </a:extLst>
              </a:tr>
              <a:tr h="325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16</a:t>
                      </a:r>
                      <a:endParaRPr lang="ko-KR" altLang="en-US" b="1" baseline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E6B4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                    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    기말고사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3DD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4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466</Words>
  <Application>Microsoft Office PowerPoint</Application>
  <PresentationFormat>화면 슬라이드 쇼(4:3)</PresentationFormat>
  <Paragraphs>134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HY견고딕</vt:lpstr>
      <vt:lpstr>맑은 고딕</vt:lpstr>
      <vt:lpstr>Arial</vt:lpstr>
      <vt:lpstr>Tahoma</vt:lpstr>
      <vt:lpstr>Wingdings</vt:lpstr>
      <vt:lpstr>Office 테마</vt:lpstr>
      <vt:lpstr>PowerPoint 프레젠테이션</vt:lpstr>
      <vt:lpstr>00 강의계획표</vt:lpstr>
      <vt:lpstr>1. 책 소개</vt:lpstr>
      <vt:lpstr>2. 강의 계획</vt:lpstr>
      <vt:lpstr>2. 강의 계획</vt:lpstr>
      <vt:lpstr>3. 강의계획표</vt:lpstr>
      <vt:lpstr>3. 강의계획표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admin</cp:lastModifiedBy>
  <cp:revision>72</cp:revision>
  <dcterms:created xsi:type="dcterms:W3CDTF">2020-06-18T03:20:34Z</dcterms:created>
  <dcterms:modified xsi:type="dcterms:W3CDTF">2021-07-05T21:45:36Z</dcterms:modified>
</cp:coreProperties>
</file>