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handoutMasterIdLst>
    <p:handoutMasterId r:id="rId25"/>
  </p:handoutMasterIdLst>
  <p:sldIdLst>
    <p:sldId id="461" r:id="rId2"/>
    <p:sldId id="522" r:id="rId3"/>
    <p:sldId id="386" r:id="rId4"/>
    <p:sldId id="387" r:id="rId5"/>
    <p:sldId id="460" r:id="rId6"/>
    <p:sldId id="523" r:id="rId7"/>
    <p:sldId id="538" r:id="rId8"/>
    <p:sldId id="524" r:id="rId9"/>
    <p:sldId id="525" r:id="rId10"/>
    <p:sldId id="526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385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574"/>
    <a:srgbClr val="83CBA1"/>
    <a:srgbClr val="C85873"/>
    <a:srgbClr val="DB91A3"/>
    <a:srgbClr val="E6B4C0"/>
    <a:srgbClr val="0000CC"/>
    <a:srgbClr val="F3DDE2"/>
    <a:srgbClr val="EDCAD2"/>
    <a:srgbClr val="D6D9DA"/>
    <a:srgbClr val="FFE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29" autoAdjust="0"/>
    <p:restoredTop sz="98898" autoAdjust="0"/>
  </p:normalViewPr>
  <p:slideViewPr>
    <p:cSldViewPr>
      <p:cViewPr varScale="1">
        <p:scale>
          <a:sx n="111" d="100"/>
          <a:sy n="111" d="100"/>
        </p:scale>
        <p:origin x="1008" y="10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0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755576" y="165231"/>
            <a:ext cx="5804295" cy="5454426"/>
            <a:chOff x="755576" y="165231"/>
            <a:chExt cx="5804295" cy="5454426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72852"/>
              <a:ext cx="4968552" cy="946805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661248"/>
            <a:ext cx="9144000" cy="1196752"/>
          </a:xfrm>
          <a:prstGeom prst="rect">
            <a:avLst/>
          </a:prstGeom>
          <a:solidFill>
            <a:srgbClr val="83CBA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 userDrawn="1"/>
        </p:nvSpPr>
        <p:spPr>
          <a:xfrm>
            <a:off x="2195736" y="5843592"/>
            <a:ext cx="69482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619945" y="5921929"/>
            <a:ext cx="223224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300" b="1" dirty="0">
                <a:latin typeface="+mn-lt"/>
                <a:ea typeface="맑은 고딕" pitchFamily="50" charset="-127"/>
              </a:rPr>
              <a:t>Chapter.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2348136" y="5995992"/>
            <a:ext cx="6948264" cy="54868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755576" y="165231"/>
            <a:ext cx="5804295" cy="5409976"/>
            <a:chOff x="755576" y="165231"/>
            <a:chExt cx="5804295" cy="5409976"/>
          </a:xfrm>
        </p:grpSpPr>
        <p:pic>
          <p:nvPicPr>
            <p:cNvPr id="24" name="그림 2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28402"/>
              <a:ext cx="4968552" cy="94680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68676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8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7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2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B6557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B65574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B65574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CC6A81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B65574"/>
              </a:buClr>
              <a:buSzPct val="96000"/>
              <a:defRPr sz="1050"/>
            </a:lvl4pPr>
            <a:lvl5pPr marL="990600" indent="-180975">
              <a:buClr>
                <a:srgbClr val="B65574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9060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A7D7FFC2-62D3-4BE0-8529-F40C1ADBD02D}"/>
              </a:ext>
            </a:extLst>
          </p:cNvPr>
          <p:cNvSpPr txBox="1"/>
          <p:nvPr userDrawn="1"/>
        </p:nvSpPr>
        <p:spPr>
          <a:xfrm>
            <a:off x="1475656" y="2767280"/>
            <a:ext cx="6696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Thank you</a:t>
            </a:r>
            <a:endParaRPr kumimoji="0" lang="ko-KR" altLang="en-US" sz="8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92FB73-1543-4900-9730-CEBEC129D71A}"/>
              </a:ext>
            </a:extLst>
          </p:cNvPr>
          <p:cNvCxnSpPr>
            <a:cxnSpLocks/>
          </p:cNvCxnSpPr>
          <p:nvPr userDrawn="1"/>
        </p:nvCxnSpPr>
        <p:spPr>
          <a:xfrm>
            <a:off x="1619672" y="4221088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8D78D7-6975-4922-977D-2566434936B4}"/>
              </a:ext>
            </a:extLst>
          </p:cNvPr>
          <p:cNvCxnSpPr>
            <a:cxnSpLocks/>
          </p:cNvCxnSpPr>
          <p:nvPr userDrawn="1"/>
        </p:nvCxnSpPr>
        <p:spPr>
          <a:xfrm>
            <a:off x="1691680" y="2708920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1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7" r:id="rId2"/>
    <p:sldLayoutId id="2147483722" r:id="rId3"/>
    <p:sldLayoutId id="2147483723" r:id="rId4"/>
    <p:sldLayoutId id="2147483724" r:id="rId5"/>
    <p:sldLayoutId id="214748372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디지털 콘텐츠 기획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디지털 콘텐츠 기획의 개념</a:t>
            </a:r>
            <a:endParaRPr lang="en-US" altLang="ko-KR" dirty="0"/>
          </a:p>
          <a:p>
            <a:pPr lvl="1"/>
            <a:r>
              <a:rPr lang="ko-KR" altLang="en-US" dirty="0"/>
              <a:t>기획의 의미</a:t>
            </a:r>
            <a:endParaRPr lang="en-US" altLang="ko-KR" dirty="0"/>
          </a:p>
          <a:p>
            <a:pPr lvl="2"/>
            <a:r>
              <a:rPr lang="ko-KR" altLang="en-US" dirty="0"/>
              <a:t>기획의 예시</a:t>
            </a:r>
            <a:r>
              <a:rPr lang="en-US" altLang="ko-KR" dirty="0"/>
              <a:t>) </a:t>
            </a:r>
            <a:r>
              <a:rPr lang="ko-KR" altLang="en-US" dirty="0" err="1"/>
              <a:t>집짓기</a:t>
            </a:r>
            <a:endParaRPr lang="en-US" altLang="ko-KR" dirty="0"/>
          </a:p>
          <a:p>
            <a:pPr lvl="3"/>
            <a:r>
              <a:rPr lang="ko-KR" altLang="en-US" dirty="0"/>
              <a:t>집을 설계 하기 위해서는 영향을 받는 다양한 요소들과 변수에 대해 꼼꼼히 체크하고 계획해야 함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기획의 예시</a:t>
            </a:r>
            <a:r>
              <a:rPr lang="en-US" altLang="ko-KR" dirty="0"/>
              <a:t>) </a:t>
            </a:r>
            <a:r>
              <a:rPr lang="ko-KR" altLang="en-US" dirty="0"/>
              <a:t>빙산</a:t>
            </a:r>
            <a:endParaRPr lang="en-US" altLang="ko-KR" dirty="0"/>
          </a:p>
          <a:p>
            <a:pPr lvl="3"/>
            <a:r>
              <a:rPr lang="ko-KR" altLang="en-US" dirty="0"/>
              <a:t>수면 위에 떠 있는 얼음 조각처럼 우리 눈으로 가시화될 수 있는 부분이 서비스나 디자인</a:t>
            </a:r>
            <a:endParaRPr lang="en-US" altLang="ko-KR" dirty="0"/>
          </a:p>
          <a:p>
            <a:pPr lvl="3"/>
            <a:r>
              <a:rPr lang="ko-KR" altLang="en-US" dirty="0"/>
              <a:t>수면 아래 빙산이 떠오를 수 있도록 지탱하고 있는 거대한 덩어리는 기획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21088"/>
            <a:ext cx="3612647" cy="21123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491250"/>
            <a:ext cx="3563305" cy="284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5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디지털 콘텐츠 기획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디지털 콘텐츠 기획의 목적</a:t>
            </a:r>
            <a:endParaRPr lang="en-US" altLang="ko-KR" dirty="0"/>
          </a:p>
          <a:p>
            <a:pPr lvl="1"/>
            <a:r>
              <a:rPr lang="ko-KR" altLang="en-US" dirty="0"/>
              <a:t>기획의 목적</a:t>
            </a:r>
            <a:endParaRPr lang="en-US" altLang="ko-KR" dirty="0"/>
          </a:p>
          <a:p>
            <a:pPr lvl="2"/>
            <a:r>
              <a:rPr lang="ko-KR" altLang="en-US" dirty="0"/>
              <a:t>해결하고자 하는 대상이나 프로젝트에 대한 방법과 목적을 구체적인 사안을 통해 상대방을 설득</a:t>
            </a:r>
            <a:endParaRPr lang="en-US" altLang="ko-KR" dirty="0"/>
          </a:p>
          <a:p>
            <a:pPr lvl="2"/>
            <a:r>
              <a:rPr lang="ko-KR" altLang="en-US" dirty="0"/>
              <a:t>목적 대상에 대한 합리적인 방안을 제시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08920"/>
            <a:ext cx="6503707" cy="337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7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디지털 콘텐츠 기획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디지털 콘텐츠 기획의 목적</a:t>
            </a:r>
            <a:endParaRPr lang="en-US" altLang="ko-KR" dirty="0"/>
          </a:p>
          <a:p>
            <a:pPr lvl="1"/>
            <a:r>
              <a:rPr lang="ko-KR" altLang="en-US" dirty="0"/>
              <a:t>기획의 목적 예시</a:t>
            </a:r>
            <a:r>
              <a:rPr lang="en-US" altLang="ko-KR" dirty="0"/>
              <a:t>) </a:t>
            </a:r>
            <a:r>
              <a:rPr lang="ko-KR" altLang="en-US" dirty="0" err="1"/>
              <a:t>복면가왕</a:t>
            </a:r>
            <a:endParaRPr lang="en-US" altLang="ko-KR" dirty="0"/>
          </a:p>
          <a:p>
            <a:pPr lvl="2"/>
            <a:r>
              <a:rPr lang="ko-KR" altLang="en-US" dirty="0" err="1"/>
              <a:t>복면가왕의</a:t>
            </a:r>
            <a:r>
              <a:rPr lang="ko-KR" altLang="en-US" dirty="0"/>
              <a:t> 기획 목적</a:t>
            </a:r>
            <a:r>
              <a:rPr lang="en-US" altLang="ko-KR" dirty="0"/>
              <a:t>: </a:t>
            </a:r>
            <a:r>
              <a:rPr lang="ko-KR" altLang="en-US" dirty="0"/>
              <a:t>출연자에 대한 선입견이 아닌 오로지 노래를 통해 시청자에게 감동을 전달 </a:t>
            </a:r>
            <a:endParaRPr lang="en-US" altLang="ko-KR" dirty="0"/>
          </a:p>
          <a:p>
            <a:pPr lvl="2"/>
            <a:r>
              <a:rPr lang="ko-KR" altLang="en-US" dirty="0"/>
              <a:t>미국 폭스 채널에 포맷을 수출하여 </a:t>
            </a:r>
            <a:r>
              <a:rPr lang="ko-KR" altLang="en-US" dirty="0" err="1"/>
              <a:t>할리우드판</a:t>
            </a:r>
            <a:r>
              <a:rPr lang="ko-KR" altLang="en-US" dirty="0"/>
              <a:t> </a:t>
            </a:r>
            <a:r>
              <a:rPr lang="ko-KR" altLang="en-US" dirty="0" err="1"/>
              <a:t>복면가왕</a:t>
            </a:r>
            <a:r>
              <a:rPr lang="ko-KR" altLang="en-US" dirty="0"/>
              <a:t> </a:t>
            </a:r>
            <a:r>
              <a:rPr lang="en-US" altLang="ko-KR" dirty="0"/>
              <a:t>《THE MASKED SINGER》</a:t>
            </a:r>
            <a:r>
              <a:rPr lang="ko-KR" altLang="en-US" dirty="0"/>
              <a:t>로 재탄생</a:t>
            </a:r>
            <a:endParaRPr lang="en-US" altLang="ko-KR" dirty="0"/>
          </a:p>
          <a:p>
            <a:pPr lvl="2"/>
            <a:r>
              <a:rPr lang="ko-KR" altLang="en-US" dirty="0"/>
              <a:t>미국 수출을 발판 삼아 독일</a:t>
            </a:r>
            <a:r>
              <a:rPr lang="en-US" altLang="ko-KR" dirty="0"/>
              <a:t>, </a:t>
            </a:r>
            <a:r>
              <a:rPr lang="ko-KR" altLang="en-US" dirty="0"/>
              <a:t>네덜란드</a:t>
            </a:r>
            <a:r>
              <a:rPr lang="en-US" altLang="ko-KR" dirty="0"/>
              <a:t>, </a:t>
            </a:r>
            <a:r>
              <a:rPr lang="ko-KR" altLang="en-US" dirty="0"/>
              <a:t>호주</a:t>
            </a:r>
            <a:r>
              <a:rPr lang="en-US" altLang="ko-KR" dirty="0"/>
              <a:t>, </a:t>
            </a:r>
            <a:r>
              <a:rPr lang="ko-KR" altLang="en-US" dirty="0"/>
              <a:t>멕시코 등 전 세계 </a:t>
            </a:r>
            <a:r>
              <a:rPr lang="en-US" altLang="ko-KR" dirty="0"/>
              <a:t>40</a:t>
            </a:r>
            <a:r>
              <a:rPr lang="ko-KR" altLang="en-US" dirty="0"/>
              <a:t>여 개국에 포맷을 수출한 좋은 기획 사례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42"/>
          <a:stretch/>
        </p:blipFill>
        <p:spPr>
          <a:xfrm>
            <a:off x="251520" y="3244800"/>
            <a:ext cx="4248472" cy="2425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20"/>
          <a:stretch/>
        </p:blipFill>
        <p:spPr>
          <a:xfrm>
            <a:off x="4572000" y="3068960"/>
            <a:ext cx="4248472" cy="26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6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디지털 콘텐츠 기획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디지털 콘텐츠 기획 프로세스</a:t>
            </a:r>
            <a:r>
              <a:rPr lang="en-US" altLang="ko-KR" dirty="0"/>
              <a:t>	</a:t>
            </a:r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/>
              <a:t>요구 분석 </a:t>
            </a:r>
            <a:endParaRPr lang="en-US" altLang="ko-KR" dirty="0"/>
          </a:p>
          <a:p>
            <a:pPr lvl="2"/>
            <a:r>
              <a:rPr lang="ko-KR" altLang="en-US" dirty="0"/>
              <a:t>클라이언트나 사용자의 요구에 대한 명확한 교차점을 찾는 작업</a:t>
            </a:r>
            <a:endParaRPr lang="en-US" altLang="ko-KR" dirty="0"/>
          </a:p>
          <a:p>
            <a:pPr lvl="3"/>
            <a:r>
              <a:rPr lang="ko-KR" altLang="en-US" dirty="0"/>
              <a:t>클라이언트가 제시한 제안 요청서</a:t>
            </a:r>
            <a:r>
              <a:rPr lang="en-US" altLang="ko-KR" dirty="0"/>
              <a:t>(RFP)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3"/>
            <a:r>
              <a:rPr lang="ko-KR" altLang="en-US" dirty="0"/>
              <a:t>클라이언트 프로젝트 담당자 또는 실무 관계자와의 프로젝트 분석을 통한 프로젝트 목표 설정</a:t>
            </a:r>
            <a:endParaRPr lang="en-US" altLang="ko-KR" dirty="0"/>
          </a:p>
          <a:p>
            <a:pPr lvl="3"/>
            <a:r>
              <a:rPr lang="ko-KR" altLang="en-US" dirty="0"/>
              <a:t>업무 분장 및 일정 계획 수립 등의 작업이 해당</a:t>
            </a:r>
            <a:endParaRPr lang="en-US" altLang="ko-KR" dirty="0"/>
          </a:p>
          <a:p>
            <a:pPr lvl="3"/>
            <a:endParaRPr lang="en-US" altLang="ko-KR" dirty="0"/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/>
              <a:t>환경 분석</a:t>
            </a:r>
            <a:endParaRPr lang="en-US" altLang="ko-KR" dirty="0"/>
          </a:p>
          <a:p>
            <a:pPr lvl="2"/>
            <a:r>
              <a:rPr lang="ko-KR" altLang="en-US" dirty="0"/>
              <a:t>시장 환경 및 자사</a:t>
            </a:r>
            <a:r>
              <a:rPr lang="en-US" altLang="ko-KR" dirty="0"/>
              <a:t>, </a:t>
            </a:r>
            <a:r>
              <a:rPr lang="ko-KR" altLang="en-US" dirty="0"/>
              <a:t>경쟁사에 대한 리서치를 바탕으로 기회 요인을 파악함</a:t>
            </a:r>
            <a:endParaRPr lang="en-US" altLang="ko-KR" dirty="0"/>
          </a:p>
          <a:p>
            <a:pPr lvl="2"/>
            <a:r>
              <a:rPr lang="ko-KR" altLang="en-US" dirty="0"/>
              <a:t>사용자에 대한 정의와 예상되는 사용 시나리오를 분석하여 서비스 콘셉트를 도출하고 전략을 수립하는 단계</a:t>
            </a:r>
            <a:endParaRPr lang="en-US" altLang="ko-KR" dirty="0"/>
          </a:p>
          <a:p>
            <a:pPr lvl="3"/>
            <a:r>
              <a:rPr lang="ko-KR" altLang="en-US" dirty="0"/>
              <a:t>시장 환경 조사</a:t>
            </a:r>
            <a:r>
              <a:rPr lang="en-US" altLang="ko-KR" dirty="0"/>
              <a:t>, </a:t>
            </a:r>
            <a:r>
              <a:rPr lang="ko-KR" altLang="en-US" dirty="0"/>
              <a:t>경쟁사 리서치</a:t>
            </a:r>
            <a:r>
              <a:rPr lang="en-US" altLang="ko-KR" dirty="0"/>
              <a:t>, SWOT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벤치마킹</a:t>
            </a:r>
            <a:r>
              <a:rPr lang="en-US" altLang="ko-KR" dirty="0"/>
              <a:t>, </a:t>
            </a:r>
            <a:r>
              <a:rPr lang="ko-KR" altLang="en-US" dirty="0"/>
              <a:t>타깃 사용자 세그먼테이션</a:t>
            </a:r>
            <a:r>
              <a:rPr lang="en-US" altLang="ko-KR" dirty="0"/>
              <a:t>, </a:t>
            </a:r>
            <a:r>
              <a:rPr lang="ko-KR" altLang="en-US" dirty="0"/>
              <a:t>페르소나분석</a:t>
            </a:r>
            <a:r>
              <a:rPr lang="en-US" altLang="ko-KR" dirty="0"/>
              <a:t>, </a:t>
            </a:r>
            <a:r>
              <a:rPr lang="ko-KR" altLang="en-US" dirty="0"/>
              <a:t>사용 시나리오 작성 등</a:t>
            </a:r>
            <a:endParaRPr lang="en-US" altLang="ko-KR" dirty="0"/>
          </a:p>
          <a:p>
            <a:pPr lvl="3"/>
            <a:endParaRPr lang="en-US" altLang="ko-KR" dirty="0"/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/>
              <a:t>설계 </a:t>
            </a:r>
            <a:endParaRPr lang="en-US" altLang="ko-KR" dirty="0"/>
          </a:p>
          <a:p>
            <a:pPr lvl="2"/>
            <a:r>
              <a:rPr lang="ko-KR" altLang="en-US" dirty="0"/>
              <a:t>설계가 잘못되면 이후 모든 과정이 어려워지기에 설계 과정은 매우 중요함</a:t>
            </a:r>
            <a:endParaRPr lang="en-US" altLang="ko-KR" dirty="0"/>
          </a:p>
          <a:p>
            <a:pPr lvl="2"/>
            <a:r>
              <a:rPr lang="ko-KR" altLang="en-US" dirty="0"/>
              <a:t>스토리보드 제작은 해당 화면의 용도</a:t>
            </a:r>
            <a:r>
              <a:rPr lang="en-US" altLang="ko-KR" dirty="0"/>
              <a:t>, </a:t>
            </a:r>
            <a:r>
              <a:rPr lang="ko-KR" altLang="en-US" dirty="0"/>
              <a:t>콘텐츠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페이지 이동 등의 내용이 모두 상세히 기술되어야 함</a:t>
            </a:r>
            <a:endParaRPr lang="en-US" altLang="ko-KR" dirty="0"/>
          </a:p>
          <a:p>
            <a:pPr lvl="3"/>
            <a:r>
              <a:rPr lang="ko-KR" altLang="en-US" dirty="0"/>
              <a:t>다음 단계인 구현 단계에서 디자이너나 개발자들의 </a:t>
            </a:r>
            <a:r>
              <a:rPr lang="ko-KR" altLang="en-US" dirty="0" err="1"/>
              <a:t>작업지침서</a:t>
            </a:r>
            <a:r>
              <a:rPr lang="ko-KR" altLang="en-US" dirty="0"/>
              <a:t> 역할을 하며 상세 작업을 위한 커뮤니케이션 도구로 이용</a:t>
            </a:r>
            <a:endParaRPr lang="en-US" altLang="ko-KR" dirty="0"/>
          </a:p>
          <a:p>
            <a:pPr lvl="3"/>
            <a:endParaRPr lang="en-US" altLang="ko-KR" dirty="0"/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/>
              <a:t>구현 과정</a:t>
            </a:r>
            <a:endParaRPr lang="en-US" altLang="ko-KR" dirty="0"/>
          </a:p>
          <a:p>
            <a:pPr lvl="2"/>
            <a:r>
              <a:rPr lang="ko-KR" altLang="en-US" dirty="0"/>
              <a:t>설계된 콘텐츠를 </a:t>
            </a:r>
            <a:r>
              <a:rPr lang="ko-KR" altLang="en-US" dirty="0" err="1"/>
              <a:t>비주얼</a:t>
            </a:r>
            <a:r>
              <a:rPr lang="ko-KR" altLang="en-US" dirty="0"/>
              <a:t> 화면 디자인</a:t>
            </a:r>
            <a:r>
              <a:rPr lang="en-US" altLang="ko-KR" dirty="0"/>
              <a:t>, </a:t>
            </a:r>
            <a:r>
              <a:rPr lang="ko-KR" altLang="en-US" dirty="0"/>
              <a:t>요소 디자인</a:t>
            </a:r>
            <a:r>
              <a:rPr lang="en-US" altLang="ko-KR" dirty="0"/>
              <a:t>, </a:t>
            </a:r>
            <a:r>
              <a:rPr lang="ko-KR" altLang="en-US" dirty="0"/>
              <a:t>모션 </a:t>
            </a:r>
            <a:r>
              <a:rPr lang="ko-KR" altLang="en-US" dirty="0" err="1"/>
              <a:t>디자인등의</a:t>
            </a:r>
            <a:r>
              <a:rPr lang="ko-KR" altLang="en-US" dirty="0"/>
              <a:t> 과정을 거쳐 </a:t>
            </a:r>
            <a:r>
              <a:rPr lang="ko-KR" altLang="en-US" dirty="0" err="1"/>
              <a:t>재가공</a:t>
            </a:r>
            <a:endParaRPr lang="en-US" altLang="ko-KR" dirty="0"/>
          </a:p>
          <a:p>
            <a:pPr lvl="2"/>
            <a:r>
              <a:rPr lang="ko-KR" altLang="en-US" dirty="0"/>
              <a:t>디자인된 화면에 기능을 구현하기 위해 프로그래밍을 함</a:t>
            </a:r>
            <a:endParaRPr lang="en-US" altLang="ko-KR" dirty="0"/>
          </a:p>
          <a:p>
            <a:pPr lvl="2"/>
            <a:r>
              <a:rPr lang="ko-KR" altLang="en-US" dirty="0"/>
              <a:t>기획자는 설계 단계에서 계획된 내용이 잘 구현되고 있는지 디자인 및 개발 부서와 지속적으로 확인하여 조율함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7603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디지털 콘텐츠 기획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디지털 콘텐츠 기획 프로세스</a:t>
            </a:r>
            <a:r>
              <a:rPr lang="en-US" altLang="ko-KR" dirty="0"/>
              <a:t>	</a:t>
            </a:r>
          </a:p>
          <a:p>
            <a:pPr marL="609600" lvl="1" indent="-342900">
              <a:buFont typeface="+mj-ea"/>
              <a:buAutoNum type="circleNumDbPlain" startAt="5"/>
            </a:pPr>
            <a:r>
              <a:rPr lang="ko-KR" altLang="en-US" dirty="0"/>
              <a:t>테스트</a:t>
            </a:r>
            <a:endParaRPr lang="en-US" altLang="ko-KR" dirty="0"/>
          </a:p>
          <a:p>
            <a:pPr lvl="2"/>
            <a:r>
              <a:rPr lang="ko-KR" altLang="en-US" dirty="0"/>
              <a:t>구현이 끝나고 나면 기능상의 오류나 버그는 없는지 다양한 테스트를 시행</a:t>
            </a:r>
            <a:endParaRPr lang="en-US" altLang="ko-KR" dirty="0"/>
          </a:p>
          <a:p>
            <a:pPr lvl="2"/>
            <a:r>
              <a:rPr lang="ko-KR" altLang="en-US" dirty="0"/>
              <a:t>출시 한 후에 발생할 수 있는 위험 요소를 제거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609600" lvl="1" indent="-342900">
              <a:buFont typeface="+mj-ea"/>
              <a:buAutoNum type="circleNumDbPlain" startAt="6"/>
            </a:pPr>
            <a:r>
              <a:rPr lang="ko-KR" altLang="en-US" dirty="0"/>
              <a:t>완료 </a:t>
            </a:r>
            <a:endParaRPr lang="en-US" altLang="ko-KR" dirty="0"/>
          </a:p>
          <a:p>
            <a:pPr lvl="2"/>
            <a:r>
              <a:rPr lang="ko-KR" altLang="en-US" dirty="0"/>
              <a:t>마지막 완료 단계로 클라이언트의 최종 검수가 끝나게 되면 검수 확인서와 완료 보고서를 작성 후 서비스 출시</a:t>
            </a:r>
            <a:endParaRPr lang="en-US" altLang="ko-KR" dirty="0"/>
          </a:p>
          <a:p>
            <a:pPr lvl="2"/>
            <a:r>
              <a:rPr lang="ko-KR" altLang="en-US" dirty="0"/>
              <a:t>출시 후에도 발생할 수 있는 오류에 대해서는 빠르고 신속한 대처가 이루어져야 함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609600" lvl="1" indent="-342900">
              <a:buFont typeface="+mj-ea"/>
              <a:buAutoNum type="circleNumDbPlain" startAt="7"/>
            </a:pPr>
            <a:r>
              <a:rPr lang="ko-KR" altLang="en-US" dirty="0"/>
              <a:t>사후 관리</a:t>
            </a:r>
            <a:endParaRPr lang="en-US" altLang="ko-KR" dirty="0"/>
          </a:p>
          <a:p>
            <a:pPr lvl="2"/>
            <a:r>
              <a:rPr lang="ko-KR" altLang="en-US" dirty="0"/>
              <a:t>사용자 및 관리자 매뉴얼 제작</a:t>
            </a:r>
            <a:r>
              <a:rPr lang="en-US" altLang="ko-KR" dirty="0"/>
              <a:t>, </a:t>
            </a:r>
            <a:r>
              <a:rPr lang="ko-KR" altLang="en-US" dirty="0"/>
              <a:t>화면 및 요소 디자인</a:t>
            </a:r>
            <a:r>
              <a:rPr lang="en-US" altLang="ko-KR" dirty="0"/>
              <a:t> </a:t>
            </a:r>
            <a:r>
              <a:rPr lang="ko-KR" altLang="en-US" dirty="0"/>
              <a:t>에 대한 속성 정의가 포함된 스타일 가이드 제작 등을 통해 사후 관리에 대한 체계와 계획을 수립</a:t>
            </a:r>
            <a:endParaRPr lang="en-US" altLang="ko-KR" dirty="0"/>
          </a:p>
          <a:p>
            <a:pPr lvl="2"/>
            <a:r>
              <a:rPr lang="ko-KR" altLang="en-US" dirty="0"/>
              <a:t>안정된 서비스를 위해서는 프로젝트 성격에 따라 개발보다 사후 관리가 더 중요할 수도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526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디지털 콘텐츠 기획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디지털 콘텐츠 기획 프로세스</a:t>
            </a:r>
            <a:endParaRPr lang="en-US" altLang="ko-KR" dirty="0"/>
          </a:p>
          <a:p>
            <a:pPr lvl="1"/>
            <a:r>
              <a:rPr lang="ko-KR" altLang="en-US" dirty="0"/>
              <a:t>프로세스 별 주요 업무 및 산출물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44824"/>
            <a:ext cx="3528392" cy="492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2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디지털 콘텐츠 기획자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디지털 콘텐츠 기획자의 역할</a:t>
            </a:r>
            <a:endParaRPr lang="en-US" altLang="ko-KR" dirty="0"/>
          </a:p>
          <a:p>
            <a:pPr lvl="1"/>
            <a:r>
              <a:rPr lang="ko-KR" altLang="en-US" dirty="0"/>
              <a:t>디지털 콘텐츠 기획자의 역할</a:t>
            </a:r>
            <a:endParaRPr lang="en-US" altLang="ko-KR" dirty="0"/>
          </a:p>
          <a:p>
            <a:pPr lvl="2"/>
            <a:r>
              <a:rPr lang="ko-KR" altLang="en-US" dirty="0"/>
              <a:t>디지털 콘텐츠 기획자는 정보의 획득이 빠른 트렌드 리더 이면서 전략을 설정할 수 있는 전략가</a:t>
            </a:r>
            <a:endParaRPr lang="en-US" altLang="ko-KR" dirty="0"/>
          </a:p>
          <a:p>
            <a:pPr lvl="2"/>
            <a:r>
              <a:rPr lang="ko-KR" altLang="en-US" dirty="0"/>
              <a:t>전체 일정을 조율할 수 있는 이성적</a:t>
            </a:r>
            <a:r>
              <a:rPr lang="en-US" altLang="ko-KR" dirty="0"/>
              <a:t>, </a:t>
            </a:r>
            <a:r>
              <a:rPr lang="ko-KR" altLang="en-US" dirty="0"/>
              <a:t>논리적 판단이 필요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2" y="2492896"/>
            <a:ext cx="4032448" cy="28358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654" y="2636912"/>
            <a:ext cx="3960440" cy="334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4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디지털 콘텐츠 기획자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디지털 콘텐츠 기획자의 직무</a:t>
            </a:r>
            <a:endParaRPr lang="en-US" altLang="ko-KR" dirty="0"/>
          </a:p>
          <a:p>
            <a:pPr lvl="1"/>
            <a:r>
              <a:rPr lang="ko-KR" altLang="en-US" dirty="0"/>
              <a:t>디지털 에이전시의 기획 조직</a:t>
            </a:r>
            <a:endParaRPr lang="en-US" altLang="ko-KR" dirty="0"/>
          </a:p>
          <a:p>
            <a:pPr lvl="2"/>
            <a:r>
              <a:rPr lang="ko-KR" altLang="en-US" dirty="0"/>
              <a:t>디지털 에이전시에서의 기획 관련 조직은 크게 제안</a:t>
            </a:r>
            <a:r>
              <a:rPr lang="en-US" altLang="ko-KR" dirty="0"/>
              <a:t>, </a:t>
            </a:r>
            <a:r>
              <a:rPr lang="ko-KR" altLang="en-US" dirty="0"/>
              <a:t>구축</a:t>
            </a:r>
            <a:r>
              <a:rPr lang="en-US" altLang="ko-KR" dirty="0"/>
              <a:t>, </a:t>
            </a:r>
            <a:r>
              <a:rPr lang="ko-KR" altLang="en-US" dirty="0"/>
              <a:t>운영으로 구분</a:t>
            </a:r>
            <a:endParaRPr lang="en-US" altLang="ko-KR" dirty="0"/>
          </a:p>
          <a:p>
            <a:pPr lvl="3"/>
            <a:r>
              <a:rPr lang="ko-KR" altLang="en-US" dirty="0"/>
              <a:t>제안 파트</a:t>
            </a:r>
            <a:r>
              <a:rPr lang="en-US" altLang="ko-KR" dirty="0"/>
              <a:t>:</a:t>
            </a:r>
            <a:r>
              <a:rPr lang="ko-KR" altLang="en-US" dirty="0"/>
              <a:t> 신규 프로젝트 수주 및 입찰에 필요한 </a:t>
            </a:r>
            <a:r>
              <a:rPr lang="en-US" altLang="ko-KR" dirty="0"/>
              <a:t>RFP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전략 수립</a:t>
            </a:r>
            <a:r>
              <a:rPr lang="en-US" altLang="ko-KR" dirty="0"/>
              <a:t>, </a:t>
            </a:r>
            <a:r>
              <a:rPr lang="ko-KR" altLang="en-US" dirty="0"/>
              <a:t>컨설팅</a:t>
            </a:r>
            <a:r>
              <a:rPr lang="en-US" altLang="ko-KR" dirty="0"/>
              <a:t>, </a:t>
            </a:r>
            <a:r>
              <a:rPr lang="ko-KR" altLang="en-US" dirty="0"/>
              <a:t>프레젠테이션 등을 담당</a:t>
            </a:r>
            <a:endParaRPr lang="en-US" altLang="ko-KR" dirty="0"/>
          </a:p>
          <a:p>
            <a:pPr lvl="3"/>
            <a:r>
              <a:rPr lang="ko-KR" altLang="en-US" dirty="0"/>
              <a:t>구축 파트</a:t>
            </a:r>
            <a:r>
              <a:rPr lang="en-US" altLang="ko-KR" dirty="0"/>
              <a:t>:</a:t>
            </a:r>
            <a:r>
              <a:rPr lang="ko-KR" altLang="en-US" dirty="0"/>
              <a:t> 제안을 통해 수주한 신규 및 </a:t>
            </a:r>
            <a:r>
              <a:rPr lang="ko-KR" altLang="en-US" dirty="0" err="1"/>
              <a:t>리뉴얼</a:t>
            </a:r>
            <a:r>
              <a:rPr lang="ko-KR" altLang="en-US" dirty="0"/>
              <a:t> 프로젝트를 상세 기획 에서 최종 서비스 오픈까지 담당</a:t>
            </a:r>
            <a:endParaRPr lang="en-US" altLang="ko-KR" dirty="0"/>
          </a:p>
          <a:p>
            <a:pPr lvl="3"/>
            <a:r>
              <a:rPr lang="ko-KR" altLang="en-US" dirty="0"/>
              <a:t>운영 파트</a:t>
            </a:r>
            <a:r>
              <a:rPr lang="en-US" altLang="ko-KR" dirty="0"/>
              <a:t>:</a:t>
            </a:r>
            <a:r>
              <a:rPr lang="ko-KR" altLang="en-US" dirty="0"/>
              <a:t> 구축 후 서비스 안정화 및 유지보수 업무가 주 업무</a:t>
            </a:r>
            <a:endParaRPr lang="en-US" altLang="ko-KR" dirty="0"/>
          </a:p>
          <a:p>
            <a:pPr lvl="2"/>
            <a:r>
              <a:rPr lang="ko-KR" altLang="en-US" dirty="0"/>
              <a:t>세 파트는 상호 유기적으로 연결되어 운영이 끝나면 다시 제안으로 순환되는 구조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501008"/>
            <a:ext cx="2992590" cy="293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28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디지털 콘텐츠 기획자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디지털 콘텐츠 기획자의 직무</a:t>
            </a:r>
            <a:endParaRPr lang="en-US" altLang="ko-KR" dirty="0"/>
          </a:p>
          <a:p>
            <a:pPr lvl="1"/>
            <a:r>
              <a:rPr lang="ko-KR" altLang="en-US" dirty="0"/>
              <a:t>디지털 에이전시의 기획 조직</a:t>
            </a:r>
            <a:endParaRPr lang="en-US" altLang="ko-KR" dirty="0"/>
          </a:p>
          <a:p>
            <a:pPr lvl="2"/>
            <a:r>
              <a:rPr lang="ko-KR" altLang="en-US" dirty="0"/>
              <a:t>디지털 콘텐츠 기획자의 직무에 따른 역할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42939"/>
            <a:ext cx="5228690" cy="29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45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디지털 콘텐츠 기획자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디지털 콘텐츠 기획자의 능력</a:t>
            </a:r>
            <a:endParaRPr lang="en-US" altLang="ko-KR" dirty="0"/>
          </a:p>
          <a:p>
            <a:pPr lvl="1"/>
            <a:r>
              <a:rPr lang="ko-KR" altLang="en-US" dirty="0"/>
              <a:t>기획자의 수행해야할 역할</a:t>
            </a:r>
            <a:endParaRPr lang="en-US" altLang="ko-KR" dirty="0"/>
          </a:p>
          <a:p>
            <a:pPr lvl="2"/>
            <a:r>
              <a:rPr lang="ko-KR" altLang="en-US" dirty="0"/>
              <a:t>클라이언트를 설득하기 위한 컨설턴트</a:t>
            </a:r>
            <a:endParaRPr lang="en-US" altLang="ko-KR" dirty="0"/>
          </a:p>
          <a:p>
            <a:pPr lvl="2"/>
            <a:r>
              <a:rPr lang="ko-KR" altLang="en-US" dirty="0"/>
              <a:t>업무 분장과 프로젝트 일정 계획을 수립할 수 있는 스케줄러</a:t>
            </a:r>
            <a:endParaRPr lang="en-US" altLang="ko-KR" dirty="0"/>
          </a:p>
          <a:p>
            <a:pPr lvl="2"/>
            <a:r>
              <a:rPr lang="ko-KR" altLang="en-US" dirty="0"/>
              <a:t>프로젝트의 방향과 목표를 설정하는 </a:t>
            </a:r>
            <a:r>
              <a:rPr lang="ko-KR" altLang="en-US" dirty="0" err="1"/>
              <a:t>내비게이터</a:t>
            </a:r>
            <a:endParaRPr lang="en-US" altLang="ko-KR" dirty="0"/>
          </a:p>
          <a:p>
            <a:pPr lvl="2"/>
            <a:r>
              <a:rPr lang="ko-KR" altLang="en-US" dirty="0"/>
              <a:t>정보와 화면을 설계하는 설계자</a:t>
            </a:r>
            <a:endParaRPr lang="en-US" altLang="ko-KR" dirty="0"/>
          </a:p>
          <a:p>
            <a:pPr lvl="2"/>
            <a:r>
              <a:rPr lang="ko-KR" altLang="en-US" dirty="0"/>
              <a:t>타 부서 간 의견을 조율할 수 있는 </a:t>
            </a:r>
            <a:r>
              <a:rPr lang="ko-KR" altLang="en-US" dirty="0" err="1"/>
              <a:t>커뮤니케이터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01008"/>
            <a:ext cx="6565198" cy="258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디지털 콘텐츠 기획의 개요</a:t>
            </a:r>
          </a:p>
        </p:txBody>
      </p:sp>
    </p:spTree>
    <p:extLst>
      <p:ext uri="{BB962C8B-B14F-4D97-AF65-F5344CB8AC3E}">
        <p14:creationId xmlns:p14="http://schemas.microsoft.com/office/powerpoint/2010/main" val="1913928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디지털 콘텐츠 기획자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디지털 콘텐츠 기획자의 능력</a:t>
            </a:r>
            <a:endParaRPr lang="en-US" altLang="ko-KR" dirty="0"/>
          </a:p>
          <a:p>
            <a:pPr lvl="1"/>
            <a:r>
              <a:rPr lang="ko-KR" altLang="en-US" dirty="0"/>
              <a:t>의사소통 능력</a:t>
            </a:r>
            <a:endParaRPr lang="en-US" altLang="ko-KR" dirty="0"/>
          </a:p>
          <a:p>
            <a:pPr lvl="2"/>
            <a:r>
              <a:rPr lang="ko-KR" altLang="en-US" dirty="0"/>
              <a:t>기획자에게 가장 필요한 능력은 클라이언트 및 다른 부서와의 효율적 업무 협업을 위한 의사소통 능력</a:t>
            </a:r>
            <a:endParaRPr lang="en-US" altLang="ko-KR" dirty="0"/>
          </a:p>
          <a:p>
            <a:pPr lvl="2"/>
            <a:r>
              <a:rPr lang="ko-KR" altLang="en-US" dirty="0"/>
              <a:t>의사소통의 가장 근본적인 목표는 상대방을 설득 하는 것</a:t>
            </a:r>
            <a:endParaRPr lang="en-US" altLang="ko-KR" dirty="0"/>
          </a:p>
          <a:p>
            <a:pPr lvl="2"/>
            <a:r>
              <a:rPr lang="ko-KR" altLang="en-US" dirty="0" err="1"/>
              <a:t>정보구조</a:t>
            </a:r>
            <a:r>
              <a:rPr lang="ko-KR" altLang="en-US" dirty="0"/>
              <a:t> 설계</a:t>
            </a:r>
            <a:r>
              <a:rPr lang="en-US" altLang="ko-KR" dirty="0"/>
              <a:t>, </a:t>
            </a:r>
            <a:r>
              <a:rPr lang="ko-KR" altLang="en-US" dirty="0"/>
              <a:t>화면 설계 및 스토리보드 등도 디자이너와 개발자들과의 효율적 협업을 위한 의사소통 도구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조직 이해 능력</a:t>
            </a:r>
            <a:endParaRPr lang="en-US" altLang="ko-KR" dirty="0"/>
          </a:p>
          <a:p>
            <a:pPr lvl="2"/>
            <a:r>
              <a:rPr lang="ko-KR" altLang="en-US" dirty="0"/>
              <a:t>기획자는 각 부서별 역할과 관련성 업무에 대한 이해를 가지고 있어야 프로젝트를 효율적으로 관리할 수 있음</a:t>
            </a:r>
            <a:endParaRPr lang="en-US" altLang="ko-KR" dirty="0"/>
          </a:p>
          <a:p>
            <a:pPr lvl="2"/>
            <a:r>
              <a:rPr lang="ko-KR" altLang="en-US" dirty="0"/>
              <a:t>디자이너와 개발자와의 </a:t>
            </a:r>
            <a:r>
              <a:rPr lang="ko-KR" altLang="en-US" dirty="0" err="1"/>
              <a:t>협업뿐만</a:t>
            </a:r>
            <a:r>
              <a:rPr lang="ko-KR" altLang="en-US" dirty="0"/>
              <a:t> 아니라 예산과 일정 조정도 동시에 진행할 경우 빠른 판단이 요구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수리 능력 </a:t>
            </a:r>
            <a:endParaRPr lang="en-US" altLang="ko-KR" dirty="0"/>
          </a:p>
          <a:p>
            <a:pPr lvl="2"/>
            <a:r>
              <a:rPr lang="ko-KR" altLang="en-US" dirty="0"/>
              <a:t>수집된 정보의 분석이나 도표의 활용 및 자료의 특성과 경향을 파악하기 위해 연산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백분율</a:t>
            </a:r>
            <a:r>
              <a:rPr lang="en-US" altLang="ko-KR" dirty="0"/>
              <a:t>, </a:t>
            </a:r>
            <a:r>
              <a:rPr lang="ko-KR" altLang="en-US" dirty="0"/>
              <a:t>빈도와 같은 </a:t>
            </a:r>
            <a:br>
              <a:rPr lang="en-US" altLang="ko-KR" dirty="0"/>
            </a:br>
            <a:r>
              <a:rPr lang="ko-KR" altLang="en-US" dirty="0"/>
              <a:t>기초적인 통계에 대한 이해가 필요</a:t>
            </a:r>
            <a:endParaRPr lang="en-US" altLang="ko-KR" dirty="0"/>
          </a:p>
          <a:p>
            <a:pPr lvl="2"/>
            <a:r>
              <a:rPr lang="ko-KR" altLang="en-US" dirty="0"/>
              <a:t>연구 대상 집단의 특성을 유추할 수 있는 분석 자료를 논리적으로 결론을 내릴 수 있어야함</a:t>
            </a:r>
            <a:endParaRPr lang="en-US" altLang="ko-KR" dirty="0"/>
          </a:p>
          <a:p>
            <a:pPr lvl="2"/>
            <a:r>
              <a:rPr lang="ko-KR" altLang="en-US" dirty="0"/>
              <a:t>도표</a:t>
            </a:r>
            <a:r>
              <a:rPr lang="en-US" altLang="ko-KR" dirty="0"/>
              <a:t>(</a:t>
            </a:r>
            <a:r>
              <a:rPr lang="ko-KR" altLang="en-US" dirty="0"/>
              <a:t>그림</a:t>
            </a:r>
            <a:r>
              <a:rPr lang="en-US" altLang="ko-KR" dirty="0"/>
              <a:t>, </a:t>
            </a:r>
            <a:r>
              <a:rPr lang="ko-KR" altLang="en-US" dirty="0"/>
              <a:t>표</a:t>
            </a:r>
            <a:r>
              <a:rPr lang="en-US" altLang="ko-KR" dirty="0"/>
              <a:t>, </a:t>
            </a:r>
            <a:r>
              <a:rPr lang="ko-KR" altLang="en-US" dirty="0"/>
              <a:t>그래프 등</a:t>
            </a:r>
            <a:r>
              <a:rPr lang="en-US" altLang="ko-KR" dirty="0"/>
              <a:t>)</a:t>
            </a:r>
            <a:r>
              <a:rPr lang="ko-KR" altLang="en-US" dirty="0"/>
              <a:t>를 통해 내용을 종합</a:t>
            </a:r>
            <a:r>
              <a:rPr lang="en-US" altLang="ko-KR" dirty="0"/>
              <a:t>·</a:t>
            </a:r>
            <a:r>
              <a:rPr lang="ko-KR" altLang="en-US" dirty="0"/>
              <a:t>분석하는 능력도 수리 능력에 해당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문제 상황이 발생하면 창조적</a:t>
            </a:r>
            <a:r>
              <a:rPr lang="en-US" altLang="ko-KR" dirty="0"/>
              <a:t>, </a:t>
            </a:r>
            <a:r>
              <a:rPr lang="ko-KR" altLang="en-US" dirty="0"/>
              <a:t>논리적</a:t>
            </a:r>
            <a:r>
              <a:rPr lang="en-US" altLang="ko-KR" dirty="0"/>
              <a:t>, </a:t>
            </a:r>
            <a:r>
              <a:rPr lang="ko-KR" altLang="en-US" dirty="0"/>
              <a:t>비판적 사고를 통해 이를 올바르게 인식하고 적절히 해결하는 능력이 필요</a:t>
            </a:r>
            <a:endParaRPr lang="en-US" altLang="ko-KR" dirty="0"/>
          </a:p>
          <a:p>
            <a:pPr lvl="2"/>
            <a:r>
              <a:rPr lang="ko-KR" altLang="en-US" dirty="0"/>
              <a:t>아이디어를 창 출할 수 있는 창의적 감각도 문제 해결 과정의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6664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디지털 콘텐츠 기획자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디지털 콘텐츠 기획자의 능력</a:t>
            </a:r>
            <a:endParaRPr lang="en-US" altLang="ko-KR" dirty="0"/>
          </a:p>
          <a:p>
            <a:pPr lvl="1"/>
            <a:r>
              <a:rPr lang="ko-KR" altLang="en-US" dirty="0"/>
              <a:t>자원 관리 능력 </a:t>
            </a:r>
            <a:endParaRPr lang="en-US" altLang="ko-KR" dirty="0"/>
          </a:p>
          <a:p>
            <a:pPr lvl="2"/>
            <a:r>
              <a:rPr lang="ko-KR" altLang="en-US" dirty="0"/>
              <a:t>확보한 자원을 효율적으로 활용하고 관리하는 능력</a:t>
            </a:r>
            <a:endParaRPr lang="en-US" altLang="ko-KR" dirty="0"/>
          </a:p>
          <a:p>
            <a:pPr lvl="2"/>
            <a:r>
              <a:rPr lang="ko-KR" altLang="en-US" dirty="0"/>
              <a:t>한정된 시간에 얼마나 많은 일을 할 수 있는지에 대한 부분은 매우 중요</a:t>
            </a:r>
            <a:endParaRPr lang="en-US" altLang="ko-KR" dirty="0"/>
          </a:p>
          <a:p>
            <a:pPr lvl="2"/>
            <a:r>
              <a:rPr lang="ko-KR" altLang="en-US" dirty="0"/>
              <a:t>프로젝트를 진행할 때 필요한 컴퓨터</a:t>
            </a:r>
            <a:r>
              <a:rPr lang="en-US" altLang="ko-KR" dirty="0"/>
              <a:t>, </a:t>
            </a:r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각종 하드웨어 등의 물적 자원 관리 능력 또한 매우 중요한 능력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대인 관계 능력 </a:t>
            </a:r>
            <a:endParaRPr lang="en-US" altLang="ko-KR" dirty="0"/>
          </a:p>
          <a:p>
            <a:pPr lvl="2"/>
            <a:r>
              <a:rPr lang="ko-KR" altLang="en-US" dirty="0"/>
              <a:t>클라이언트나 회사 내부의 다른 구성원들과 원만한 관계를 유지하고 프로젝트의 비전과 목표를 공유</a:t>
            </a:r>
            <a:endParaRPr lang="en-US" altLang="ko-KR" dirty="0"/>
          </a:p>
          <a:p>
            <a:pPr lvl="2"/>
            <a:r>
              <a:rPr lang="ko-KR" altLang="en-US" dirty="0"/>
              <a:t>조직 구성원들의 업무 향상 및 동기 부여에 도움을 줄 수 있어야 함</a:t>
            </a:r>
            <a:endParaRPr lang="en-US" altLang="ko-KR" dirty="0"/>
          </a:p>
          <a:p>
            <a:pPr lvl="2"/>
            <a:r>
              <a:rPr lang="ko-KR" altLang="en-US" dirty="0"/>
              <a:t>클라이언트나 팀원들과의 원만한 관계를 바탕으로 팀워크를 위한 상호관계성을 가지고 협력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정보 능력 </a:t>
            </a:r>
            <a:endParaRPr lang="en-US" altLang="ko-KR" dirty="0"/>
          </a:p>
          <a:p>
            <a:pPr lvl="2"/>
            <a:r>
              <a:rPr lang="ko-KR" altLang="en-US" dirty="0"/>
              <a:t>정보를 수집하는 데에 누구보다 정확하고 빨라야 함</a:t>
            </a:r>
            <a:endParaRPr lang="en-US" altLang="ko-KR" dirty="0"/>
          </a:p>
          <a:p>
            <a:pPr lvl="2"/>
            <a:r>
              <a:rPr lang="ko-KR" altLang="en-US" dirty="0"/>
              <a:t>습득한 정보는 통찰력이 되어 클라이언트와 사용자를 위한 결과물로 나타남</a:t>
            </a:r>
            <a:endParaRPr lang="en-US" altLang="ko-KR" dirty="0"/>
          </a:p>
          <a:p>
            <a:pPr lvl="2"/>
            <a:r>
              <a:rPr lang="ko-KR" altLang="en-US" dirty="0"/>
              <a:t>동향을 파악하고 예측을 잘하기 위해 정보 수집을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3104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디지털 콘텐츠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디지털 콘텐츠 기획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디지털 콘텐츠 기획자</a:t>
            </a:r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920880" cy="4104456"/>
          </a:xfrm>
        </p:spPr>
        <p:txBody>
          <a:bodyPr/>
          <a:lstStyle/>
          <a:p>
            <a:pPr>
              <a:buClr>
                <a:srgbClr val="EDCAD2"/>
              </a:buClr>
            </a:pPr>
            <a:r>
              <a:rPr lang="ko-KR" altLang="en-US" dirty="0"/>
              <a:t>디지털 콘텐츠 기획의 개념을 정의해 보고 기획의 목적과 전반적인 프로세스에 대해 학습한다</a:t>
            </a:r>
            <a:r>
              <a:rPr lang="en-US" altLang="ko-KR" dirty="0"/>
              <a:t>. </a:t>
            </a:r>
          </a:p>
          <a:p>
            <a:pPr>
              <a:buClr>
                <a:srgbClr val="EDCAD2"/>
              </a:buClr>
            </a:pPr>
            <a:r>
              <a:rPr lang="ko-KR" altLang="en-US" dirty="0"/>
              <a:t>디지털 콘텐츠 기획자의 역할과 요구되는 능력에 대해서도 알아본다</a:t>
            </a:r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디지털 콘텐츠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디지털 콘텐츠 개념</a:t>
            </a:r>
            <a:endParaRPr lang="en-US" altLang="ko-KR" dirty="0"/>
          </a:p>
          <a:p>
            <a:pPr lvl="1"/>
            <a:r>
              <a:rPr lang="ko-KR" altLang="en-US" dirty="0"/>
              <a:t>디지털 콘텐츠</a:t>
            </a:r>
            <a:endParaRPr lang="en-US" altLang="ko-KR" dirty="0"/>
          </a:p>
          <a:p>
            <a:pPr lvl="2"/>
            <a:r>
              <a:rPr lang="ko-KR" altLang="en-US" dirty="0"/>
              <a:t>아날로그 형태의 표현물을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된 디지털 부호로 변환하거나</a:t>
            </a:r>
            <a:r>
              <a:rPr lang="en-US" altLang="ko-KR" dirty="0"/>
              <a:t>, </a:t>
            </a:r>
            <a:r>
              <a:rPr lang="ko-KR" altLang="en-US" dirty="0"/>
              <a:t>처음부터 디지털 형태로 제작된 콘텐츠</a:t>
            </a:r>
            <a:endParaRPr lang="en-US" altLang="ko-KR" dirty="0"/>
          </a:p>
          <a:p>
            <a:pPr lvl="2"/>
            <a:r>
              <a:rPr lang="ko-KR" altLang="en-US" dirty="0"/>
              <a:t>디지털 방식으로 제작된 문자</a:t>
            </a:r>
            <a:r>
              <a:rPr lang="en-US" altLang="ko-KR" dirty="0"/>
              <a:t>, </a:t>
            </a:r>
            <a:r>
              <a:rPr lang="ko-KR" altLang="en-US" dirty="0"/>
              <a:t>부호</a:t>
            </a:r>
            <a:r>
              <a:rPr lang="en-US" altLang="ko-KR" dirty="0"/>
              <a:t>, </a:t>
            </a:r>
            <a:r>
              <a:rPr lang="ko-KR" altLang="en-US" dirty="0"/>
              <a:t>음성</a:t>
            </a:r>
            <a:r>
              <a:rPr lang="en-US" altLang="ko-KR" dirty="0"/>
              <a:t>, </a:t>
            </a:r>
            <a:r>
              <a:rPr lang="ko-KR" altLang="en-US" dirty="0"/>
              <a:t>음향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영상 등의 정보 또는 그 내용물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디지털 콘텐츠 산업 분류</a:t>
            </a:r>
            <a:endParaRPr lang="en-US" altLang="ko-KR" dirty="0"/>
          </a:p>
          <a:p>
            <a:pPr lvl="1"/>
            <a:r>
              <a:rPr lang="ko-KR" altLang="en-US" dirty="0"/>
              <a:t>디지털 콘텐츠 산업 </a:t>
            </a:r>
            <a:endParaRPr lang="en-US" altLang="ko-KR" dirty="0"/>
          </a:p>
          <a:p>
            <a:pPr lvl="2"/>
            <a:r>
              <a:rPr lang="ko-KR" altLang="en-US" dirty="0"/>
              <a:t>디지털 부호로 인코딩하거나 제작하여 유통 및 소비하는 산업을 모두 포함</a:t>
            </a:r>
            <a:endParaRPr lang="en-US" altLang="ko-KR" dirty="0"/>
          </a:p>
          <a:p>
            <a:pPr lvl="2"/>
            <a:r>
              <a:rPr lang="en-US" altLang="ko-KR" dirty="0"/>
              <a:t>OECD</a:t>
            </a:r>
            <a:r>
              <a:rPr lang="ko-KR" altLang="en-US" dirty="0"/>
              <a:t>의 ‘신성장 산업으로서의 콘텐츠로써 처음 소개</a:t>
            </a:r>
            <a:endParaRPr lang="en-US" altLang="ko-KR" dirty="0"/>
          </a:p>
          <a:p>
            <a:pPr lvl="2"/>
            <a:r>
              <a:rPr lang="en-US" altLang="ko-KR" dirty="0"/>
              <a:t>2006</a:t>
            </a:r>
            <a:r>
              <a:rPr lang="ko-KR" altLang="en-US" dirty="0"/>
              <a:t>년에는 콘텐츠 산업의 하위 분야로 디지털 콘텐츠의 급성장과 그 중요성이 강조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디지털 콘텐츠 산업의 근황</a:t>
            </a:r>
            <a:endParaRPr lang="en-US" altLang="ko-KR" dirty="0"/>
          </a:p>
          <a:p>
            <a:pPr lvl="2"/>
            <a:r>
              <a:rPr lang="ko-KR" altLang="en-US" dirty="0"/>
              <a:t>출판</a:t>
            </a:r>
            <a:r>
              <a:rPr lang="en-US" altLang="ko-KR" dirty="0"/>
              <a:t>, </a:t>
            </a:r>
            <a:r>
              <a:rPr lang="ko-KR" altLang="en-US" dirty="0"/>
              <a:t>음반과 같은 전통적인 미디어들이 전자 출판</a:t>
            </a:r>
            <a:r>
              <a:rPr lang="en-US" altLang="ko-KR" dirty="0"/>
              <a:t>, </a:t>
            </a:r>
            <a:r>
              <a:rPr lang="ko-KR" altLang="en-US" dirty="0"/>
              <a:t>디지털 음원 서비스로 변모하여 산업의 경계가 </a:t>
            </a:r>
            <a:r>
              <a:rPr lang="ko-KR" altLang="en-US" dirty="0" err="1"/>
              <a:t>모호해짐</a:t>
            </a:r>
            <a:endParaRPr lang="en-US" altLang="ko-KR" dirty="0"/>
          </a:p>
          <a:p>
            <a:pPr lvl="2"/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/>
              <a:t>모바일</a:t>
            </a:r>
            <a:r>
              <a:rPr lang="en-US" altLang="ko-KR" dirty="0"/>
              <a:t>, </a:t>
            </a:r>
            <a:r>
              <a:rPr lang="ko-KR" altLang="en-US" dirty="0"/>
              <a:t>소셜 미디어 등 </a:t>
            </a:r>
            <a:r>
              <a:rPr lang="en-US" altLang="ko-KR" dirty="0"/>
              <a:t>ICT </a:t>
            </a:r>
            <a:r>
              <a:rPr lang="ko-KR" altLang="en-US" dirty="0"/>
              <a:t>기술이 융합된 컨버전스</a:t>
            </a:r>
            <a:r>
              <a:rPr lang="en-US" altLang="ko-KR" dirty="0"/>
              <a:t> </a:t>
            </a:r>
            <a:r>
              <a:rPr lang="ko-KR" altLang="en-US" dirty="0"/>
              <a:t>형태의 디지털 콘텐츠 산업 영역이 지속적으로 확장</a:t>
            </a:r>
          </a:p>
        </p:txBody>
      </p:sp>
    </p:spTree>
    <p:extLst>
      <p:ext uri="{BB962C8B-B14F-4D97-AF65-F5344CB8AC3E}">
        <p14:creationId xmlns:p14="http://schemas.microsoft.com/office/powerpoint/2010/main" val="342355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디지털 콘텐츠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디지털 콘텐츠 산업 분류</a:t>
            </a:r>
            <a:endParaRPr lang="en-US" altLang="ko-KR" dirty="0"/>
          </a:p>
          <a:p>
            <a:pPr lvl="1"/>
            <a:r>
              <a:rPr lang="ko-KR" altLang="en-US" dirty="0"/>
              <a:t>디지털 콘텐츠 산업 분류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268760"/>
            <a:ext cx="4848538" cy="533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6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디지털 콘텐츠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디지털 콘텐츠 산업 분류</a:t>
            </a:r>
            <a:endParaRPr lang="en-US" altLang="ko-KR" dirty="0"/>
          </a:p>
          <a:p>
            <a:pPr lvl="1"/>
            <a:r>
              <a:rPr lang="ko-KR" altLang="en-US" dirty="0"/>
              <a:t>디지털 콘텐츠 산업 분류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2F09CD-BB46-0973-9F40-1E4898749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973771"/>
            <a:ext cx="4228912" cy="588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1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디지털 콘텐츠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디지털 콘텐츠 산업 분류</a:t>
            </a:r>
            <a:endParaRPr lang="en-US" altLang="ko-KR" dirty="0"/>
          </a:p>
          <a:p>
            <a:pPr lvl="1"/>
            <a:r>
              <a:rPr lang="ko-KR" altLang="en-US" dirty="0"/>
              <a:t>디지털 콘텐츠 산업 분류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93CFBD-8096-8D31-24CF-FB7A38099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248786"/>
            <a:ext cx="4805005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2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디지털 콘텐츠 기획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디지털 콘텐츠 기획의 개념</a:t>
            </a:r>
            <a:endParaRPr lang="en-US" altLang="ko-KR" dirty="0"/>
          </a:p>
          <a:p>
            <a:pPr lvl="1"/>
            <a:r>
              <a:rPr lang="ko-KR" altLang="en-US" dirty="0"/>
              <a:t>기획의 의미</a:t>
            </a:r>
            <a:endParaRPr lang="en-US" altLang="ko-KR" dirty="0"/>
          </a:p>
          <a:p>
            <a:pPr lvl="2"/>
            <a:r>
              <a:rPr lang="ko-KR" altLang="en-US" dirty="0"/>
              <a:t>기획</a:t>
            </a:r>
            <a:r>
              <a:rPr lang="en-US" altLang="ko-KR" dirty="0"/>
              <a:t>(</a:t>
            </a:r>
            <a:r>
              <a:rPr lang="ko-KR" altLang="en-US" dirty="0"/>
              <a:t>企劃</a:t>
            </a:r>
            <a:r>
              <a:rPr lang="en-US" altLang="ko-KR" dirty="0"/>
              <a:t>): </a:t>
            </a:r>
            <a:r>
              <a:rPr lang="ko-KR" altLang="en-US" dirty="0"/>
              <a:t>나은 수단으로 목표를 달성하기 위하여 장래의 행동에 관한 일단의 결정을 준비하는 과정</a:t>
            </a:r>
            <a:endParaRPr lang="en-US" altLang="ko-KR" dirty="0"/>
          </a:p>
          <a:p>
            <a:pPr lvl="2"/>
            <a:r>
              <a:rPr lang="ko-KR" altLang="en-US" dirty="0"/>
              <a:t>어떤 대상에 대해 그 대상의 변화를 가져올 목적을 확인하고 그 목적을 성취하는 데에 가장 적합한 행동을 </a:t>
            </a:r>
            <a:br>
              <a:rPr lang="en-US" altLang="ko-KR" dirty="0"/>
            </a:br>
            <a:r>
              <a:rPr lang="ko-KR" altLang="en-US" dirty="0"/>
              <a:t>설계하는 것을 의미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87" y="2996952"/>
            <a:ext cx="6408712" cy="242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1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</TotalTime>
  <Words>1148</Words>
  <Application>Microsoft Office PowerPoint</Application>
  <PresentationFormat>화면 슬라이드 쇼(4:3)</PresentationFormat>
  <Paragraphs>153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01 디지털 콘텐츠 기획의 개요</vt:lpstr>
      <vt:lpstr>PowerPoint 프레젠테이션</vt:lpstr>
      <vt:lpstr>PowerPoint 프레젠테이션</vt:lpstr>
      <vt:lpstr>01. 디지털 콘텐츠</vt:lpstr>
      <vt:lpstr>01. 디지털 콘텐츠</vt:lpstr>
      <vt:lpstr>01. 디지털 콘텐츠</vt:lpstr>
      <vt:lpstr>01. 디지털 콘텐츠</vt:lpstr>
      <vt:lpstr>02. 디지털 콘텐츠 기획</vt:lpstr>
      <vt:lpstr>02. 디지털 콘텐츠 기획</vt:lpstr>
      <vt:lpstr>02. 디지털 콘텐츠 기획</vt:lpstr>
      <vt:lpstr>02. 디지털 콘텐츠 기획</vt:lpstr>
      <vt:lpstr>02. 디지털 콘텐츠 기획</vt:lpstr>
      <vt:lpstr>02. 디지털 콘텐츠 기획</vt:lpstr>
      <vt:lpstr>02. 디지털 콘텐츠 기획</vt:lpstr>
      <vt:lpstr>03. 디지털 콘텐츠 기획자</vt:lpstr>
      <vt:lpstr>03. 디지털 콘텐츠 기획자</vt:lpstr>
      <vt:lpstr>03. 디지털 콘텐츠 기획자</vt:lpstr>
      <vt:lpstr>03. 디지털 콘텐츠 기획자</vt:lpstr>
      <vt:lpstr>03. 디지털 콘텐츠 기획자</vt:lpstr>
      <vt:lpstr>03. 디지털 콘텐츠 기획자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마케팅팀</cp:lastModifiedBy>
  <cp:revision>75</cp:revision>
  <dcterms:created xsi:type="dcterms:W3CDTF">2020-06-18T03:20:34Z</dcterms:created>
  <dcterms:modified xsi:type="dcterms:W3CDTF">2023-01-03T07:21:35Z</dcterms:modified>
</cp:coreProperties>
</file>