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7"/>
  </p:notesMasterIdLst>
  <p:handoutMasterIdLst>
    <p:handoutMasterId r:id="rId48"/>
  </p:handoutMasterIdLst>
  <p:sldIdLst>
    <p:sldId id="461" r:id="rId2"/>
    <p:sldId id="522" r:id="rId3"/>
    <p:sldId id="386" r:id="rId4"/>
    <p:sldId id="387" r:id="rId5"/>
    <p:sldId id="460" r:id="rId6"/>
    <p:sldId id="523" r:id="rId7"/>
    <p:sldId id="525" r:id="rId8"/>
    <p:sldId id="526" r:id="rId9"/>
    <p:sldId id="524" r:id="rId10"/>
    <p:sldId id="527" r:id="rId11"/>
    <p:sldId id="528" r:id="rId12"/>
    <p:sldId id="529" r:id="rId13"/>
    <p:sldId id="531" r:id="rId14"/>
    <p:sldId id="530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1" r:id="rId44"/>
    <p:sldId id="560" r:id="rId45"/>
    <p:sldId id="385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574"/>
    <a:srgbClr val="83CBA1"/>
    <a:srgbClr val="C85873"/>
    <a:srgbClr val="DB91A3"/>
    <a:srgbClr val="E6B4C0"/>
    <a:srgbClr val="0000CC"/>
    <a:srgbClr val="F3DDE2"/>
    <a:srgbClr val="EDCAD2"/>
    <a:srgbClr val="D6D9DA"/>
    <a:srgbClr val="FFE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9" autoAdjust="0"/>
    <p:restoredTop sz="98898" autoAdjust="0"/>
  </p:normalViewPr>
  <p:slideViewPr>
    <p:cSldViewPr>
      <p:cViewPr varScale="1">
        <p:scale>
          <a:sx n="111" d="100"/>
          <a:sy n="111" d="100"/>
        </p:scale>
        <p:origin x="1758" y="1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0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755576" y="165231"/>
            <a:ext cx="5804295" cy="5454426"/>
            <a:chOff x="755576" y="165231"/>
            <a:chExt cx="5804295" cy="5454426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72852"/>
              <a:ext cx="4968552" cy="94680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5661248"/>
            <a:ext cx="9144000" cy="1196752"/>
          </a:xfrm>
          <a:prstGeom prst="rect">
            <a:avLst/>
          </a:prstGeom>
          <a:solidFill>
            <a:srgbClr val="83CBA1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755576" y="165231"/>
            <a:ext cx="5804295" cy="5409976"/>
            <a:chOff x="755576" y="165231"/>
            <a:chExt cx="5804295" cy="5409976"/>
          </a:xfrm>
        </p:grpSpPr>
        <p:pic>
          <p:nvPicPr>
            <p:cNvPr id="24" name="그림 2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5576" y="165231"/>
              <a:ext cx="5804295" cy="448790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051" y="4628402"/>
              <a:ext cx="4968552" cy="946805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272" y="686346"/>
            <a:ext cx="1706089" cy="17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4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68676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4A8C7A-84CB-4AB9-8F99-0BC584ACD685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B65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559E5B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7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4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B65574">
                  <a:alpha val="20000"/>
                </a:srgb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B6557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65574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B65574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CC6A81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B65574"/>
              </a:buClr>
              <a:buSzPct val="96000"/>
              <a:defRPr sz="1050"/>
            </a:lvl4pPr>
            <a:lvl5pPr marL="990600" indent="-180975">
              <a:buClr>
                <a:srgbClr val="B65574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060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7" r:id="rId2"/>
    <p:sldLayoutId id="2147483722" r:id="rId3"/>
    <p:sldLayoutId id="2147483723" r:id="rId4"/>
    <p:sldLayoutId id="2147483724" r:id="rId5"/>
    <p:sldLayoutId id="214748372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2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웹 브라우저의 종류</a:t>
            </a:r>
            <a:endParaRPr lang="en-US" altLang="ko-KR" dirty="0"/>
          </a:p>
          <a:p>
            <a:pPr lvl="1"/>
            <a:r>
              <a:rPr lang="ko-KR" altLang="en-US" dirty="0"/>
              <a:t>세계 웹 브라우저 점유율 현황</a:t>
            </a:r>
            <a:endParaRPr lang="en-US" altLang="ko-KR" dirty="0"/>
          </a:p>
          <a:p>
            <a:pPr lvl="2"/>
            <a:r>
              <a:rPr lang="ko-KR" altLang="en-US" dirty="0"/>
              <a:t>국내와 마찬가지로 구글 크롬이 </a:t>
            </a:r>
            <a:r>
              <a:rPr lang="en-US" altLang="ko-KR" dirty="0"/>
              <a:t>63.38%</a:t>
            </a:r>
            <a:r>
              <a:rPr lang="ko-KR" altLang="en-US" dirty="0"/>
              <a:t>로 가장 높은 점유율을 보임</a:t>
            </a:r>
            <a:endParaRPr lang="en-US" altLang="ko-KR" dirty="0"/>
          </a:p>
          <a:p>
            <a:pPr lvl="2"/>
            <a:r>
              <a:rPr lang="ko-KR" altLang="en-US" dirty="0"/>
              <a:t>마이크로소프트 익스플로러는 </a:t>
            </a:r>
            <a:r>
              <a:rPr lang="en-US" altLang="ko-KR" dirty="0"/>
              <a:t>1.05%</a:t>
            </a:r>
            <a:r>
              <a:rPr lang="ko-KR" altLang="en-US" dirty="0"/>
              <a:t>로 점유율이 현저히 저조</a:t>
            </a:r>
            <a:endParaRPr lang="en-US" altLang="ko-KR" dirty="0"/>
          </a:p>
          <a:p>
            <a:pPr lvl="2"/>
            <a:r>
              <a:rPr lang="ko-KR" altLang="en-US" dirty="0"/>
              <a:t>애플 사파리는 </a:t>
            </a:r>
            <a:r>
              <a:rPr lang="en-US" altLang="ko-KR" dirty="0"/>
              <a:t>19.25%, </a:t>
            </a:r>
            <a:r>
              <a:rPr lang="ko-KR" altLang="en-US" dirty="0"/>
              <a:t>그 뒤로 파이어폭스는 </a:t>
            </a:r>
            <a:r>
              <a:rPr lang="en-US" altLang="ko-KR" dirty="0"/>
              <a:t>3.47%</a:t>
            </a:r>
            <a:r>
              <a:rPr lang="ko-KR" altLang="en-US" dirty="0"/>
              <a:t>로 다소 적은 점유율을 유지</a:t>
            </a:r>
            <a:endParaRPr lang="en-US" altLang="ko-KR" dirty="0"/>
          </a:p>
          <a:p>
            <a:pPr lvl="2"/>
            <a:r>
              <a:rPr lang="ko-KR" altLang="en-US" dirty="0"/>
              <a:t>마이크로소프트 </a:t>
            </a:r>
            <a:r>
              <a:rPr lang="ko-KR" altLang="en-US" dirty="0" err="1"/>
              <a:t>엣지가</a:t>
            </a:r>
            <a:r>
              <a:rPr lang="ko-KR" altLang="en-US" dirty="0"/>
              <a:t> </a:t>
            </a:r>
            <a:r>
              <a:rPr lang="en-US" altLang="ko-KR" dirty="0"/>
              <a:t>3.08%</a:t>
            </a:r>
            <a:r>
              <a:rPr lang="ko-KR" altLang="en-US" dirty="0"/>
              <a:t>로 급격히 추격</a:t>
            </a:r>
            <a:endParaRPr lang="en-US" altLang="ko-KR" dirty="0"/>
          </a:p>
          <a:p>
            <a:pPr lvl="3"/>
            <a:r>
              <a:rPr lang="ko-KR" altLang="en-US" dirty="0"/>
              <a:t>윈도 </a:t>
            </a:r>
            <a:r>
              <a:rPr lang="en-US" altLang="ko-KR" dirty="0"/>
              <a:t>10</a:t>
            </a:r>
            <a:r>
              <a:rPr lang="ko-KR" altLang="en-US" dirty="0"/>
              <a:t>에 기본 브라우저로 </a:t>
            </a:r>
            <a:r>
              <a:rPr lang="ko-KR" altLang="en-US" dirty="0" err="1"/>
              <a:t>엣지가</a:t>
            </a:r>
            <a:r>
              <a:rPr lang="ko-KR" altLang="en-US" dirty="0"/>
              <a:t> </a:t>
            </a:r>
            <a:r>
              <a:rPr lang="ko-KR" altLang="en-US" dirty="0" err="1"/>
              <a:t>탑재되어있는</a:t>
            </a:r>
            <a:r>
              <a:rPr lang="ko-KR" altLang="en-US" dirty="0"/>
              <a:t> 영향으로 분석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49143"/>
            <a:ext cx="5184576" cy="34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6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웹 브라우저의 종류</a:t>
            </a:r>
            <a:endParaRPr lang="en-US" altLang="ko-KR" dirty="0"/>
          </a:p>
          <a:p>
            <a:pPr lvl="1"/>
            <a:r>
              <a:rPr lang="ko-KR" altLang="en-US" dirty="0"/>
              <a:t>다양한 웹 브라우저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2001"/>
            <a:ext cx="4752528" cy="56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8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모바일 웹과 모바일 앱</a:t>
            </a:r>
            <a:endParaRPr lang="en-US" altLang="ko-KR" dirty="0"/>
          </a:p>
          <a:p>
            <a:pPr lvl="1"/>
            <a:r>
              <a:rPr lang="ko-KR" altLang="en-US" dirty="0"/>
              <a:t>모바일 웹</a:t>
            </a:r>
            <a:endParaRPr lang="en-US" altLang="ko-KR" dirty="0"/>
          </a:p>
          <a:p>
            <a:pPr lvl="2"/>
            <a:r>
              <a:rPr lang="ko-KR" altLang="en-US" dirty="0"/>
              <a:t>모바일을 사용하는 인터넷 환경에서 풀 </a:t>
            </a:r>
            <a:r>
              <a:rPr lang="ko-KR" altLang="en-US" dirty="0" err="1"/>
              <a:t>브라우징을</a:t>
            </a:r>
            <a:r>
              <a:rPr lang="ko-KR" altLang="en-US" dirty="0"/>
              <a:t> 지원하는 </a:t>
            </a:r>
            <a:r>
              <a:rPr lang="ko-KR" altLang="en-US" dirty="0" err="1"/>
              <a:t>모바일용</a:t>
            </a:r>
            <a:r>
              <a:rPr lang="ko-KR" altLang="en-US" dirty="0"/>
              <a:t> 웹 사이트를 말함</a:t>
            </a:r>
            <a:endParaRPr lang="en-US" altLang="ko-KR" dirty="0"/>
          </a:p>
          <a:p>
            <a:pPr lvl="2"/>
            <a:r>
              <a:rPr lang="en-US" altLang="ko-KR" dirty="0"/>
              <a:t>HTML</a:t>
            </a:r>
            <a:r>
              <a:rPr lang="ko-KR" altLang="en-US" dirty="0"/>
              <a:t>을 기반으로 제작되고 디 </a:t>
            </a:r>
            <a:r>
              <a:rPr lang="ko-KR" altLang="en-US" dirty="0" err="1"/>
              <a:t>바이스</a:t>
            </a:r>
            <a:r>
              <a:rPr lang="en-US" altLang="ko-KR" dirty="0"/>
              <a:t>, OS</a:t>
            </a:r>
            <a:r>
              <a:rPr lang="ko-KR" altLang="en-US" dirty="0"/>
              <a:t>와 관계없이 </a:t>
            </a:r>
            <a:r>
              <a:rPr lang="ko-KR" altLang="en-US" dirty="0" err="1"/>
              <a:t>화면크기에</a:t>
            </a:r>
            <a:r>
              <a:rPr lang="ko-KR" altLang="en-US" dirty="0"/>
              <a:t> 맞게 브라우저를 축소하여 나타냄</a:t>
            </a:r>
            <a:endParaRPr lang="en-US" altLang="ko-KR" dirty="0"/>
          </a:p>
          <a:p>
            <a:pPr lvl="2"/>
            <a:r>
              <a:rPr lang="ko-KR" altLang="en-US" dirty="0"/>
              <a:t>화면 레이아웃이나 정보 및 인터페이스 구조는 모바일 환경에 따라 데스크톱과 차이를 가짐</a:t>
            </a:r>
            <a:endParaRPr lang="en-US" altLang="ko-KR" dirty="0"/>
          </a:p>
          <a:p>
            <a:pPr lvl="2"/>
            <a:r>
              <a:rPr lang="ko-KR" altLang="en-US" dirty="0"/>
              <a:t>일반 앱에 비해 상대적으로 개발 비용이 저렴하고 제작 기간이 비교적 짧으며 업데이트 또한 용이하다는 장점</a:t>
            </a:r>
            <a:endParaRPr lang="en-US" altLang="ko-KR" dirty="0"/>
          </a:p>
          <a:p>
            <a:pPr lvl="2"/>
            <a:r>
              <a:rPr lang="ko-KR" altLang="en-US" dirty="0"/>
              <a:t>모바일 디바이스에 내장되어 있는 다양한 기능을 활용하거나 하드웨어를 제어하기 어려운 단점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56992"/>
            <a:ext cx="5112568" cy="32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모바일 웹과 모바일 앱</a:t>
            </a:r>
            <a:endParaRPr lang="en-US" altLang="ko-KR" dirty="0"/>
          </a:p>
          <a:p>
            <a:pPr lvl="1"/>
            <a:r>
              <a:rPr lang="ko-KR" altLang="en-US" dirty="0"/>
              <a:t>모바일 웹 </a:t>
            </a:r>
            <a:r>
              <a:rPr lang="ko-KR" altLang="en-US" dirty="0" err="1"/>
              <a:t>접속방식</a:t>
            </a:r>
            <a:endParaRPr lang="en-US" altLang="ko-KR" dirty="0"/>
          </a:p>
          <a:p>
            <a:pPr lvl="2"/>
            <a:r>
              <a:rPr lang="ko-KR" altLang="en-US" dirty="0"/>
              <a:t>스마트폰이나 태블릿 </a:t>
            </a:r>
            <a:r>
              <a:rPr lang="en-US" altLang="ko-KR" dirty="0"/>
              <a:t>PC </a:t>
            </a:r>
            <a:r>
              <a:rPr lang="ko-KR" altLang="en-US" dirty="0"/>
              <a:t>등 이동 단말기에 설치되어 있는 인터넷 브라우저를 통해 접속하는 방식</a:t>
            </a:r>
            <a:endParaRPr lang="en-US" altLang="ko-KR" dirty="0"/>
          </a:p>
          <a:p>
            <a:pPr lvl="2"/>
            <a:r>
              <a:rPr lang="ko-KR" altLang="en-US" dirty="0"/>
              <a:t>앱을 통해 접속하는 방식</a:t>
            </a:r>
            <a:endParaRPr lang="en-US" altLang="ko-KR" dirty="0"/>
          </a:p>
          <a:p>
            <a:pPr lvl="2"/>
            <a:endParaRPr lang="en-US" altLang="ko-KR" sz="100" dirty="0"/>
          </a:p>
          <a:p>
            <a:pPr lvl="2"/>
            <a:r>
              <a:rPr lang="ko-KR" altLang="en-US" dirty="0"/>
              <a:t>두 가지 방식 모두 와이파이</a:t>
            </a:r>
            <a:r>
              <a:rPr lang="en-US" altLang="ko-KR" dirty="0"/>
              <a:t>Wi-Fi</a:t>
            </a:r>
            <a:r>
              <a:rPr lang="ko-KR" altLang="en-US" dirty="0"/>
              <a:t>와 같은 무선 네트워크를 통해 접속</a:t>
            </a:r>
            <a:endParaRPr lang="en-US" altLang="ko-KR" dirty="0"/>
          </a:p>
          <a:p>
            <a:pPr lvl="2"/>
            <a:r>
              <a:rPr lang="ko-KR" altLang="en-US" dirty="0"/>
              <a:t>동일한 서비스라도 접속하는 방식에 따라 보이는 화면은 서로 다르게 제공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37858"/>
            <a:ext cx="4896544" cy="31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0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모바일 웹과 모바일 앱</a:t>
            </a:r>
            <a:endParaRPr lang="en-US" altLang="ko-KR" dirty="0"/>
          </a:p>
          <a:p>
            <a:pPr lvl="1"/>
            <a:r>
              <a:rPr lang="ko-KR" altLang="en-US" dirty="0"/>
              <a:t>모바일 앱</a:t>
            </a:r>
            <a:endParaRPr lang="en-US" altLang="ko-KR" dirty="0"/>
          </a:p>
          <a:p>
            <a:pPr lvl="2"/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태블릿 </a:t>
            </a:r>
            <a:r>
              <a:rPr lang="en-US" altLang="ko-KR" dirty="0"/>
              <a:t>PC </a:t>
            </a:r>
            <a:r>
              <a:rPr lang="ko-KR" altLang="en-US" dirty="0"/>
              <a:t>등 모바일 디바이스에서 실행되는 응용 소프트웨어</a:t>
            </a:r>
            <a:endParaRPr lang="en-US" altLang="ko-KR" dirty="0"/>
          </a:p>
          <a:p>
            <a:pPr lvl="2"/>
            <a:r>
              <a:rPr lang="en-US" altLang="ko-KR" dirty="0"/>
              <a:t>OS </a:t>
            </a:r>
            <a:r>
              <a:rPr lang="ko-KR" altLang="en-US" dirty="0"/>
              <a:t>에 따라 애플의 앱 스토어나 구글 플레이 스토어에서 다운로드 및 설치하여 사용하는 프로그램</a:t>
            </a:r>
            <a:endParaRPr lang="en-US" altLang="ko-KR" dirty="0"/>
          </a:p>
          <a:p>
            <a:pPr lvl="2"/>
            <a:r>
              <a:rPr lang="ko-KR" altLang="en-US" dirty="0"/>
              <a:t>제공되는 방식에 따라 모바일 웹과 모바일 앱</a:t>
            </a:r>
            <a:r>
              <a:rPr lang="en-US" altLang="ko-KR" dirty="0"/>
              <a:t>, </a:t>
            </a:r>
            <a:r>
              <a:rPr lang="ko-KR" altLang="en-US" dirty="0" err="1"/>
              <a:t>하이브리드</a:t>
            </a:r>
            <a:r>
              <a:rPr lang="ko-KR" altLang="en-US" dirty="0"/>
              <a:t> 앱</a:t>
            </a:r>
            <a:r>
              <a:rPr lang="en-US" altLang="ko-KR" dirty="0"/>
              <a:t>, </a:t>
            </a:r>
            <a:r>
              <a:rPr lang="ko-KR" altLang="en-US" dirty="0" err="1"/>
              <a:t>네이티브</a:t>
            </a:r>
            <a:r>
              <a:rPr lang="ko-KR" altLang="en-US" dirty="0"/>
              <a:t> 앱 등으로 구분</a:t>
            </a:r>
            <a:endParaRPr lang="en-US" altLang="ko-KR" dirty="0"/>
          </a:p>
          <a:p>
            <a:pPr lvl="2"/>
            <a:r>
              <a:rPr lang="en-US" altLang="ko-KR" dirty="0"/>
              <a:t>GPS,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블루투스</a:t>
            </a:r>
            <a:r>
              <a:rPr lang="en-US" altLang="ko-KR" dirty="0"/>
              <a:t>, </a:t>
            </a:r>
            <a:r>
              <a:rPr lang="ko-KR" altLang="en-US" dirty="0"/>
              <a:t>생체인식 등 모바일 디바이스 하드웨어에 내장된 다양한 기능을 활용할 수 있음</a:t>
            </a:r>
            <a:endParaRPr lang="en-US" altLang="ko-KR" dirty="0"/>
          </a:p>
          <a:p>
            <a:pPr lvl="2"/>
            <a:r>
              <a:rPr lang="ko-KR" altLang="en-US" dirty="0"/>
              <a:t>모바일 웹에 비해 빠른 속도와 푸시 알림 등 보다 개인화된 맞춤 서비스를 제공받을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60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모바일 웹과 모바일 앱</a:t>
            </a:r>
            <a:endParaRPr lang="en-US" altLang="ko-KR" dirty="0"/>
          </a:p>
          <a:p>
            <a:pPr lvl="1"/>
            <a:r>
              <a:rPr lang="ko-KR" altLang="en-US" dirty="0"/>
              <a:t>모바일 웹과 모바일 앱 비교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73519"/>
            <a:ext cx="4536504" cy="45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4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반응형</a:t>
            </a:r>
            <a:r>
              <a:rPr lang="ko-KR" altLang="en-US" dirty="0"/>
              <a:t> 웹과 </a:t>
            </a:r>
            <a:r>
              <a:rPr lang="ko-KR" altLang="en-US" dirty="0" err="1"/>
              <a:t>적응형</a:t>
            </a:r>
            <a:r>
              <a:rPr lang="ko-KR" altLang="en-US" dirty="0"/>
              <a:t> 웹</a:t>
            </a:r>
            <a:endParaRPr lang="en-US" altLang="ko-KR" dirty="0"/>
          </a:p>
          <a:p>
            <a:pPr lvl="1"/>
            <a:r>
              <a:rPr lang="ko-KR" altLang="en-US" dirty="0" err="1"/>
              <a:t>반응형</a:t>
            </a:r>
            <a:r>
              <a:rPr lang="ko-KR" altLang="en-US" dirty="0"/>
              <a:t> 웹</a:t>
            </a:r>
            <a:endParaRPr lang="en-US" altLang="ko-KR" dirty="0"/>
          </a:p>
          <a:p>
            <a:pPr lvl="2"/>
            <a:r>
              <a:rPr lang="ko-KR" altLang="en-US" dirty="0"/>
              <a:t>하나의 웹 사이트가 각종 </a:t>
            </a:r>
            <a:r>
              <a:rPr lang="ko-KR" altLang="en-US" dirty="0" err="1"/>
              <a:t>엔스크린</a:t>
            </a:r>
            <a:r>
              <a:rPr lang="ko-KR" altLang="en-US" dirty="0"/>
              <a:t> 디바이스의 디스플레이 화면 크기에 맞게 유동적으로 호환 및 </a:t>
            </a:r>
            <a:r>
              <a:rPr lang="ko-KR" altLang="en-US" dirty="0" err="1"/>
              <a:t>리사이징</a:t>
            </a:r>
            <a:r>
              <a:rPr lang="ko-KR" altLang="en-US" dirty="0"/>
              <a:t> 됨</a:t>
            </a:r>
            <a:endParaRPr lang="en-US" altLang="ko-KR" dirty="0"/>
          </a:p>
          <a:p>
            <a:pPr lvl="2"/>
            <a:r>
              <a:rPr lang="ko-KR" altLang="en-US" dirty="0"/>
              <a:t>사용자 환경에 적합한 형태로 반응하므로 사용자의 디바이스에 최적화된 화면을 제공</a:t>
            </a:r>
            <a:endParaRPr lang="en-US" altLang="ko-KR" dirty="0"/>
          </a:p>
          <a:p>
            <a:pPr lvl="2"/>
            <a:r>
              <a:rPr lang="ko-KR" altLang="en-US" dirty="0"/>
              <a:t>관리의 편의성이 높고 유지보수도 용이하다는 장점이 있지만 디자인 요소가 다소 제한적일 수 있다는 단점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적응성 웹</a:t>
            </a:r>
            <a:endParaRPr lang="en-US" altLang="ko-KR" dirty="0"/>
          </a:p>
          <a:p>
            <a:pPr lvl="2"/>
            <a:r>
              <a:rPr lang="ko-KR" altLang="en-US" dirty="0"/>
              <a:t>동일한 콘텐츠이지만 </a:t>
            </a:r>
            <a:r>
              <a:rPr lang="en-US" altLang="ko-KR" dirty="0"/>
              <a:t>PC</a:t>
            </a:r>
            <a:r>
              <a:rPr lang="ko-KR" altLang="en-US" dirty="0"/>
              <a:t>용</a:t>
            </a:r>
            <a:r>
              <a:rPr lang="en-US" altLang="ko-KR" dirty="0"/>
              <a:t>, </a:t>
            </a:r>
            <a:r>
              <a:rPr lang="ko-KR" altLang="en-US" dirty="0" err="1"/>
              <a:t>모바일용</a:t>
            </a:r>
            <a:r>
              <a:rPr lang="ko-KR" altLang="en-US" dirty="0"/>
              <a:t> 웹 사이트를 정해진 화면 크기 와 해상도에 맞도록 각각 따로 제작하여 각 환경에 대응하는 화면을 구현</a:t>
            </a:r>
            <a:endParaRPr lang="en-US" altLang="ko-KR" dirty="0"/>
          </a:p>
          <a:p>
            <a:pPr lvl="2"/>
            <a:r>
              <a:rPr lang="ko-KR" altLang="en-US" dirty="0"/>
              <a:t>모바일 디바이스의 스크린 사이즈가 다양해짐에 따라 모든 환경에 최적화시키기에는 다소 정교함이 부족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79" y="4005064"/>
            <a:ext cx="6552728" cy="24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7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데스크톱 컴퓨터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데스크톱 컴퓨터의 역사</a:t>
            </a:r>
            <a:endParaRPr lang="en-US" altLang="ko-KR" dirty="0"/>
          </a:p>
          <a:p>
            <a:pPr lvl="1"/>
            <a:r>
              <a:rPr lang="ko-KR" altLang="en-US" dirty="0" err="1"/>
              <a:t>에니악</a:t>
            </a:r>
            <a:endParaRPr lang="en-US" altLang="ko-KR" dirty="0"/>
          </a:p>
          <a:p>
            <a:pPr lvl="2"/>
            <a:r>
              <a:rPr lang="en-US" altLang="ko-KR" dirty="0"/>
              <a:t>1946</a:t>
            </a:r>
            <a:r>
              <a:rPr lang="ko-KR" altLang="en-US" dirty="0"/>
              <a:t>년 최초의 전자식 데스크톱 컴퓨터</a:t>
            </a:r>
            <a:endParaRPr lang="en-US" altLang="ko-KR" dirty="0"/>
          </a:p>
          <a:p>
            <a:pPr lvl="2"/>
            <a:r>
              <a:rPr lang="ko-KR" altLang="en-US" dirty="0"/>
              <a:t>미국 펜실베이니아대학교에서 존 </a:t>
            </a:r>
            <a:r>
              <a:rPr lang="ko-KR" altLang="en-US" dirty="0" err="1"/>
              <a:t>모클리와</a:t>
            </a:r>
            <a:r>
              <a:rPr lang="ko-KR" altLang="en-US" dirty="0"/>
              <a:t> </a:t>
            </a:r>
            <a:r>
              <a:rPr lang="ko-KR" altLang="en-US" dirty="0" err="1"/>
              <a:t>프레스퍼</a:t>
            </a:r>
            <a:r>
              <a:rPr lang="ko-KR" altLang="en-US" dirty="0"/>
              <a:t> </a:t>
            </a:r>
            <a:r>
              <a:rPr lang="ko-KR" altLang="en-US" dirty="0" err="1"/>
              <a:t>에커트의</a:t>
            </a:r>
            <a:r>
              <a:rPr lang="ko-KR" altLang="en-US" dirty="0"/>
              <a:t> 공동 설계로 완성</a:t>
            </a:r>
            <a:endParaRPr lang="en-US" altLang="ko-KR" dirty="0"/>
          </a:p>
          <a:p>
            <a:pPr lvl="2"/>
            <a:r>
              <a:rPr lang="en-US" altLang="ko-KR" dirty="0"/>
              <a:t>17,468</a:t>
            </a:r>
            <a:r>
              <a:rPr lang="ko-KR" altLang="en-US" dirty="0"/>
              <a:t>개의 진공관과 길이 </a:t>
            </a:r>
            <a:r>
              <a:rPr lang="en-US" altLang="ko-KR" dirty="0"/>
              <a:t>26m, </a:t>
            </a:r>
            <a:r>
              <a:rPr lang="ko-KR" altLang="en-US" dirty="0"/>
              <a:t>높이 </a:t>
            </a:r>
            <a:r>
              <a:rPr lang="en-US" altLang="ko-KR" dirty="0"/>
              <a:t>2.6m, </a:t>
            </a:r>
            <a:r>
              <a:rPr lang="ko-KR" altLang="en-US" dirty="0"/>
              <a:t>무게 </a:t>
            </a:r>
            <a:r>
              <a:rPr lang="en-US" altLang="ko-KR" dirty="0"/>
              <a:t>30</a:t>
            </a:r>
            <a:r>
              <a:rPr lang="ko-KR" altLang="en-US" dirty="0"/>
              <a:t>톤에 달하는 거대한 크기</a:t>
            </a:r>
            <a:endParaRPr lang="en-US" altLang="ko-KR" dirty="0"/>
          </a:p>
          <a:p>
            <a:pPr lvl="2"/>
            <a:r>
              <a:rPr lang="ko-KR" altLang="en-US" dirty="0"/>
              <a:t>처음에는 제</a:t>
            </a:r>
            <a:r>
              <a:rPr lang="en-US" altLang="ko-KR" dirty="0"/>
              <a:t>2</a:t>
            </a:r>
            <a:r>
              <a:rPr lang="ko-KR" altLang="en-US" dirty="0"/>
              <a:t>차 세계대전에서 미국 육군의 탄도를 계산하는 것이 목적</a:t>
            </a:r>
            <a:endParaRPr lang="en-US" altLang="ko-KR" dirty="0"/>
          </a:p>
          <a:p>
            <a:pPr lvl="2"/>
            <a:r>
              <a:rPr lang="ko-KR" altLang="en-US" dirty="0"/>
              <a:t>처리 속도는 사람이 </a:t>
            </a:r>
            <a:r>
              <a:rPr lang="en-US" altLang="ko-KR" dirty="0"/>
              <a:t>7</a:t>
            </a:r>
            <a:r>
              <a:rPr lang="ko-KR" altLang="en-US" dirty="0"/>
              <a:t>시간 정도 걸리는 계산을 </a:t>
            </a:r>
            <a:r>
              <a:rPr lang="en-US" altLang="ko-KR" dirty="0"/>
              <a:t>3</a:t>
            </a:r>
            <a:r>
              <a:rPr lang="ko-KR" altLang="en-US" dirty="0"/>
              <a:t>초 만에 해낼 정도로 우수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7" y="3501008"/>
            <a:ext cx="6408712" cy="26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데스크톱 컴퓨터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데스크톱 컴퓨터의 역사</a:t>
            </a:r>
            <a:endParaRPr lang="en-US" altLang="ko-KR" dirty="0"/>
          </a:p>
          <a:p>
            <a:pPr lvl="1"/>
            <a:r>
              <a:rPr lang="ko-KR" altLang="en-US" dirty="0" err="1"/>
              <a:t>에드삭</a:t>
            </a:r>
            <a:r>
              <a:rPr lang="en-US" altLang="ko-KR" dirty="0"/>
              <a:t>, </a:t>
            </a:r>
            <a:r>
              <a:rPr lang="ko-KR" altLang="en-US" dirty="0" err="1"/>
              <a:t>유니박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1949</a:t>
            </a:r>
            <a:r>
              <a:rPr lang="ko-KR" altLang="en-US" dirty="0"/>
              <a:t>년 영국 케임브리지대학교의 모리스 </a:t>
            </a:r>
            <a:r>
              <a:rPr lang="ko-KR" altLang="en-US" dirty="0" err="1"/>
              <a:t>윌크스가</a:t>
            </a:r>
            <a:r>
              <a:rPr lang="ko-KR" altLang="en-US" dirty="0"/>
              <a:t> 최초의 프로그램 내장 방식을 도입한 </a:t>
            </a:r>
            <a:r>
              <a:rPr lang="ko-KR" altLang="en-US" dirty="0" err="1"/>
              <a:t>에드삭을</a:t>
            </a:r>
            <a:r>
              <a:rPr lang="ko-KR" altLang="en-US" dirty="0"/>
              <a:t> 완성</a:t>
            </a:r>
            <a:endParaRPr lang="en-US" altLang="ko-KR" dirty="0"/>
          </a:p>
          <a:p>
            <a:pPr lvl="2"/>
            <a:r>
              <a:rPr lang="en-US" altLang="ko-KR" dirty="0"/>
              <a:t>1951</a:t>
            </a:r>
            <a:r>
              <a:rPr lang="ko-KR" altLang="en-US" dirty="0"/>
              <a:t>년 미국에서 출시된 최초의 상업용 컴퓨터 </a:t>
            </a:r>
            <a:r>
              <a:rPr lang="ko-KR" altLang="en-US" dirty="0" err="1"/>
              <a:t>유니박은</a:t>
            </a:r>
            <a:r>
              <a:rPr lang="ko-KR" altLang="en-US" dirty="0"/>
              <a:t> 주기억장치 용량이 무려 </a:t>
            </a:r>
            <a:r>
              <a:rPr lang="en-US" altLang="ko-KR" dirty="0"/>
              <a:t>2,000</a:t>
            </a:r>
            <a:r>
              <a:rPr lang="ko-KR" altLang="en-US" dirty="0"/>
              <a:t>어 </a:t>
            </a:r>
            <a:r>
              <a:rPr lang="en-US" altLang="ko-KR" dirty="0"/>
              <a:t>(</a:t>
            </a:r>
            <a:r>
              <a:rPr lang="ko-KR" altLang="en-US" dirty="0"/>
              <a:t>語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수은지연회로의 기억장치를 가지고 있었고 수치 정보와 텍스트 정보를 모두 처리</a:t>
            </a:r>
            <a:endParaRPr lang="en-US" altLang="ko-KR" dirty="0"/>
          </a:p>
          <a:p>
            <a:pPr lvl="2"/>
            <a:r>
              <a:rPr lang="ko-KR" altLang="en-US" dirty="0"/>
              <a:t>보조기억장치로 자기테이프를 사용하여 미국 국세청에 설치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7" y="3356992"/>
            <a:ext cx="6408712" cy="26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39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데스크톱 컴퓨터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데스크톱 컴퓨터의 역사</a:t>
            </a:r>
            <a:endParaRPr lang="en-US" altLang="ko-KR" dirty="0"/>
          </a:p>
          <a:p>
            <a:pPr lvl="1"/>
            <a:r>
              <a:rPr lang="ko-KR" altLang="en-US" dirty="0"/>
              <a:t>지속적인 발전과 </a:t>
            </a:r>
            <a:r>
              <a:rPr lang="en-US" altLang="ko-KR" dirty="0"/>
              <a:t>HCI</a:t>
            </a:r>
            <a:r>
              <a:rPr lang="ko-KR" altLang="en-US" dirty="0"/>
              <a:t>의 변화 </a:t>
            </a:r>
            <a:endParaRPr lang="en-US" altLang="ko-KR" dirty="0"/>
          </a:p>
          <a:p>
            <a:pPr lvl="2"/>
            <a:r>
              <a:rPr lang="en-US" altLang="ko-KR" dirty="0"/>
              <a:t>1956</a:t>
            </a:r>
            <a:r>
              <a:rPr lang="ko-KR" altLang="en-US" dirty="0"/>
              <a:t>년 최초의 트랜지스터 컴퓨터 </a:t>
            </a:r>
            <a:r>
              <a:rPr lang="en-US" altLang="ko-KR" dirty="0"/>
              <a:t>TX-O, 1958</a:t>
            </a:r>
            <a:r>
              <a:rPr lang="ko-KR" altLang="en-US" dirty="0"/>
              <a:t>년 </a:t>
            </a:r>
            <a:r>
              <a:rPr lang="en-US" altLang="ko-KR" dirty="0"/>
              <a:t>IBM</a:t>
            </a:r>
            <a:r>
              <a:rPr lang="ko-KR" altLang="en-US" dirty="0"/>
              <a:t>에서 출시한 트랜지스터 컴퓨터 </a:t>
            </a:r>
            <a:r>
              <a:rPr lang="en-US" altLang="ko-KR" dirty="0"/>
              <a:t>7090, </a:t>
            </a:r>
          </a:p>
          <a:p>
            <a:pPr lvl="2"/>
            <a:r>
              <a:rPr lang="ko-KR" altLang="en-US" dirty="0"/>
              <a:t>오늘날 우리가 사용하고 있는 </a:t>
            </a:r>
            <a:r>
              <a:rPr lang="en-US" altLang="ko-KR" dirty="0"/>
              <a:t>PC</a:t>
            </a:r>
            <a:r>
              <a:rPr lang="ko-KR" altLang="en-US" dirty="0"/>
              <a:t>의 형태인 최초의 미니 컴퓨터 </a:t>
            </a:r>
            <a:r>
              <a:rPr lang="en-US" altLang="ko-KR" dirty="0"/>
              <a:t>PDP-1</a:t>
            </a:r>
            <a:r>
              <a:rPr lang="ko-KR" altLang="en-US" dirty="0"/>
              <a:t>는 </a:t>
            </a:r>
            <a:r>
              <a:rPr lang="en-US" altLang="ko-KR" dirty="0"/>
              <a:t>1960</a:t>
            </a:r>
            <a:r>
              <a:rPr lang="ko-KR" altLang="en-US" dirty="0"/>
              <a:t>년 </a:t>
            </a:r>
            <a:r>
              <a:rPr lang="en-US" altLang="ko-KR" dirty="0"/>
              <a:t>DEC</a:t>
            </a:r>
            <a:r>
              <a:rPr lang="ko-KR" altLang="en-US" dirty="0"/>
              <a:t>에서 출시</a:t>
            </a:r>
            <a:endParaRPr lang="en-US" altLang="ko-KR" dirty="0"/>
          </a:p>
          <a:p>
            <a:pPr lvl="2"/>
            <a:r>
              <a:rPr lang="en-US" altLang="ko-KR" dirty="0"/>
              <a:t>1961</a:t>
            </a:r>
            <a:r>
              <a:rPr lang="ko-KR" altLang="en-US" dirty="0"/>
              <a:t>년 최초의 </a:t>
            </a:r>
            <a:r>
              <a:rPr lang="ko-KR" altLang="en-US" dirty="0" err="1"/>
              <a:t>상호작용형</a:t>
            </a:r>
            <a:r>
              <a:rPr lang="ko-KR" altLang="en-US" dirty="0"/>
              <a:t> 드로잉 프로그램인 스케치패드의 등장으로 상호작용이 강화</a:t>
            </a:r>
            <a:endParaRPr lang="en-US" altLang="ko-KR" dirty="0"/>
          </a:p>
          <a:p>
            <a:pPr lvl="2"/>
            <a:r>
              <a:rPr lang="en-US" altLang="ko-KR" dirty="0"/>
              <a:t>1963</a:t>
            </a:r>
            <a:r>
              <a:rPr lang="ko-KR" altLang="en-US" dirty="0"/>
              <a:t>년 더글라스 </a:t>
            </a:r>
            <a:r>
              <a:rPr lang="ko-KR" altLang="en-US" dirty="0" err="1"/>
              <a:t>엥겔바트가</a:t>
            </a:r>
            <a:r>
              <a:rPr lang="ko-KR" altLang="en-US" dirty="0"/>
              <a:t> 개발한 마우스의 등장은 </a:t>
            </a:r>
            <a:r>
              <a:rPr lang="en-US" altLang="ko-KR" dirty="0"/>
              <a:t>HCI</a:t>
            </a:r>
            <a:r>
              <a:rPr lang="ko-KR" altLang="en-US" dirty="0"/>
              <a:t>에 커다란 변화를 가져옴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12976"/>
            <a:ext cx="6408000" cy="27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디지털 매체의 진화</a:t>
            </a:r>
          </a:p>
        </p:txBody>
      </p:sp>
    </p:spTree>
    <p:extLst>
      <p:ext uri="{BB962C8B-B14F-4D97-AF65-F5344CB8AC3E}">
        <p14:creationId xmlns:p14="http://schemas.microsoft.com/office/powerpoint/2010/main" val="1913928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데스크톱 컴퓨터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데스크톱 컴퓨터의 역사</a:t>
            </a:r>
            <a:endParaRPr lang="en-US" altLang="ko-KR" dirty="0"/>
          </a:p>
          <a:p>
            <a:pPr lvl="1"/>
            <a:r>
              <a:rPr lang="ko-KR" altLang="en-US" dirty="0"/>
              <a:t>마이크로소프트와 애플 </a:t>
            </a:r>
            <a:endParaRPr lang="en-US" altLang="ko-KR" dirty="0"/>
          </a:p>
          <a:p>
            <a:pPr lvl="2"/>
            <a:r>
              <a:rPr lang="en-US" altLang="ko-KR" dirty="0"/>
              <a:t>1975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빌 게이츠</a:t>
            </a:r>
            <a:r>
              <a:rPr lang="en-US" altLang="ko-KR" dirty="0"/>
              <a:t> </a:t>
            </a:r>
            <a:r>
              <a:rPr lang="ko-KR" altLang="en-US" dirty="0"/>
              <a:t>는 폴 앨런</a:t>
            </a:r>
            <a:r>
              <a:rPr lang="en-US" altLang="ko-KR" dirty="0"/>
              <a:t> </a:t>
            </a:r>
            <a:r>
              <a:rPr lang="ko-KR" altLang="en-US" dirty="0"/>
              <a:t>과 함께 마이크로소프트를 설립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년 뒤 스티브 잡스와 스티브 </a:t>
            </a:r>
            <a:r>
              <a:rPr lang="ko-KR" altLang="en-US" dirty="0" err="1"/>
              <a:t>워즈니악이</a:t>
            </a:r>
            <a:r>
              <a:rPr lang="ko-KR" altLang="en-US" dirty="0"/>
              <a:t> 애플을 설립하여 </a:t>
            </a:r>
            <a:r>
              <a:rPr lang="en-US" altLang="ko-KR" dirty="0"/>
              <a:t>1978</a:t>
            </a:r>
            <a:r>
              <a:rPr lang="ko-KR" altLang="en-US" dirty="0"/>
              <a:t>년에 개인용 컴퓨터인 </a:t>
            </a:r>
            <a:r>
              <a:rPr lang="en-US" altLang="ko-KR" dirty="0"/>
              <a:t>Apple I</a:t>
            </a:r>
            <a:r>
              <a:rPr lang="ko-KR" altLang="en-US" dirty="0"/>
              <a:t>을 출시</a:t>
            </a:r>
            <a:endParaRPr lang="en-US" altLang="ko-KR" dirty="0"/>
          </a:p>
          <a:p>
            <a:pPr lvl="2"/>
            <a:r>
              <a:rPr lang="en-US" altLang="ko-KR" dirty="0"/>
              <a:t>IBM</a:t>
            </a:r>
            <a:r>
              <a:rPr lang="ko-KR" altLang="en-US" dirty="0"/>
              <a:t>은 </a:t>
            </a:r>
            <a:r>
              <a:rPr lang="en-US" altLang="ko-KR" dirty="0"/>
              <a:t>1981</a:t>
            </a:r>
            <a:r>
              <a:rPr lang="ko-KR" altLang="en-US" dirty="0"/>
              <a:t>년 오늘날 데스크톱 컴퓨터의 전형으로 볼 수 있는 </a:t>
            </a:r>
            <a:r>
              <a:rPr lang="en-US" altLang="ko-KR" dirty="0"/>
              <a:t>IBM PC</a:t>
            </a:r>
            <a:r>
              <a:rPr lang="ko-KR" altLang="en-US" dirty="0"/>
              <a:t>를 출시</a:t>
            </a:r>
            <a:endParaRPr lang="en-US" altLang="ko-KR" dirty="0"/>
          </a:p>
          <a:p>
            <a:pPr lvl="2"/>
            <a:r>
              <a:rPr lang="ko-KR" altLang="en-US" dirty="0"/>
              <a:t>같은 해에 마이크로소프트의 도스를 탑재한 </a:t>
            </a:r>
            <a:r>
              <a:rPr lang="en-US" altLang="ko-KR" dirty="0"/>
              <a:t>IBM 5150</a:t>
            </a:r>
            <a:r>
              <a:rPr lang="ko-KR" altLang="en-US" dirty="0"/>
              <a:t>을 출시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C7BB5B-6F1E-CECA-33F3-9245E9D13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3068960"/>
            <a:ext cx="6245475" cy="30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17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데스크톱 컴퓨터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데스크톱 컴퓨터의 역사</a:t>
            </a:r>
            <a:endParaRPr lang="en-US" altLang="ko-KR" dirty="0"/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시대 </a:t>
            </a:r>
            <a:endParaRPr lang="en-US" altLang="ko-KR" dirty="0"/>
          </a:p>
          <a:p>
            <a:pPr lvl="2"/>
            <a:r>
              <a:rPr lang="en-US" altLang="ko-KR" dirty="0"/>
              <a:t>1983</a:t>
            </a:r>
            <a:r>
              <a:rPr lang="ko-KR" altLang="en-US" dirty="0"/>
              <a:t>년에 애플에서 최초의 </a:t>
            </a:r>
            <a:r>
              <a:rPr lang="en-US" altLang="ko-KR" dirty="0"/>
              <a:t>GUI</a:t>
            </a:r>
            <a:r>
              <a:rPr lang="ko-KR" altLang="en-US" dirty="0"/>
              <a:t>가 탑재된 </a:t>
            </a:r>
            <a:r>
              <a:rPr lang="en-US" altLang="ko-KR" dirty="0"/>
              <a:t>Apple LISA</a:t>
            </a:r>
            <a:r>
              <a:rPr lang="ko-KR" altLang="en-US" dirty="0"/>
              <a:t>를 출시하여 그래픽 사용자 인터페이스 시대가 개막</a:t>
            </a:r>
            <a:endParaRPr lang="en-US" altLang="ko-KR" dirty="0"/>
          </a:p>
          <a:p>
            <a:pPr lvl="2"/>
            <a:r>
              <a:rPr lang="ko-KR" altLang="en-US" dirty="0"/>
              <a:t>같은 해에 마이크로소프트에서 </a:t>
            </a:r>
            <a:r>
              <a:rPr lang="en-US" altLang="ko-KR" dirty="0"/>
              <a:t>GUI </a:t>
            </a:r>
            <a:r>
              <a:rPr lang="ko-KR" altLang="en-US" dirty="0"/>
              <a:t>방식의 컴퓨터 운영체제인 윈도우 </a:t>
            </a:r>
            <a:r>
              <a:rPr lang="en-US" altLang="ko-KR" dirty="0"/>
              <a:t>1.0</a:t>
            </a:r>
            <a:r>
              <a:rPr lang="ko-KR" altLang="en-US" dirty="0"/>
              <a:t>을 출시하여 현재까지 경쟁 체제 유지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65" y="3212976"/>
            <a:ext cx="5618556" cy="229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3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데스크톱 컴퓨터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데스크톱 컴퓨터의 변화</a:t>
            </a:r>
            <a:endParaRPr lang="en-US" altLang="ko-KR" dirty="0"/>
          </a:p>
          <a:p>
            <a:pPr lvl="1"/>
            <a:r>
              <a:rPr lang="ko-KR" altLang="en-US" dirty="0"/>
              <a:t>데스크톱 컴퓨터의 구성</a:t>
            </a:r>
            <a:endParaRPr lang="en-US" altLang="ko-KR" dirty="0"/>
          </a:p>
          <a:p>
            <a:pPr lvl="2"/>
            <a:r>
              <a:rPr lang="ko-KR" altLang="en-US" dirty="0"/>
              <a:t>일반적으로 </a:t>
            </a:r>
            <a:r>
              <a:rPr lang="en-US" altLang="ko-KR" dirty="0"/>
              <a:t>PC</a:t>
            </a:r>
            <a:r>
              <a:rPr lang="ko-KR" altLang="en-US" dirty="0"/>
              <a:t>의 주요 구성 요소인 전원 공급 장치</a:t>
            </a:r>
            <a:r>
              <a:rPr lang="en-US" altLang="ko-KR" dirty="0"/>
              <a:t>, </a:t>
            </a:r>
            <a:r>
              <a:rPr lang="ko-KR" altLang="en-US" dirty="0"/>
              <a:t>중앙 처리 장치</a:t>
            </a:r>
            <a:r>
              <a:rPr lang="en-US" altLang="ko-KR" dirty="0"/>
              <a:t>(CPU), </a:t>
            </a:r>
            <a:r>
              <a:rPr lang="ko-KR" altLang="en-US" dirty="0"/>
              <a:t>하드디스크 드라이브</a:t>
            </a:r>
            <a:r>
              <a:rPr lang="en-US" altLang="ko-KR" dirty="0"/>
              <a:t>, </a:t>
            </a:r>
            <a:r>
              <a:rPr lang="ko-KR" altLang="en-US" dirty="0"/>
              <a:t>본체</a:t>
            </a:r>
            <a:r>
              <a:rPr lang="en-US" altLang="ko-KR" dirty="0"/>
              <a:t>, </a:t>
            </a:r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 등으로 구성</a:t>
            </a:r>
            <a:endParaRPr lang="en-US" altLang="ko-KR" dirty="0"/>
          </a:p>
          <a:p>
            <a:pPr lvl="2"/>
            <a:r>
              <a:rPr lang="ko-KR" altLang="en-US" dirty="0"/>
              <a:t>기존의 데스크톱 컴퓨터는 휴대용 개인 컴퓨터인 랩톱 컴퓨터의 등장으로 다시 한번 변화를 겪음</a:t>
            </a:r>
            <a:endParaRPr lang="en-US" altLang="ko-KR" dirty="0"/>
          </a:p>
          <a:p>
            <a:pPr lvl="2"/>
            <a:r>
              <a:rPr lang="ko-KR" altLang="en-US" dirty="0"/>
              <a:t>이후 컴퓨터는 이동성을 갖춘 모바일 컴퓨팅 기기로 점차 진화</a:t>
            </a:r>
            <a:endParaRPr lang="en-US" altLang="ko-KR" dirty="0"/>
          </a:p>
          <a:p>
            <a:pPr lvl="2"/>
            <a:r>
              <a:rPr lang="en-US" altLang="ko-KR" dirty="0"/>
              <a:t>PDA, UMPC, </a:t>
            </a:r>
            <a:r>
              <a:rPr lang="ko-KR" altLang="en-US" dirty="0"/>
              <a:t>넷북</a:t>
            </a:r>
            <a:r>
              <a:rPr lang="en-US" altLang="ko-KR" dirty="0"/>
              <a:t>, </a:t>
            </a:r>
            <a:r>
              <a:rPr lang="ko-KR" altLang="en-US" dirty="0"/>
              <a:t>태블릿 </a:t>
            </a:r>
            <a:r>
              <a:rPr lang="en-US" altLang="ko-KR" dirty="0"/>
              <a:t>PC </a:t>
            </a:r>
            <a:r>
              <a:rPr lang="ko-KR" altLang="en-US" dirty="0"/>
              <a:t>등 </a:t>
            </a:r>
            <a:r>
              <a:rPr lang="ko-KR" altLang="en-US" dirty="0" err="1"/>
              <a:t>고정형에서</a:t>
            </a:r>
            <a:r>
              <a:rPr lang="ko-KR" altLang="en-US" dirty="0"/>
              <a:t> 탈피하여 이동성이 강조된 형태의 다양한 디바이스가 등장</a:t>
            </a:r>
            <a:endParaRPr lang="en-US" altLang="ko-KR" dirty="0"/>
          </a:p>
          <a:p>
            <a:pPr lvl="2"/>
            <a:r>
              <a:rPr lang="ko-KR" altLang="en-US" dirty="0"/>
              <a:t>‘손안의 </a:t>
            </a:r>
            <a:r>
              <a:rPr lang="ko-KR" altLang="en-US" dirty="0" err="1"/>
              <a:t>컴퓨터’로</a:t>
            </a:r>
            <a:r>
              <a:rPr lang="ko-KR" altLang="en-US" dirty="0"/>
              <a:t> 불리는 스마트폰의 등장으로 언제 어디서나 접속 가능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D91542-62FB-09FB-DA1E-A962B89F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61" y="3712232"/>
            <a:ext cx="5233479" cy="25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2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스마트폰의 등장</a:t>
            </a:r>
            <a:endParaRPr lang="en-US" altLang="ko-KR" dirty="0"/>
          </a:p>
          <a:p>
            <a:pPr lvl="1"/>
            <a:r>
              <a:rPr lang="ko-KR" altLang="en-US" dirty="0"/>
              <a:t>스마트폰</a:t>
            </a:r>
            <a:endParaRPr lang="en-US" altLang="ko-KR" dirty="0"/>
          </a:p>
          <a:p>
            <a:pPr lvl="2"/>
            <a:r>
              <a:rPr lang="ko-KR" altLang="en-US" dirty="0"/>
              <a:t>스마트폰은 현대 인의 삶에서 필수품이 됨</a:t>
            </a:r>
            <a:endParaRPr lang="en-US" altLang="ko-KR" dirty="0"/>
          </a:p>
          <a:p>
            <a:pPr lvl="2"/>
            <a:r>
              <a:rPr lang="ko-KR" altLang="en-US" dirty="0"/>
              <a:t>전화기의 기능에서 벗어나 뮤직 플레이어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GPS, </a:t>
            </a:r>
            <a:r>
              <a:rPr lang="ko-KR" altLang="en-US" dirty="0"/>
              <a:t>메신저 등과 같은 융</a:t>
            </a:r>
            <a:r>
              <a:rPr lang="en-US" altLang="ko-KR" dirty="0"/>
              <a:t>·</a:t>
            </a:r>
            <a:r>
              <a:rPr lang="ko-KR" altLang="en-US" dirty="0"/>
              <a:t>복합 컨버전스</a:t>
            </a:r>
            <a:r>
              <a:rPr lang="en-US" altLang="ko-KR" dirty="0"/>
              <a:t> </a:t>
            </a:r>
            <a:r>
              <a:rPr lang="ko-KR" altLang="en-US" dirty="0"/>
              <a:t>디바이스로 발전</a:t>
            </a:r>
            <a:endParaRPr lang="en-US" altLang="ko-KR" dirty="0"/>
          </a:p>
          <a:p>
            <a:pPr lvl="2"/>
            <a:r>
              <a:rPr lang="ko-KR" altLang="en-US" dirty="0"/>
              <a:t>현대인의 생활 패턴과 라이프 스타일에 크게 영향을 미치고 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스마트폰 사용 현황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스마트폰 보유율의 변화</a:t>
            </a:r>
            <a:endParaRPr lang="en-US" altLang="ko-KR" dirty="0"/>
          </a:p>
          <a:p>
            <a:pPr lvl="2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국내 이동전화 가입자 수는 약 </a:t>
            </a:r>
            <a:r>
              <a:rPr lang="en-US" altLang="ko-KR" dirty="0"/>
              <a:t>5,600</a:t>
            </a:r>
            <a:r>
              <a:rPr lang="ko-KR" altLang="en-US" dirty="0"/>
              <a:t>만 명 </a:t>
            </a:r>
            <a:r>
              <a:rPr lang="en-US" altLang="ko-KR" dirty="0"/>
              <a:t>(</a:t>
            </a:r>
            <a:r>
              <a:rPr lang="ko-KR" altLang="en-US" dirty="0"/>
              <a:t>과학기술정보통신부의 ‘무선통신서비스 가입자 통계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스마트폰에 국한되었던 모바일 디바이스도 보다 다양하게 확장 </a:t>
            </a:r>
            <a:r>
              <a:rPr lang="en-US" altLang="ko-KR" dirty="0"/>
              <a:t>(</a:t>
            </a:r>
            <a:r>
              <a:rPr lang="ko-KR" altLang="en-US" dirty="0"/>
              <a:t>태블릿 </a:t>
            </a:r>
            <a:r>
              <a:rPr lang="en-US" altLang="ko-KR" dirty="0"/>
              <a:t>PC, </a:t>
            </a:r>
            <a:r>
              <a:rPr lang="ko-KR" altLang="en-US" dirty="0" err="1"/>
              <a:t>웨어러블</a:t>
            </a:r>
            <a:r>
              <a:rPr lang="en-US" altLang="ko-KR" dirty="0"/>
              <a:t>, </a:t>
            </a:r>
            <a:r>
              <a:rPr lang="ko-KR" altLang="en-US" dirty="0" err="1"/>
              <a:t>사물인터넷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77072"/>
            <a:ext cx="4968552" cy="27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8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스마트폰 사용 현황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연령별 스마트폰 보유율</a:t>
            </a:r>
            <a:endParaRPr lang="en-US" altLang="ko-KR" dirty="0"/>
          </a:p>
          <a:p>
            <a:pPr lvl="2"/>
            <a:r>
              <a:rPr lang="ko-KR" altLang="en-US" dirty="0"/>
              <a:t>스마트폰 보유율은 도입 초기인 </a:t>
            </a:r>
            <a:r>
              <a:rPr lang="en-US" altLang="ko-KR" dirty="0"/>
              <a:t>2010</a:t>
            </a:r>
            <a:r>
              <a:rPr lang="ko-KR" altLang="en-US" dirty="0"/>
              <a:t>년 </a:t>
            </a:r>
            <a:r>
              <a:rPr lang="en-US" altLang="ko-KR" dirty="0"/>
              <a:t>3.8%</a:t>
            </a:r>
            <a:r>
              <a:rPr lang="ko-KR" altLang="en-US" dirty="0"/>
              <a:t>에서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91.1%</a:t>
            </a:r>
            <a:r>
              <a:rPr lang="ko-KR" altLang="en-US" dirty="0"/>
              <a:t>로 크게 증가</a:t>
            </a:r>
            <a:endParaRPr lang="en-US" altLang="ko-KR" dirty="0"/>
          </a:p>
          <a:p>
            <a:pPr lvl="2"/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 err="1"/>
              <a:t>고연령층의</a:t>
            </a:r>
            <a:r>
              <a:rPr lang="ko-KR" altLang="en-US" dirty="0"/>
              <a:t> 스마트폰 보유율은 빠르게 증가하고 있는 양상을 보임</a:t>
            </a:r>
            <a:endParaRPr lang="en-US" altLang="ko-KR" dirty="0"/>
          </a:p>
          <a:p>
            <a:pPr lvl="3"/>
            <a:r>
              <a:rPr lang="en-US" altLang="ko-KR" dirty="0"/>
              <a:t>60</a:t>
            </a:r>
            <a:r>
              <a:rPr lang="ko-KR" altLang="en-US" dirty="0"/>
              <a:t>대는 </a:t>
            </a:r>
            <a:r>
              <a:rPr lang="en-US" altLang="ko-KR" dirty="0"/>
              <a:t>60.3%</a:t>
            </a:r>
            <a:r>
              <a:rPr lang="ko-KR" altLang="en-US" dirty="0"/>
              <a:t>에서 </a:t>
            </a:r>
            <a:r>
              <a:rPr lang="en-US" altLang="ko-KR" dirty="0"/>
              <a:t>85.4%         70</a:t>
            </a:r>
            <a:r>
              <a:rPr lang="ko-KR" altLang="en-US" dirty="0"/>
              <a:t>세 이상은 </a:t>
            </a:r>
            <a:r>
              <a:rPr lang="en-US" altLang="ko-KR" dirty="0"/>
              <a:t>17.6%</a:t>
            </a:r>
            <a:r>
              <a:rPr lang="ko-KR" altLang="en-US" dirty="0"/>
              <a:t>에서 </a:t>
            </a:r>
            <a:r>
              <a:rPr lang="en-US" altLang="ko-KR" dirty="0"/>
              <a:t>39.7%</a:t>
            </a:r>
          </a:p>
          <a:p>
            <a:pPr lvl="3"/>
            <a:r>
              <a:rPr lang="ko-KR" altLang="en-US" dirty="0"/>
              <a:t>방송통신위원회의 ‘</a:t>
            </a:r>
            <a:r>
              <a:rPr lang="en-US" altLang="ko-KR" dirty="0"/>
              <a:t>2019</a:t>
            </a:r>
            <a:r>
              <a:rPr lang="ko-KR" altLang="en-US" dirty="0"/>
              <a:t>년 방송매체 이용행태 조사’ 보고서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996952"/>
            <a:ext cx="5400600" cy="26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2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스마트폰 사용 현황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스마트폰 이용 시간 현황</a:t>
            </a:r>
            <a:endParaRPr lang="en-US" altLang="ko-KR" dirty="0"/>
          </a:p>
          <a:p>
            <a:pPr lvl="2"/>
            <a:r>
              <a:rPr lang="ko-KR" altLang="en-US" dirty="0"/>
              <a:t>스마트폰 이용 시간</a:t>
            </a:r>
            <a:r>
              <a:rPr lang="en-US" altLang="ko-KR" dirty="0"/>
              <a:t>(</a:t>
            </a:r>
            <a:r>
              <a:rPr lang="ko-KR" altLang="en-US" dirty="0"/>
              <a:t>음성 통화 제외</a:t>
            </a:r>
            <a:r>
              <a:rPr lang="en-US" altLang="ko-KR" dirty="0"/>
              <a:t>, </a:t>
            </a:r>
            <a:r>
              <a:rPr lang="ko-KR" altLang="en-US" dirty="0"/>
              <a:t>이용자 기준</a:t>
            </a:r>
            <a:r>
              <a:rPr lang="en-US" altLang="ko-KR" dirty="0"/>
              <a:t>)</a:t>
            </a:r>
            <a:r>
              <a:rPr lang="ko-KR" altLang="en-US" dirty="0"/>
              <a:t>은 하루 평균 </a:t>
            </a:r>
            <a:r>
              <a:rPr lang="en-US" altLang="ko-KR" dirty="0"/>
              <a:t>108.8</a:t>
            </a:r>
            <a:r>
              <a:rPr lang="ko-KR" altLang="en-US" dirty="0"/>
              <a:t>분으로 조사됨</a:t>
            </a:r>
            <a:endParaRPr lang="en-US" altLang="ko-KR" dirty="0"/>
          </a:p>
          <a:p>
            <a:pPr lvl="2"/>
            <a:r>
              <a:rPr lang="ko-KR" altLang="en-US" dirty="0"/>
              <a:t>연령별로는 </a:t>
            </a:r>
            <a:r>
              <a:rPr lang="en-US" altLang="ko-KR" dirty="0"/>
              <a:t>20</a:t>
            </a:r>
            <a:r>
              <a:rPr lang="ko-KR" altLang="en-US" dirty="0"/>
              <a:t>대</a:t>
            </a:r>
            <a:r>
              <a:rPr lang="en-US" altLang="ko-KR" dirty="0"/>
              <a:t>~40</a:t>
            </a:r>
            <a:r>
              <a:rPr lang="ko-KR" altLang="en-US" dirty="0"/>
              <a:t>대의 증가 폭이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분으로 타 연령에 비해 높았음</a:t>
            </a:r>
            <a:endParaRPr lang="en-US" altLang="ko-KR" dirty="0"/>
          </a:p>
          <a:p>
            <a:pPr lvl="2"/>
            <a:r>
              <a:rPr lang="en-US" altLang="ko-KR" dirty="0"/>
              <a:t>70</a:t>
            </a:r>
            <a:r>
              <a:rPr lang="ko-KR" altLang="en-US" dirty="0"/>
              <a:t>세 이상을 제외한 전 연령층에서 꾸준한 증가세를 보이고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96952"/>
            <a:ext cx="5362223" cy="26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7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스마트폰 사용 현황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스마트폰 이용 콘텐츠 현황</a:t>
            </a:r>
            <a:endParaRPr lang="en-US" altLang="ko-KR" dirty="0"/>
          </a:p>
          <a:p>
            <a:pPr lvl="2"/>
            <a:r>
              <a:rPr lang="ko-KR" altLang="en-US" dirty="0"/>
              <a:t>스마트폰을 통해 주로 이용하는 콘텐츠로는 전 연령층에서 기사 검색이 높은 비율을 차지</a:t>
            </a:r>
            <a:endParaRPr lang="en-US" altLang="ko-KR" dirty="0"/>
          </a:p>
          <a:p>
            <a:pPr lvl="2"/>
            <a:r>
              <a:rPr lang="en-US" altLang="ko-KR" dirty="0"/>
              <a:t>TV </a:t>
            </a:r>
            <a:r>
              <a:rPr lang="ko-KR" altLang="en-US" dirty="0"/>
              <a:t>프로그램에 대한 관심이 크게 낮아지거나 스마트폰이 </a:t>
            </a:r>
            <a:r>
              <a:rPr lang="en-US" altLang="ko-KR" dirty="0"/>
              <a:t>TV</a:t>
            </a:r>
            <a:r>
              <a:rPr lang="ko-KR" altLang="en-US" dirty="0"/>
              <a:t>를 대체함에 따라 이용률이 하락</a:t>
            </a:r>
            <a:endParaRPr lang="en-US" altLang="ko-KR" dirty="0"/>
          </a:p>
          <a:p>
            <a:pPr lvl="2"/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/>
              <a:t>아프리카 </a:t>
            </a:r>
            <a:r>
              <a:rPr lang="en-US" altLang="ko-KR" dirty="0"/>
              <a:t>TV </a:t>
            </a:r>
            <a:r>
              <a:rPr lang="ko-KR" altLang="en-US" dirty="0"/>
              <a:t>등의 동영상 스트리밍 서비스 또는 </a:t>
            </a:r>
            <a:r>
              <a:rPr lang="ko-KR" altLang="en-US" dirty="0" err="1"/>
              <a:t>넷플릭스</a:t>
            </a:r>
            <a:r>
              <a:rPr lang="en-US" altLang="ko-KR" dirty="0"/>
              <a:t>, </a:t>
            </a:r>
            <a:r>
              <a:rPr lang="ko-KR" altLang="en-US" dirty="0"/>
              <a:t>웨이브와 같은 </a:t>
            </a:r>
            <a:r>
              <a:rPr lang="en-US" altLang="ko-KR" dirty="0"/>
              <a:t>OTT </a:t>
            </a:r>
            <a:r>
              <a:rPr lang="ko-KR" altLang="en-US" dirty="0"/>
              <a:t>서비스 등의 영향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96" y="2636912"/>
            <a:ext cx="3928952" cy="40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9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스마트폰 사용 현황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일상생활의 필수 매체 인식 변화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과거에는 </a:t>
            </a:r>
            <a:r>
              <a:rPr lang="en-US" altLang="ko-KR" dirty="0"/>
              <a:t>TV</a:t>
            </a:r>
            <a:r>
              <a:rPr lang="ko-KR" altLang="en-US" dirty="0"/>
              <a:t>가 일상생활의 필수 매체였지만 이제는 스마트폰으로 인식이 변화됨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대</a:t>
            </a:r>
            <a:r>
              <a:rPr lang="en-US" altLang="ko-KR" dirty="0"/>
              <a:t>(87.0%), 20</a:t>
            </a:r>
            <a:r>
              <a:rPr lang="ko-KR" altLang="en-US" dirty="0"/>
              <a:t>대 </a:t>
            </a:r>
            <a:r>
              <a:rPr lang="en-US" altLang="ko-KR" dirty="0"/>
              <a:t>(87.4%), 30</a:t>
            </a:r>
            <a:r>
              <a:rPr lang="ko-KR" altLang="en-US" dirty="0"/>
              <a:t>대</a:t>
            </a:r>
            <a:r>
              <a:rPr lang="en-US" altLang="ko-KR" dirty="0"/>
              <a:t>(80.8%), 40</a:t>
            </a:r>
            <a:r>
              <a:rPr lang="ko-KR" altLang="en-US" dirty="0"/>
              <a:t>대</a:t>
            </a:r>
            <a:r>
              <a:rPr lang="en-US" altLang="ko-KR" dirty="0"/>
              <a:t>(71.9%)</a:t>
            </a:r>
            <a:r>
              <a:rPr lang="ko-KR" altLang="en-US" dirty="0"/>
              <a:t>처럼 주로 </a:t>
            </a:r>
            <a:r>
              <a:rPr lang="ko-KR" altLang="en-US" dirty="0" err="1"/>
              <a:t>젊은층과</a:t>
            </a:r>
            <a:r>
              <a:rPr lang="ko-KR" altLang="en-US" dirty="0"/>
              <a:t> 중년층까지 두드러지게 나타남</a:t>
            </a:r>
            <a:endParaRPr lang="en-US" altLang="ko-KR" dirty="0"/>
          </a:p>
          <a:p>
            <a:pPr lvl="2"/>
            <a:r>
              <a:rPr lang="ko-KR" altLang="en-US" dirty="0"/>
              <a:t>노년층 역시 인식 변화가 일어나고 있음을 알 수 있음</a:t>
            </a:r>
            <a:endParaRPr lang="en-US" altLang="ko-KR" dirty="0"/>
          </a:p>
          <a:p>
            <a:pPr lvl="2"/>
            <a:r>
              <a:rPr lang="ko-KR" altLang="en-US" dirty="0"/>
              <a:t>전통 매체의 역할을 대체하고 다양한 여가활동에 없어서는 안 될 필수 매체로 독보적인 영향력을 행사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3677980" cy="38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3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스마트폰의 특징</a:t>
            </a:r>
            <a:endParaRPr lang="en-US" altLang="ko-KR" dirty="0"/>
          </a:p>
          <a:p>
            <a:pPr lvl="1"/>
            <a:r>
              <a:rPr lang="ko-KR" altLang="en-US" dirty="0"/>
              <a:t>스마트폰의 특징</a:t>
            </a:r>
            <a:endParaRPr lang="en-US" altLang="ko-KR" dirty="0"/>
          </a:p>
          <a:p>
            <a:pPr lvl="2"/>
            <a:r>
              <a:rPr lang="ko-KR" altLang="en-US" dirty="0"/>
              <a:t>멀티 터치스크린</a:t>
            </a:r>
            <a:r>
              <a:rPr lang="en-US" altLang="ko-KR" dirty="0"/>
              <a:t> </a:t>
            </a:r>
            <a:r>
              <a:rPr lang="ko-KR" altLang="en-US" dirty="0"/>
              <a:t>사용자 인터페이스를 가지고 있음</a:t>
            </a:r>
            <a:endParaRPr lang="en-US" altLang="ko-KR" dirty="0"/>
          </a:p>
          <a:p>
            <a:pPr lvl="2"/>
            <a:r>
              <a:rPr lang="ko-KR" altLang="en-US" dirty="0"/>
              <a:t>카메라가 내장 된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/>
              <a:t>OS </a:t>
            </a:r>
            <a:r>
              <a:rPr lang="ko-KR" altLang="en-US" dirty="0"/>
              <a:t>기능을 결합한 ‘모바일 운영체제 </a:t>
            </a:r>
            <a:r>
              <a:rPr lang="ko-KR" altLang="en-US" dirty="0" err="1"/>
              <a:t>휴대전화’라고</a:t>
            </a:r>
            <a:r>
              <a:rPr lang="ko-KR" altLang="en-US" dirty="0"/>
              <a:t> 할 수 있음</a:t>
            </a:r>
            <a:endParaRPr lang="en-US" altLang="ko-KR" dirty="0"/>
          </a:p>
          <a:p>
            <a:pPr lvl="2"/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애플이 아이폰을 처음 출시하였고 이듬해 </a:t>
            </a:r>
            <a:r>
              <a:rPr lang="en-US" altLang="ko-KR" dirty="0"/>
              <a:t>6</a:t>
            </a:r>
            <a:r>
              <a:rPr lang="ko-KR" altLang="en-US" dirty="0"/>
              <a:t>월에는 삼성전자에서 갤럭시</a:t>
            </a:r>
            <a:r>
              <a:rPr lang="en-US" altLang="ko-KR" dirty="0"/>
              <a:t>S</a:t>
            </a:r>
            <a:r>
              <a:rPr lang="ko-KR" altLang="en-US" dirty="0"/>
              <a:t>를 출시</a:t>
            </a:r>
            <a:endParaRPr lang="en-US" altLang="ko-KR" dirty="0"/>
          </a:p>
          <a:p>
            <a:pPr lvl="2"/>
            <a:r>
              <a:rPr lang="ko-KR" altLang="en-US" dirty="0"/>
              <a:t>스마트폰에 내장된 카메라 </a:t>
            </a:r>
            <a:r>
              <a:rPr lang="ko-KR" altLang="en-US" dirty="0" err="1"/>
              <a:t>화소</a:t>
            </a:r>
            <a:r>
              <a:rPr lang="ko-KR" altLang="en-US" dirty="0"/>
              <a:t> 수의 증가로 디지털 카메라 판매량이 감소</a:t>
            </a:r>
            <a:endParaRPr lang="en-US" altLang="ko-KR" dirty="0"/>
          </a:p>
          <a:p>
            <a:pPr lvl="2"/>
            <a:r>
              <a:rPr lang="en-US" altLang="ko-KR" dirty="0"/>
              <a:t>MP3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신문</a:t>
            </a:r>
            <a:r>
              <a:rPr lang="en-US" altLang="ko-KR" dirty="0"/>
              <a:t>, </a:t>
            </a:r>
            <a:r>
              <a:rPr lang="ko-KR" altLang="en-US" dirty="0"/>
              <a:t>사전</a:t>
            </a:r>
            <a:r>
              <a:rPr lang="en-US" altLang="ko-KR" dirty="0"/>
              <a:t>, </a:t>
            </a:r>
            <a:r>
              <a:rPr lang="ko-KR" altLang="en-US" dirty="0"/>
              <a:t>번역기</a:t>
            </a:r>
            <a:r>
              <a:rPr lang="en-US" altLang="ko-KR" dirty="0"/>
              <a:t>, </a:t>
            </a:r>
            <a:r>
              <a:rPr lang="ko-KR" altLang="en-US" dirty="0"/>
              <a:t>시계 등은 점점 스마트폰에 그 자리를 내주면서 사용량이 급감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933056"/>
            <a:ext cx="613858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스마트폰의 특징</a:t>
            </a:r>
            <a:endParaRPr lang="en-US" altLang="ko-KR" dirty="0"/>
          </a:p>
          <a:p>
            <a:pPr lvl="1"/>
            <a:r>
              <a:rPr lang="ko-KR" altLang="en-US" dirty="0"/>
              <a:t>스마트폰의 운영체제</a:t>
            </a:r>
            <a:endParaRPr lang="en-US" altLang="ko-KR" dirty="0"/>
          </a:p>
          <a:p>
            <a:pPr lvl="2"/>
            <a:r>
              <a:rPr lang="ko-KR" altLang="en-US" dirty="0"/>
              <a:t>스마트폰의 대표적인 운영체제는 구글의 안드로이드와 애플의 </a:t>
            </a:r>
            <a:r>
              <a:rPr lang="en-US" altLang="ko-KR" dirty="0"/>
              <a:t>iOS</a:t>
            </a:r>
          </a:p>
          <a:p>
            <a:pPr lvl="2"/>
            <a:r>
              <a:rPr lang="ko-KR" altLang="en-US" dirty="0"/>
              <a:t>안드로이드</a:t>
            </a:r>
            <a:r>
              <a:rPr lang="en-US" altLang="ko-KR" dirty="0"/>
              <a:t>(74%) </a:t>
            </a:r>
            <a:r>
              <a:rPr lang="ko-KR" altLang="en-US" dirty="0"/>
              <a:t>운영체제가 가장 높은 점유율을 차지하고 그 뒤로 </a:t>
            </a:r>
            <a:r>
              <a:rPr lang="en-US" altLang="ko-KR" dirty="0"/>
              <a:t>iOS(25%)</a:t>
            </a:r>
            <a:r>
              <a:rPr lang="ko-KR" altLang="en-US" dirty="0"/>
              <a:t>의 </a:t>
            </a:r>
            <a:r>
              <a:rPr lang="ko-KR" altLang="en-US" dirty="0" err="1"/>
              <a:t>양강</a:t>
            </a:r>
            <a:r>
              <a:rPr lang="ko-KR" altLang="en-US" dirty="0"/>
              <a:t> 구도가 유지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33056"/>
            <a:ext cx="3576758" cy="22250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4338835" cy="31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8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월드와이드웹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데스크톱 컴퓨터 </a:t>
            </a:r>
            <a:r>
              <a:rPr lang="en-US" altLang="ko-K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스마트폰 </a:t>
            </a:r>
            <a:r>
              <a:rPr lang="en-US" altLang="ko-KR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키오스크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앱</a:t>
            </a:r>
            <a:endParaRPr lang="en-US" altLang="ko-KR" dirty="0"/>
          </a:p>
          <a:p>
            <a:pPr lvl="1"/>
            <a:r>
              <a:rPr lang="ko-KR" altLang="en-US" dirty="0"/>
              <a:t>앱의 개요와 발전</a:t>
            </a:r>
            <a:endParaRPr lang="en-US" altLang="ko-KR" dirty="0"/>
          </a:p>
          <a:p>
            <a:pPr lvl="2"/>
            <a:r>
              <a:rPr lang="ko-KR" altLang="en-US" dirty="0"/>
              <a:t>앱</a:t>
            </a:r>
            <a:r>
              <a:rPr lang="en-US" altLang="ko-KR" dirty="0"/>
              <a:t>: </a:t>
            </a:r>
            <a:r>
              <a:rPr lang="ko-KR" altLang="en-US" dirty="0"/>
              <a:t>응용 프로그램</a:t>
            </a:r>
            <a:r>
              <a:rPr lang="en-US" altLang="ko-KR" dirty="0"/>
              <a:t>, </a:t>
            </a:r>
            <a:r>
              <a:rPr lang="ko-KR" altLang="en-US" dirty="0"/>
              <a:t>응용 소프트웨어를 의미</a:t>
            </a:r>
            <a:endParaRPr lang="en-US" altLang="ko-KR" dirty="0"/>
          </a:p>
          <a:p>
            <a:pPr lvl="2"/>
            <a:r>
              <a:rPr lang="ko-KR" altLang="en-US" dirty="0"/>
              <a:t>앱 스토어나 플레이 스토어를 통해 사용자와 개발자가 직접 소프트웨어를 개발 하여 판매할 수 있음</a:t>
            </a:r>
            <a:endParaRPr lang="en-US" altLang="ko-KR" dirty="0"/>
          </a:p>
          <a:p>
            <a:pPr lvl="2"/>
            <a:r>
              <a:rPr lang="ko-KR" altLang="en-US" dirty="0"/>
              <a:t>선순환 구조의 플랫폼을 만들어 내어 소프트웨어 유통 구조의 변화를 가져옴</a:t>
            </a:r>
            <a:endParaRPr lang="en-US" altLang="ko-KR" dirty="0"/>
          </a:p>
          <a:p>
            <a:pPr lvl="2"/>
            <a:r>
              <a:rPr lang="ko-KR" altLang="en-US" dirty="0"/>
              <a:t>서비스 제공 환경이나 사용하는 디바이스가 다양해지면서 매체에 따른 서비스의 제공 방식도 변화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6650746" cy="23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22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앱</a:t>
            </a:r>
            <a:endParaRPr lang="en-US" altLang="ko-KR" dirty="0"/>
          </a:p>
          <a:p>
            <a:pPr lvl="1"/>
            <a:r>
              <a:rPr lang="ko-KR" altLang="en-US" dirty="0" err="1"/>
              <a:t>네이티브</a:t>
            </a:r>
            <a:r>
              <a:rPr lang="ko-KR" altLang="en-US" dirty="0"/>
              <a:t> 앱 </a:t>
            </a:r>
            <a:endParaRPr lang="en-US" altLang="ko-KR" dirty="0"/>
          </a:p>
          <a:p>
            <a:pPr lvl="2"/>
            <a:r>
              <a:rPr lang="ko-KR" altLang="en-US" dirty="0" err="1"/>
              <a:t>네이티브</a:t>
            </a:r>
            <a:r>
              <a:rPr lang="ko-KR" altLang="en-US" dirty="0"/>
              <a:t> 앱</a:t>
            </a:r>
            <a:r>
              <a:rPr lang="en-US" altLang="ko-KR" dirty="0"/>
              <a:t>:</a:t>
            </a:r>
            <a:r>
              <a:rPr lang="ko-KR" altLang="en-US" dirty="0"/>
              <a:t> 흔히 말하는 앱을 지칭</a:t>
            </a:r>
            <a:endParaRPr lang="en-US" altLang="ko-KR" dirty="0"/>
          </a:p>
          <a:p>
            <a:pPr lvl="2"/>
            <a:r>
              <a:rPr lang="ko-KR" altLang="en-US" dirty="0"/>
              <a:t>모바일 디바이스에 플레이 스토어나 앱 스토어를 이용하여 직접 다운로드 받아 설치하여 작동되는 대부분의 전용 앱</a:t>
            </a:r>
            <a:endParaRPr lang="en-US" altLang="ko-KR" dirty="0"/>
          </a:p>
          <a:p>
            <a:pPr lvl="2"/>
            <a:r>
              <a:rPr lang="ko-KR" altLang="en-US" dirty="0"/>
              <a:t>안드로이드</a:t>
            </a:r>
            <a:r>
              <a:rPr lang="en-US" altLang="ko-KR" dirty="0"/>
              <a:t>, iOS</a:t>
            </a:r>
            <a:r>
              <a:rPr lang="ko-KR" altLang="en-US" dirty="0"/>
              <a:t>와 같이 각 플랫폼에 맞는 프로그래밍 언어</a:t>
            </a:r>
            <a:r>
              <a:rPr lang="en-US" altLang="ko-KR" dirty="0"/>
              <a:t>(C, C++, C#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SDK</a:t>
            </a:r>
            <a:r>
              <a:rPr lang="ko-KR" altLang="en-US" dirty="0"/>
              <a:t>를 이용하여 개발</a:t>
            </a:r>
            <a:endParaRPr lang="en-US" altLang="ko-KR" dirty="0"/>
          </a:p>
          <a:p>
            <a:pPr lvl="2"/>
            <a:r>
              <a:rPr lang="ko-KR" altLang="en-US" dirty="0"/>
              <a:t>스마트폰 및 태블릿 </a:t>
            </a:r>
            <a:r>
              <a:rPr lang="en-US" altLang="ko-KR" dirty="0"/>
              <a:t>PC</a:t>
            </a:r>
            <a:r>
              <a:rPr lang="ko-KR" altLang="en-US" dirty="0"/>
              <a:t>에 직접 설치되기 때문에 실행 속도가 빠르고 안정적</a:t>
            </a:r>
            <a:endParaRPr lang="en-US" altLang="ko-KR" dirty="0"/>
          </a:p>
          <a:p>
            <a:pPr lvl="2"/>
            <a:r>
              <a:rPr lang="ko-KR" altLang="en-US" dirty="0"/>
              <a:t>높은 사양의 그래픽 성능을 바탕으로 한 게임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스피커</a:t>
            </a:r>
            <a:r>
              <a:rPr lang="en-US" altLang="ko-KR" dirty="0"/>
              <a:t>, GPS, SNS 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 err="1"/>
              <a:t>자이로</a:t>
            </a:r>
            <a:r>
              <a:rPr lang="ko-KR" altLang="en-US" dirty="0"/>
              <a:t> 센서를 활용한 </a:t>
            </a:r>
            <a:br>
              <a:rPr lang="en-US" altLang="ko-KR" dirty="0"/>
            </a:br>
            <a:r>
              <a:rPr lang="ko-KR" altLang="en-US" dirty="0"/>
              <a:t>다양한 기능들이 각 모바일 디바이스에 활용이 가능하다는 장점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모바일 웹과 모바일 앱 </a:t>
            </a:r>
            <a:endParaRPr lang="en-US" altLang="ko-KR" dirty="0"/>
          </a:p>
          <a:p>
            <a:pPr lvl="2"/>
            <a:r>
              <a:rPr lang="ko-KR" altLang="en-US" dirty="0"/>
              <a:t>모바일 디바이스에 직접 설치된 앱이 아니라 모바일을 사용하는 인터넷 환경으로 풀 </a:t>
            </a:r>
            <a:r>
              <a:rPr lang="ko-KR" altLang="en-US" dirty="0" err="1"/>
              <a:t>브라우징을</a:t>
            </a:r>
            <a:r>
              <a:rPr lang="ko-KR" altLang="en-US" dirty="0"/>
              <a:t> 지원하는 </a:t>
            </a:r>
            <a:br>
              <a:rPr lang="en-US" altLang="ko-KR" dirty="0"/>
            </a:br>
            <a:r>
              <a:rPr lang="ko-KR" altLang="en-US" dirty="0" err="1"/>
              <a:t>모바일용</a:t>
            </a:r>
            <a:r>
              <a:rPr lang="ko-KR" altLang="en-US" dirty="0"/>
              <a:t> 웹 사이트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하이브리드</a:t>
            </a:r>
            <a:r>
              <a:rPr lang="ko-KR" altLang="en-US" dirty="0"/>
              <a:t> 앱 </a:t>
            </a:r>
            <a:endParaRPr lang="en-US" altLang="ko-KR" dirty="0"/>
          </a:p>
          <a:p>
            <a:pPr lvl="2"/>
            <a:r>
              <a:rPr lang="ko-KR" altLang="en-US" dirty="0" err="1"/>
              <a:t>네이티브</a:t>
            </a:r>
            <a:r>
              <a:rPr lang="ko-KR" altLang="en-US" dirty="0"/>
              <a:t> 앱과 모바일 앱의 장점을 결합한 형태</a:t>
            </a:r>
            <a:endParaRPr lang="en-US" altLang="ko-KR" dirty="0"/>
          </a:p>
          <a:p>
            <a:pPr lvl="2"/>
            <a:r>
              <a:rPr lang="ko-KR" altLang="en-US" dirty="0"/>
              <a:t>모바일 앱을 </a:t>
            </a:r>
            <a:r>
              <a:rPr lang="ko-KR" altLang="en-US" dirty="0" err="1"/>
              <a:t>네이티브</a:t>
            </a:r>
            <a:r>
              <a:rPr lang="ko-KR" altLang="en-US" dirty="0"/>
              <a:t> 앱으로 감싼 구조</a:t>
            </a:r>
            <a:endParaRPr lang="en-US" altLang="ko-KR" dirty="0"/>
          </a:p>
          <a:p>
            <a:pPr lvl="2"/>
            <a:r>
              <a:rPr lang="ko-KR" altLang="en-US" dirty="0"/>
              <a:t>겉으로 보여지는 형태는 </a:t>
            </a:r>
            <a:r>
              <a:rPr lang="ko-KR" altLang="en-US" dirty="0" err="1"/>
              <a:t>네이티브</a:t>
            </a:r>
            <a:r>
              <a:rPr lang="ko-KR" altLang="en-US" dirty="0"/>
              <a:t> 앱이지만 실제 내부는 모바일 웹과 모바일 앱으로 실행</a:t>
            </a:r>
            <a:endParaRPr lang="en-US" altLang="ko-KR" dirty="0"/>
          </a:p>
          <a:p>
            <a:pPr lvl="2"/>
            <a:r>
              <a:rPr lang="ko-KR" altLang="en-US" dirty="0"/>
              <a:t>풀 </a:t>
            </a:r>
            <a:r>
              <a:rPr lang="ko-KR" altLang="en-US" dirty="0" err="1"/>
              <a:t>브라우징을</a:t>
            </a:r>
            <a:r>
              <a:rPr lang="ko-KR" altLang="en-US" dirty="0"/>
              <a:t> 지원하여 한 번의 개발로 여러 디바이스에 적용할 수 있음</a:t>
            </a:r>
            <a:endParaRPr lang="en-US" altLang="ko-KR" dirty="0"/>
          </a:p>
          <a:p>
            <a:pPr lvl="2"/>
            <a:r>
              <a:rPr lang="ko-KR" altLang="en-US" dirty="0"/>
              <a:t>웹 기반으로 구동되기 때문에 </a:t>
            </a:r>
            <a:r>
              <a:rPr lang="ko-KR" altLang="en-US" dirty="0" err="1"/>
              <a:t>네이티브</a:t>
            </a:r>
            <a:r>
              <a:rPr lang="ko-KR" altLang="en-US" dirty="0"/>
              <a:t> 앱의 장점인 모 바일 디바이스에 있는 다양한 기능을 활용할 수 있음</a:t>
            </a:r>
            <a:endParaRPr lang="en-US" altLang="ko-KR" dirty="0"/>
          </a:p>
          <a:p>
            <a:pPr lvl="2"/>
            <a:r>
              <a:rPr lang="ko-KR" altLang="en-US" dirty="0"/>
              <a:t>인터넷이나 와이파이와 같은 네트워크의 영향을 받는 단점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2100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02EE2A-BB4C-B2EB-B1A6-4BE4DD02574C}"/>
              </a:ext>
            </a:extLst>
          </p:cNvPr>
          <p:cNvGrpSpPr/>
          <p:nvPr/>
        </p:nvGrpSpPr>
        <p:grpSpPr>
          <a:xfrm>
            <a:off x="2002738" y="1268760"/>
            <a:ext cx="5161550" cy="5220739"/>
            <a:chOff x="1991225" y="2036466"/>
            <a:chExt cx="5161550" cy="52207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492" y="2036466"/>
              <a:ext cx="4707017" cy="27189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69F3D93-FF8F-B0B5-920B-59B4EAF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1225" y="4849500"/>
              <a:ext cx="5161550" cy="2407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043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스마트폰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스마트폰의 문제점 </a:t>
            </a:r>
            <a:endParaRPr lang="en-US" altLang="ko-KR" dirty="0"/>
          </a:p>
          <a:p>
            <a:pPr lvl="2"/>
            <a:r>
              <a:rPr lang="ko-KR" altLang="en-US" dirty="0"/>
              <a:t>더 이상 지하철에서 책 읽는 사람을 찾아볼 수 없게 되었으며 심도 있고 의미 있는 대화는 사라지고 있음</a:t>
            </a:r>
            <a:endParaRPr lang="en-US" altLang="ko-KR" dirty="0"/>
          </a:p>
          <a:p>
            <a:pPr lvl="2"/>
            <a:r>
              <a:rPr lang="ko-KR" altLang="en-US" dirty="0"/>
              <a:t>언제 어디서나 연결되어 있다는 사실에 모든 정보는 검색에 의존하게 됨</a:t>
            </a:r>
            <a:endParaRPr lang="en-US" altLang="ko-KR" dirty="0"/>
          </a:p>
          <a:p>
            <a:pPr lvl="2"/>
            <a:r>
              <a:rPr lang="ko-KR" altLang="en-US" dirty="0"/>
              <a:t>스마트폰이 없을 때 생기는 불안 증상</a:t>
            </a:r>
            <a:r>
              <a:rPr lang="en-US" altLang="ko-KR" dirty="0"/>
              <a:t>, </a:t>
            </a:r>
            <a:r>
              <a:rPr lang="ko-KR" altLang="en-US" dirty="0"/>
              <a:t>스마트폰 중독</a:t>
            </a:r>
            <a:r>
              <a:rPr lang="en-US" altLang="ko-KR" dirty="0"/>
              <a:t>, </a:t>
            </a:r>
            <a:r>
              <a:rPr lang="ko-KR" altLang="en-US" dirty="0"/>
              <a:t>디지털 침해 등 의 역기능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068960"/>
            <a:ext cx="4176464" cy="23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86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 err="1"/>
              <a:t>키오스크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키오스크의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2"/>
            <a:r>
              <a:rPr lang="ko-KR" altLang="en-US" dirty="0"/>
              <a:t>정부 기관이나 지방자치단체</a:t>
            </a:r>
            <a:r>
              <a:rPr lang="en-US" altLang="ko-KR" dirty="0"/>
              <a:t>, </a:t>
            </a:r>
            <a:r>
              <a:rPr lang="ko-KR" altLang="en-US" dirty="0"/>
              <a:t>은행</a:t>
            </a:r>
            <a:r>
              <a:rPr lang="en-US" altLang="ko-KR" dirty="0"/>
              <a:t>, </a:t>
            </a:r>
            <a:r>
              <a:rPr lang="ko-KR" altLang="en-US" dirty="0"/>
              <a:t>백화점</a:t>
            </a:r>
            <a:r>
              <a:rPr lang="en-US" altLang="ko-KR" dirty="0"/>
              <a:t>, </a:t>
            </a:r>
            <a:r>
              <a:rPr lang="ko-KR" altLang="en-US" dirty="0"/>
              <a:t>전시장 등 공공장소에 설치된 무인 정보 단말기</a:t>
            </a:r>
            <a:endParaRPr lang="en-US" altLang="ko-KR" dirty="0"/>
          </a:p>
          <a:p>
            <a:pPr lvl="2"/>
            <a:r>
              <a:rPr lang="ko-KR" altLang="en-US" dirty="0"/>
              <a:t>첨단 멀티미디어 기기를 활용하여 이용자에게 효율적인 정보를 제공하는 무인 종합정보 안내시스템</a:t>
            </a:r>
            <a:endParaRPr lang="en-US" altLang="ko-KR" dirty="0"/>
          </a:p>
          <a:p>
            <a:pPr lvl="2"/>
            <a:r>
              <a:rPr lang="ko-KR" altLang="en-US" dirty="0"/>
              <a:t>유동 인구가 많고 개방된 장소에 설치되어 운영되므로 사용자 접근이 용이하고 광고 효과가 높다는 장점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키오스크의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2"/>
            <a:r>
              <a:rPr lang="ko-KR" altLang="en-US" dirty="0"/>
              <a:t>공항 안내</a:t>
            </a:r>
            <a:r>
              <a:rPr lang="en-US" altLang="ko-KR" dirty="0"/>
              <a:t>, </a:t>
            </a:r>
            <a:r>
              <a:rPr lang="ko-KR" altLang="en-US" dirty="0"/>
              <a:t>백화점 층별 안내</a:t>
            </a:r>
            <a:r>
              <a:rPr lang="en-US" altLang="ko-KR" dirty="0"/>
              <a:t>, </a:t>
            </a:r>
            <a:r>
              <a:rPr lang="ko-KR" altLang="en-US" dirty="0"/>
              <a:t>관광정보 안내</a:t>
            </a:r>
            <a:r>
              <a:rPr lang="en-US" altLang="ko-KR" dirty="0"/>
              <a:t>, </a:t>
            </a:r>
            <a:r>
              <a:rPr lang="ko-KR" altLang="en-US" dirty="0"/>
              <a:t>도서관 </a:t>
            </a:r>
            <a:r>
              <a:rPr lang="ko-KR" altLang="en-US" dirty="0" err="1"/>
              <a:t>도서정보</a:t>
            </a:r>
            <a:r>
              <a:rPr lang="ko-KR" altLang="en-US" dirty="0"/>
              <a:t> 안내와 같은 기본적인 정보 제공 형태</a:t>
            </a:r>
            <a:endParaRPr lang="en-US" altLang="ko-KR" dirty="0"/>
          </a:p>
          <a:p>
            <a:pPr lvl="2"/>
            <a:r>
              <a:rPr lang="en-US" altLang="ko-KR" dirty="0"/>
              <a:t>ATM, </a:t>
            </a:r>
            <a:r>
              <a:rPr lang="ko-KR" altLang="en-US" dirty="0"/>
              <a:t>기차 및 고속버스 승차권 발권</a:t>
            </a:r>
            <a:r>
              <a:rPr lang="en-US" altLang="ko-KR" dirty="0"/>
              <a:t>, </a:t>
            </a:r>
            <a:r>
              <a:rPr lang="ko-KR" altLang="en-US" dirty="0"/>
              <a:t>공공기관에서의 각종 증명</a:t>
            </a:r>
            <a:r>
              <a:rPr lang="en-US" altLang="ko-KR" dirty="0"/>
              <a:t>,</a:t>
            </a:r>
            <a:r>
              <a:rPr lang="ko-KR" altLang="en-US" dirty="0"/>
              <a:t> 민원서류 발급 등의 특정 기능 제공 형태</a:t>
            </a:r>
            <a:endParaRPr lang="en-US" altLang="ko-KR" dirty="0"/>
          </a:p>
          <a:p>
            <a:pPr lvl="2"/>
            <a:r>
              <a:rPr lang="ko-KR" altLang="en-US" dirty="0"/>
              <a:t>주변 환경을 파악하여 맞춤형 정보를 제공하거나 증강현실</a:t>
            </a:r>
            <a:r>
              <a:rPr lang="en-US" altLang="ko-KR" dirty="0"/>
              <a:t>(AR)</a:t>
            </a:r>
            <a:r>
              <a:rPr lang="ko-KR" altLang="en-US" dirty="0"/>
              <a:t>을 이용한 </a:t>
            </a:r>
            <a:r>
              <a:rPr lang="ko-KR" altLang="en-US" dirty="0" err="1"/>
              <a:t>상호작용형</a:t>
            </a:r>
            <a:r>
              <a:rPr lang="ko-KR" altLang="en-US" dirty="0"/>
              <a:t> 체험 형태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933056"/>
            <a:ext cx="3744416" cy="22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52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 err="1"/>
              <a:t>키오스크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 err="1"/>
              <a:t>키오스크의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1"/>
            <a:r>
              <a:rPr lang="ko-KR" altLang="en-US" dirty="0"/>
              <a:t>무인 탑승 수속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공항에 설치된 무인 탑승 수속 </a:t>
            </a:r>
            <a:r>
              <a:rPr lang="ko-KR" altLang="en-US" dirty="0" err="1"/>
              <a:t>키오스크를</a:t>
            </a:r>
            <a:r>
              <a:rPr lang="ko-KR" altLang="en-US" dirty="0"/>
              <a:t> 이용해 승객 스스로 탑승 수속을 마칠 수 있는 서비스가 있음</a:t>
            </a:r>
            <a:endParaRPr lang="en-US" altLang="ko-KR" dirty="0"/>
          </a:p>
          <a:p>
            <a:pPr lvl="2"/>
            <a:r>
              <a:rPr lang="ko-KR" altLang="en-US" dirty="0"/>
              <a:t>사용자가 직접 체크인을 하면서 선호하는 좌석을 직접 선택하고 탑승권을 출력하는 데까지 평균 </a:t>
            </a:r>
            <a:r>
              <a:rPr lang="en-US" altLang="ko-KR" dirty="0"/>
              <a:t>2</a:t>
            </a:r>
            <a:r>
              <a:rPr lang="ko-KR" altLang="en-US" dirty="0"/>
              <a:t>분여 정도</a:t>
            </a:r>
            <a:endParaRPr lang="en-US" altLang="ko-KR" dirty="0"/>
          </a:p>
          <a:p>
            <a:pPr lvl="2"/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명까지 동시에 수속이 가능</a:t>
            </a:r>
            <a:endParaRPr lang="en-US" altLang="ko-KR" dirty="0"/>
          </a:p>
          <a:p>
            <a:pPr lvl="2"/>
            <a:r>
              <a:rPr lang="ko-KR" altLang="en-US" dirty="0"/>
              <a:t>수하물의 경우 </a:t>
            </a:r>
            <a:r>
              <a:rPr lang="ko-KR" altLang="en-US" dirty="0" err="1"/>
              <a:t>셀프</a:t>
            </a:r>
            <a:r>
              <a:rPr lang="ko-KR" altLang="en-US" dirty="0"/>
              <a:t> 체크인을 한 후 </a:t>
            </a:r>
            <a:r>
              <a:rPr lang="ko-KR" altLang="en-US" dirty="0" err="1"/>
              <a:t>키오스크</a:t>
            </a:r>
            <a:r>
              <a:rPr lang="ko-KR" altLang="en-US" dirty="0"/>
              <a:t> 바로 옆에 위치한 수하물 전용 카운터를 이용하면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무인 주문</a:t>
            </a:r>
            <a:r>
              <a:rPr lang="en-US" altLang="ko-KR" dirty="0"/>
              <a:t>, </a:t>
            </a:r>
            <a:r>
              <a:rPr lang="ko-KR" altLang="en-US" dirty="0"/>
              <a:t>티켓 발매 </a:t>
            </a:r>
            <a:endParaRPr lang="en-US" altLang="ko-KR" dirty="0"/>
          </a:p>
          <a:p>
            <a:pPr lvl="2"/>
            <a:r>
              <a:rPr lang="ko-KR" altLang="en-US" dirty="0"/>
              <a:t>롯데리아</a:t>
            </a:r>
            <a:r>
              <a:rPr lang="en-US" altLang="ko-KR" dirty="0"/>
              <a:t>, </a:t>
            </a:r>
            <a:r>
              <a:rPr lang="ko-KR" altLang="en-US" dirty="0" err="1"/>
              <a:t>버거킹</a:t>
            </a:r>
            <a:r>
              <a:rPr lang="en-US" altLang="ko-KR" dirty="0"/>
              <a:t>, </a:t>
            </a:r>
            <a:r>
              <a:rPr lang="ko-KR" altLang="en-US" dirty="0"/>
              <a:t>맥도널드 등 </a:t>
            </a:r>
            <a:r>
              <a:rPr lang="ko-KR" altLang="en-US"/>
              <a:t>패스트푸드점이나 프랜차이즈 </a:t>
            </a:r>
            <a:r>
              <a:rPr lang="ko-KR" altLang="en-US" dirty="0"/>
              <a:t>음식점</a:t>
            </a:r>
            <a:r>
              <a:rPr lang="en-US" altLang="ko-KR" dirty="0"/>
              <a:t>, </a:t>
            </a:r>
            <a:r>
              <a:rPr lang="ko-KR" altLang="en-US" dirty="0"/>
              <a:t>백화점 주차장 등을 중심으로 빠르게 확산</a:t>
            </a:r>
            <a:endParaRPr lang="en-US" altLang="ko-KR" dirty="0"/>
          </a:p>
          <a:p>
            <a:pPr lvl="2"/>
            <a:r>
              <a:rPr lang="ko-KR" altLang="en-US" dirty="0"/>
              <a:t>점원과의 대화나 접촉 없이 주문</a:t>
            </a:r>
            <a:r>
              <a:rPr lang="en-US" altLang="ko-KR" dirty="0"/>
              <a:t>, </a:t>
            </a:r>
            <a:r>
              <a:rPr lang="ko-KR" altLang="en-US" dirty="0"/>
              <a:t>결 제</a:t>
            </a:r>
            <a:r>
              <a:rPr lang="en-US" altLang="ko-KR" dirty="0"/>
              <a:t>, </a:t>
            </a:r>
            <a:r>
              <a:rPr lang="ko-KR" altLang="en-US" dirty="0" err="1"/>
              <a:t>셀프</a:t>
            </a:r>
            <a:r>
              <a:rPr lang="ko-KR" altLang="en-US" dirty="0"/>
              <a:t> </a:t>
            </a:r>
            <a:r>
              <a:rPr lang="ko-KR" altLang="en-US" dirty="0" err="1"/>
              <a:t>티켓팅</a:t>
            </a:r>
            <a:r>
              <a:rPr lang="en-US" altLang="ko-KR" dirty="0"/>
              <a:t>, </a:t>
            </a:r>
            <a:r>
              <a:rPr lang="ko-KR" altLang="en-US" dirty="0"/>
              <a:t>정산 등이 가능한 비대면 서비스를 제공</a:t>
            </a:r>
            <a:endParaRPr lang="en-US" altLang="ko-KR" dirty="0"/>
          </a:p>
          <a:p>
            <a:pPr lvl="2"/>
            <a:r>
              <a:rPr lang="ko-KR" altLang="en-US" dirty="0"/>
              <a:t>이러한 서비스는 인건비 절감</a:t>
            </a:r>
            <a:r>
              <a:rPr lang="en-US" altLang="ko-KR" dirty="0"/>
              <a:t>, </a:t>
            </a:r>
            <a:r>
              <a:rPr lang="ko-KR" altLang="en-US" dirty="0"/>
              <a:t>자사 제품 광고</a:t>
            </a:r>
            <a:r>
              <a:rPr lang="en-US" altLang="ko-KR" dirty="0"/>
              <a:t>, </a:t>
            </a:r>
            <a:r>
              <a:rPr lang="ko-KR" altLang="en-US" dirty="0"/>
              <a:t>소비자 마케팅 자료 수집 등의 장점</a:t>
            </a:r>
            <a:endParaRPr lang="en-US" altLang="ko-KR" dirty="0"/>
          </a:p>
          <a:p>
            <a:pPr lvl="2"/>
            <a:r>
              <a:rPr lang="ko-KR" altLang="en-US" dirty="0"/>
              <a:t>일자리 감소</a:t>
            </a:r>
            <a:r>
              <a:rPr lang="en-US" altLang="ko-KR" dirty="0"/>
              <a:t>, </a:t>
            </a:r>
            <a:r>
              <a:rPr lang="ko-KR" altLang="en-US" dirty="0"/>
              <a:t>디지털 기기 이용에 취약한 노인층의 사용이 어려운 점 등의 단점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7" y="4634053"/>
            <a:ext cx="2934847" cy="1827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77" y="4679767"/>
            <a:ext cx="5378955" cy="18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4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 err="1"/>
              <a:t>키오스크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 err="1"/>
              <a:t>키오스크의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1"/>
            <a:r>
              <a:rPr lang="ko-KR" altLang="en-US" dirty="0"/>
              <a:t>무료 배달 서비스 </a:t>
            </a:r>
            <a:endParaRPr lang="en-US" altLang="ko-KR" dirty="0"/>
          </a:p>
          <a:p>
            <a:pPr lvl="2"/>
            <a:r>
              <a:rPr lang="ko-KR" altLang="en-US" dirty="0" err="1"/>
              <a:t>홈플러스의</a:t>
            </a:r>
            <a:r>
              <a:rPr lang="ko-KR" altLang="en-US" dirty="0"/>
              <a:t> </a:t>
            </a:r>
            <a:r>
              <a:rPr lang="ko-KR" altLang="en-US" dirty="0" err="1"/>
              <a:t>키오스크</a:t>
            </a:r>
            <a:r>
              <a:rPr lang="ko-KR" altLang="en-US" dirty="0"/>
              <a:t> 무료 배달 서비스는 매장에 비치된 </a:t>
            </a:r>
            <a:r>
              <a:rPr lang="ko-KR" altLang="en-US" dirty="0" err="1"/>
              <a:t>키오스크를</a:t>
            </a:r>
            <a:r>
              <a:rPr lang="ko-KR" altLang="en-US" dirty="0"/>
              <a:t> 통해 상품 검색 및 주문 결제가 가능</a:t>
            </a:r>
            <a:endParaRPr lang="en-US" altLang="ko-KR" dirty="0"/>
          </a:p>
          <a:p>
            <a:pPr lvl="2"/>
            <a:r>
              <a:rPr lang="ko-KR" altLang="en-US" dirty="0"/>
              <a:t>주문한 상품을 집까지 무료로 배송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옴니채널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모든 것을 의미하는 ‘</a:t>
            </a:r>
            <a:r>
              <a:rPr lang="ko-KR" altLang="en-US" dirty="0" err="1"/>
              <a:t>옴니</a:t>
            </a:r>
            <a:r>
              <a:rPr lang="en-US" altLang="ko-KR" dirty="0"/>
              <a:t>’</a:t>
            </a:r>
            <a:r>
              <a:rPr lang="ko-KR" altLang="en-US" dirty="0"/>
              <a:t>와 오프라인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홈쇼핑 등 다양한 유통 경로를 의미하는 </a:t>
            </a:r>
            <a:r>
              <a:rPr lang="en-US" altLang="ko-KR" dirty="0"/>
              <a:t>‘</a:t>
            </a:r>
            <a:r>
              <a:rPr lang="ko-KR" altLang="en-US" dirty="0"/>
              <a:t>채널</a:t>
            </a:r>
            <a:r>
              <a:rPr lang="en-US" altLang="ko-KR" dirty="0"/>
              <a:t>’</a:t>
            </a:r>
            <a:r>
              <a:rPr lang="ko-KR" altLang="en-US" dirty="0"/>
              <a:t>의 합성어</a:t>
            </a:r>
            <a:endParaRPr lang="en-US" altLang="ko-KR" dirty="0"/>
          </a:p>
          <a:p>
            <a:pPr lvl="2"/>
            <a:r>
              <a:rPr lang="ko-KR" altLang="en-US" dirty="0"/>
              <a:t>소비자가 온</a:t>
            </a:r>
            <a:r>
              <a:rPr lang="en-US" altLang="ko-KR" dirty="0"/>
              <a:t>/</a:t>
            </a:r>
            <a:r>
              <a:rPr lang="ko-KR" altLang="en-US" dirty="0"/>
              <a:t>오프라인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TV, </a:t>
            </a:r>
            <a:r>
              <a:rPr lang="ko-KR" altLang="en-US" dirty="0" err="1"/>
              <a:t>키오스크</a:t>
            </a:r>
            <a:r>
              <a:rPr lang="ko-KR" altLang="en-US" dirty="0"/>
              <a:t> 등 다양한 경로를 넘나들며 상품을 검색하고 구매할 수 있도록 한 서비스 방식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1" y="4437112"/>
            <a:ext cx="2934983" cy="19469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4081052"/>
            <a:ext cx="4568112" cy="23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1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04. </a:t>
            </a:r>
            <a:r>
              <a:rPr lang="ko-KR" altLang="en-US" dirty="0" err="1"/>
              <a:t>키오스크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 err="1"/>
              <a:t>키오스크의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1"/>
            <a:r>
              <a:rPr lang="ko-KR" altLang="en-US" dirty="0" err="1"/>
              <a:t>체험형</a:t>
            </a:r>
            <a:r>
              <a:rPr lang="ko-KR" altLang="en-US" dirty="0"/>
              <a:t> 전시 콘텐츠 </a:t>
            </a:r>
            <a:endParaRPr lang="en-US" altLang="ko-KR" dirty="0"/>
          </a:p>
          <a:p>
            <a:pPr lvl="2"/>
            <a:r>
              <a:rPr lang="ko-KR" altLang="en-US" dirty="0"/>
              <a:t>최근 전시 공간에서의 관람 트렌드는 ‘보기만 하는 </a:t>
            </a:r>
            <a:r>
              <a:rPr lang="ko-KR" altLang="en-US" dirty="0" err="1"/>
              <a:t>관람’에서</a:t>
            </a:r>
            <a:r>
              <a:rPr lang="ko-KR" altLang="en-US" dirty="0"/>
              <a:t> ‘직접 참여하고 체험하는 관람’ 행태로 변화</a:t>
            </a:r>
            <a:endParaRPr lang="en-US" altLang="ko-KR" dirty="0"/>
          </a:p>
          <a:p>
            <a:pPr lvl="2"/>
            <a:r>
              <a:rPr lang="ko-KR" altLang="en-US" dirty="0"/>
              <a:t>관람자의 참여를 유도하기 위한 </a:t>
            </a:r>
            <a:r>
              <a:rPr lang="ko-KR" altLang="en-US" dirty="0" err="1"/>
              <a:t>키오스크</a:t>
            </a:r>
            <a:r>
              <a:rPr lang="ko-KR" altLang="en-US" dirty="0"/>
              <a:t> 형태의 </a:t>
            </a:r>
            <a:r>
              <a:rPr lang="ko-KR" altLang="en-US" dirty="0" err="1"/>
              <a:t>체험형</a:t>
            </a:r>
            <a:r>
              <a:rPr lang="ko-KR" altLang="en-US" dirty="0"/>
              <a:t> 전시 콘텐츠가 많이 소개되고 있음</a:t>
            </a:r>
            <a:endParaRPr lang="en-US" altLang="ko-KR" dirty="0"/>
          </a:p>
          <a:p>
            <a:pPr lvl="2"/>
            <a:r>
              <a:rPr lang="ko-KR" altLang="en-US" dirty="0" err="1"/>
              <a:t>체험형</a:t>
            </a:r>
            <a:r>
              <a:rPr lang="ko-KR" altLang="en-US" dirty="0"/>
              <a:t> 전시 콘텐츠의 구성 또한 게임의 형식을 갖추 고 관람자에게 미션을 부여하여 도전 의식을 가지게 함</a:t>
            </a:r>
            <a:endParaRPr lang="en-US" altLang="ko-KR" dirty="0"/>
          </a:p>
          <a:p>
            <a:pPr lvl="2"/>
            <a:r>
              <a:rPr lang="ko-KR" altLang="en-US" dirty="0"/>
              <a:t>관람자의 움직임과 상호작용하는 인터페이스를 복합 활용하여 제공하면 관람자에게 더욱 증가된 몰입 경험을 유도 할 수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308987"/>
            <a:ext cx="5184576" cy="32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27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사이니지의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endParaRPr lang="en-US" altLang="ko-KR" dirty="0"/>
          </a:p>
          <a:p>
            <a:pPr lvl="2"/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엔터테인먼트 등의 콘텐츠를 특정 공간에 위치시켜 사용자에게 메시지를 직접 전달하거나 </a:t>
            </a:r>
            <a:br>
              <a:rPr lang="en-US" altLang="ko-KR" dirty="0"/>
            </a:br>
            <a:r>
              <a:rPr lang="ko-KR" altLang="en-US" dirty="0"/>
              <a:t>사용자의 참여를 통한 사용자 경험을 유도하기 위해 </a:t>
            </a:r>
            <a:r>
              <a:rPr lang="en-US" altLang="ko-KR" dirty="0"/>
              <a:t>LCD, LED</a:t>
            </a:r>
            <a:r>
              <a:rPr lang="ko-KR" altLang="en-US" dirty="0"/>
              <a:t>와 같은 디지털 정보 디스플레이 </a:t>
            </a:r>
            <a:r>
              <a:rPr lang="en-US" altLang="ko-KR" dirty="0"/>
              <a:t>(DID)</a:t>
            </a:r>
            <a:r>
              <a:rPr lang="ko-KR" altLang="en-US" dirty="0"/>
              <a:t>의 형태로 </a:t>
            </a:r>
            <a:br>
              <a:rPr lang="en-US" altLang="ko-KR" dirty="0"/>
            </a:br>
            <a:r>
              <a:rPr lang="ko-KR" altLang="en-US" dirty="0"/>
              <a:t>제공되는 디지털 영상 장치</a:t>
            </a:r>
            <a:endParaRPr lang="en-US" altLang="ko-KR" dirty="0"/>
          </a:p>
          <a:p>
            <a:pPr lvl="2"/>
            <a:r>
              <a:rPr lang="ko-KR" altLang="en-US" dirty="0"/>
              <a:t>글로벌 디스플레이 산업은 </a:t>
            </a:r>
            <a:r>
              <a:rPr lang="en-US" altLang="ko-KR" dirty="0"/>
              <a:t>2019</a:t>
            </a:r>
            <a:r>
              <a:rPr lang="ko-KR" altLang="en-US" dirty="0"/>
              <a:t>년부터 </a:t>
            </a:r>
            <a:r>
              <a:rPr lang="en-US" altLang="ko-KR" dirty="0"/>
              <a:t>2023</a:t>
            </a:r>
            <a:r>
              <a:rPr lang="ko-KR" altLang="en-US" dirty="0"/>
              <a:t>년까지 약 </a:t>
            </a:r>
            <a:r>
              <a:rPr lang="en-US" altLang="ko-KR" dirty="0"/>
              <a:t>8%</a:t>
            </a:r>
            <a:r>
              <a:rPr lang="ko-KR" altLang="en-US" dirty="0"/>
              <a:t>의 연평균 성장률로 </a:t>
            </a:r>
            <a:r>
              <a:rPr lang="en-US" altLang="ko-KR" dirty="0"/>
              <a:t>2023</a:t>
            </a:r>
            <a:r>
              <a:rPr lang="ko-KR" altLang="en-US" dirty="0"/>
              <a:t>년에는 약 </a:t>
            </a:r>
            <a:r>
              <a:rPr lang="en-US" altLang="ko-KR" dirty="0"/>
              <a:t>1,866</a:t>
            </a:r>
            <a:r>
              <a:rPr lang="ko-KR" altLang="en-US" dirty="0"/>
              <a:t>억 </a:t>
            </a:r>
            <a:r>
              <a:rPr lang="en-US" altLang="ko-KR" dirty="0"/>
              <a:t>8</a:t>
            </a:r>
            <a:r>
              <a:rPr lang="ko-KR" altLang="en-US" dirty="0"/>
              <a:t>천만 </a:t>
            </a:r>
            <a:br>
              <a:rPr lang="en-US" altLang="ko-KR" dirty="0"/>
            </a:br>
            <a:r>
              <a:rPr lang="ko-KR" altLang="en-US" dirty="0"/>
              <a:t>달러 규모를 기록할 것으로 예측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17032"/>
            <a:ext cx="6893058" cy="23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69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사이니지의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1"/>
            <a:r>
              <a:rPr lang="ko-KR" altLang="en-US" dirty="0"/>
              <a:t>강남대로 </a:t>
            </a:r>
            <a:r>
              <a:rPr lang="en-US" altLang="ko-KR" dirty="0"/>
              <a:t>U-Street</a:t>
            </a:r>
            <a:r>
              <a:rPr lang="ko-KR" altLang="en-US" dirty="0"/>
              <a:t>의 미디어 폴 </a:t>
            </a:r>
            <a:endParaRPr lang="en-US" altLang="ko-KR" dirty="0"/>
          </a:p>
          <a:p>
            <a:pPr lvl="2"/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서울 강남대로 </a:t>
            </a:r>
            <a:r>
              <a:rPr lang="en-US" altLang="ko-KR" dirty="0"/>
              <a:t>U-Street</a:t>
            </a:r>
            <a:r>
              <a:rPr lang="ko-KR" altLang="en-US" dirty="0"/>
              <a:t>에 설치된 미디어 폴은 대표적인 디지털 </a:t>
            </a:r>
            <a:r>
              <a:rPr lang="ko-KR" altLang="en-US" dirty="0" err="1"/>
              <a:t>사이니지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2"/>
            <a:r>
              <a:rPr lang="ko-KR" altLang="en-US" dirty="0"/>
              <a:t>폭 </a:t>
            </a:r>
            <a:r>
              <a:rPr lang="en-US" altLang="ko-KR" dirty="0"/>
              <a:t>1m, </a:t>
            </a:r>
            <a:r>
              <a:rPr lang="ko-KR" altLang="en-US" dirty="0"/>
              <a:t>두께 </a:t>
            </a:r>
            <a:r>
              <a:rPr lang="en-US" altLang="ko-KR" dirty="0"/>
              <a:t>55cm</a:t>
            </a:r>
            <a:r>
              <a:rPr lang="ko-KR" altLang="en-US" dirty="0"/>
              <a:t>의 기둥에 </a:t>
            </a:r>
            <a:r>
              <a:rPr lang="en-US" altLang="ko-KR" dirty="0"/>
              <a:t>1:8 </a:t>
            </a:r>
            <a:r>
              <a:rPr lang="ko-KR" altLang="en-US" dirty="0"/>
              <a:t>비율의 </a:t>
            </a:r>
            <a:r>
              <a:rPr lang="ko-KR" altLang="en-US" dirty="0" err="1"/>
              <a:t>세로형</a:t>
            </a:r>
            <a:r>
              <a:rPr lang="ko-KR" altLang="en-US" dirty="0"/>
              <a:t> 터치스크린 </a:t>
            </a:r>
            <a:r>
              <a:rPr lang="en-US" altLang="ko-KR" dirty="0"/>
              <a:t>22</a:t>
            </a:r>
            <a:r>
              <a:rPr lang="ko-KR" altLang="en-US" dirty="0"/>
              <a:t>개가 </a:t>
            </a:r>
            <a:r>
              <a:rPr lang="en-US" altLang="ko-KR" dirty="0"/>
              <a:t>35m </a:t>
            </a:r>
            <a:r>
              <a:rPr lang="ko-KR" altLang="en-US" dirty="0"/>
              <a:t>간격으로 설치되어 있음</a:t>
            </a:r>
            <a:endParaRPr lang="en-US" altLang="ko-KR" dirty="0"/>
          </a:p>
          <a:p>
            <a:pPr lvl="2"/>
            <a:r>
              <a:rPr lang="ko-KR" altLang="en-US" dirty="0"/>
              <a:t>운영 시간은 오전 </a:t>
            </a:r>
            <a:r>
              <a:rPr lang="en-US" altLang="ko-KR" dirty="0"/>
              <a:t>6</a:t>
            </a:r>
            <a:r>
              <a:rPr lang="ko-KR" altLang="en-US" dirty="0"/>
              <a:t>시부터 밤 </a:t>
            </a:r>
            <a:r>
              <a:rPr lang="en-US" altLang="ko-KR" dirty="0"/>
              <a:t>12</a:t>
            </a:r>
            <a:r>
              <a:rPr lang="ko-KR" altLang="en-US" dirty="0"/>
              <a:t>시까지 하루에 </a:t>
            </a:r>
            <a:r>
              <a:rPr lang="en-US" altLang="ko-KR" dirty="0"/>
              <a:t>18</a:t>
            </a:r>
            <a:r>
              <a:rPr lang="ko-KR" altLang="en-US" dirty="0"/>
              <a:t>시간 운영</a:t>
            </a:r>
            <a:endParaRPr lang="en-US" altLang="ko-KR" dirty="0"/>
          </a:p>
          <a:p>
            <a:pPr lvl="2"/>
            <a:r>
              <a:rPr lang="ko-KR" altLang="en-US" dirty="0"/>
              <a:t>미디어아트 및 각종 이벤트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설문 조사 등 다양한 콘텐츠를 담을 수 있음</a:t>
            </a:r>
            <a:endParaRPr lang="en-US" altLang="ko-KR" dirty="0"/>
          </a:p>
          <a:p>
            <a:pPr lvl="2"/>
            <a:r>
              <a:rPr lang="ko-KR" altLang="en-US" dirty="0"/>
              <a:t>광고 효과 적인 측면에서 본다면 </a:t>
            </a:r>
            <a:r>
              <a:rPr lang="en-US" altLang="ko-KR" dirty="0"/>
              <a:t>15</a:t>
            </a:r>
            <a:r>
              <a:rPr lang="ko-KR" altLang="en-US" dirty="0"/>
              <a:t>초를 기준으로 하루 평균 </a:t>
            </a:r>
            <a:r>
              <a:rPr lang="en-US" altLang="ko-KR" dirty="0"/>
              <a:t>100</a:t>
            </a:r>
            <a:r>
              <a:rPr lang="ko-KR" altLang="en-US" dirty="0"/>
              <a:t>회 이상의 노출 효과를 볼 수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17032"/>
            <a:ext cx="6392069" cy="23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920880" cy="4104456"/>
          </a:xfrm>
        </p:spPr>
        <p:txBody>
          <a:bodyPr>
            <a:normAutofit/>
          </a:bodyPr>
          <a:lstStyle/>
          <a:p>
            <a:pPr>
              <a:buClr>
                <a:srgbClr val="EDCAD2"/>
              </a:buClr>
            </a:pPr>
            <a:r>
              <a:rPr lang="ko-KR" altLang="en-US" sz="1550" dirty="0"/>
              <a:t>우리의 환경을 둘러싸고 있는 다양한 디지털 매체의 종류와 특징 에 대해 알아본다</a:t>
            </a:r>
            <a:r>
              <a:rPr lang="en-US" altLang="ko-KR" sz="1550" dirty="0"/>
              <a:t>.</a:t>
            </a:r>
            <a:endParaRPr lang="ko-KR" altLang="en-US" sz="1550" dirty="0"/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사이니지의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1"/>
            <a:r>
              <a:rPr lang="ko-KR" altLang="en-US" dirty="0"/>
              <a:t>증강현실을 활용한 얼굴 및 동작 인지 </a:t>
            </a:r>
            <a:endParaRPr lang="en-US" altLang="ko-KR" dirty="0"/>
          </a:p>
          <a:p>
            <a:pPr lvl="2"/>
            <a:r>
              <a:rPr lang="ko-KR" altLang="en-US" dirty="0"/>
              <a:t>특정 공간에 스크린과 </a:t>
            </a:r>
            <a:r>
              <a:rPr lang="ko-KR" altLang="en-US" dirty="0" err="1"/>
              <a:t>키넥트</a:t>
            </a:r>
            <a:r>
              <a:rPr lang="en-US" altLang="ko-KR" dirty="0"/>
              <a:t> </a:t>
            </a:r>
            <a:r>
              <a:rPr lang="ko-KR" altLang="en-US" dirty="0"/>
              <a:t>등을 설치하고 증강현실</a:t>
            </a:r>
            <a:r>
              <a:rPr lang="en-US" altLang="ko-KR" dirty="0"/>
              <a:t>(AR)</a:t>
            </a:r>
            <a:r>
              <a:rPr lang="ko-KR" altLang="en-US" dirty="0"/>
              <a:t>을 활용</a:t>
            </a:r>
            <a:endParaRPr lang="en-US" altLang="ko-KR" dirty="0"/>
          </a:p>
          <a:p>
            <a:pPr lvl="2"/>
            <a:r>
              <a:rPr lang="ko-KR" altLang="en-US" dirty="0"/>
              <a:t>사용자의 얼굴이나 동작을 인지해 입체적으로 보여줌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6569993" cy="24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7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사이니지의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1"/>
            <a:r>
              <a:rPr lang="ko-KR" altLang="en-US" dirty="0"/>
              <a:t>이동 광고 </a:t>
            </a:r>
            <a:r>
              <a:rPr lang="en-US" altLang="ko-KR" dirty="0"/>
              <a:t>: </a:t>
            </a:r>
            <a:r>
              <a:rPr lang="ko-KR" altLang="en-US" dirty="0"/>
              <a:t>삼성 안전 트럭 </a:t>
            </a:r>
            <a:endParaRPr lang="en-US" altLang="ko-KR" dirty="0"/>
          </a:p>
          <a:p>
            <a:pPr lvl="2"/>
            <a:r>
              <a:rPr lang="ko-KR" altLang="en-US" dirty="0"/>
              <a:t>삼성전자와 미국의 광고대행사 레오 </a:t>
            </a:r>
            <a:r>
              <a:rPr lang="ko-KR" altLang="en-US" dirty="0" err="1"/>
              <a:t>버넷이</a:t>
            </a:r>
            <a:r>
              <a:rPr lang="ko-KR" altLang="en-US" dirty="0"/>
              <a:t> 교통사고 예방 캠페인 형태로 제작</a:t>
            </a:r>
            <a:endParaRPr lang="en-US" altLang="ko-KR" dirty="0"/>
          </a:p>
          <a:p>
            <a:pPr lvl="2"/>
            <a:r>
              <a:rPr lang="ko-KR" altLang="en-US" dirty="0"/>
              <a:t>트럭의 후면에 대형 스크린을 장착하고 전방의 트럭 운전자가 보는 영상을 블랙박스 형태의 카메라를 통해 </a:t>
            </a:r>
            <a:br>
              <a:rPr lang="en-US" altLang="ko-KR" dirty="0"/>
            </a:br>
            <a:r>
              <a:rPr lang="ko-KR" altLang="en-US" dirty="0"/>
              <a:t>실시간으로 후면 스크린에 보여줌</a:t>
            </a:r>
            <a:endParaRPr lang="en-US" altLang="ko-KR" dirty="0"/>
          </a:p>
          <a:p>
            <a:pPr lvl="2"/>
            <a:r>
              <a:rPr lang="ko-KR" altLang="en-US" dirty="0"/>
              <a:t>뒤따라오는 차량들이 트럭 앞의 시야를 쉽게 확인하여 보다 안전하게 추월할 수 있도록 유도한 광고 캠페인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7032"/>
            <a:ext cx="6569993" cy="22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2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사이니지의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1"/>
            <a:r>
              <a:rPr lang="ko-KR" altLang="en-US" dirty="0"/>
              <a:t>스크린 광고 </a:t>
            </a:r>
            <a:r>
              <a:rPr lang="en-US" altLang="ko-KR" dirty="0"/>
              <a:t>: The Social Swipe</a:t>
            </a:r>
          </a:p>
          <a:p>
            <a:pPr lvl="2"/>
            <a:r>
              <a:rPr lang="ko-KR" altLang="en-US" dirty="0"/>
              <a:t>독일의 비영리단체 미제레오르에서 제작</a:t>
            </a:r>
            <a:endParaRPr lang="en-US" altLang="ko-KR" dirty="0"/>
          </a:p>
          <a:p>
            <a:pPr lvl="2"/>
            <a:r>
              <a:rPr lang="ko-KR" altLang="en-US" dirty="0"/>
              <a:t>유동인구가 많은 공항에 설치되어 빵을 나누거나 손목에 묶여 있는 밧줄을 자르는 영상이 스크린에 재생</a:t>
            </a:r>
            <a:endParaRPr lang="en-US" altLang="ko-KR" dirty="0"/>
          </a:p>
          <a:p>
            <a:pPr lvl="2"/>
            <a:r>
              <a:rPr lang="ko-KR" altLang="en-US" dirty="0"/>
              <a:t>중앙 부분에 신용카드를 긁게 되면 </a:t>
            </a:r>
            <a:r>
              <a:rPr lang="en-US" altLang="ko-KR" dirty="0"/>
              <a:t>2</a:t>
            </a:r>
            <a:r>
              <a:rPr lang="ko-KR" altLang="en-US" dirty="0"/>
              <a:t>유로가 결제되도록 제작</a:t>
            </a:r>
            <a:endParaRPr lang="en-US" altLang="ko-KR" dirty="0"/>
          </a:p>
          <a:p>
            <a:pPr lvl="2"/>
            <a:r>
              <a:rPr lang="ko-KR" altLang="en-US" dirty="0"/>
              <a:t>캠페인 한 달 만에 </a:t>
            </a:r>
            <a:r>
              <a:rPr lang="en-US" altLang="ko-KR" dirty="0"/>
              <a:t>3,000</a:t>
            </a:r>
            <a:r>
              <a:rPr lang="ko-KR" altLang="en-US" dirty="0"/>
              <a:t>유로의 기부금이 적립되었고 </a:t>
            </a:r>
            <a:r>
              <a:rPr lang="en-US" altLang="ko-KR" dirty="0"/>
              <a:t>2014</a:t>
            </a:r>
            <a:r>
              <a:rPr lang="ko-KR" altLang="en-US" dirty="0"/>
              <a:t>년 칸 </a:t>
            </a:r>
            <a:r>
              <a:rPr lang="ko-KR" altLang="en-US" dirty="0" err="1"/>
              <a:t>국제광고제</a:t>
            </a:r>
            <a:r>
              <a:rPr lang="ko-KR" altLang="en-US" dirty="0"/>
              <a:t> 아웃도어 부문에서 금상을 차지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7032"/>
            <a:ext cx="6569993" cy="217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97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사이니지의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1"/>
            <a:r>
              <a:rPr lang="ko-KR" altLang="en-US" dirty="0"/>
              <a:t>미디어 아트 </a:t>
            </a:r>
            <a:r>
              <a:rPr lang="en-US" altLang="ko-KR" dirty="0"/>
              <a:t>: Wave </a:t>
            </a:r>
          </a:p>
          <a:p>
            <a:pPr lvl="2"/>
            <a:r>
              <a:rPr lang="ko-KR" altLang="en-US" dirty="0"/>
              <a:t>서울 삼성동 </a:t>
            </a:r>
            <a:r>
              <a:rPr lang="en-US" altLang="ko-KR" dirty="0"/>
              <a:t>SM </a:t>
            </a:r>
            <a:r>
              <a:rPr lang="ko-KR" altLang="en-US" dirty="0"/>
              <a:t>타운 건물 외벽 농구 경기장 </a:t>
            </a:r>
            <a:r>
              <a:rPr lang="en-US" altLang="ko-KR" dirty="0"/>
              <a:t>4</a:t>
            </a:r>
            <a:r>
              <a:rPr lang="ko-KR" altLang="en-US" dirty="0"/>
              <a:t>배</a:t>
            </a:r>
            <a:r>
              <a:rPr lang="en-US" altLang="ko-KR" dirty="0"/>
              <a:t>(1,620㎡) </a:t>
            </a:r>
            <a:r>
              <a:rPr lang="ko-KR" altLang="en-US" dirty="0"/>
              <a:t>크기의 발광 다이오드 </a:t>
            </a:r>
            <a:r>
              <a:rPr lang="ko-KR" altLang="en-US" dirty="0" err="1"/>
              <a:t>사이니지에</a:t>
            </a:r>
            <a:r>
              <a:rPr lang="ko-KR" altLang="en-US" dirty="0"/>
              <a:t> 설치된 파도 영상</a:t>
            </a:r>
            <a:endParaRPr lang="en-US" altLang="ko-KR" dirty="0"/>
          </a:p>
          <a:p>
            <a:pPr lvl="2"/>
            <a:r>
              <a:rPr lang="ko-KR" altLang="en-US" dirty="0"/>
              <a:t>디지털 미디어 콘텐츠 제작사 ‘</a:t>
            </a:r>
            <a:r>
              <a:rPr lang="ko-KR" altLang="en-US" dirty="0" err="1"/>
              <a:t>디스트릭트’에서</a:t>
            </a:r>
            <a:r>
              <a:rPr lang="ko-KR" altLang="en-US" dirty="0"/>
              <a:t> 제작</a:t>
            </a:r>
            <a:endParaRPr lang="en-US" altLang="ko-KR" dirty="0"/>
          </a:p>
          <a:p>
            <a:pPr lvl="2"/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r>
              <a:rPr lang="ko-KR" altLang="en-US" dirty="0"/>
              <a:t> 속 일렁이는 파도는 착시현상을 통해 실제 와 같은 입체감과 압도적인 긴장감을 전달</a:t>
            </a:r>
            <a:endParaRPr lang="en-US" altLang="ko-KR" dirty="0"/>
          </a:p>
          <a:p>
            <a:pPr lvl="2"/>
            <a:r>
              <a:rPr lang="ko-KR" altLang="en-US" dirty="0"/>
              <a:t>이후 유튜브를 통해 관련 영상이 급속히 확산되면서 대중들의 관심이 집중 </a:t>
            </a:r>
            <a:endParaRPr lang="en-US" altLang="ko-KR" dirty="0"/>
          </a:p>
          <a:p>
            <a:pPr lvl="2"/>
            <a:r>
              <a:rPr lang="en-US" altLang="ko-KR" dirty="0"/>
              <a:t>CNN </a:t>
            </a:r>
            <a:r>
              <a:rPr lang="ko-KR" altLang="en-US" dirty="0"/>
              <a:t>등 여러 외신 또한 보도를 통해 관심을 표함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21887"/>
            <a:ext cx="6569993" cy="21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71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디지털 </a:t>
            </a:r>
            <a:r>
              <a:rPr lang="ko-KR" altLang="en-US" dirty="0" err="1"/>
              <a:t>사이니지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434282" cy="5400600"/>
          </a:xfrm>
        </p:spPr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사이니지의</a:t>
            </a:r>
            <a:r>
              <a:rPr lang="ko-KR" altLang="en-US" dirty="0"/>
              <a:t> 사례</a:t>
            </a:r>
            <a:endParaRPr lang="en-US" altLang="ko-KR" dirty="0"/>
          </a:p>
          <a:p>
            <a:pPr lvl="1"/>
            <a:r>
              <a:rPr lang="ko-KR" altLang="en-US" dirty="0"/>
              <a:t>디지털 </a:t>
            </a:r>
            <a:r>
              <a:rPr lang="ko-KR" altLang="en-US" dirty="0" err="1"/>
              <a:t>사이니지의</a:t>
            </a:r>
            <a:r>
              <a:rPr lang="ko-KR" altLang="en-US" dirty="0"/>
              <a:t> 보편화</a:t>
            </a:r>
            <a:endParaRPr lang="en-US" altLang="ko-KR" dirty="0"/>
          </a:p>
          <a:p>
            <a:pPr lvl="2"/>
            <a:r>
              <a:rPr lang="ko-KR" altLang="en-US" dirty="0"/>
              <a:t>디지털 </a:t>
            </a:r>
            <a:r>
              <a:rPr lang="ko-KR" altLang="en-US" dirty="0" err="1"/>
              <a:t>사이니지는</a:t>
            </a:r>
            <a:r>
              <a:rPr lang="ko-KR" altLang="en-US" dirty="0"/>
              <a:t> 교육</a:t>
            </a:r>
            <a:r>
              <a:rPr lang="en-US" altLang="ko-KR" dirty="0"/>
              <a:t>, </a:t>
            </a:r>
            <a:r>
              <a:rPr lang="ko-KR" altLang="en-US" dirty="0"/>
              <a:t>교통</a:t>
            </a:r>
            <a:r>
              <a:rPr lang="en-US" altLang="ko-KR" dirty="0"/>
              <a:t>, </a:t>
            </a:r>
            <a:r>
              <a:rPr lang="ko-KR" altLang="en-US" dirty="0"/>
              <a:t>쇼핑</a:t>
            </a:r>
            <a:r>
              <a:rPr lang="en-US" altLang="ko-KR" dirty="0"/>
              <a:t>, </a:t>
            </a:r>
            <a:r>
              <a:rPr lang="ko-KR" altLang="en-US" dirty="0"/>
              <a:t>의료</a:t>
            </a:r>
            <a:r>
              <a:rPr lang="en-US" altLang="ko-KR" dirty="0"/>
              <a:t>, 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옥외 광고 등 다양한 장소와 산업 분야에 적용</a:t>
            </a:r>
            <a:endParaRPr lang="en-US" altLang="ko-KR" dirty="0"/>
          </a:p>
          <a:p>
            <a:pPr lvl="2"/>
            <a:r>
              <a:rPr lang="ko-KR" altLang="en-US" dirty="0"/>
              <a:t>새로운 디스플레이 세상을 위한 지속 적인 변화를 시도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34390"/>
            <a:ext cx="6569993" cy="21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88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월드와이드웹의</a:t>
            </a:r>
            <a:r>
              <a:rPr lang="en-US" altLang="ko-KR" dirty="0"/>
              <a:t> </a:t>
            </a:r>
            <a:r>
              <a:rPr lang="ko-KR" altLang="en-US" dirty="0"/>
              <a:t>등장</a:t>
            </a:r>
            <a:endParaRPr lang="en-US" altLang="ko-KR" dirty="0"/>
          </a:p>
          <a:p>
            <a:pPr lvl="1"/>
            <a:r>
              <a:rPr lang="ko-KR" altLang="en-US" dirty="0"/>
              <a:t>웹</a:t>
            </a:r>
            <a:endParaRPr lang="en-US" altLang="ko-KR" dirty="0"/>
          </a:p>
          <a:p>
            <a:pPr lvl="2"/>
            <a:r>
              <a:rPr lang="ko-KR" altLang="en-US" dirty="0"/>
              <a:t>웹 이라는 개념은 </a:t>
            </a:r>
            <a:r>
              <a:rPr lang="en-US" altLang="ko-KR" dirty="0"/>
              <a:t>1989</a:t>
            </a:r>
            <a:r>
              <a:rPr lang="ko-KR" altLang="en-US" dirty="0"/>
              <a:t>년 스위스의 유럽입자물리학연구소</a:t>
            </a:r>
            <a:r>
              <a:rPr lang="en-US" altLang="ko-KR" dirty="0"/>
              <a:t>(</a:t>
            </a:r>
            <a:r>
              <a:rPr lang="ko-KR" altLang="en-US" dirty="0"/>
              <a:t>통칭 </a:t>
            </a:r>
            <a:r>
              <a:rPr lang="en-US" altLang="ko-KR" dirty="0"/>
              <a:t>CERN)</a:t>
            </a:r>
            <a:r>
              <a:rPr lang="ko-KR" altLang="en-US" dirty="0"/>
              <a:t>의 팀 </a:t>
            </a:r>
            <a:r>
              <a:rPr lang="ko-KR" altLang="en-US" dirty="0" err="1"/>
              <a:t>버너스</a:t>
            </a:r>
            <a:r>
              <a:rPr lang="ko-KR" altLang="en-US" dirty="0"/>
              <a:t> 리가 처음 제안</a:t>
            </a:r>
            <a:endParaRPr lang="en-US" altLang="ko-KR" dirty="0"/>
          </a:p>
          <a:p>
            <a:pPr lvl="2"/>
            <a:r>
              <a:rPr lang="ko-KR" altLang="en-US" dirty="0"/>
              <a:t>네트워크</a:t>
            </a:r>
            <a:r>
              <a:rPr lang="en-US" altLang="ko-KR" dirty="0"/>
              <a:t>(</a:t>
            </a:r>
            <a:r>
              <a:rPr lang="ko-KR" altLang="en-US" dirty="0"/>
              <a:t>특히 인터넷</a:t>
            </a:r>
            <a:r>
              <a:rPr lang="en-US" altLang="ko-KR" dirty="0"/>
              <a:t>)</a:t>
            </a:r>
            <a:r>
              <a:rPr lang="ko-KR" altLang="en-US" dirty="0"/>
              <a:t>상에 하이퍼텍스트를 구축하여 모든 정보를 매끄럽게 접속하는 것을 목적으로 함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2708920"/>
            <a:ext cx="5472608" cy="33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월드와이드웹의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 err="1"/>
              <a:t>월드와이드웹</a:t>
            </a:r>
            <a:endParaRPr lang="en-US" altLang="ko-KR" dirty="0"/>
          </a:p>
          <a:p>
            <a:pPr lvl="2"/>
            <a:r>
              <a:rPr lang="ko-KR" altLang="en-US" dirty="0"/>
              <a:t>전 세계에 복잡하게 퍼져있는 정보의 네트워크</a:t>
            </a:r>
            <a:endParaRPr lang="en-US" altLang="ko-KR" dirty="0"/>
          </a:p>
          <a:p>
            <a:pPr lvl="2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동영상 등 다양한 정보 검색 서비스를 지원</a:t>
            </a:r>
            <a:endParaRPr lang="en-US" altLang="ko-KR" dirty="0"/>
          </a:p>
          <a:p>
            <a:pPr lvl="2"/>
            <a:r>
              <a:rPr lang="ko-KR" altLang="en-US" dirty="0"/>
              <a:t>하이퍼텍스트 개념을 도입하여 원하는 정보를 쉽게 찾을 수 있음</a:t>
            </a:r>
            <a:endParaRPr lang="en-US" altLang="ko-KR" dirty="0"/>
          </a:p>
          <a:p>
            <a:pPr lvl="2"/>
            <a:r>
              <a:rPr lang="ko-KR" altLang="en-US" dirty="0"/>
              <a:t>서버와의 통신 프로토콜인 </a:t>
            </a:r>
            <a:r>
              <a:rPr lang="en-US" altLang="ko-KR" dirty="0"/>
              <a:t>HTTP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84984"/>
            <a:ext cx="4800389" cy="25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 err="1"/>
              <a:t>월드와이드웹의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 err="1"/>
              <a:t>월드와이드웹</a:t>
            </a:r>
            <a:endParaRPr lang="en-US" altLang="ko-KR" dirty="0"/>
          </a:p>
          <a:p>
            <a:pPr lvl="2"/>
            <a:r>
              <a:rPr lang="ko-KR" altLang="en-US" dirty="0"/>
              <a:t>하이퍼텍스트를 구축 하기 위해서는 웹 서버가 웹 브라우저의 요청에 따라 보내게 되는 </a:t>
            </a:r>
            <a:r>
              <a:rPr lang="en-US" altLang="ko-KR" dirty="0"/>
              <a:t>HTML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3"/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ko-KR" altLang="en-US" dirty="0" err="1"/>
              <a:t>마크업은</a:t>
            </a:r>
            <a:r>
              <a:rPr lang="ko-KR" altLang="en-US" dirty="0"/>
              <a:t> 태그</a:t>
            </a:r>
            <a:r>
              <a:rPr lang="en-US" altLang="ko-KR" dirty="0"/>
              <a:t>Tag</a:t>
            </a:r>
            <a:r>
              <a:rPr lang="ko-KR" altLang="en-US" dirty="0"/>
              <a:t>로 표시하는데 </a:t>
            </a:r>
            <a:r>
              <a:rPr lang="ko-KR" altLang="en-US" dirty="0" err="1"/>
              <a:t>마크업</a:t>
            </a:r>
            <a:r>
              <a:rPr lang="en-US" altLang="ko-KR" dirty="0"/>
              <a:t> </a:t>
            </a:r>
            <a:r>
              <a:rPr lang="ko-KR" altLang="en-US" dirty="0"/>
              <a:t>태그는 항상 시작 태그와 마감 태그가 있음</a:t>
            </a:r>
            <a:endParaRPr lang="en-US" altLang="ko-KR" dirty="0"/>
          </a:p>
          <a:p>
            <a:pPr lvl="3"/>
            <a:r>
              <a:rPr lang="ko-KR" altLang="en-US" dirty="0"/>
              <a:t>태그는 시작 </a:t>
            </a:r>
            <a:r>
              <a:rPr lang="en-US" altLang="ko-KR" dirty="0"/>
              <a:t>&lt; &gt;</a:t>
            </a:r>
            <a:r>
              <a:rPr lang="ko-KR" altLang="en-US" dirty="0"/>
              <a:t>과 끝 </a:t>
            </a:r>
            <a:r>
              <a:rPr lang="en-US" altLang="ko-KR" dirty="0"/>
              <a:t>&lt;/&gt;</a:t>
            </a:r>
            <a:r>
              <a:rPr lang="ko-KR" altLang="en-US" dirty="0"/>
              <a:t>이 있어야 하며 항상 열어주면 마지막에는 </a:t>
            </a:r>
            <a:r>
              <a:rPr lang="ko-KR" altLang="en-US" dirty="0" err="1"/>
              <a:t>닫아주어야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600" dirty="0"/>
          </a:p>
          <a:p>
            <a:pPr lvl="2"/>
            <a:r>
              <a:rPr lang="ko-KR" altLang="en-US" dirty="0"/>
              <a:t>데이터의 위치를 지정할 때에는 </a:t>
            </a:r>
            <a:r>
              <a:rPr lang="en-US" altLang="ko-KR" dirty="0"/>
              <a:t>URL</a:t>
            </a:r>
            <a:r>
              <a:rPr lang="ko-KR" altLang="en-US" dirty="0"/>
              <a:t>이라는 표기법을 이용</a:t>
            </a:r>
            <a:endParaRPr lang="en-US" altLang="ko-KR" dirty="0"/>
          </a:p>
          <a:p>
            <a:pPr lvl="3"/>
            <a:r>
              <a:rPr lang="ko-KR" altLang="en-US" dirty="0"/>
              <a:t>인터넷상에서의 정보 위치를 뜻하며 서버 자신이 가진 데이터 외에 다른 서버의 특정 페이지에 링크를 설치할 수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08920"/>
            <a:ext cx="4415477" cy="20162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44" y="5517232"/>
            <a:ext cx="4279876" cy="9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6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웹 브라우저의 종류</a:t>
            </a:r>
            <a:endParaRPr lang="en-US" altLang="ko-KR" dirty="0"/>
          </a:p>
          <a:p>
            <a:pPr lvl="1"/>
            <a:r>
              <a:rPr lang="ko-KR" altLang="en-US" dirty="0"/>
              <a:t>웹 브라우저의 개요</a:t>
            </a:r>
            <a:endParaRPr lang="en-US" altLang="ko-KR" dirty="0"/>
          </a:p>
          <a:p>
            <a:pPr lvl="2"/>
            <a:r>
              <a:rPr lang="ko-KR" altLang="en-US" dirty="0"/>
              <a:t>인터넷망에서 정보를 검색하거나 보여주기</a:t>
            </a:r>
            <a:r>
              <a:rPr lang="en-US" altLang="ko-KR" dirty="0"/>
              <a:t> </a:t>
            </a:r>
            <a:r>
              <a:rPr lang="ko-KR" altLang="en-US" dirty="0"/>
              <a:t>위해 사용하는 응용 프로그램</a:t>
            </a:r>
            <a:endParaRPr lang="en-US" altLang="ko-KR" dirty="0"/>
          </a:p>
          <a:p>
            <a:pPr lvl="2"/>
            <a:r>
              <a:rPr lang="ko-KR" altLang="en-US" dirty="0"/>
              <a:t>웹 브라우저를 통해 사용자들은 정보를 검색</a:t>
            </a:r>
            <a:r>
              <a:rPr lang="en-US" altLang="ko-KR" dirty="0"/>
              <a:t>·</a:t>
            </a:r>
            <a:r>
              <a:rPr lang="ko-KR" altLang="en-US" dirty="0"/>
              <a:t>저장</a:t>
            </a:r>
            <a:r>
              <a:rPr lang="en-US" altLang="ko-KR" dirty="0"/>
              <a:t>·</a:t>
            </a:r>
            <a:r>
              <a:rPr lang="ko-KR" altLang="en-US" dirty="0"/>
              <a:t>전송할 수 있음</a:t>
            </a:r>
            <a:endParaRPr lang="en-US" altLang="ko-KR" dirty="0"/>
          </a:p>
          <a:p>
            <a:pPr lvl="2"/>
            <a:r>
              <a:rPr lang="ko-KR" altLang="en-US" dirty="0"/>
              <a:t>텍스트는 물론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게임 등 다양한 멀티미디어 정보의 활용이 가능</a:t>
            </a:r>
            <a:endParaRPr lang="en-US" altLang="ko-KR" dirty="0"/>
          </a:p>
          <a:p>
            <a:pPr lvl="3"/>
            <a:r>
              <a:rPr lang="ko-KR" altLang="en-US" dirty="0"/>
              <a:t>크롬</a:t>
            </a:r>
            <a:r>
              <a:rPr lang="en-US" altLang="ko-KR" dirty="0"/>
              <a:t>,</a:t>
            </a:r>
            <a:r>
              <a:rPr lang="ko-KR" altLang="en-US" dirty="0"/>
              <a:t> 사파리</a:t>
            </a:r>
            <a:r>
              <a:rPr lang="en-US" altLang="ko-KR" dirty="0"/>
              <a:t>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인터넷 익스플로러</a:t>
            </a:r>
            <a:r>
              <a:rPr lang="en-US" altLang="ko-KR" dirty="0"/>
              <a:t>, </a:t>
            </a:r>
            <a:r>
              <a:rPr lang="ko-KR" altLang="en-US" dirty="0"/>
              <a:t>삼성 인터넷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en-US" altLang="ko-KR" dirty="0"/>
              <a:t>, </a:t>
            </a:r>
            <a:r>
              <a:rPr lang="ko-KR" altLang="en-US" dirty="0"/>
              <a:t>네이버</a:t>
            </a:r>
            <a:r>
              <a:rPr lang="en-US" altLang="ko-KR" dirty="0"/>
              <a:t> </a:t>
            </a:r>
            <a:r>
              <a:rPr lang="ko-KR" altLang="en-US" dirty="0" err="1"/>
              <a:t>웨일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9F4D76-4C39-E545-EF07-8AE85789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25" y="3099596"/>
            <a:ext cx="5161550" cy="34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546D3-0756-4021-A487-201EBA3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dirty="0"/>
              <a:t>01. </a:t>
            </a:r>
            <a:r>
              <a:rPr lang="ko-KR" altLang="en-US" dirty="0" err="1"/>
              <a:t>월드와이드웹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>
          <a:xfrm>
            <a:off x="530206" y="1124744"/>
            <a:ext cx="8362274" cy="5400600"/>
          </a:xfrm>
        </p:spPr>
        <p:txBody>
          <a:bodyPr/>
          <a:lstStyle/>
          <a:p>
            <a:r>
              <a:rPr lang="ko-KR" altLang="en-US" dirty="0"/>
              <a:t>웹 브라우저의 종류</a:t>
            </a:r>
            <a:endParaRPr lang="en-US" altLang="ko-KR" dirty="0"/>
          </a:p>
          <a:p>
            <a:pPr lvl="1"/>
            <a:r>
              <a:rPr lang="ko-KR" altLang="en-US" dirty="0"/>
              <a:t>국내 웹 브라우저 점유율 현황</a:t>
            </a:r>
            <a:endParaRPr lang="en-US" altLang="ko-KR" dirty="0"/>
          </a:p>
          <a:p>
            <a:pPr lvl="2"/>
            <a:r>
              <a:rPr lang="ko-KR" altLang="en-US" dirty="0"/>
              <a:t>구글 크롬이 </a:t>
            </a:r>
            <a:r>
              <a:rPr lang="en-US" altLang="ko-KR" dirty="0"/>
              <a:t>51.66%</a:t>
            </a:r>
            <a:r>
              <a:rPr lang="ko-KR" altLang="en-US" dirty="0"/>
              <a:t>로 단연 독보적인 사용률을 보임</a:t>
            </a:r>
            <a:endParaRPr lang="en-US" altLang="ko-KR" dirty="0"/>
          </a:p>
          <a:p>
            <a:pPr lvl="2"/>
            <a:r>
              <a:rPr lang="ko-KR" altLang="en-US" dirty="0"/>
              <a:t>마이크로소프트 인터넷 익스플로러는 </a:t>
            </a:r>
            <a:r>
              <a:rPr lang="en-US" altLang="ko-KR" dirty="0"/>
              <a:t>5</a:t>
            </a:r>
            <a:r>
              <a:rPr lang="ko-KR" altLang="en-US" dirty="0"/>
              <a:t>년 만에 그 위상이 급격히 추락 </a:t>
            </a:r>
            <a:r>
              <a:rPr lang="en-US" altLang="ko-KR" dirty="0"/>
              <a:t>(</a:t>
            </a:r>
            <a:r>
              <a:rPr lang="ko-KR" altLang="en-US" dirty="0"/>
              <a:t>점유율 </a:t>
            </a:r>
            <a:r>
              <a:rPr lang="en-US" altLang="ko-KR" dirty="0"/>
              <a:t>68% ~ 5.82%)</a:t>
            </a:r>
          </a:p>
          <a:p>
            <a:pPr lvl="3"/>
            <a:r>
              <a:rPr lang="en-US" altLang="ko-KR" dirty="0"/>
              <a:t>iOS</a:t>
            </a:r>
            <a:r>
              <a:rPr lang="ko-KR" altLang="en-US" dirty="0"/>
              <a:t>와 안드로이드로 구분된 모바일 시장의 양분화</a:t>
            </a:r>
            <a:r>
              <a:rPr lang="en-US" altLang="ko-KR" dirty="0"/>
              <a:t>, HTML5 </a:t>
            </a:r>
            <a:r>
              <a:rPr lang="ko-KR" altLang="en-US" dirty="0" err="1"/>
              <a:t>미준수</a:t>
            </a:r>
            <a:r>
              <a:rPr lang="en-US" altLang="ko-KR" dirty="0"/>
              <a:t>, </a:t>
            </a:r>
            <a:r>
              <a:rPr lang="ko-KR" altLang="en-US" dirty="0"/>
              <a:t>취약한 보안 등의 문제가 그 원인</a:t>
            </a:r>
            <a:endParaRPr lang="en-US" altLang="ko-KR" dirty="0"/>
          </a:p>
          <a:p>
            <a:pPr lvl="2"/>
            <a:r>
              <a:rPr lang="ko-KR" altLang="en-US" dirty="0"/>
              <a:t>애플 사파리가 </a:t>
            </a:r>
            <a:r>
              <a:rPr lang="en-US" altLang="ko-KR" dirty="0"/>
              <a:t>13.18%</a:t>
            </a:r>
            <a:r>
              <a:rPr lang="ko-KR" altLang="en-US" dirty="0"/>
              <a:t>로 마이크로소프트 </a:t>
            </a:r>
            <a:r>
              <a:rPr lang="ko-KR" altLang="en-US" dirty="0" err="1"/>
              <a:t>엣지의</a:t>
            </a:r>
            <a:r>
              <a:rPr lang="ko-KR" altLang="en-US" dirty="0"/>
              <a:t> 점유율이 </a:t>
            </a:r>
            <a:r>
              <a:rPr lang="en-US" altLang="ko-KR" dirty="0"/>
              <a:t>5.08%</a:t>
            </a:r>
            <a:r>
              <a:rPr lang="ko-KR" altLang="en-US" dirty="0"/>
              <a:t>로 익스플로러를 대처하고 있는 양상</a:t>
            </a:r>
            <a:endParaRPr lang="en-US" altLang="ko-KR" dirty="0"/>
          </a:p>
          <a:p>
            <a:pPr lvl="2"/>
            <a:r>
              <a:rPr lang="ko-KR" altLang="en-US" dirty="0"/>
              <a:t>네이버가 야심 차게 출시한 </a:t>
            </a:r>
            <a:r>
              <a:rPr lang="ko-KR" altLang="en-US" dirty="0" err="1"/>
              <a:t>웨일의</a:t>
            </a:r>
            <a:r>
              <a:rPr lang="ko-KR" altLang="en-US" dirty="0"/>
              <a:t> 등장 및 공격적인 마케팅 결과 </a:t>
            </a:r>
            <a:r>
              <a:rPr lang="en-US" altLang="ko-KR" dirty="0"/>
              <a:t>8.02%</a:t>
            </a:r>
            <a:r>
              <a:rPr lang="ko-KR" altLang="en-US" dirty="0"/>
              <a:t>로 급격한 성장세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44F968-73B8-AE4A-F288-CF29146A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25" y="3140968"/>
            <a:ext cx="5161550" cy="34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2568</Words>
  <Application>Microsoft Office PowerPoint</Application>
  <PresentationFormat>화면 슬라이드 쇼(4:3)</PresentationFormat>
  <Paragraphs>308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02 디지털 매체의 진화</vt:lpstr>
      <vt:lpstr>PowerPoint 프레젠테이션</vt:lpstr>
      <vt:lpstr>PowerPoint 프레젠테이션</vt:lpstr>
      <vt:lpstr>01. 월드와이드웹</vt:lpstr>
      <vt:lpstr>01. 월드와이드웹</vt:lpstr>
      <vt:lpstr>01. 월드와이드웹</vt:lpstr>
      <vt:lpstr>01. 월드와이드웹</vt:lpstr>
      <vt:lpstr>01. 월드와이드웹</vt:lpstr>
      <vt:lpstr>01. 월드와이드웹</vt:lpstr>
      <vt:lpstr>01. 월드와이드웹</vt:lpstr>
      <vt:lpstr>01. 월드와이드웹</vt:lpstr>
      <vt:lpstr>01. 월드와이드웹</vt:lpstr>
      <vt:lpstr>01. 월드와이드웹</vt:lpstr>
      <vt:lpstr>01. 월드와이드웹</vt:lpstr>
      <vt:lpstr>01. 월드와이드웹</vt:lpstr>
      <vt:lpstr>02. 데스크톱 컴퓨터</vt:lpstr>
      <vt:lpstr>02. 데스크톱 컴퓨터</vt:lpstr>
      <vt:lpstr>02. 데스크톱 컴퓨터</vt:lpstr>
      <vt:lpstr>02. 데스크톱 컴퓨터</vt:lpstr>
      <vt:lpstr>02. 데스크톱 컴퓨터</vt:lpstr>
      <vt:lpstr>02. 데스크톱 컴퓨터</vt:lpstr>
      <vt:lpstr>03. 스마트폰</vt:lpstr>
      <vt:lpstr>03. 스마트폰</vt:lpstr>
      <vt:lpstr>03. 스마트폰</vt:lpstr>
      <vt:lpstr>03. 스마트폰</vt:lpstr>
      <vt:lpstr>03. 스마트폰</vt:lpstr>
      <vt:lpstr>03. 스마트폰</vt:lpstr>
      <vt:lpstr>03. 스마트폰</vt:lpstr>
      <vt:lpstr>03. 스마트폰</vt:lpstr>
      <vt:lpstr>03. 스마트폰</vt:lpstr>
      <vt:lpstr>03. 스마트폰</vt:lpstr>
      <vt:lpstr>03. 스마트폰</vt:lpstr>
      <vt:lpstr>04. 키오스크</vt:lpstr>
      <vt:lpstr>04. 키오스크</vt:lpstr>
      <vt:lpstr>04. 키오스크</vt:lpstr>
      <vt:lpstr>04. 키오스크</vt:lpstr>
      <vt:lpstr>05. 디지털 사이니지</vt:lpstr>
      <vt:lpstr>05. 디지털 사이니지</vt:lpstr>
      <vt:lpstr>05. 디지털 사이니지</vt:lpstr>
      <vt:lpstr>05. 디지털 사이니지</vt:lpstr>
      <vt:lpstr>05. 디지털 사이니지</vt:lpstr>
      <vt:lpstr>05. 디지털 사이니지</vt:lpstr>
      <vt:lpstr>05. 디지털 사이니지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마케팅팀</cp:lastModifiedBy>
  <cp:revision>102</cp:revision>
  <dcterms:created xsi:type="dcterms:W3CDTF">2020-06-18T03:20:34Z</dcterms:created>
  <dcterms:modified xsi:type="dcterms:W3CDTF">2023-01-03T07:27:15Z</dcterms:modified>
</cp:coreProperties>
</file>