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4" r:id="rId17"/>
    <p:sldId id="533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3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소셜 네트워크 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소셜 네트워크 서비스의 문제점 </a:t>
            </a:r>
            <a:endParaRPr lang="en-US" altLang="ko-KR" dirty="0"/>
          </a:p>
          <a:p>
            <a:pPr lvl="2"/>
            <a:r>
              <a:rPr lang="ko-KR" altLang="en-US" dirty="0"/>
              <a:t>소셜 네트워크 서비스의 체계는 거미줄처럼 서로 연결된 네트워크로 동시다발적인 모습을 보임</a:t>
            </a:r>
            <a:endParaRPr lang="en-US" altLang="ko-KR" dirty="0"/>
          </a:p>
          <a:p>
            <a:pPr lvl="2"/>
            <a:r>
              <a:rPr lang="ko-KR" altLang="en-US" dirty="0"/>
              <a:t>부작용</a:t>
            </a:r>
            <a:endParaRPr lang="en-US" altLang="ko-KR" dirty="0"/>
          </a:p>
          <a:p>
            <a:pPr lvl="3"/>
            <a:r>
              <a:rPr lang="ko-KR" altLang="en-US" dirty="0"/>
              <a:t>타인이 무엇을 하고 있는지에 대해 알고자 하는 욕구와 타인의 일상에 대해 관찰하고 싶어 하는 호기심</a:t>
            </a:r>
            <a:endParaRPr lang="en-US" altLang="ko-KR" dirty="0"/>
          </a:p>
          <a:p>
            <a:pPr lvl="3"/>
            <a:r>
              <a:rPr lang="ko-KR" altLang="en-US" dirty="0"/>
              <a:t>누군가 자신을 지켜보고 있다는 느낌</a:t>
            </a:r>
            <a:endParaRPr lang="en-US" altLang="ko-KR" dirty="0"/>
          </a:p>
          <a:p>
            <a:pPr lvl="3"/>
            <a:r>
              <a:rPr lang="ko-KR" altLang="en-US" dirty="0"/>
              <a:t>나의 일상을 타인이 봐줬으면 하는 심리로 인해 자신의 일상을 과장하여 연출하는 현상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07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영상 기반의 스트리밍 플랫폼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영상 기반의 커뮤니케이션 변화</a:t>
            </a:r>
            <a:endParaRPr lang="en-US" altLang="ko-KR" dirty="0"/>
          </a:p>
          <a:p>
            <a:pPr lvl="1"/>
            <a:r>
              <a:rPr lang="ko-KR" altLang="en-US" dirty="0"/>
              <a:t>디지털 커뮤니케이션의 변화</a:t>
            </a:r>
            <a:endParaRPr lang="en-US" altLang="ko-KR" dirty="0"/>
          </a:p>
          <a:p>
            <a:pPr lvl="2"/>
            <a:r>
              <a:rPr lang="ko-KR" altLang="en-US" dirty="0"/>
              <a:t>디지털 콘텐츠 소비 행태의 중심 키워드는 메시지나 음성 중심의 방식에서 ‘영상</a:t>
            </a:r>
            <a:r>
              <a:rPr lang="en-US" altLang="ko-KR" dirty="0"/>
              <a:t>’</a:t>
            </a:r>
            <a:r>
              <a:rPr lang="ko-KR" altLang="en-US" dirty="0"/>
              <a:t>으로 변화</a:t>
            </a:r>
            <a:endParaRPr lang="en-US" altLang="ko-KR" dirty="0"/>
          </a:p>
          <a:p>
            <a:pPr lvl="2"/>
            <a:r>
              <a:rPr lang="ko-KR" altLang="en-US" dirty="0"/>
              <a:t>태어날 때부터 디지털 미디어 콘텐츠 소비를 경험한 </a:t>
            </a:r>
            <a:r>
              <a:rPr lang="en-US" altLang="ko-KR" dirty="0"/>
              <a:t>MZ</a:t>
            </a:r>
            <a:r>
              <a:rPr lang="ko-KR" altLang="en-US" dirty="0"/>
              <a:t>세대에서 더욱 뚜렷이 나타남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글로벌 </a:t>
            </a:r>
            <a:r>
              <a:rPr lang="ko-KR" altLang="en-US" dirty="0" err="1"/>
              <a:t>팬데믹을</a:t>
            </a:r>
            <a:r>
              <a:rPr lang="ko-KR" altLang="en-US" dirty="0"/>
              <a:t> 겪으면서 커뮤니케이션 환경에 있어서 급격한 변화</a:t>
            </a:r>
            <a:endParaRPr lang="en-US" altLang="ko-KR" dirty="0"/>
          </a:p>
          <a:p>
            <a:pPr lvl="2"/>
            <a:r>
              <a:rPr lang="ko-KR" altLang="en-US" dirty="0"/>
              <a:t>교육기관 및 기업의 업무 환경에서 화상 커뮤니케이션 방식은 선택이 아닌 필수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분기 한국에서 가장 많이 다운로드 된 앱 순위 </a:t>
            </a:r>
            <a:r>
              <a:rPr lang="en-US" altLang="ko-KR" dirty="0"/>
              <a:t>1</a:t>
            </a:r>
            <a:r>
              <a:rPr lang="ko-KR" altLang="en-US" dirty="0"/>
              <a:t>위를 ‘줌</a:t>
            </a:r>
            <a:r>
              <a:rPr lang="en-US" altLang="ko-KR" dirty="0"/>
              <a:t>’</a:t>
            </a:r>
            <a:r>
              <a:rPr lang="ko-KR" altLang="en-US" dirty="0"/>
              <a:t>이 차지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줌</a:t>
            </a:r>
            <a:r>
              <a:rPr lang="en-US" altLang="ko-KR" dirty="0"/>
              <a:t>:</a:t>
            </a:r>
            <a:r>
              <a:rPr lang="ko-KR" altLang="en-US" dirty="0"/>
              <a:t> 스마트폰이나 </a:t>
            </a:r>
            <a:r>
              <a:rPr lang="en-US" altLang="ko-KR" dirty="0"/>
              <a:t>PC</a:t>
            </a:r>
            <a:r>
              <a:rPr lang="ko-KR" altLang="en-US" dirty="0"/>
              <a:t>에 설치하 여 사용할 수 있는 쌍방향 소통이 가능한 원거리 화상 커뮤니케이션 도구</a:t>
            </a:r>
            <a:endParaRPr lang="en-US" altLang="ko-KR" dirty="0"/>
          </a:p>
          <a:p>
            <a:pPr lvl="3"/>
            <a:r>
              <a:rPr lang="ko-KR" altLang="en-US" dirty="0"/>
              <a:t>그 외 구글 ‘미트’</a:t>
            </a:r>
            <a:r>
              <a:rPr lang="en-US" altLang="ko-KR" dirty="0"/>
              <a:t>, </a:t>
            </a:r>
            <a:r>
              <a:rPr lang="ko-KR" altLang="en-US" dirty="0"/>
              <a:t>마이크로소프트 ‘</a:t>
            </a:r>
            <a:r>
              <a:rPr lang="ko-KR" altLang="en-US" dirty="0" err="1"/>
              <a:t>팀즈</a:t>
            </a:r>
            <a:r>
              <a:rPr lang="ko-KR" altLang="en-US" dirty="0"/>
              <a:t>’ 등 다양한 화상 커뮤니케이션 도구들이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38"/>
          <a:stretch/>
        </p:blipFill>
        <p:spPr>
          <a:xfrm>
            <a:off x="5903018" y="4393616"/>
            <a:ext cx="2670856" cy="1802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9" b="33362"/>
          <a:stretch/>
        </p:blipFill>
        <p:spPr>
          <a:xfrm>
            <a:off x="3059832" y="4393616"/>
            <a:ext cx="2670856" cy="18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49"/>
          <a:stretch/>
        </p:blipFill>
        <p:spPr>
          <a:xfrm>
            <a:off x="216646" y="4321608"/>
            <a:ext cx="267085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영상 기반의 스트리밍 플랫폼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영상 기반의 스트리밍 플랫폼</a:t>
            </a:r>
            <a:endParaRPr lang="en-US" altLang="ko-KR" dirty="0"/>
          </a:p>
          <a:p>
            <a:pPr lvl="1"/>
            <a:r>
              <a:rPr lang="ko-KR" altLang="en-US" dirty="0"/>
              <a:t>유튜브</a:t>
            </a:r>
            <a:endParaRPr lang="en-US" altLang="ko-KR" dirty="0"/>
          </a:p>
          <a:p>
            <a:pPr lvl="2"/>
            <a:r>
              <a:rPr lang="en-US" altLang="ko-KR" dirty="0"/>
              <a:t>2005</a:t>
            </a:r>
            <a:r>
              <a:rPr lang="ko-KR" altLang="en-US" dirty="0"/>
              <a:t>년 구글에서 서비스하기 시작한 글로벌 최대 규모의 영상 플랫폼</a:t>
            </a:r>
            <a:endParaRPr lang="en-US" altLang="ko-KR" dirty="0"/>
          </a:p>
          <a:p>
            <a:pPr lvl="2"/>
            <a:r>
              <a:rPr lang="ko-KR" altLang="en-US" dirty="0"/>
              <a:t>영상 기반 스트리밍 플랫폼으로는 현재까지 부동의 </a:t>
            </a:r>
            <a:r>
              <a:rPr lang="en-US" altLang="ko-KR" dirty="0"/>
              <a:t>1</a:t>
            </a:r>
            <a:r>
              <a:rPr lang="ko-KR" altLang="en-US" dirty="0"/>
              <a:t>위를 차지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중 유튜브 이용자 </a:t>
            </a:r>
            <a:r>
              <a:rPr lang="en-US" altLang="ko-KR" dirty="0"/>
              <a:t>1</a:t>
            </a:r>
            <a:r>
              <a:rPr lang="ko-KR" altLang="en-US" dirty="0"/>
              <a:t>명의 평균 이용시간은 </a:t>
            </a:r>
            <a:r>
              <a:rPr lang="en-US" altLang="ko-KR" dirty="0"/>
              <a:t>29.5</a:t>
            </a:r>
            <a:r>
              <a:rPr lang="ko-KR" altLang="en-US" dirty="0"/>
              <a:t>시간 으로 조사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인당 월 평균 사용 일수는 </a:t>
            </a:r>
            <a:r>
              <a:rPr lang="en-US" altLang="ko-KR" dirty="0"/>
              <a:t>16.9</a:t>
            </a:r>
            <a:r>
              <a:rPr lang="ko-KR" altLang="en-US" dirty="0"/>
              <a:t>일로 전 연령대에서 유튜브를 통한 영상 콘텐츠 소비가 꾸준히 증가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149333-2BF8-55C2-052B-E800AD62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52" y="2942215"/>
            <a:ext cx="3865895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영상 기반의 스트리밍 플랫폼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영상 기반의 스트리밍 플랫폼</a:t>
            </a:r>
            <a:endParaRPr lang="en-US" altLang="ko-KR" dirty="0"/>
          </a:p>
          <a:p>
            <a:pPr lvl="1"/>
            <a:r>
              <a:rPr lang="ko-KR" altLang="en-US" dirty="0"/>
              <a:t>아프리카 </a:t>
            </a:r>
            <a:r>
              <a:rPr lang="en-US" altLang="ko-KR" dirty="0"/>
              <a:t>TV </a:t>
            </a:r>
          </a:p>
          <a:p>
            <a:pPr lvl="2"/>
            <a:r>
              <a:rPr lang="en-US" altLang="ko-KR" dirty="0"/>
              <a:t>BJ</a:t>
            </a:r>
            <a:r>
              <a:rPr lang="ko-KR" altLang="en-US" dirty="0"/>
              <a:t>가 주축이 되어 언제 어디서나 시간과 장소에 </a:t>
            </a:r>
            <a:r>
              <a:rPr lang="ko-KR" altLang="en-US" dirty="0" err="1"/>
              <a:t>구애받지</a:t>
            </a:r>
            <a:r>
              <a:rPr lang="ko-KR" altLang="en-US" dirty="0"/>
              <a:t> 않고 시청자와 소통할 수 있는 </a:t>
            </a:r>
            <a:r>
              <a:rPr lang="en-US" altLang="ko-KR" dirty="0"/>
              <a:t>1</a:t>
            </a:r>
            <a:r>
              <a:rPr lang="ko-KR" altLang="en-US" dirty="0"/>
              <a:t>인 미디어 방송 서비스</a:t>
            </a:r>
            <a:endParaRPr lang="en-US" altLang="ko-KR" dirty="0"/>
          </a:p>
          <a:p>
            <a:pPr lvl="2"/>
            <a:r>
              <a:rPr lang="ko-KR" altLang="en-US" dirty="0"/>
              <a:t>주로 방송되는 주제는 </a:t>
            </a:r>
            <a:r>
              <a:rPr lang="en-US" altLang="ko-KR" dirty="0"/>
              <a:t>e</a:t>
            </a:r>
            <a:r>
              <a:rPr lang="ko-KR" altLang="en-US" dirty="0"/>
              <a:t>스포츠 방송</a:t>
            </a:r>
            <a:r>
              <a:rPr lang="en-US" altLang="ko-KR" dirty="0"/>
              <a:t>, </a:t>
            </a:r>
            <a:r>
              <a:rPr lang="ko-KR" altLang="en-US" dirty="0"/>
              <a:t>보이는 라디오</a:t>
            </a:r>
            <a:r>
              <a:rPr lang="en-US" altLang="ko-KR" dirty="0"/>
              <a:t>, </a:t>
            </a:r>
            <a:r>
              <a:rPr lang="ko-KR" altLang="en-US" dirty="0" err="1"/>
              <a:t>먹방</a:t>
            </a:r>
            <a:r>
              <a:rPr lang="en-US" altLang="ko-KR" dirty="0"/>
              <a:t>, </a:t>
            </a:r>
            <a:r>
              <a:rPr lang="ko-KR" altLang="en-US" dirty="0"/>
              <a:t>일상 등 다양</a:t>
            </a:r>
            <a:endParaRPr lang="en-US" altLang="ko-KR" dirty="0"/>
          </a:p>
          <a:p>
            <a:pPr lvl="2"/>
            <a:r>
              <a:rPr lang="ko-KR" altLang="en-US" dirty="0"/>
              <a:t>이 외 최근 대학교수</a:t>
            </a:r>
            <a:r>
              <a:rPr lang="en-US" altLang="ko-KR" dirty="0"/>
              <a:t>, 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변호사 등 전문 직종의 </a:t>
            </a:r>
            <a:r>
              <a:rPr lang="en-US" altLang="ko-KR" dirty="0"/>
              <a:t>BJ</a:t>
            </a:r>
            <a:r>
              <a:rPr lang="ko-KR" altLang="en-US" dirty="0"/>
              <a:t>가 공학</a:t>
            </a:r>
            <a:r>
              <a:rPr lang="en-US" altLang="ko-KR" dirty="0"/>
              <a:t>, </a:t>
            </a:r>
            <a:r>
              <a:rPr lang="ko-KR" altLang="en-US" dirty="0"/>
              <a:t>의학</a:t>
            </a:r>
            <a:r>
              <a:rPr lang="en-US" altLang="ko-KR" dirty="0"/>
              <a:t>, </a:t>
            </a:r>
            <a:r>
              <a:rPr lang="ko-KR" altLang="en-US" dirty="0"/>
              <a:t>창업 콘텐츠 등 전문적인 정보를 방송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시청자는 </a:t>
            </a:r>
            <a:r>
              <a:rPr lang="en-US" altLang="ko-KR" dirty="0"/>
              <a:t>BJ </a:t>
            </a:r>
            <a:r>
              <a:rPr lang="ko-KR" altLang="en-US" dirty="0"/>
              <a:t>후원 아이템인 </a:t>
            </a:r>
            <a:r>
              <a:rPr lang="ko-KR" altLang="en-US" dirty="0" err="1"/>
              <a:t>별풍선으로</a:t>
            </a:r>
            <a:r>
              <a:rPr lang="ko-KR" altLang="en-US" dirty="0"/>
              <a:t> </a:t>
            </a:r>
            <a:r>
              <a:rPr lang="en-US" altLang="ko-KR" dirty="0"/>
              <a:t>BJ</a:t>
            </a:r>
            <a:r>
              <a:rPr lang="ko-KR" altLang="en-US" dirty="0"/>
              <a:t>를 후원 할 수 있고 팬 등수가 </a:t>
            </a:r>
            <a:r>
              <a:rPr lang="ko-KR" altLang="en-US" dirty="0" err="1"/>
              <a:t>매겨저</a:t>
            </a:r>
            <a:r>
              <a:rPr lang="ko-KR" altLang="en-US" dirty="0"/>
              <a:t> </a:t>
            </a:r>
            <a:r>
              <a:rPr lang="en-US" altLang="ko-KR" dirty="0"/>
              <a:t>BJ</a:t>
            </a:r>
            <a:r>
              <a:rPr lang="ko-KR" altLang="en-US" dirty="0"/>
              <a:t>와 보다 친밀한 관계를 형성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실시간 스트리밍이라는 형식적 요소로 인해 일부 </a:t>
            </a:r>
            <a:r>
              <a:rPr lang="en-US" altLang="ko-KR" dirty="0"/>
              <a:t>BJ</a:t>
            </a:r>
            <a:r>
              <a:rPr lang="ko-KR" altLang="en-US" dirty="0"/>
              <a:t>들의 다소 선정적이거나 자극적인 소재의 방송 문제점은 </a:t>
            </a:r>
            <a:br>
              <a:rPr lang="en-US" altLang="ko-KR" dirty="0"/>
            </a:br>
            <a:r>
              <a:rPr lang="ko-KR" altLang="en-US" dirty="0"/>
              <a:t>아프리카 </a:t>
            </a:r>
            <a:r>
              <a:rPr lang="en-US" altLang="ko-KR" dirty="0"/>
              <a:t>TV</a:t>
            </a:r>
            <a:r>
              <a:rPr lang="ko-KR" altLang="en-US" dirty="0"/>
              <a:t>에 자주 등장하는 단골 이슈로 항상 논란의 중심으로 부각되고 있음</a:t>
            </a:r>
            <a:endParaRPr lang="en-US" altLang="ko-KR" dirty="0"/>
          </a:p>
          <a:p>
            <a:pPr lvl="2"/>
            <a:r>
              <a:rPr lang="ko-KR" altLang="en-US" dirty="0"/>
              <a:t>라이브 방송과 쇼핑이 결합된 ‘라이브 </a:t>
            </a:r>
            <a:r>
              <a:rPr lang="ko-KR" altLang="en-US" dirty="0" err="1"/>
              <a:t>커머스’는</a:t>
            </a:r>
            <a:r>
              <a:rPr lang="ko-KR" altLang="en-US" dirty="0"/>
              <a:t> 양방향 소통이 가능한 장점이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717032"/>
            <a:ext cx="4608512" cy="28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영상 기반의 스트리밍 플랫폼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영상 기반의 스트리밍 플랫폼</a:t>
            </a:r>
            <a:endParaRPr lang="en-US" altLang="ko-KR" dirty="0"/>
          </a:p>
          <a:p>
            <a:pPr lvl="1"/>
            <a:r>
              <a:rPr lang="ko-KR" altLang="en-US" dirty="0" err="1"/>
              <a:t>비메오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2004</a:t>
            </a:r>
            <a:r>
              <a:rPr lang="ko-KR" altLang="en-US" dirty="0"/>
              <a:t>년 서비스를 시작한 </a:t>
            </a:r>
            <a:r>
              <a:rPr lang="ko-KR" altLang="en-US" dirty="0" err="1"/>
              <a:t>비메오는</a:t>
            </a:r>
            <a:r>
              <a:rPr lang="ko-KR" altLang="en-US" dirty="0"/>
              <a:t> 비디오와 미를 합친 단어</a:t>
            </a:r>
            <a:endParaRPr lang="en-US" altLang="ko-KR" dirty="0"/>
          </a:p>
          <a:p>
            <a:pPr lvl="2"/>
            <a:r>
              <a:rPr lang="ko-KR" altLang="en-US" dirty="0"/>
              <a:t>사용자가 직접 만드는 영상물을 업로드 및 공유하는 영상 기반의 스트리밍 플랫폼</a:t>
            </a:r>
            <a:endParaRPr lang="en-US" altLang="ko-KR" dirty="0"/>
          </a:p>
          <a:p>
            <a:pPr lvl="2"/>
            <a:r>
              <a:rPr lang="ko-KR" altLang="en-US" dirty="0"/>
              <a:t>타 플랫폼에 비해 </a:t>
            </a:r>
            <a:r>
              <a:rPr lang="ko-KR" altLang="en-US" dirty="0" err="1"/>
              <a:t>비메오는</a:t>
            </a:r>
            <a:r>
              <a:rPr lang="ko-KR" altLang="en-US" dirty="0"/>
              <a:t> 광고가 없다는 것이 가장 큰 장점</a:t>
            </a:r>
            <a:endParaRPr lang="en-US" altLang="ko-KR" dirty="0"/>
          </a:p>
          <a:p>
            <a:pPr lvl="2"/>
            <a:r>
              <a:rPr lang="ko-KR" altLang="en-US" dirty="0"/>
              <a:t>광고 영상</a:t>
            </a:r>
            <a:r>
              <a:rPr lang="en-US" altLang="ko-KR" dirty="0"/>
              <a:t>, </a:t>
            </a:r>
            <a:r>
              <a:rPr lang="ko-KR" altLang="en-US" dirty="0"/>
              <a:t>게임 영상 등 상업적이거나 음란 동영상</a:t>
            </a:r>
            <a:r>
              <a:rPr lang="en-US" altLang="ko-KR" dirty="0"/>
              <a:t>, </a:t>
            </a:r>
            <a:r>
              <a:rPr lang="ko-KR" altLang="en-US" dirty="0"/>
              <a:t>사용자가 직접 제작하지 않은 영상물은 사이트에 업로드 </a:t>
            </a:r>
            <a:br>
              <a:rPr lang="en-US" altLang="ko-KR" dirty="0"/>
            </a:br>
            <a:r>
              <a:rPr lang="ko-KR" altLang="en-US" dirty="0"/>
              <a:t>할 수 없다는 정책을 고수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45024"/>
            <a:ext cx="3744416" cy="23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영상 기반의 스트리밍 플랫폼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영상 기반의 스트리밍 플랫폼</a:t>
            </a:r>
            <a:endParaRPr lang="en-US" altLang="ko-KR" dirty="0"/>
          </a:p>
          <a:p>
            <a:pPr lvl="1"/>
            <a:r>
              <a:rPr lang="ko-KR" altLang="en-US" dirty="0" err="1"/>
              <a:t>트위치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2011</a:t>
            </a:r>
            <a:r>
              <a:rPr lang="ko-KR" altLang="en-US" dirty="0"/>
              <a:t>년 미 샌프란시스코에서 예일대 동창생 두 명에 의해 시작된 인터넷 방송 서비스</a:t>
            </a:r>
            <a:endParaRPr lang="en-US" altLang="ko-KR" dirty="0"/>
          </a:p>
          <a:p>
            <a:pPr lvl="2"/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아마존이 영상 기반의 스트리밍 플랫폼 시장 진입을 위해 인수</a:t>
            </a:r>
            <a:endParaRPr lang="en-US" altLang="ko-KR" dirty="0"/>
          </a:p>
          <a:p>
            <a:pPr lvl="2"/>
            <a:r>
              <a:rPr lang="ko-KR" altLang="en-US" dirty="0"/>
              <a:t>게임 </a:t>
            </a:r>
            <a:r>
              <a:rPr lang="ko-KR" altLang="en-US" dirty="0" err="1"/>
              <a:t>스트리머가</a:t>
            </a:r>
            <a:r>
              <a:rPr lang="ko-KR" altLang="en-US" dirty="0"/>
              <a:t> 자신이 게임에 몰입하고 있는 영상을 실시간으로 스트리밍 </a:t>
            </a:r>
            <a:r>
              <a:rPr lang="en-US" altLang="ko-KR" dirty="0"/>
              <a:t>/ </a:t>
            </a:r>
            <a:r>
              <a:rPr lang="ko-KR" altLang="en-US" dirty="0"/>
              <a:t>시청자들은 채팅 창을 통해 참여</a:t>
            </a:r>
            <a:endParaRPr lang="en-US" altLang="ko-KR" dirty="0"/>
          </a:p>
          <a:p>
            <a:pPr lvl="2"/>
            <a:r>
              <a:rPr lang="ko-KR" altLang="en-US" dirty="0" err="1"/>
              <a:t>트위치의</a:t>
            </a:r>
            <a:r>
              <a:rPr lang="ko-KR" altLang="en-US" dirty="0"/>
              <a:t> 장점은 실시간 스트리밍으로</a:t>
            </a:r>
            <a:r>
              <a:rPr lang="en-US" altLang="ko-KR" dirty="0"/>
              <a:t>, </a:t>
            </a:r>
            <a:r>
              <a:rPr lang="ko-KR" altLang="en-US" dirty="0"/>
              <a:t>전 세계 스트리밍 방송 시청 시간의 약 </a:t>
            </a:r>
            <a:r>
              <a:rPr lang="en-US" altLang="ko-KR" dirty="0"/>
              <a:t>72.2%</a:t>
            </a:r>
            <a:r>
              <a:rPr lang="ko-KR" altLang="en-US" dirty="0"/>
              <a:t>를 차지하고 있음</a:t>
            </a:r>
            <a:endParaRPr lang="en-US" altLang="ko-KR" dirty="0"/>
          </a:p>
          <a:p>
            <a:pPr lvl="2"/>
            <a:r>
              <a:rPr lang="ko-KR" altLang="en-US" dirty="0"/>
              <a:t>편집 영상은 단연 </a:t>
            </a:r>
            <a:r>
              <a:rPr lang="ko-KR" altLang="en-US" dirty="0" err="1"/>
              <a:t>유튜브지만</a:t>
            </a:r>
            <a:r>
              <a:rPr lang="ko-KR" altLang="en-US" dirty="0"/>
              <a:t> 실시간 스트리밍 영상은 주로 </a:t>
            </a:r>
            <a:r>
              <a:rPr lang="ko-KR" altLang="en-US" dirty="0" err="1"/>
              <a:t>트위치로</a:t>
            </a:r>
            <a:r>
              <a:rPr lang="ko-KR" altLang="en-US" dirty="0"/>
              <a:t> 시청</a:t>
            </a:r>
            <a:endParaRPr lang="en-US" altLang="ko-KR" dirty="0"/>
          </a:p>
          <a:p>
            <a:pPr lvl="2"/>
            <a:r>
              <a:rPr lang="ko-KR" altLang="en-US" dirty="0"/>
              <a:t>실시간 스트리밍이라는 장점으로 정치인들의 온라인 유세나 유권자와 소통을 위한 도구로 많이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98411"/>
            <a:ext cx="4536504" cy="27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영상 기반의 스트리밍 플랫폼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 미디어 창작자 </a:t>
            </a:r>
            <a:r>
              <a:rPr lang="en-US" altLang="ko-KR" dirty="0"/>
              <a:t>: </a:t>
            </a:r>
            <a:r>
              <a:rPr lang="ko-KR" altLang="en-US" dirty="0" err="1"/>
              <a:t>크리에이터</a:t>
            </a:r>
            <a:r>
              <a:rPr lang="en-US" altLang="ko-KR" dirty="0"/>
              <a:t>, </a:t>
            </a:r>
            <a:r>
              <a:rPr lang="ko-KR" altLang="en-US" dirty="0" err="1"/>
              <a:t>스트리머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기존 방송의 형태와 달리</a:t>
            </a:r>
            <a:r>
              <a:rPr lang="en-US" altLang="ko-KR" dirty="0"/>
              <a:t>, 1</a:t>
            </a:r>
            <a:r>
              <a:rPr lang="ko-KR" altLang="en-US" dirty="0"/>
              <a:t>인 미디어 창작은 온라인 을 통해 개인이 직접 방송을 제작하는 형태</a:t>
            </a:r>
            <a:endParaRPr lang="en-US" altLang="ko-KR" dirty="0"/>
          </a:p>
          <a:p>
            <a:pPr lvl="2"/>
            <a:r>
              <a:rPr lang="ko-KR" altLang="en-US" dirty="0"/>
              <a:t>무엇보다도 시청자가 방송에 참여할 수 있는 양방향성을 지니고 있다는 점이 가장 큰 특징</a:t>
            </a:r>
            <a:endParaRPr lang="en-US" altLang="ko-KR" dirty="0"/>
          </a:p>
          <a:p>
            <a:pPr lvl="2"/>
            <a:r>
              <a:rPr lang="ko-KR" altLang="en-US" dirty="0"/>
              <a:t>시청자에 의해 방송의 방향</a:t>
            </a:r>
            <a:r>
              <a:rPr lang="en-US" altLang="ko-KR" dirty="0"/>
              <a:t>, </a:t>
            </a:r>
            <a:r>
              <a:rPr lang="ko-KR" altLang="en-US" dirty="0"/>
              <a:t>구성</a:t>
            </a:r>
            <a:r>
              <a:rPr lang="en-US" altLang="ko-KR" dirty="0"/>
              <a:t>, </a:t>
            </a:r>
            <a:r>
              <a:rPr lang="ko-KR" altLang="en-US" dirty="0"/>
              <a:t>내용이 달라질 수 있다는 것을 의미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ko-KR" altLang="en-US" dirty="0" err="1"/>
              <a:t>뒷광고</a:t>
            </a:r>
            <a:r>
              <a:rPr lang="ko-KR" altLang="en-US" dirty="0"/>
              <a:t>’ 논란은 유명 </a:t>
            </a:r>
            <a:r>
              <a:rPr lang="ko-KR" altLang="en-US" dirty="0" err="1"/>
              <a:t>유튜버들이</a:t>
            </a:r>
            <a:r>
              <a:rPr lang="ko-KR" altLang="en-US" dirty="0"/>
              <a:t> 사과 방송 및 채널을 중단하는 사태에 이름 </a:t>
            </a:r>
            <a:endParaRPr lang="en-US" altLang="ko-KR" dirty="0"/>
          </a:p>
          <a:p>
            <a:pPr lvl="3"/>
            <a:r>
              <a:rPr lang="ko-KR" altLang="en-US" dirty="0" err="1"/>
              <a:t>뒷광고</a:t>
            </a:r>
            <a:r>
              <a:rPr lang="en-US" altLang="ko-KR" dirty="0"/>
              <a:t>: </a:t>
            </a:r>
            <a:r>
              <a:rPr lang="ko-KR" altLang="en-US" dirty="0"/>
              <a:t>일부 </a:t>
            </a:r>
            <a:r>
              <a:rPr lang="ko-KR" altLang="en-US" dirty="0" err="1"/>
              <a:t>유튜버들이</a:t>
            </a:r>
            <a:r>
              <a:rPr lang="ko-KR" altLang="en-US" dirty="0"/>
              <a:t> 광고임에도 광고로 밝히지 않고 마치 자신이 구매한 후기처럼 제작한 콘텐츠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인 미디어 창작자로 서의 높은 수준의 윤리 의식이 가장 필요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45707"/>
            <a:ext cx="4968552" cy="32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4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OTT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인터넷 </a:t>
            </a:r>
            <a:r>
              <a:rPr lang="en-US" altLang="ko-KR" dirty="0"/>
              <a:t>TV</a:t>
            </a:r>
            <a:r>
              <a:rPr lang="ko-KR" altLang="en-US" dirty="0"/>
              <a:t>의 등장 </a:t>
            </a:r>
            <a:endParaRPr lang="en-US" altLang="ko-KR" dirty="0"/>
          </a:p>
          <a:p>
            <a:pPr lvl="1"/>
            <a:r>
              <a:rPr lang="ko-KR" altLang="en-US" dirty="0"/>
              <a:t>변화한 </a:t>
            </a:r>
            <a:r>
              <a:rPr lang="en-US" altLang="ko-KR" dirty="0"/>
              <a:t>TV</a:t>
            </a:r>
            <a:r>
              <a:rPr lang="ko-KR" altLang="en-US" dirty="0"/>
              <a:t>매체의 영향</a:t>
            </a:r>
            <a:endParaRPr lang="en-US" altLang="ko-KR" dirty="0"/>
          </a:p>
          <a:p>
            <a:pPr lvl="2"/>
            <a:r>
              <a:rPr lang="ko-KR" altLang="en-US" dirty="0"/>
              <a:t>과거 </a:t>
            </a:r>
            <a:r>
              <a:rPr lang="en-US" altLang="ko-KR" dirty="0"/>
              <a:t>TV </a:t>
            </a:r>
            <a:r>
              <a:rPr lang="ko-KR" altLang="en-US" dirty="0"/>
              <a:t>매체가 가지는 영향력은 거대함</a:t>
            </a:r>
            <a:endParaRPr lang="en-US" altLang="ko-KR" dirty="0"/>
          </a:p>
          <a:p>
            <a:pPr lvl="2"/>
            <a:r>
              <a:rPr lang="ko-KR" altLang="en-US" dirty="0"/>
              <a:t>다양한 장르의 프로그램을 </a:t>
            </a:r>
            <a:r>
              <a:rPr lang="ko-KR" altLang="en-US" dirty="0" err="1"/>
              <a:t>지상파</a:t>
            </a:r>
            <a:r>
              <a:rPr lang="ko-KR" altLang="en-US" dirty="0"/>
              <a:t> </a:t>
            </a:r>
            <a:r>
              <a:rPr lang="en-US" altLang="ko-KR" dirty="0"/>
              <a:t>TV</a:t>
            </a:r>
            <a:r>
              <a:rPr lang="ko-KR" altLang="en-US" dirty="0"/>
              <a:t>가 독점하지 못하게 되면서 </a:t>
            </a:r>
            <a:r>
              <a:rPr lang="en-US" altLang="ko-KR" dirty="0"/>
              <a:t>TV</a:t>
            </a:r>
            <a:r>
              <a:rPr lang="ko-KR" altLang="en-US" dirty="0"/>
              <a:t>는 사람들의 관심에서 점점 </a:t>
            </a:r>
            <a:r>
              <a:rPr lang="ko-KR" altLang="en-US" dirty="0" err="1"/>
              <a:t>멀어짐</a:t>
            </a:r>
            <a:endParaRPr lang="en-US" altLang="ko-KR" dirty="0"/>
          </a:p>
          <a:p>
            <a:pPr lvl="2"/>
            <a:r>
              <a:rPr lang="en-US" altLang="ko-KR" dirty="0"/>
              <a:t>TV</a:t>
            </a:r>
            <a:r>
              <a:rPr lang="ko-KR" altLang="en-US" dirty="0"/>
              <a:t>와 같은 전통적인 </a:t>
            </a:r>
            <a:r>
              <a:rPr lang="ko-KR" altLang="en-US" dirty="0" err="1"/>
              <a:t>레거시</a:t>
            </a:r>
            <a:r>
              <a:rPr lang="ko-KR" altLang="en-US" dirty="0"/>
              <a:t> 미디어의 권위는 점차 무너짐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OTT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en-US" altLang="ko-KR" dirty="0"/>
              <a:t>TV</a:t>
            </a:r>
            <a:r>
              <a:rPr lang="ko-KR" altLang="en-US" dirty="0"/>
              <a:t>뿐만 아니라 데스크톱 </a:t>
            </a:r>
            <a:r>
              <a:rPr lang="en-US" altLang="ko-KR" dirty="0"/>
              <a:t>PC, </a:t>
            </a:r>
            <a:r>
              <a:rPr lang="ko-KR" altLang="en-US" dirty="0"/>
              <a:t>아이패드와 같은 태블릿 </a:t>
            </a:r>
            <a:r>
              <a:rPr lang="en-US" altLang="ko-KR" dirty="0"/>
              <a:t>PC, </a:t>
            </a:r>
            <a:r>
              <a:rPr lang="ko-KR" altLang="en-US" dirty="0"/>
              <a:t>스마트폰 등 인터넷이 연결되어있는 디바이스에서 </a:t>
            </a:r>
            <a:br>
              <a:rPr lang="en-US" altLang="ko-KR" dirty="0"/>
            </a:br>
            <a:r>
              <a:rPr lang="ko-KR" altLang="en-US" dirty="0"/>
              <a:t>다양한 영상 콘텐츠를 시청할 수 있는 서비스</a:t>
            </a:r>
            <a:endParaRPr lang="en-US" altLang="ko-KR" dirty="0"/>
          </a:p>
          <a:p>
            <a:pPr lvl="3"/>
            <a:r>
              <a:rPr lang="ko-KR" altLang="en-US" dirty="0" err="1"/>
              <a:t>넷플릭스</a:t>
            </a:r>
            <a:r>
              <a:rPr lang="en-US" altLang="ko-KR" dirty="0"/>
              <a:t>, </a:t>
            </a:r>
            <a:r>
              <a:rPr lang="ko-KR" altLang="en-US" dirty="0"/>
              <a:t>워너브라더스의 </a:t>
            </a:r>
            <a:r>
              <a:rPr lang="en-US" altLang="ko-KR" dirty="0"/>
              <a:t>HBO Max, </a:t>
            </a:r>
            <a:r>
              <a:rPr lang="ko-KR" altLang="en-US" dirty="0"/>
              <a:t>아마존의 프라임 비디오</a:t>
            </a:r>
            <a:r>
              <a:rPr lang="en-US" altLang="ko-KR" dirty="0"/>
              <a:t>, </a:t>
            </a:r>
            <a:r>
              <a:rPr lang="ko-KR" altLang="en-US" dirty="0"/>
              <a:t>디즈니의 디즈니</a:t>
            </a:r>
            <a:r>
              <a:rPr lang="en-US" altLang="ko-KR" dirty="0"/>
              <a:t>+, </a:t>
            </a:r>
            <a:r>
              <a:rPr lang="ko-KR" altLang="en-US" dirty="0" err="1"/>
              <a:t>왓챠</a:t>
            </a:r>
            <a:r>
              <a:rPr lang="en-US" altLang="ko-KR" dirty="0"/>
              <a:t>, </a:t>
            </a:r>
            <a:r>
              <a:rPr lang="ko-KR" altLang="en-US" dirty="0"/>
              <a:t>웨이브 등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8" y="4030768"/>
            <a:ext cx="3215495" cy="2357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24" y="3933056"/>
            <a:ext cx="3199377" cy="24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OTT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구독서비스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OTT </a:t>
            </a:r>
            <a:r>
              <a:rPr lang="ko-KR" altLang="en-US" dirty="0"/>
              <a:t>서비스는 </a:t>
            </a:r>
            <a:r>
              <a:rPr lang="ko-KR" altLang="en-US" dirty="0" err="1"/>
              <a:t>구독경제가</a:t>
            </a:r>
            <a:r>
              <a:rPr lang="ko-KR" altLang="en-US" dirty="0"/>
              <a:t> 확산되는데 결정적인 역할 중 하나</a:t>
            </a:r>
            <a:endParaRPr lang="en-US" altLang="ko-KR" dirty="0"/>
          </a:p>
          <a:p>
            <a:pPr lvl="2"/>
            <a:r>
              <a:rPr lang="ko-KR" altLang="en-US" dirty="0"/>
              <a:t>한국인의 </a:t>
            </a:r>
            <a:r>
              <a:rPr lang="en-US" altLang="ko-KR" dirty="0"/>
              <a:t>OTT </a:t>
            </a:r>
            <a:r>
              <a:rPr lang="ko-KR" altLang="en-US" dirty="0"/>
              <a:t>이용률은 </a:t>
            </a:r>
            <a:r>
              <a:rPr lang="en-US" altLang="ko-KR" dirty="0"/>
              <a:t>52%</a:t>
            </a:r>
            <a:r>
              <a:rPr lang="ko-KR" altLang="en-US" dirty="0"/>
              <a:t>로 국민 </a:t>
            </a:r>
            <a:r>
              <a:rPr lang="en-US" altLang="ko-KR" dirty="0"/>
              <a:t>2</a:t>
            </a:r>
            <a:r>
              <a:rPr lang="ko-KR" altLang="en-US" dirty="0"/>
              <a:t>명 중 </a:t>
            </a:r>
            <a:r>
              <a:rPr lang="en-US" altLang="ko-KR" dirty="0"/>
              <a:t>1</a:t>
            </a:r>
            <a:r>
              <a:rPr lang="ko-KR" altLang="en-US" dirty="0"/>
              <a:t>명은 </a:t>
            </a:r>
            <a:r>
              <a:rPr lang="en-US" altLang="ko-KR" dirty="0"/>
              <a:t>OTT </a:t>
            </a:r>
            <a:r>
              <a:rPr lang="ko-KR" altLang="en-US" dirty="0"/>
              <a:t>구독서비스를 이용</a:t>
            </a:r>
            <a:r>
              <a:rPr lang="en-US" altLang="ko-KR" dirty="0"/>
              <a:t> (‘2019 </a:t>
            </a:r>
            <a:r>
              <a:rPr lang="ko-KR" altLang="en-US" dirty="0"/>
              <a:t>방송매체 이용행태조사’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국내 </a:t>
            </a:r>
            <a:r>
              <a:rPr lang="en-US" altLang="ko-KR" dirty="0"/>
              <a:t>OTT </a:t>
            </a:r>
            <a:r>
              <a:rPr lang="ko-KR" altLang="en-US" dirty="0"/>
              <a:t>시장 규모는 </a:t>
            </a:r>
            <a:r>
              <a:rPr lang="en-US" altLang="ko-KR" dirty="0"/>
              <a:t>2020</a:t>
            </a:r>
            <a:r>
              <a:rPr lang="ko-KR" altLang="en-US" dirty="0"/>
              <a:t>년 기준 약 </a:t>
            </a:r>
            <a:r>
              <a:rPr lang="en-US" altLang="ko-KR" dirty="0"/>
              <a:t>7,801</a:t>
            </a:r>
            <a:r>
              <a:rPr lang="ko-KR" altLang="en-US" dirty="0"/>
              <a:t>억 원까지 커질 것으로 예상</a:t>
            </a:r>
            <a:endParaRPr lang="en-US" altLang="ko-KR" dirty="0"/>
          </a:p>
          <a:p>
            <a:pPr lvl="2"/>
            <a:r>
              <a:rPr lang="ko-KR" altLang="en-US" dirty="0"/>
              <a:t>글로벌 </a:t>
            </a:r>
            <a:r>
              <a:rPr lang="en-US" altLang="ko-KR" dirty="0"/>
              <a:t>OTT </a:t>
            </a:r>
            <a:r>
              <a:rPr lang="ko-KR" altLang="en-US" dirty="0"/>
              <a:t>시장 규모 또한 </a:t>
            </a:r>
            <a:r>
              <a:rPr lang="en-US" altLang="ko-KR" dirty="0"/>
              <a:t>2023</a:t>
            </a:r>
            <a:r>
              <a:rPr lang="ko-KR" altLang="en-US" dirty="0"/>
              <a:t>년에는 무려 </a:t>
            </a:r>
            <a:r>
              <a:rPr lang="en-US" altLang="ko-KR" dirty="0"/>
              <a:t>86</a:t>
            </a:r>
            <a:r>
              <a:rPr lang="ko-KR" altLang="en-US" dirty="0"/>
              <a:t>조 원까지 성장할 것으로 전망</a:t>
            </a:r>
            <a:endParaRPr lang="en-US" altLang="ko-KR" dirty="0"/>
          </a:p>
          <a:p>
            <a:pPr lvl="2"/>
            <a:r>
              <a:rPr lang="ko-KR" altLang="en-US" dirty="0"/>
              <a:t>지속적인 컨텐츠 업데이트를 통해</a:t>
            </a:r>
            <a:r>
              <a:rPr lang="en-US" altLang="ko-KR" dirty="0"/>
              <a:t> </a:t>
            </a:r>
            <a:r>
              <a:rPr lang="ko-KR" altLang="en-US" dirty="0"/>
              <a:t>구독 해지가 쉽지않은 사람의 심리를 서비스 이용 방식에 반영</a:t>
            </a:r>
            <a:endParaRPr lang="en-US" altLang="ko-KR" dirty="0"/>
          </a:p>
          <a:p>
            <a:pPr lvl="3"/>
            <a:r>
              <a:rPr lang="ko-KR" altLang="en-US" dirty="0"/>
              <a:t>공유 구독 방식</a:t>
            </a:r>
            <a:r>
              <a:rPr lang="en-US" altLang="ko-KR" dirty="0"/>
              <a:t>: </a:t>
            </a:r>
            <a:r>
              <a:rPr lang="ko-KR" altLang="en-US" dirty="0"/>
              <a:t>한 계정을 여러 사람이 나누어 부담하는 방식으로 서비스를 이용</a:t>
            </a:r>
            <a:endParaRPr lang="en-US" altLang="ko-KR" dirty="0"/>
          </a:p>
          <a:p>
            <a:pPr lvl="3"/>
            <a:r>
              <a:rPr lang="ko-KR" altLang="en-US" dirty="0"/>
              <a:t>코드 커팅</a:t>
            </a:r>
            <a:r>
              <a:rPr lang="en-US" altLang="ko-KR" dirty="0"/>
              <a:t>: </a:t>
            </a:r>
            <a:r>
              <a:rPr lang="ko-KR" altLang="en-US" dirty="0"/>
              <a:t>유료방송을 해지하고 </a:t>
            </a:r>
            <a:r>
              <a:rPr lang="en-US" altLang="ko-KR" dirty="0"/>
              <a:t>OTT </a:t>
            </a:r>
            <a:r>
              <a:rPr lang="ko-KR" altLang="en-US" dirty="0"/>
              <a:t>서비스를 구독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68298"/>
            <a:ext cx="4392488" cy="28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OTT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OTT </a:t>
            </a:r>
            <a:r>
              <a:rPr lang="ko-KR" altLang="en-US" dirty="0"/>
              <a:t>서비스의 사례</a:t>
            </a:r>
            <a:endParaRPr lang="en-US" altLang="ko-KR" dirty="0"/>
          </a:p>
          <a:p>
            <a:pPr lvl="1"/>
            <a:r>
              <a:rPr lang="ko-KR" altLang="en-US" dirty="0" err="1"/>
              <a:t>넷플릭스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다큐멘터리</a:t>
            </a:r>
            <a:r>
              <a:rPr lang="en-US" altLang="ko-KR" dirty="0"/>
              <a:t>, </a:t>
            </a:r>
            <a:r>
              <a:rPr lang="ko-KR" altLang="en-US" dirty="0"/>
              <a:t>해외 및 국내 드라마 및 </a:t>
            </a:r>
            <a:r>
              <a:rPr lang="ko-KR" altLang="en-US" dirty="0" err="1"/>
              <a:t>시리즈물</a:t>
            </a:r>
            <a:r>
              <a:rPr lang="en-US" altLang="ko-KR" dirty="0"/>
              <a:t>, </a:t>
            </a:r>
            <a:r>
              <a:rPr lang="ko-KR" altLang="en-US" dirty="0" err="1"/>
              <a:t>지상파</a:t>
            </a:r>
            <a:r>
              <a:rPr lang="ko-KR" altLang="en-US" dirty="0"/>
              <a:t> 방송의 예능 프로그램 등 모든 분야의 다양한 영상 콘텐츠를 제공함과 동시에 직접 오리지널 콘텐츠 제작에도 참여하는 콘텐츠 제작사</a:t>
            </a:r>
            <a:endParaRPr lang="en-US" altLang="ko-KR" dirty="0"/>
          </a:p>
          <a:p>
            <a:pPr lvl="2"/>
            <a:r>
              <a:rPr lang="ko-KR" altLang="en-US" dirty="0"/>
              <a:t>옥자</a:t>
            </a:r>
            <a:r>
              <a:rPr lang="en-US" altLang="ko-KR" dirty="0"/>
              <a:t>, </a:t>
            </a:r>
            <a:r>
              <a:rPr lang="ko-KR" altLang="en-US" dirty="0" err="1"/>
              <a:t>킹덤</a:t>
            </a:r>
            <a:r>
              <a:rPr lang="en-US" altLang="ko-KR" dirty="0"/>
              <a:t>, </a:t>
            </a:r>
            <a:r>
              <a:rPr lang="ko-KR" altLang="en-US" dirty="0"/>
              <a:t>스위트 홈 등 </a:t>
            </a:r>
            <a:r>
              <a:rPr lang="ko-KR" altLang="en-US" dirty="0" err="1"/>
              <a:t>넷플릭스만의</a:t>
            </a:r>
            <a:r>
              <a:rPr lang="ko-KR" altLang="en-US" dirty="0"/>
              <a:t> 오리지널 콘텐츠를 잇달아 선보임</a:t>
            </a:r>
            <a:endParaRPr lang="en-US" altLang="ko-KR" dirty="0"/>
          </a:p>
          <a:p>
            <a:pPr lvl="2"/>
            <a:r>
              <a:rPr lang="ko-KR" altLang="en-US" dirty="0"/>
              <a:t>한국 시장에서 </a:t>
            </a:r>
            <a:r>
              <a:rPr lang="ko-KR" altLang="en-US" dirty="0" err="1"/>
              <a:t>넷플릭스의</a:t>
            </a:r>
            <a:r>
              <a:rPr lang="ko-KR" altLang="en-US" dirty="0"/>
              <a:t> 독주는 당분간 계속 이어질 것으로 전망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14" y="3144294"/>
            <a:ext cx="4974473" cy="33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디지털 사회와 커뮤니케이션</a:t>
            </a:r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OTT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OTT </a:t>
            </a:r>
            <a:r>
              <a:rPr lang="ko-KR" altLang="en-US" dirty="0"/>
              <a:t>서비스의 사례</a:t>
            </a:r>
            <a:endParaRPr lang="en-US" altLang="ko-KR" dirty="0"/>
          </a:p>
          <a:p>
            <a:pPr lvl="1"/>
            <a:r>
              <a:rPr lang="en-US" altLang="ko-KR" dirty="0"/>
              <a:t>HBO Max </a:t>
            </a:r>
          </a:p>
          <a:p>
            <a:pPr lvl="2"/>
            <a:r>
              <a:rPr lang="ko-KR" altLang="en-US" dirty="0"/>
              <a:t>미 할리우드의 대표적인 메이저 영화사로 알려진 워너브라더스에서 제공하는 </a:t>
            </a:r>
            <a:r>
              <a:rPr lang="en-US" altLang="ko-KR" dirty="0"/>
              <a:t>OTT </a:t>
            </a:r>
            <a:r>
              <a:rPr lang="ko-KR" altLang="en-US" dirty="0"/>
              <a:t>서비스로 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월에 북미에서 처음으로 출시</a:t>
            </a:r>
            <a:endParaRPr lang="en-US" altLang="ko-KR" dirty="0"/>
          </a:p>
          <a:p>
            <a:pPr lvl="2"/>
            <a:r>
              <a:rPr lang="ko-KR" altLang="en-US" dirty="0"/>
              <a:t>극장 개봉과 </a:t>
            </a:r>
            <a:r>
              <a:rPr lang="en-US" altLang="ko-KR" dirty="0"/>
              <a:t>HBO Max</a:t>
            </a:r>
            <a:r>
              <a:rPr lang="ko-KR" altLang="en-US" dirty="0"/>
              <a:t>를 통해 동시에 공개하여 극장 관객 및 스트리밍 서비스 사용자를 판촉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프라임 비디오 </a:t>
            </a:r>
            <a:endParaRPr lang="en-US" altLang="ko-KR" dirty="0"/>
          </a:p>
          <a:p>
            <a:pPr lvl="2"/>
            <a:r>
              <a:rPr lang="ko-KR" altLang="en-US" dirty="0"/>
              <a:t>프라임 비디오는 글로벌 최대 인터넷 전자상거래 기업인 아마존에서 </a:t>
            </a:r>
            <a:r>
              <a:rPr lang="en-US" altLang="ko-KR" dirty="0"/>
              <a:t>2016</a:t>
            </a:r>
            <a:r>
              <a:rPr lang="ko-KR" altLang="en-US" dirty="0"/>
              <a:t>년 출시한 </a:t>
            </a:r>
            <a:r>
              <a:rPr lang="en-US" altLang="ko-KR" dirty="0"/>
              <a:t>OTT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프라임 비디오 앱을 이용해 비디오를 다운로드하면 오프라인에서도 감상할 수 있음</a:t>
            </a:r>
            <a:endParaRPr lang="en-US" altLang="ko-KR" dirty="0"/>
          </a:p>
          <a:p>
            <a:pPr lvl="2"/>
            <a:r>
              <a:rPr lang="ko-KR" altLang="en-US" dirty="0"/>
              <a:t>월 구독료가 </a:t>
            </a:r>
            <a:r>
              <a:rPr lang="en-US" altLang="ko-KR" dirty="0"/>
              <a:t>5.99</a:t>
            </a:r>
            <a:r>
              <a:rPr lang="ko-KR" altLang="en-US" dirty="0"/>
              <a:t>달러로 타 </a:t>
            </a:r>
            <a:r>
              <a:rPr lang="en-US" altLang="ko-KR" dirty="0"/>
              <a:t>OTT </a:t>
            </a:r>
            <a:r>
              <a:rPr lang="ko-KR" altLang="en-US" dirty="0"/>
              <a:t>서비스에 비해 비교적 저렴한 장점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4" y="4245651"/>
            <a:ext cx="3496624" cy="21982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26" y="4226066"/>
            <a:ext cx="3496624" cy="22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3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OTT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OTT </a:t>
            </a:r>
            <a:r>
              <a:rPr lang="ko-KR" altLang="en-US" dirty="0"/>
              <a:t>서비스의 사례</a:t>
            </a:r>
            <a:endParaRPr lang="en-US" altLang="ko-KR" dirty="0"/>
          </a:p>
          <a:p>
            <a:pPr lvl="1"/>
            <a:r>
              <a:rPr lang="ko-KR" altLang="en-US" dirty="0"/>
              <a:t>디즈니</a:t>
            </a:r>
            <a:r>
              <a:rPr lang="en-US" altLang="ko-KR" dirty="0"/>
              <a:t>+ </a:t>
            </a:r>
          </a:p>
          <a:p>
            <a:pPr lvl="2"/>
            <a:r>
              <a:rPr lang="ko-KR" altLang="en-US" dirty="0"/>
              <a:t>디즈니가 </a:t>
            </a:r>
            <a:r>
              <a:rPr lang="en-US" altLang="ko-KR" dirty="0"/>
              <a:t>2019</a:t>
            </a:r>
            <a:r>
              <a:rPr lang="ko-KR" altLang="en-US" dirty="0"/>
              <a:t>년 출시한 </a:t>
            </a:r>
            <a:r>
              <a:rPr lang="en-US" altLang="ko-KR" dirty="0"/>
              <a:t>OTT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en-US" altLang="ko-KR" dirty="0"/>
              <a:t>7,500</a:t>
            </a:r>
            <a:r>
              <a:rPr lang="ko-KR" altLang="en-US" dirty="0"/>
              <a:t>편 이 상의 </a:t>
            </a:r>
            <a:r>
              <a:rPr lang="en-US" altLang="ko-KR" dirty="0"/>
              <a:t>TV </a:t>
            </a:r>
            <a:r>
              <a:rPr lang="ko-KR" altLang="en-US" dirty="0"/>
              <a:t>시리즈와 </a:t>
            </a:r>
            <a:r>
              <a:rPr lang="en-US" altLang="ko-KR" dirty="0"/>
              <a:t>500</a:t>
            </a:r>
            <a:r>
              <a:rPr lang="ko-KR" altLang="en-US" dirty="0"/>
              <a:t>편 이상의 영화</a:t>
            </a:r>
            <a:r>
              <a:rPr lang="en-US" altLang="ko-KR" dirty="0"/>
              <a:t>, </a:t>
            </a:r>
            <a:r>
              <a:rPr lang="ko-KR" altLang="en-US" dirty="0" err="1"/>
              <a:t>독점작인</a:t>
            </a:r>
            <a:r>
              <a:rPr lang="ko-KR" altLang="en-US" dirty="0"/>
              <a:t> 오리지널 작품들을 제공</a:t>
            </a:r>
            <a:endParaRPr lang="en-US" altLang="ko-KR" dirty="0"/>
          </a:p>
          <a:p>
            <a:pPr lvl="2"/>
            <a:r>
              <a:rPr lang="ko-KR" altLang="en-US" dirty="0"/>
              <a:t>팬들의 충성도가 높고 대부분의 연령대를 커버할 수 있는 압도적인 자체 콘텐츠 보유가 가장 큰 장점</a:t>
            </a:r>
            <a:endParaRPr lang="en-US" altLang="ko-KR" dirty="0"/>
          </a:p>
          <a:p>
            <a:pPr lvl="2"/>
            <a:r>
              <a:rPr lang="ko-KR" altLang="en-US" dirty="0"/>
              <a:t>한국에서도 곧 서비스를 런칭할 계획을 공식 발표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왓챠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사용자의 취향을 분석하는 알고리즘을 통해 좋아할 만한 영화와 예상 </a:t>
            </a:r>
            <a:r>
              <a:rPr lang="ko-KR" altLang="en-US" dirty="0" err="1"/>
              <a:t>별점을</a:t>
            </a:r>
            <a:r>
              <a:rPr lang="ko-KR" altLang="en-US" dirty="0"/>
              <a:t> 추천해주는 </a:t>
            </a:r>
            <a:r>
              <a:rPr lang="ko-KR" altLang="en-US" dirty="0" err="1"/>
              <a:t>스타트업</a:t>
            </a:r>
            <a:r>
              <a:rPr lang="ko-KR" altLang="en-US" dirty="0"/>
              <a:t> 회사로 출발</a:t>
            </a:r>
            <a:endParaRPr lang="en-US" altLang="ko-KR" dirty="0"/>
          </a:p>
          <a:p>
            <a:pPr lvl="2"/>
            <a:r>
              <a:rPr lang="en-US" altLang="ko-KR" dirty="0"/>
              <a:t>2016</a:t>
            </a:r>
            <a:r>
              <a:rPr lang="ko-KR" altLang="en-US" dirty="0"/>
              <a:t> 기존 영화 중심의 콘텐츠를 드라마 예능 프로그램 등으로 확장하여 본격적인 </a:t>
            </a:r>
            <a:r>
              <a:rPr lang="en-US" altLang="ko-KR" dirty="0"/>
              <a:t>OTT </a:t>
            </a:r>
            <a:r>
              <a:rPr lang="ko-KR" altLang="en-US" dirty="0"/>
              <a:t>서비스를 출시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보유 콘텐츠 </a:t>
            </a:r>
            <a:r>
              <a:rPr lang="en-US" altLang="ko-KR" dirty="0"/>
              <a:t>8</a:t>
            </a:r>
            <a:r>
              <a:rPr lang="ko-KR" altLang="en-US" dirty="0"/>
              <a:t>만 편을 돌파하며 한국의 대표적인 </a:t>
            </a:r>
            <a:r>
              <a:rPr lang="en-US" altLang="ko-KR" dirty="0"/>
              <a:t>OTT </a:t>
            </a:r>
            <a:r>
              <a:rPr lang="ko-KR" altLang="en-US" dirty="0"/>
              <a:t>서비스로 성장</a:t>
            </a:r>
            <a:endParaRPr lang="en-US" altLang="ko-KR" dirty="0"/>
          </a:p>
          <a:p>
            <a:pPr lvl="2"/>
            <a:r>
              <a:rPr lang="ko-KR" altLang="en-US" dirty="0"/>
              <a:t>주로 국내 단편영화나 예능 프로그램</a:t>
            </a:r>
            <a:r>
              <a:rPr lang="en-US" altLang="ko-KR" dirty="0"/>
              <a:t>, </a:t>
            </a:r>
            <a:r>
              <a:rPr lang="ko-KR" altLang="en-US" dirty="0"/>
              <a:t>일본과 중국 영화 및 드라마의 팬 사용자가 많이 이용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723098"/>
            <a:ext cx="3496624" cy="20114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34" y="4723098"/>
            <a:ext cx="3496624" cy="20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OTT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OTT </a:t>
            </a:r>
            <a:r>
              <a:rPr lang="ko-KR" altLang="en-US" dirty="0"/>
              <a:t>서비스의 사례</a:t>
            </a:r>
            <a:endParaRPr lang="en-US" altLang="ko-KR" dirty="0"/>
          </a:p>
          <a:p>
            <a:pPr lvl="1"/>
            <a:r>
              <a:rPr lang="ko-KR" altLang="en-US" dirty="0"/>
              <a:t>웨이브</a:t>
            </a:r>
            <a:endParaRPr lang="en-US" altLang="ko-KR" dirty="0"/>
          </a:p>
          <a:p>
            <a:pPr lvl="2"/>
            <a:r>
              <a:rPr lang="en-US" altLang="ko-KR" dirty="0"/>
              <a:t>SK</a:t>
            </a:r>
            <a:r>
              <a:rPr lang="ko-KR" altLang="en-US" dirty="0" err="1"/>
              <a:t>텔레콤과</a:t>
            </a:r>
            <a:r>
              <a:rPr lang="ko-KR" altLang="en-US" dirty="0"/>
              <a:t> </a:t>
            </a:r>
            <a:r>
              <a:rPr lang="en-US" altLang="ko-KR" dirty="0"/>
              <a:t>KBS, MBC, SBS </a:t>
            </a:r>
            <a:r>
              <a:rPr lang="ko-KR" altLang="en-US" dirty="0"/>
              <a:t>국내 </a:t>
            </a:r>
            <a:r>
              <a:rPr lang="ko-KR" altLang="en-US" dirty="0" err="1"/>
              <a:t>지상파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사가 합작해 만든 </a:t>
            </a:r>
            <a:r>
              <a:rPr lang="en-US" altLang="ko-KR" dirty="0"/>
              <a:t>OTT </a:t>
            </a:r>
            <a:r>
              <a:rPr lang="ko-KR" altLang="en-US" dirty="0"/>
              <a:t>서비스로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공식 출시</a:t>
            </a:r>
            <a:endParaRPr lang="en-US" altLang="ko-KR" dirty="0"/>
          </a:p>
          <a:p>
            <a:pPr lvl="2"/>
            <a:r>
              <a:rPr lang="ko-KR" altLang="en-US" dirty="0"/>
              <a:t>주로 </a:t>
            </a:r>
            <a:r>
              <a:rPr lang="ko-KR" altLang="en-US" dirty="0" err="1"/>
              <a:t>지상파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사에서 방영되는 드라마나 예능 프로그램의 독점 제공을 통해 </a:t>
            </a:r>
            <a:r>
              <a:rPr lang="ko-KR" altLang="en-US" dirty="0" err="1"/>
              <a:t>다시보기</a:t>
            </a:r>
            <a:r>
              <a:rPr lang="ko-KR" altLang="en-US" dirty="0"/>
              <a:t> 위주의 콘텐츠 제공</a:t>
            </a:r>
            <a:endParaRPr lang="en-US" altLang="ko-KR" dirty="0"/>
          </a:p>
          <a:p>
            <a:pPr lvl="2"/>
            <a:r>
              <a:rPr lang="ko-KR" altLang="en-US" dirty="0"/>
              <a:t>최근 </a:t>
            </a:r>
            <a:r>
              <a:rPr lang="en-US" altLang="ko-KR" dirty="0"/>
              <a:t>20~30</a:t>
            </a:r>
            <a:r>
              <a:rPr lang="ko-KR" altLang="en-US" dirty="0"/>
              <a:t>대 시청자 층이 </a:t>
            </a:r>
            <a:r>
              <a:rPr lang="en-US" altLang="ko-KR" dirty="0" err="1"/>
              <a:t>tvN</a:t>
            </a:r>
            <a:r>
              <a:rPr lang="ko-KR" altLang="en-US" dirty="0"/>
              <a:t>이나 </a:t>
            </a:r>
            <a:r>
              <a:rPr lang="en-US" altLang="ko-KR" dirty="0"/>
              <a:t>JTBC </a:t>
            </a:r>
            <a:r>
              <a:rPr lang="ko-KR" altLang="en-US" dirty="0"/>
              <a:t>등 타 방송으로 이동함에 따라 타 방송사의 콘텐츠는 제공받기 어려움</a:t>
            </a:r>
            <a:endParaRPr lang="en-US" altLang="ko-KR" dirty="0"/>
          </a:p>
          <a:p>
            <a:pPr lvl="2"/>
            <a:r>
              <a:rPr lang="ko-KR" altLang="en-US" dirty="0"/>
              <a:t>웨이브만의 오리지널 콘텐츠는 제공되지 않는 단점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4392488" cy="300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OTT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OTT </a:t>
            </a:r>
            <a:r>
              <a:rPr lang="ko-KR" altLang="en-US" dirty="0"/>
              <a:t>서비스의 사례</a:t>
            </a:r>
            <a:endParaRPr lang="en-US" altLang="ko-KR" dirty="0"/>
          </a:p>
          <a:p>
            <a:pPr lvl="1"/>
            <a:r>
              <a:rPr lang="ko-KR" altLang="en-US" dirty="0" err="1"/>
              <a:t>쿠팡플레이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‘</a:t>
            </a:r>
            <a:r>
              <a:rPr lang="ko-KR" altLang="en-US" dirty="0" err="1"/>
              <a:t>쿠팡플레이’라는</a:t>
            </a:r>
            <a:r>
              <a:rPr lang="ko-KR" altLang="en-US" dirty="0"/>
              <a:t> </a:t>
            </a:r>
            <a:r>
              <a:rPr lang="en-US" altLang="ko-KR" dirty="0"/>
              <a:t>OTT </a:t>
            </a:r>
            <a:r>
              <a:rPr lang="ko-KR" altLang="en-US" dirty="0"/>
              <a:t>서비스를 출시</a:t>
            </a:r>
            <a:endParaRPr lang="en-US" altLang="ko-KR" dirty="0"/>
          </a:p>
          <a:p>
            <a:pPr lvl="2"/>
            <a:r>
              <a:rPr lang="ko-KR" altLang="en-US" dirty="0"/>
              <a:t>월 </a:t>
            </a:r>
            <a:r>
              <a:rPr lang="en-US" altLang="ko-KR" dirty="0"/>
              <a:t>2,900</a:t>
            </a:r>
            <a:r>
              <a:rPr lang="ko-KR" altLang="en-US" dirty="0"/>
              <a:t>원에 기존 </a:t>
            </a:r>
            <a:r>
              <a:rPr lang="ko-KR" altLang="en-US" dirty="0" err="1"/>
              <a:t>쿠팡</a:t>
            </a:r>
            <a:r>
              <a:rPr lang="ko-KR" altLang="en-US" dirty="0"/>
              <a:t> 와우 멤버십 서비스와 동영상 스트리밍 콘텐츠까지 제공받을 수 있음</a:t>
            </a:r>
            <a:endParaRPr lang="en-US" altLang="ko-KR" dirty="0"/>
          </a:p>
          <a:p>
            <a:pPr lvl="2"/>
            <a:r>
              <a:rPr lang="ko-KR" altLang="en-US" dirty="0"/>
              <a:t>저렴한 요금제에 계정 생성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동시접속이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명까지 가능</a:t>
            </a:r>
            <a:endParaRPr lang="en-US" altLang="ko-KR" dirty="0"/>
          </a:p>
          <a:p>
            <a:pPr lvl="2"/>
            <a:r>
              <a:rPr lang="ko-KR" altLang="en-US" dirty="0"/>
              <a:t>다소 부족해 보이는 콘텐츠가 최대 단점</a:t>
            </a:r>
            <a:endParaRPr lang="en-US" altLang="ko-KR" dirty="0"/>
          </a:p>
          <a:p>
            <a:pPr lvl="2"/>
            <a:r>
              <a:rPr lang="ko-KR" altLang="en-US" dirty="0"/>
              <a:t>단점을 보완하기 위해 최근 다양한 콘텐츠 공급 계약 및 유통 제휴를 통해 콘텐츠 라인업을 점차 확장</a:t>
            </a:r>
            <a:endParaRPr lang="en-US" altLang="ko-KR" dirty="0"/>
          </a:p>
          <a:p>
            <a:pPr lvl="2"/>
            <a:r>
              <a:rPr lang="ko-KR" altLang="en-US" dirty="0"/>
              <a:t>자체적인 오리지널 콘텐츠를 만들기 위해 상표권 등록 및 사용자의 취향을 만족시키기 위한 노력에 매진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33492"/>
            <a:ext cx="4392488" cy="31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4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넥스트 패러다임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넥스트 패러다임의 도래</a:t>
            </a:r>
            <a:endParaRPr lang="en-US" altLang="ko-KR" dirty="0"/>
          </a:p>
          <a:p>
            <a:pPr lvl="1"/>
            <a:r>
              <a:rPr lang="ko-KR" altLang="en-US" dirty="0"/>
              <a:t>넥스트 패러다임의 </a:t>
            </a:r>
            <a:endParaRPr lang="en-US" altLang="ko-KR" dirty="0"/>
          </a:p>
          <a:p>
            <a:pPr lvl="2"/>
            <a:r>
              <a:rPr lang="en-US" altLang="ko-KR" dirty="0"/>
              <a:t>1949</a:t>
            </a:r>
            <a:r>
              <a:rPr lang="ko-KR" altLang="en-US" dirty="0"/>
              <a:t>년 조지 </a:t>
            </a:r>
            <a:r>
              <a:rPr lang="ko-KR" altLang="en-US" dirty="0" err="1"/>
              <a:t>오웰</a:t>
            </a:r>
            <a:r>
              <a:rPr lang="en-US" altLang="ko-KR" dirty="0"/>
              <a:t> </a:t>
            </a:r>
            <a:r>
              <a:rPr lang="ko-KR" altLang="en-US" dirty="0"/>
              <a:t>은 그의 소설 </a:t>
            </a:r>
            <a:r>
              <a:rPr lang="en-US" altLang="ko-KR" dirty="0"/>
              <a:t>『1984』</a:t>
            </a:r>
            <a:r>
              <a:rPr lang="ko-KR" altLang="en-US" dirty="0"/>
              <a:t>에서 보이지 않는 거대한 권력을 ‘빅 </a:t>
            </a:r>
            <a:r>
              <a:rPr lang="ko-KR" altLang="en-US" dirty="0" err="1"/>
              <a:t>브라더</a:t>
            </a:r>
            <a:r>
              <a:rPr lang="en-US" altLang="ko-KR" dirty="0"/>
              <a:t>’</a:t>
            </a:r>
            <a:r>
              <a:rPr lang="ko-KR" altLang="en-US" dirty="0"/>
              <a:t>로 비유</a:t>
            </a:r>
            <a:endParaRPr lang="en-US" altLang="ko-KR" dirty="0"/>
          </a:p>
          <a:p>
            <a:pPr lvl="2"/>
            <a:r>
              <a:rPr lang="ko-KR" altLang="en-US" dirty="0" err="1"/>
              <a:t>소설속에는</a:t>
            </a:r>
            <a:r>
              <a:rPr lang="ko-KR" altLang="en-US" dirty="0"/>
              <a:t> 가상의 재화를 교환하는 세계인 또 하나의 사회</a:t>
            </a:r>
            <a:r>
              <a:rPr lang="en-US" altLang="ko-KR" dirty="0"/>
              <a:t>, </a:t>
            </a:r>
            <a:r>
              <a:rPr lang="ko-KR" altLang="en-US" dirty="0"/>
              <a:t>경제적 사이버 공간에 대한 이야기가 등장</a:t>
            </a:r>
            <a:endParaRPr lang="en-US" altLang="ko-KR" dirty="0"/>
          </a:p>
          <a:p>
            <a:pPr lvl="2"/>
            <a:r>
              <a:rPr lang="ko-KR" altLang="en-US" dirty="0"/>
              <a:t>점점 소설 속 이야기가 현실로 다가옴</a:t>
            </a:r>
            <a:endParaRPr lang="en-US" altLang="ko-KR" dirty="0"/>
          </a:p>
          <a:p>
            <a:pPr lvl="2"/>
            <a:r>
              <a:rPr lang="ko-KR" altLang="en-US" dirty="0"/>
              <a:t>영화 </a:t>
            </a:r>
            <a:r>
              <a:rPr lang="en-US" altLang="ko-KR" dirty="0"/>
              <a:t>《</a:t>
            </a:r>
            <a:r>
              <a:rPr lang="ko-KR" altLang="en-US" dirty="0"/>
              <a:t>트루먼 쇼</a:t>
            </a:r>
            <a:r>
              <a:rPr lang="en-US" altLang="ko-KR" dirty="0"/>
              <a:t>》:</a:t>
            </a:r>
            <a:r>
              <a:rPr lang="ko-KR" altLang="en-US" dirty="0"/>
              <a:t> </a:t>
            </a:r>
            <a:r>
              <a:rPr lang="en-US" altLang="ko-KR" dirty="0"/>
              <a:t>TV </a:t>
            </a:r>
            <a:r>
              <a:rPr lang="ko-KR" altLang="en-US" dirty="0"/>
              <a:t>미디어가 </a:t>
            </a:r>
            <a:r>
              <a:rPr lang="ko-KR" altLang="en-US" dirty="0" err="1"/>
              <a:t>원격현존</a:t>
            </a:r>
            <a:r>
              <a:rPr lang="en-US" altLang="ko-KR" dirty="0"/>
              <a:t> </a:t>
            </a:r>
            <a:r>
              <a:rPr lang="ko-KR" altLang="en-US" dirty="0"/>
              <a:t>체제를 구축하여 자본과 생활</a:t>
            </a:r>
            <a:r>
              <a:rPr lang="en-US" altLang="ko-KR" dirty="0"/>
              <a:t>, </a:t>
            </a:r>
            <a:r>
              <a:rPr lang="ko-KR" altLang="en-US" dirty="0"/>
              <a:t>기억을 감시하고 통제하는 세상</a:t>
            </a:r>
            <a:endParaRPr lang="en-US" altLang="ko-KR" dirty="0"/>
          </a:p>
          <a:p>
            <a:pPr lvl="2"/>
            <a:r>
              <a:rPr lang="ko-KR" altLang="en-US" dirty="0"/>
              <a:t>영화 </a:t>
            </a:r>
            <a:r>
              <a:rPr lang="en-US" altLang="ko-KR" dirty="0"/>
              <a:t>《</a:t>
            </a:r>
            <a:r>
              <a:rPr lang="ko-KR" altLang="en-US" dirty="0"/>
              <a:t>그녀</a:t>
            </a:r>
            <a:r>
              <a:rPr lang="en-US" altLang="ko-KR" dirty="0"/>
              <a:t>》:</a:t>
            </a:r>
            <a:r>
              <a:rPr lang="ko-KR" altLang="en-US" dirty="0"/>
              <a:t> 인간이 대화형 인터페이스 기반의 컴퓨터 운영체제와 사랑에 빠지는 스토리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63602"/>
            <a:ext cx="1915022" cy="3061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463602"/>
            <a:ext cx="3774750" cy="30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5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넥스트 패러다임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넥스트 패러다임의 사례</a:t>
            </a:r>
            <a:endParaRPr lang="en-US" altLang="ko-KR" dirty="0"/>
          </a:p>
          <a:p>
            <a:pPr lvl="1"/>
            <a:r>
              <a:rPr lang="ko-KR" altLang="en-US" dirty="0"/>
              <a:t>연결 사회 </a:t>
            </a:r>
            <a:endParaRPr lang="en-US" altLang="ko-KR" dirty="0"/>
          </a:p>
          <a:p>
            <a:pPr lvl="2"/>
            <a:r>
              <a:rPr lang="ko-KR" altLang="en-US" dirty="0"/>
              <a:t>넥스트 패러다임에서 가장 중요한 키워드는 바로 ‘</a:t>
            </a:r>
            <a:r>
              <a:rPr lang="en-US" altLang="ko-KR" dirty="0"/>
              <a:t>Connected’, </a:t>
            </a:r>
            <a:r>
              <a:rPr lang="ko-KR" altLang="en-US" dirty="0"/>
              <a:t>즉 ‘</a:t>
            </a:r>
            <a:r>
              <a:rPr lang="ko-KR" altLang="en-US" dirty="0" err="1"/>
              <a:t>연결’과</a:t>
            </a:r>
            <a:r>
              <a:rPr lang="ko-KR" altLang="en-US" dirty="0"/>
              <a:t> ‘</a:t>
            </a:r>
            <a:r>
              <a:rPr lang="ko-KR" altLang="en-US" dirty="0" err="1"/>
              <a:t>네트워크’의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2"/>
            <a:r>
              <a:rPr lang="ko-KR" altLang="en-US" dirty="0"/>
              <a:t>사회 심리학자이자 하버드대학교 교수였던 스탠리 </a:t>
            </a:r>
            <a:r>
              <a:rPr lang="ko-KR" altLang="en-US" dirty="0" err="1"/>
              <a:t>밀그램은</a:t>
            </a:r>
            <a:r>
              <a:rPr lang="ko-KR" altLang="en-US" dirty="0"/>
              <a:t> ‘여섯 단계 분리의 법칙</a:t>
            </a:r>
            <a:r>
              <a:rPr lang="en-US" altLang="ko-KR" dirty="0"/>
              <a:t>(</a:t>
            </a:r>
            <a:r>
              <a:rPr lang="ko-KR" altLang="en-US" dirty="0"/>
              <a:t>케빈 베이컨의 법칙</a:t>
            </a:r>
            <a:r>
              <a:rPr lang="en-US" altLang="ko-KR" dirty="0"/>
              <a:t>)’ </a:t>
            </a:r>
            <a:r>
              <a:rPr lang="ko-KR" altLang="en-US" dirty="0"/>
              <a:t>증명</a:t>
            </a:r>
            <a:endParaRPr lang="en-US" altLang="ko-KR" dirty="0"/>
          </a:p>
          <a:p>
            <a:pPr lvl="3"/>
            <a:r>
              <a:rPr lang="ko-KR" altLang="en-US" dirty="0"/>
              <a:t>케빈 베이컨과 같은 영화에 출연했던 배우는 모두 한 </a:t>
            </a:r>
            <a:r>
              <a:rPr lang="ko-KR" altLang="en-US" dirty="0" err="1"/>
              <a:t>단계만에</a:t>
            </a:r>
            <a:r>
              <a:rPr lang="ko-KR" altLang="en-US" dirty="0"/>
              <a:t> 베이컨까지 닿을 수 있고</a:t>
            </a:r>
            <a:r>
              <a:rPr lang="en-US" altLang="ko-KR" dirty="0"/>
              <a:t>, </a:t>
            </a:r>
            <a:r>
              <a:rPr lang="ko-KR" altLang="en-US" dirty="0"/>
              <a:t>그 배우들과 같이 출연했던 배우는 두 </a:t>
            </a:r>
            <a:r>
              <a:rPr lang="ko-KR" altLang="en-US" dirty="0" err="1"/>
              <a:t>단계만에</a:t>
            </a:r>
            <a:r>
              <a:rPr lang="ko-KR" altLang="en-US" dirty="0"/>
              <a:t> 베이컨까지 닿을 수 있다는 식</a:t>
            </a:r>
            <a:endParaRPr lang="en-US" altLang="ko-KR" dirty="0"/>
          </a:p>
          <a:p>
            <a:pPr lvl="3"/>
            <a:r>
              <a:rPr lang="ko-KR" altLang="en-US" dirty="0"/>
              <a:t>특정 배우가 케빈 </a:t>
            </a:r>
            <a:r>
              <a:rPr lang="ko-KR" altLang="en-US" dirty="0" err="1"/>
              <a:t>베이컨에게까지</a:t>
            </a:r>
            <a:r>
              <a:rPr lang="ko-KR" altLang="en-US" dirty="0"/>
              <a:t> 최소 몇 </a:t>
            </a:r>
            <a:r>
              <a:rPr lang="ko-KR" altLang="en-US" dirty="0" err="1"/>
              <a:t>단계만에</a:t>
            </a:r>
            <a:r>
              <a:rPr lang="ko-KR" altLang="en-US" dirty="0"/>
              <a:t> 도달할 수 있는지를 나타내는 수를 ‘베이컨 수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r>
              <a:rPr lang="ko-KR" altLang="en-US" dirty="0"/>
              <a:t>베이컨 수는 단순한 놀이를 넘어서 학술적인 연구 </a:t>
            </a:r>
            <a:r>
              <a:rPr lang="ko-KR" altLang="en-US" dirty="0" err="1"/>
              <a:t>자료로까지</a:t>
            </a:r>
            <a:r>
              <a:rPr lang="ko-KR" altLang="en-US" dirty="0"/>
              <a:t> 활용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32" y="3429000"/>
            <a:ext cx="2141197" cy="284036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497353" y="4077072"/>
            <a:ext cx="432048" cy="432048"/>
          </a:xfrm>
          <a:prstGeom prst="ellipse">
            <a:avLst/>
          </a:prstGeom>
          <a:solidFill>
            <a:srgbClr val="B655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2040" y="4077072"/>
            <a:ext cx="432048" cy="43204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7" idx="6"/>
            <a:endCxn id="13" idx="2"/>
          </p:cNvCxnSpPr>
          <p:nvPr/>
        </p:nvCxnSpPr>
        <p:spPr>
          <a:xfrm>
            <a:off x="1929401" y="4293096"/>
            <a:ext cx="3002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356025" y="4077072"/>
            <a:ext cx="432048" cy="432048"/>
          </a:xfrm>
          <a:prstGeom prst="ellipse">
            <a:avLst/>
          </a:prstGeom>
          <a:solidFill>
            <a:srgbClr val="CC8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14697" y="4077072"/>
            <a:ext cx="432048" cy="432048"/>
          </a:xfrm>
          <a:prstGeom prst="ellipse">
            <a:avLst/>
          </a:prstGeom>
          <a:solidFill>
            <a:srgbClr val="E2B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73369" y="4077072"/>
            <a:ext cx="432048" cy="432048"/>
          </a:xfrm>
          <a:prstGeom prst="ellipse">
            <a:avLst/>
          </a:prstGeom>
          <a:solidFill>
            <a:srgbClr val="F0D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7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넥스트 패러다임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넥스트 패러다임의 사례</a:t>
            </a:r>
            <a:endParaRPr lang="en-US" altLang="ko-KR" dirty="0"/>
          </a:p>
          <a:p>
            <a:pPr lvl="1"/>
            <a:r>
              <a:rPr lang="ko-KR" altLang="en-US" dirty="0" err="1"/>
              <a:t>사물인터넷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사람과 사람은 물론</a:t>
            </a:r>
            <a:r>
              <a:rPr lang="en-US" altLang="ko-KR" dirty="0"/>
              <a:t>, 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심지어는 우리 주변의 사물 과도 연결되어 있는 것</a:t>
            </a:r>
            <a:endParaRPr lang="en-US" altLang="ko-KR" dirty="0"/>
          </a:p>
          <a:p>
            <a:pPr lvl="2"/>
            <a:r>
              <a:rPr lang="ko-KR" altLang="en-US" dirty="0"/>
              <a:t>생활 속 사물들이 유무선 네트워크로 연결되어 정보를 공유하는 환경</a:t>
            </a:r>
            <a:endParaRPr lang="en-US" altLang="ko-KR" dirty="0"/>
          </a:p>
          <a:p>
            <a:pPr lvl="2"/>
            <a:r>
              <a:rPr lang="ko-KR" altLang="en-US" dirty="0"/>
              <a:t>국내의 경우 삼성의 ‘</a:t>
            </a:r>
            <a:r>
              <a:rPr lang="ko-KR" altLang="en-US" dirty="0" err="1"/>
              <a:t>스마트싱스</a:t>
            </a:r>
            <a:r>
              <a:rPr lang="en-US" altLang="ko-KR" dirty="0"/>
              <a:t>’</a:t>
            </a:r>
            <a:r>
              <a:rPr lang="ko-KR" altLang="en-US" dirty="0"/>
              <a:t>가 대표적인 사례</a:t>
            </a:r>
            <a:endParaRPr lang="en-US" altLang="ko-KR" dirty="0"/>
          </a:p>
          <a:p>
            <a:pPr lvl="3"/>
            <a:r>
              <a:rPr lang="ko-KR" altLang="en-US" dirty="0" err="1"/>
              <a:t>스마트싱스</a:t>
            </a:r>
            <a:r>
              <a:rPr lang="en-US" altLang="ko-KR" dirty="0"/>
              <a:t>: </a:t>
            </a:r>
            <a:r>
              <a:rPr lang="ko-KR" altLang="en-US" dirty="0"/>
              <a:t>앱을 통해 연결된 가전 기기들을 제어할 수 있는 삼성전자의 자체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플랫폼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ADA09-1B0F-27BB-DC6A-54BE6A98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25" y="3068960"/>
            <a:ext cx="5161550" cy="32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넥스트 패러다임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넥스트 패러다임의 사례</a:t>
            </a:r>
            <a:endParaRPr lang="en-US" altLang="ko-KR" dirty="0"/>
          </a:p>
          <a:p>
            <a:pPr lvl="1"/>
            <a:r>
              <a:rPr lang="ko-KR" altLang="en-US" dirty="0" err="1"/>
              <a:t>사물인터넷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2015</a:t>
            </a:r>
            <a:r>
              <a:rPr lang="ko-KR" altLang="en-US" dirty="0"/>
              <a:t>년 독일의 아우디는 라스베이거스 </a:t>
            </a:r>
            <a:r>
              <a:rPr lang="en-US" altLang="ko-KR" dirty="0"/>
              <a:t>CES</a:t>
            </a:r>
            <a:r>
              <a:rPr lang="ko-KR" altLang="en-US" dirty="0"/>
              <a:t>에서 </a:t>
            </a:r>
            <a:r>
              <a:rPr lang="en-US" altLang="ko-KR" dirty="0"/>
              <a:t>550</a:t>
            </a:r>
            <a:r>
              <a:rPr lang="ko-KR" altLang="en-US" dirty="0"/>
              <a:t>마일을 자율 주행하는 </a:t>
            </a:r>
            <a:r>
              <a:rPr lang="ko-KR" altLang="en-US" dirty="0" err="1"/>
              <a:t>스마트카를</a:t>
            </a:r>
            <a:r>
              <a:rPr lang="ko-KR" altLang="en-US" dirty="0"/>
              <a:t> 공개</a:t>
            </a:r>
            <a:endParaRPr lang="en-US" altLang="ko-KR" dirty="0"/>
          </a:p>
          <a:p>
            <a:pPr lvl="2"/>
            <a:r>
              <a:rPr lang="en-US" altLang="ko-KR" dirty="0"/>
              <a:t>IT </a:t>
            </a:r>
            <a:r>
              <a:rPr lang="ko-KR" altLang="en-US" dirty="0"/>
              <a:t>기술이 자동차와 만나 ‘</a:t>
            </a:r>
            <a:r>
              <a:rPr lang="ko-KR" altLang="en-US" dirty="0" err="1"/>
              <a:t>스마트카</a:t>
            </a:r>
            <a:r>
              <a:rPr lang="en-US" altLang="ko-KR" dirty="0"/>
              <a:t>’</a:t>
            </a:r>
            <a:r>
              <a:rPr lang="ko-KR" altLang="en-US" dirty="0"/>
              <a:t>라는 이름으로 발전</a:t>
            </a:r>
            <a:endParaRPr lang="en-US" altLang="ko-KR" dirty="0"/>
          </a:p>
          <a:p>
            <a:pPr lvl="2"/>
            <a:r>
              <a:rPr lang="ko-KR" altLang="en-US" dirty="0"/>
              <a:t>휴대폰</a:t>
            </a:r>
            <a:r>
              <a:rPr lang="en-US" altLang="ko-KR" dirty="0"/>
              <a:t>, </a:t>
            </a:r>
            <a:r>
              <a:rPr lang="ko-KR" altLang="en-US" dirty="0"/>
              <a:t>시계와 같은 모바일 기기를 이용하여 시동을 걸고 목적지를 말하면 음성 인식을 통해 자동으로 주행</a:t>
            </a:r>
            <a:endParaRPr lang="en-US" altLang="ko-KR" dirty="0"/>
          </a:p>
          <a:p>
            <a:pPr lvl="2"/>
            <a:r>
              <a:rPr lang="ko-KR" altLang="en-US" dirty="0"/>
              <a:t>자동차는 동력을 가진 단순한 이동 수단에서 연결성과 유동성을 갖춘 거대한 지능형 도구로의 진화를 </a:t>
            </a:r>
            <a:r>
              <a:rPr lang="ko-KR" altLang="en-US" dirty="0" err="1"/>
              <a:t>꽤함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5038"/>
            <a:ext cx="5410951" cy="348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1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넥스트 패러다임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넥스트 패러다임의 사례</a:t>
            </a:r>
            <a:endParaRPr lang="en-US" altLang="ko-KR" dirty="0"/>
          </a:p>
          <a:p>
            <a:pPr lvl="1"/>
            <a:r>
              <a:rPr lang="ko-KR" altLang="en-US" dirty="0" err="1"/>
              <a:t>웨어러블</a:t>
            </a:r>
            <a:r>
              <a:rPr lang="ko-KR" altLang="en-US" dirty="0"/>
              <a:t> 디바이스 </a:t>
            </a:r>
            <a:endParaRPr lang="en-US" altLang="ko-KR" dirty="0"/>
          </a:p>
          <a:p>
            <a:pPr lvl="2"/>
            <a:r>
              <a:rPr lang="ko-KR" altLang="en-US" dirty="0"/>
              <a:t>인간의 신체에 근접하여 안경</a:t>
            </a:r>
            <a:r>
              <a:rPr lang="en-US" altLang="ko-KR" dirty="0"/>
              <a:t>, </a:t>
            </a:r>
            <a:r>
              <a:rPr lang="ko-KR" altLang="en-US" dirty="0"/>
              <a:t>시계</a:t>
            </a:r>
            <a:r>
              <a:rPr lang="en-US" altLang="ko-KR" dirty="0"/>
              <a:t>, </a:t>
            </a:r>
            <a:r>
              <a:rPr lang="ko-KR" altLang="en-US" dirty="0"/>
              <a:t>의복</a:t>
            </a:r>
            <a:r>
              <a:rPr lang="en-US" altLang="ko-KR" dirty="0"/>
              <a:t>, </a:t>
            </a:r>
            <a:r>
              <a:rPr lang="ko-KR" altLang="en-US" dirty="0"/>
              <a:t>액세사리 형태의 ‘웨어러블 디바이스</a:t>
            </a:r>
            <a:r>
              <a:rPr lang="en-US" altLang="ko-KR" dirty="0"/>
              <a:t> ’</a:t>
            </a:r>
            <a:r>
              <a:rPr lang="ko-KR" altLang="en-US" dirty="0"/>
              <a:t>로 인간의 감각을 확장</a:t>
            </a:r>
            <a:endParaRPr lang="en-US" altLang="ko-KR" dirty="0"/>
          </a:p>
          <a:p>
            <a:pPr lvl="2"/>
            <a:r>
              <a:rPr lang="ko-KR" altLang="en-US" dirty="0"/>
              <a:t>센서에 의해 획득한 데이터를 네트워크를 통해 교환할 수 있는 착용 가능한 형태의 첨단 전자 기기를 의미</a:t>
            </a:r>
            <a:endParaRPr lang="en-US" altLang="ko-KR" dirty="0"/>
          </a:p>
          <a:p>
            <a:pPr lvl="3"/>
            <a:r>
              <a:rPr lang="ko-KR" altLang="en-US" dirty="0"/>
              <a:t>구글 </a:t>
            </a:r>
            <a:r>
              <a:rPr lang="ko-KR" altLang="en-US" dirty="0" err="1"/>
              <a:t>글래스</a:t>
            </a:r>
            <a:r>
              <a:rPr lang="en-US" altLang="ko-KR" dirty="0"/>
              <a:t>: </a:t>
            </a:r>
            <a:r>
              <a:rPr lang="ko-KR" altLang="en-US" dirty="0"/>
              <a:t>안경 형태의 렌즈를 통해 내비게이션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문 자 메시지 등의 정보를 제공받을 수 있음</a:t>
            </a:r>
            <a:r>
              <a:rPr lang="en-US" altLang="ko-KR" dirty="0"/>
              <a:t> </a:t>
            </a:r>
          </a:p>
          <a:p>
            <a:pPr marL="628650" lvl="3" indent="0">
              <a:buNone/>
            </a:pPr>
            <a:r>
              <a:rPr lang="en-US" altLang="ko-KR" dirty="0"/>
              <a:t>                     </a:t>
            </a:r>
            <a:r>
              <a:rPr lang="ko-KR" altLang="en-US" dirty="0"/>
              <a:t>내장된 마이크를 이용한 통화가 가능</a:t>
            </a:r>
            <a:r>
              <a:rPr lang="en-US" altLang="ko-KR" dirty="0"/>
              <a:t> </a:t>
            </a:r>
          </a:p>
          <a:p>
            <a:pPr marL="628650" lvl="3" indent="0">
              <a:buNone/>
            </a:pPr>
            <a:r>
              <a:rPr lang="ko-KR" altLang="en-US" dirty="0"/>
              <a:t>                     사진이나 동영상을 촬영한 후 네트워크를 통해 전송할 수 있음</a:t>
            </a:r>
            <a:endParaRPr lang="en-US" altLang="ko-KR" dirty="0"/>
          </a:p>
          <a:p>
            <a:pPr marL="628650" lvl="3" indent="0">
              <a:buNone/>
            </a:pPr>
            <a:r>
              <a:rPr lang="ko-KR" altLang="en-US" dirty="0"/>
              <a:t>                     </a:t>
            </a:r>
            <a:r>
              <a:rPr lang="ko-KR" altLang="en-US" dirty="0" err="1"/>
              <a:t>실세계에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 가상 물체를 중첩해서 보여주는 증강현실도 구현 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29000"/>
            <a:ext cx="5198849" cy="32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넥스트 패러다임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>
            <a:normAutofit/>
          </a:bodyPr>
          <a:lstStyle/>
          <a:p>
            <a:r>
              <a:rPr lang="ko-KR" altLang="en-US" dirty="0"/>
              <a:t>넥스트 패러다임의 사례</a:t>
            </a:r>
            <a:endParaRPr lang="en-US" altLang="ko-KR" dirty="0"/>
          </a:p>
          <a:p>
            <a:pPr lvl="1"/>
            <a:r>
              <a:rPr lang="ko-KR" altLang="en-US" dirty="0"/>
              <a:t>넥스트 패러다임의 미래 </a:t>
            </a:r>
            <a:endParaRPr lang="en-US" altLang="ko-KR" dirty="0"/>
          </a:p>
          <a:p>
            <a:pPr lvl="2"/>
            <a:r>
              <a:rPr lang="ko-KR" altLang="en-US" dirty="0"/>
              <a:t>바야흐로 미디어와 장르의 경계가 허물어지고 상호 융합되는 트랜스 미디어</a:t>
            </a:r>
            <a:r>
              <a:rPr lang="en-US" altLang="ko-KR" dirty="0"/>
              <a:t> </a:t>
            </a:r>
            <a:r>
              <a:rPr lang="ko-KR" altLang="en-US" dirty="0"/>
              <a:t>의 시대</a:t>
            </a:r>
            <a:endParaRPr lang="en-US" altLang="ko-KR" dirty="0"/>
          </a:p>
          <a:p>
            <a:pPr lvl="2"/>
            <a:r>
              <a:rPr lang="ko-KR" altLang="en-US" dirty="0"/>
              <a:t>다양한 매체에 대한 이해와 최신 트렌드에 대한 관심 및 시대의 흐름을 읽을 수 있어야만 새로운 넥스트 </a:t>
            </a:r>
            <a:br>
              <a:rPr lang="en-US" altLang="ko-KR" dirty="0"/>
            </a:br>
            <a:r>
              <a:rPr lang="ko-KR" altLang="en-US" dirty="0"/>
              <a:t>패러다임에 대비할 수 있는 준비된 디지털 콘텐츠 기획자가 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79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소셜 네트워크 서비스 </a:t>
            </a:r>
            <a:r>
              <a:rPr lang="en-US" altLang="ko-K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영상 기반의 스트리밍 플랫폼 </a:t>
            </a:r>
            <a:r>
              <a:rPr lang="en-US" altLang="ko-K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OTT </a:t>
            </a:r>
            <a:r>
              <a:rPr lang="ko-KR" altLang="en-US" dirty="0"/>
              <a:t>서비스 </a:t>
            </a:r>
            <a:r>
              <a:rPr lang="en-US" altLang="ko-K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넥스트 패러다임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관계 중심의 소셜 네트워크 서비스와 영상 기반의 스트리밍 플랫폼을 통해 생산</a:t>
            </a:r>
            <a:r>
              <a:rPr lang="en-US" altLang="ko-KR" sz="1400" dirty="0"/>
              <a:t>, </a:t>
            </a:r>
            <a:r>
              <a:rPr lang="ko-KR" altLang="en-US" sz="1400" dirty="0"/>
              <a:t>소비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유통되는 커뮤니케이션 변화에 대해 알아본다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소셜 네트워크 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소셜 네트워크 서비스의 개념</a:t>
            </a:r>
            <a:endParaRPr lang="en-US" altLang="ko-KR" dirty="0"/>
          </a:p>
          <a:p>
            <a:pPr lvl="1"/>
            <a:r>
              <a:rPr lang="ko-KR" altLang="en-US" dirty="0"/>
              <a:t>소셜 네트워크 서비스 </a:t>
            </a:r>
            <a:r>
              <a:rPr lang="en-US" altLang="ko-KR" dirty="0"/>
              <a:t>(SNS)</a:t>
            </a:r>
          </a:p>
          <a:p>
            <a:pPr lvl="2"/>
            <a:r>
              <a:rPr lang="ko-KR" altLang="en-US" dirty="0"/>
              <a:t>비슷한 관심사나 활동 또는 실제 연결을 공유하는 사람들 사이에서 사회적 관계를 구축할 수 있는 플랫폼</a:t>
            </a:r>
            <a:endParaRPr lang="en-US" altLang="ko-KR" dirty="0"/>
          </a:p>
          <a:p>
            <a:pPr lvl="2"/>
            <a:r>
              <a:rPr lang="ko-KR" altLang="en-US" dirty="0"/>
              <a:t>전통적인 미디어의 콘텐츠는 </a:t>
            </a:r>
            <a:r>
              <a:rPr lang="ko-KR" altLang="en-US" dirty="0" err="1"/>
              <a:t>브로드캐스트</a:t>
            </a:r>
            <a:r>
              <a:rPr lang="en-US" altLang="ko-KR" dirty="0"/>
              <a:t>’</a:t>
            </a:r>
            <a:r>
              <a:rPr lang="ko-KR" altLang="en-US" dirty="0"/>
              <a:t>의 형태인 반면</a:t>
            </a:r>
            <a:r>
              <a:rPr lang="en-US" altLang="ko-KR" dirty="0"/>
              <a:t>, </a:t>
            </a:r>
            <a:r>
              <a:rPr lang="ko-KR" altLang="en-US" dirty="0"/>
              <a:t>소셜 네트워크 서비스는 쌍방향 소통의 특징</a:t>
            </a:r>
            <a:endParaRPr lang="en-US" altLang="ko-KR" dirty="0"/>
          </a:p>
          <a:p>
            <a:pPr lvl="2"/>
            <a:r>
              <a:rPr lang="ko-KR" altLang="en-US" dirty="0"/>
              <a:t>온라인에서 이루어지는 관계는 시공간적 제약을 넘어 인터넷과 컴퓨터에 의해 생성되는 데이터에 의존</a:t>
            </a:r>
            <a:endParaRPr lang="en-US" altLang="ko-KR" dirty="0"/>
          </a:p>
          <a:p>
            <a:pPr lvl="2"/>
            <a:r>
              <a:rPr lang="ko-KR" altLang="en-US" dirty="0"/>
              <a:t>사용자들은 소셜 네트워크 서비스를 또 다른 사회적 공간으로 인식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소셜 네트워크 서비스의 종류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endParaRPr lang="en-US" altLang="ko-KR" dirty="0"/>
          </a:p>
          <a:p>
            <a:pPr lvl="2"/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하버드대학교 학생이었던 마크 </a:t>
            </a:r>
            <a:r>
              <a:rPr lang="ko-KR" altLang="en-US" dirty="0" err="1"/>
              <a:t>주커버그가</a:t>
            </a:r>
            <a:r>
              <a:rPr lang="ko-KR" altLang="en-US" dirty="0"/>
              <a:t> 만든 </a:t>
            </a:r>
            <a:r>
              <a:rPr lang="en-US" altLang="ko-KR" dirty="0"/>
              <a:t>‘</a:t>
            </a:r>
            <a:r>
              <a:rPr lang="ko-KR" altLang="en-US" dirty="0"/>
              <a:t>페이스 </a:t>
            </a:r>
            <a:r>
              <a:rPr lang="ko-KR" altLang="en-US" dirty="0" err="1"/>
              <a:t>메쉬</a:t>
            </a:r>
            <a:r>
              <a:rPr lang="en-US" altLang="ko-KR" dirty="0"/>
              <a:t>＇</a:t>
            </a:r>
            <a:r>
              <a:rPr lang="ko-KR" altLang="en-US" dirty="0"/>
              <a:t>가 전신</a:t>
            </a:r>
            <a:endParaRPr lang="en-US" altLang="ko-KR" dirty="0"/>
          </a:p>
          <a:p>
            <a:pPr lvl="2"/>
            <a:r>
              <a:rPr lang="en-US" altLang="ko-KR" dirty="0"/>
              <a:t>2006</a:t>
            </a:r>
            <a:r>
              <a:rPr lang="ko-KR" altLang="en-US" dirty="0"/>
              <a:t>년 모바일 앱 출시 이후 급속히 이용자 수가 증가하여 </a:t>
            </a:r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월에는 </a:t>
            </a:r>
            <a:r>
              <a:rPr lang="en-US" altLang="ko-KR" dirty="0"/>
              <a:t>5</a:t>
            </a:r>
            <a:r>
              <a:rPr lang="ko-KR" altLang="en-US" dirty="0"/>
              <a:t>억 명을 돌파</a:t>
            </a:r>
            <a:endParaRPr lang="en-US" altLang="ko-KR" dirty="0"/>
          </a:p>
          <a:p>
            <a:pPr lvl="2"/>
            <a:r>
              <a:rPr lang="ko-KR" altLang="en-US" dirty="0"/>
              <a:t>친구를 맺은 사람들이 무엇을 하고 무엇에 관심이 있는지 알 수 있도록 친구의 일상을 실시간으로 확인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99" y="4653136"/>
            <a:ext cx="3258900" cy="2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653136"/>
            <a:ext cx="2880320" cy="20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소셜 네트워크 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소셜 네트워크 서비스의 종류</a:t>
            </a:r>
            <a:endParaRPr lang="en-US" altLang="ko-KR" dirty="0"/>
          </a:p>
          <a:p>
            <a:pPr lvl="1"/>
            <a:r>
              <a:rPr lang="ko-KR" altLang="en-US" dirty="0"/>
              <a:t>트위터 </a:t>
            </a:r>
            <a:endParaRPr lang="en-US" altLang="ko-KR" dirty="0"/>
          </a:p>
          <a:p>
            <a:pPr lvl="2"/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월에 등장한 마이크로 블로그 또는 미니 블로그</a:t>
            </a:r>
            <a:endParaRPr lang="en-US" altLang="ko-KR" dirty="0"/>
          </a:p>
          <a:p>
            <a:pPr lvl="2"/>
            <a:r>
              <a:rPr lang="ko-KR" altLang="en-US" dirty="0"/>
              <a:t>한번에 쓸 수 있 는 글자 수가 최대 </a:t>
            </a:r>
            <a:r>
              <a:rPr lang="en-US" altLang="ko-KR" dirty="0"/>
              <a:t>140</a:t>
            </a:r>
            <a:r>
              <a:rPr lang="ko-KR" altLang="en-US" dirty="0"/>
              <a:t>자로 제한된 단문 메시지 공유 서비스</a:t>
            </a:r>
            <a:endParaRPr lang="en-US" altLang="ko-KR" dirty="0"/>
          </a:p>
          <a:p>
            <a:pPr lvl="2"/>
            <a:r>
              <a:rPr lang="ko-KR" altLang="en-US" dirty="0"/>
              <a:t>관심 있는 상대방에게 ‘</a:t>
            </a:r>
            <a:r>
              <a:rPr lang="ko-KR" altLang="en-US" dirty="0" err="1"/>
              <a:t>팔로우</a:t>
            </a:r>
            <a:r>
              <a:rPr lang="en-US" altLang="ko-KR" dirty="0"/>
              <a:t>’</a:t>
            </a:r>
            <a:r>
              <a:rPr lang="ko-KR" altLang="en-US" dirty="0"/>
              <a:t>를 신청하고 교류할 수 있는데</a:t>
            </a:r>
            <a:r>
              <a:rPr lang="en-US" altLang="ko-KR" dirty="0"/>
              <a:t>, </a:t>
            </a:r>
            <a:r>
              <a:rPr lang="ko-KR" altLang="en-US" dirty="0" err="1"/>
              <a:t>팔로우는</a:t>
            </a:r>
            <a:r>
              <a:rPr lang="ko-KR" altLang="en-US" dirty="0"/>
              <a:t> 상대방의 승인 없이도 등록이 가능</a:t>
            </a:r>
            <a:endParaRPr lang="en-US" altLang="ko-KR" dirty="0"/>
          </a:p>
          <a:p>
            <a:pPr lvl="2"/>
            <a:r>
              <a:rPr lang="ko-KR" altLang="en-US" dirty="0" err="1"/>
              <a:t>공유받고</a:t>
            </a:r>
            <a:r>
              <a:rPr lang="ko-KR" altLang="en-US" dirty="0"/>
              <a:t> 싶은 상대방을 자유롭게 팔로우하면서 그들의 정보나 의견 및 동정을 실시간으로 파악 가능</a:t>
            </a:r>
            <a:endParaRPr lang="en-US" altLang="ko-KR" dirty="0"/>
          </a:p>
          <a:p>
            <a:pPr lvl="2"/>
            <a:r>
              <a:rPr lang="ko-KR" altLang="en-US" dirty="0"/>
              <a:t>공유의 속도가 트위터의 가장 큰 장점이기에 재난 발생에 대한 전파나 다양한 마케팅 도구로 활용할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2" y="4437112"/>
            <a:ext cx="3070131" cy="832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717032"/>
            <a:ext cx="4032448" cy="25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소셜 네트워크 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소셜 네트워크 서비스의 종류</a:t>
            </a:r>
            <a:endParaRPr lang="en-US" altLang="ko-KR" dirty="0"/>
          </a:p>
          <a:p>
            <a:pPr lvl="1"/>
            <a:r>
              <a:rPr lang="ko-KR" altLang="en-US" dirty="0" err="1"/>
              <a:t>인스타그램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출시</a:t>
            </a:r>
            <a:endParaRPr lang="en-US" altLang="ko-KR" dirty="0"/>
          </a:p>
          <a:p>
            <a:pPr lvl="2"/>
            <a:r>
              <a:rPr lang="ko-KR" altLang="en-US" dirty="0" err="1"/>
              <a:t>즉석’이라는</a:t>
            </a:r>
            <a:r>
              <a:rPr lang="ko-KR" altLang="en-US" dirty="0"/>
              <a:t> 의미의 ‘인스턴트</a:t>
            </a:r>
            <a:r>
              <a:rPr lang="en-US" altLang="ko-KR" dirty="0"/>
              <a:t>’</a:t>
            </a:r>
            <a:r>
              <a:rPr lang="ko-KR" altLang="en-US" dirty="0"/>
              <a:t>와 ‘전보를 </a:t>
            </a:r>
            <a:r>
              <a:rPr lang="ko-KR" altLang="en-US" dirty="0" err="1"/>
              <a:t>보낸다’는</a:t>
            </a:r>
            <a:r>
              <a:rPr lang="ko-KR" altLang="en-US" dirty="0"/>
              <a:t> 의미의 ‘</a:t>
            </a:r>
            <a:r>
              <a:rPr lang="ko-KR" altLang="en-US" dirty="0" err="1"/>
              <a:t>텔레그램</a:t>
            </a:r>
            <a:r>
              <a:rPr lang="en-US" altLang="ko-KR" dirty="0"/>
              <a:t>’</a:t>
            </a:r>
            <a:r>
              <a:rPr lang="ko-KR" altLang="en-US" dirty="0"/>
              <a:t>의 합성어</a:t>
            </a:r>
            <a:endParaRPr lang="en-US" altLang="ko-KR" dirty="0"/>
          </a:p>
          <a:p>
            <a:pPr lvl="2"/>
            <a:r>
              <a:rPr lang="ko-KR" altLang="en-US" dirty="0"/>
              <a:t>텍스트가 아닌 사진과 짧은 동영상 공유를 기 반으로 하는 소셜 네트워크 서비스</a:t>
            </a:r>
            <a:endParaRPr lang="en-US" altLang="ko-KR" dirty="0"/>
          </a:p>
          <a:p>
            <a:pPr lvl="2"/>
            <a:r>
              <a:rPr lang="ko-KR" altLang="en-US" dirty="0"/>
              <a:t>출시 당시 하루 만에 이용자 수가 </a:t>
            </a:r>
            <a:r>
              <a:rPr lang="en-US" altLang="ko-KR" dirty="0"/>
              <a:t>2</a:t>
            </a:r>
            <a:r>
              <a:rPr lang="ko-KR" altLang="en-US" dirty="0"/>
              <a:t>만 </a:t>
            </a:r>
            <a:r>
              <a:rPr lang="en-US" altLang="ko-KR" dirty="0"/>
              <a:t>5,000</a:t>
            </a:r>
            <a:r>
              <a:rPr lang="ko-KR" altLang="en-US" dirty="0"/>
              <a:t>명에 달하 였고 한 달 만에 </a:t>
            </a:r>
            <a:r>
              <a:rPr lang="en-US" altLang="ko-KR" dirty="0"/>
              <a:t>100</a:t>
            </a:r>
            <a:r>
              <a:rPr lang="ko-KR" altLang="en-US" dirty="0"/>
              <a:t>만 명을 돌파</a:t>
            </a:r>
            <a:endParaRPr lang="en-US" altLang="ko-KR" dirty="0"/>
          </a:p>
          <a:p>
            <a:pPr lvl="2"/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억 달러에 페이스북으로 인수 합병된 후 그 성장세는 더욱 </a:t>
            </a:r>
            <a:r>
              <a:rPr lang="ko-KR" altLang="en-US" dirty="0" err="1"/>
              <a:t>빨라짐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#’ </a:t>
            </a:r>
            <a:r>
              <a:rPr lang="ko-KR" altLang="en-US" dirty="0"/>
              <a:t>해시태그를 이용하면 특정 </a:t>
            </a:r>
            <a:r>
              <a:rPr lang="ko-KR" altLang="en-US" dirty="0" err="1"/>
              <a:t>검색어에</a:t>
            </a:r>
            <a:r>
              <a:rPr lang="ko-KR" altLang="en-US" dirty="0"/>
              <a:t> </a:t>
            </a:r>
            <a:r>
              <a:rPr lang="ko-KR" altLang="en-US" dirty="0" err="1"/>
              <a:t>필터링이</a:t>
            </a:r>
            <a:r>
              <a:rPr lang="ko-KR" altLang="en-US" dirty="0"/>
              <a:t> 되어 같은 관심사를 가지고 있는 사용자와 소통할 수 있음</a:t>
            </a:r>
            <a:endParaRPr lang="en-US" altLang="ko-KR" dirty="0"/>
          </a:p>
          <a:p>
            <a:pPr lvl="2"/>
            <a:r>
              <a:rPr lang="ko-KR" altLang="en-US" dirty="0"/>
              <a:t>페이스북이나 트위터에 비해 </a:t>
            </a:r>
            <a:r>
              <a:rPr lang="ko-KR" altLang="en-US" dirty="0" err="1"/>
              <a:t>젊은층의</a:t>
            </a:r>
            <a:r>
              <a:rPr lang="ko-KR" altLang="en-US" dirty="0"/>
              <a:t> 선호도가 높은 특징</a:t>
            </a:r>
            <a:endParaRPr lang="en-US" altLang="ko-KR" dirty="0"/>
          </a:p>
          <a:p>
            <a:pPr lvl="2"/>
            <a:r>
              <a:rPr lang="ko-KR" altLang="en-US" dirty="0"/>
              <a:t>한국의 경우 </a:t>
            </a:r>
            <a:r>
              <a:rPr lang="en-US" altLang="ko-KR" dirty="0"/>
              <a:t>2017</a:t>
            </a:r>
            <a:r>
              <a:rPr lang="ko-KR" altLang="en-US" dirty="0"/>
              <a:t>년 월 이용자 수 </a:t>
            </a:r>
            <a:r>
              <a:rPr lang="en-US" altLang="ko-KR" dirty="0"/>
              <a:t>1,000</a:t>
            </a:r>
            <a:r>
              <a:rPr lang="ko-KR" altLang="en-US" dirty="0"/>
              <a:t>만 명을 돌파하며</a:t>
            </a:r>
            <a:r>
              <a:rPr lang="en-US" altLang="ko-KR" dirty="0"/>
              <a:t>, </a:t>
            </a:r>
            <a:r>
              <a:rPr lang="ko-KR" altLang="en-US" dirty="0"/>
              <a:t>다른 소셜 네트워크 서비스에 비해 매우 높은 강세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304353"/>
            <a:ext cx="2265190" cy="2220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77072"/>
            <a:ext cx="3888432" cy="27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소셜 네트워크 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소셜 네트워크 서비스의 종류</a:t>
            </a:r>
            <a:endParaRPr lang="en-US" altLang="ko-KR" dirty="0"/>
          </a:p>
          <a:p>
            <a:pPr lvl="1"/>
            <a:r>
              <a:rPr lang="ko-KR" altLang="en-US" dirty="0" err="1"/>
              <a:t>틱톡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중국 인터넷 기업 바이트 댄스가 </a:t>
            </a:r>
            <a:r>
              <a:rPr lang="en-US" altLang="ko-KR" dirty="0"/>
              <a:t>150</a:t>
            </a:r>
            <a:r>
              <a:rPr lang="ko-KR" altLang="en-US" dirty="0"/>
              <a:t>개 국가 및 지역에서 </a:t>
            </a:r>
            <a:r>
              <a:rPr lang="en-US" altLang="ko-KR" dirty="0"/>
              <a:t>75</a:t>
            </a:r>
            <a:r>
              <a:rPr lang="ko-KR" altLang="en-US" dirty="0"/>
              <a:t>개의 언어로 서비스를 시작</a:t>
            </a:r>
            <a:endParaRPr lang="en-US" altLang="ko-KR" dirty="0"/>
          </a:p>
          <a:p>
            <a:pPr lvl="2"/>
            <a:r>
              <a:rPr lang="en-US" altLang="ko-KR" dirty="0"/>
              <a:t>15</a:t>
            </a:r>
            <a:r>
              <a:rPr lang="ko-KR" altLang="en-US" dirty="0"/>
              <a:t>초 에서 </a:t>
            </a:r>
            <a:r>
              <a:rPr lang="en-US" altLang="ko-KR" dirty="0"/>
              <a:t>1</a:t>
            </a:r>
            <a:r>
              <a:rPr lang="ko-KR" altLang="en-US" dirty="0"/>
              <a:t>분 이내 숏 폼</a:t>
            </a:r>
            <a:r>
              <a:rPr lang="en-US" altLang="ko-KR" dirty="0"/>
              <a:t> </a:t>
            </a:r>
            <a:r>
              <a:rPr lang="ko-KR" altLang="en-US" dirty="0"/>
              <a:t>형식의 동영상 공유 소셜 네트워크 서비스</a:t>
            </a:r>
            <a:endParaRPr lang="en-US" altLang="ko-KR" dirty="0"/>
          </a:p>
          <a:p>
            <a:pPr lvl="2"/>
            <a:r>
              <a:rPr lang="ko-KR" altLang="en-US" dirty="0"/>
              <a:t>출시 이후 </a:t>
            </a:r>
            <a:r>
              <a:rPr lang="en-US" altLang="ko-KR" dirty="0"/>
              <a:t>4</a:t>
            </a:r>
            <a:r>
              <a:rPr lang="ko-KR" altLang="en-US" dirty="0"/>
              <a:t>년이 채 되지 않은 </a:t>
            </a:r>
            <a:r>
              <a:rPr lang="en-US" altLang="ko-KR" dirty="0"/>
              <a:t>2020</a:t>
            </a:r>
            <a:r>
              <a:rPr lang="ko-KR" altLang="en-US" dirty="0"/>
              <a:t>년 기준 전 세계 </a:t>
            </a:r>
            <a:r>
              <a:rPr lang="en-US" altLang="ko-KR" dirty="0"/>
              <a:t>8</a:t>
            </a:r>
            <a:r>
              <a:rPr lang="ko-KR" altLang="en-US" dirty="0"/>
              <a:t>억 명에 가까운 이용자를 기록</a:t>
            </a:r>
            <a:endParaRPr lang="en-US" altLang="ko-KR" dirty="0"/>
          </a:p>
          <a:p>
            <a:pPr lvl="2"/>
            <a:r>
              <a:rPr lang="ko-KR" altLang="en-US" dirty="0"/>
              <a:t>짧은 음악</a:t>
            </a:r>
            <a:r>
              <a:rPr lang="en-US" altLang="ko-KR" dirty="0"/>
              <a:t>, </a:t>
            </a:r>
            <a:r>
              <a:rPr lang="ko-KR" altLang="en-US" dirty="0"/>
              <a:t>립싱크</a:t>
            </a:r>
            <a:r>
              <a:rPr lang="en-US" altLang="ko-KR" dirty="0"/>
              <a:t>, </a:t>
            </a:r>
            <a:r>
              <a:rPr lang="ko-KR" altLang="en-US" dirty="0"/>
              <a:t>댄스</a:t>
            </a:r>
            <a:r>
              <a:rPr lang="en-US" altLang="ko-KR" dirty="0"/>
              <a:t>, </a:t>
            </a:r>
            <a:r>
              <a:rPr lang="ko-KR" altLang="en-US" dirty="0"/>
              <a:t>코미디</a:t>
            </a:r>
            <a:r>
              <a:rPr lang="en-US" altLang="ko-KR" dirty="0"/>
              <a:t>, </a:t>
            </a:r>
            <a:r>
              <a:rPr lang="ko-KR" altLang="en-US" dirty="0"/>
              <a:t>탤런트</a:t>
            </a:r>
            <a:r>
              <a:rPr lang="en-US" altLang="ko-KR" dirty="0"/>
              <a:t>, </a:t>
            </a:r>
            <a:r>
              <a:rPr lang="ko-KR" altLang="en-US" dirty="0" err="1"/>
              <a:t>챌린지와</a:t>
            </a:r>
            <a:r>
              <a:rPr lang="ko-KR" altLang="en-US" dirty="0"/>
              <a:t> 같은 영상과 </a:t>
            </a:r>
            <a:r>
              <a:rPr lang="en-US" altLang="ko-KR" dirty="0"/>
              <a:t>3</a:t>
            </a:r>
            <a:r>
              <a:rPr lang="ko-KR" altLang="en-US" dirty="0"/>
              <a:t>초에서 </a:t>
            </a:r>
            <a:r>
              <a:rPr lang="en-US" altLang="ko-KR" dirty="0"/>
              <a:t>1</a:t>
            </a:r>
            <a:r>
              <a:rPr lang="ko-KR" altLang="en-US" dirty="0"/>
              <a:t>분 이내의 짧은 </a:t>
            </a:r>
            <a:r>
              <a:rPr lang="ko-KR" altLang="en-US" dirty="0" err="1"/>
              <a:t>루핑</a:t>
            </a:r>
            <a:r>
              <a:rPr lang="ko-KR" altLang="en-US" dirty="0"/>
              <a:t> 영상을 제작 및 공유할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849895"/>
            <a:ext cx="1996721" cy="2172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573016"/>
            <a:ext cx="4036039" cy="27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소셜 네트워크 서비스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소셜 네트워크 서비스의 종류</a:t>
            </a:r>
            <a:endParaRPr lang="en-US" altLang="ko-KR" dirty="0"/>
          </a:p>
          <a:p>
            <a:pPr lvl="1"/>
            <a:r>
              <a:rPr lang="ko-KR" altLang="en-US" dirty="0" err="1"/>
              <a:t>카카오톡</a:t>
            </a:r>
            <a:endParaRPr lang="en-US" altLang="ko-KR" dirty="0"/>
          </a:p>
          <a:p>
            <a:pPr lvl="2"/>
            <a:r>
              <a:rPr lang="ko-KR" altLang="en-US" dirty="0"/>
              <a:t>대한민국 국민 메신저로 불리는 대표적인 소셜 네트워크 서비스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명이 시작했으나 현재는 ㈜다음카카오가 서비스하는 글로벌 무료 모바일 인스턴트 메시지 서비스</a:t>
            </a:r>
            <a:endParaRPr lang="en-US" altLang="ko-KR" dirty="0"/>
          </a:p>
          <a:p>
            <a:pPr lvl="2"/>
            <a:r>
              <a:rPr lang="ko-KR" altLang="en-US" dirty="0"/>
              <a:t>가입 절차나 </a:t>
            </a:r>
            <a:r>
              <a:rPr lang="ko-KR" altLang="en-US" dirty="0" err="1"/>
              <a:t>로그인을</a:t>
            </a:r>
            <a:r>
              <a:rPr lang="ko-KR" altLang="en-US" dirty="0"/>
              <a:t> 없애 사용을 단순화 하고 전화번호만 있으면 서비스 이용이 가능</a:t>
            </a:r>
            <a:endParaRPr lang="en-US" altLang="ko-KR" dirty="0"/>
          </a:p>
          <a:p>
            <a:pPr lvl="2"/>
            <a:r>
              <a:rPr lang="ko-KR" altLang="en-US" dirty="0"/>
              <a:t>자신의 스마트폰 전화번호부에 저장된 인맥을 초대하여 다양한 기능을 이용 가능</a:t>
            </a:r>
            <a:endParaRPr lang="en-US" altLang="ko-KR" dirty="0"/>
          </a:p>
          <a:p>
            <a:pPr lvl="2"/>
            <a:r>
              <a:rPr lang="ko-KR" altLang="en-US" dirty="0"/>
              <a:t>시작은 채팅 앱이었지만 메신저에서 사용되는 </a:t>
            </a:r>
            <a:r>
              <a:rPr lang="ko-KR" altLang="en-US" dirty="0" err="1"/>
              <a:t>이모티콘을</a:t>
            </a:r>
            <a:r>
              <a:rPr lang="ko-KR" altLang="en-US" dirty="0"/>
              <a:t> </a:t>
            </a:r>
            <a:r>
              <a:rPr lang="ko-KR" altLang="en-US" dirty="0" err="1"/>
              <a:t>캐릭터화한</a:t>
            </a:r>
            <a:r>
              <a:rPr lang="ko-KR" altLang="en-US" dirty="0"/>
              <a:t> ‘카카오 </a:t>
            </a:r>
            <a:r>
              <a:rPr lang="ko-KR" altLang="en-US" dirty="0" err="1"/>
              <a:t>프렌즈</a:t>
            </a:r>
            <a:r>
              <a:rPr lang="ko-KR" altLang="en-US" dirty="0"/>
              <a:t>’ 상품을 판매하는 </a:t>
            </a:r>
            <a:br>
              <a:rPr lang="en-US" altLang="ko-KR" dirty="0"/>
            </a:br>
            <a:r>
              <a:rPr lang="ko-KR" altLang="en-US" dirty="0"/>
              <a:t>오프라인 상설 매장이 개설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3582449" cy="22396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25044"/>
            <a:ext cx="3597650" cy="22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2139</Words>
  <Application>Microsoft Office PowerPoint</Application>
  <PresentationFormat>화면 슬라이드 쇼(4:3)</PresentationFormat>
  <Paragraphs>219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03 디지털 사회와 커뮤니케이션</vt:lpstr>
      <vt:lpstr>PowerPoint 프레젠테이션</vt:lpstr>
      <vt:lpstr>PowerPoint 프레젠테이션</vt:lpstr>
      <vt:lpstr>01. 소셜 네트워크 서비스</vt:lpstr>
      <vt:lpstr>01. 소셜 네트워크 서비스</vt:lpstr>
      <vt:lpstr>01. 소셜 네트워크 서비스</vt:lpstr>
      <vt:lpstr>01. 소셜 네트워크 서비스</vt:lpstr>
      <vt:lpstr>01. 소셜 네트워크 서비스</vt:lpstr>
      <vt:lpstr>01. 소셜 네트워크 서비스</vt:lpstr>
      <vt:lpstr>02. 영상 기반의 스트리밍 플랫폼</vt:lpstr>
      <vt:lpstr>02. 영상 기반의 스트리밍 플랫폼</vt:lpstr>
      <vt:lpstr>02. 영상 기반의 스트리밍 플랫폼</vt:lpstr>
      <vt:lpstr>02. 영상 기반의 스트리밍 플랫폼</vt:lpstr>
      <vt:lpstr>02. 영상 기반의 스트리밍 플랫폼</vt:lpstr>
      <vt:lpstr>02. 영상 기반의 스트리밍 플랫폼</vt:lpstr>
      <vt:lpstr>03. OTT 서비스</vt:lpstr>
      <vt:lpstr>03. OTT 서비스</vt:lpstr>
      <vt:lpstr>03. OTT 서비스</vt:lpstr>
      <vt:lpstr>03. OTT 서비스</vt:lpstr>
      <vt:lpstr>03. OTT 서비스</vt:lpstr>
      <vt:lpstr>03. OTT 서비스</vt:lpstr>
      <vt:lpstr>03. OTT 서비스</vt:lpstr>
      <vt:lpstr>04. 넥스트 패러다임</vt:lpstr>
      <vt:lpstr>04. 넥스트 패러다임</vt:lpstr>
      <vt:lpstr>04. 넥스트 패러다임</vt:lpstr>
      <vt:lpstr>04. 넥스트 패러다임</vt:lpstr>
      <vt:lpstr>04. 넥스트 패러다임</vt:lpstr>
      <vt:lpstr>04. 넥스트 패러다임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106</cp:revision>
  <dcterms:created xsi:type="dcterms:W3CDTF">2020-06-18T03:20:34Z</dcterms:created>
  <dcterms:modified xsi:type="dcterms:W3CDTF">2023-01-03T07:31:27Z</dcterms:modified>
</cp:coreProperties>
</file>