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461" r:id="rId2"/>
    <p:sldId id="522" r:id="rId3"/>
    <p:sldId id="386" r:id="rId4"/>
    <p:sldId id="387" r:id="rId5"/>
    <p:sldId id="460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3" r:id="rId26"/>
    <p:sldId id="542" r:id="rId27"/>
    <p:sldId id="38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FFFFFF"/>
    <a:srgbClr val="F0DDE3"/>
    <a:srgbClr val="E2BBC7"/>
    <a:srgbClr val="CC889D"/>
    <a:srgbClr val="83CBA1"/>
    <a:srgbClr val="C85873"/>
    <a:srgbClr val="DB91A3"/>
    <a:srgbClr val="E6B4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3" autoAdjust="0"/>
    <p:restoredTop sz="98898" autoAdjust="0"/>
  </p:normalViewPr>
  <p:slideViewPr>
    <p:cSldViewPr>
      <p:cViewPr>
        <p:scale>
          <a:sx n="150" d="100"/>
          <a:sy n="150" d="100"/>
        </p:scale>
        <p:origin x="2016" y="42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 smtClean="0">
                <a:latin typeface="+mn-lt"/>
                <a:ea typeface="맑은 고딕" pitchFamily="50" charset="-127"/>
              </a:rPr>
              <a:t>Chapter.</a:t>
            </a:r>
            <a:endParaRPr kumimoji="0" lang="en-US" altLang="ko-KR" sz="3300" b="1" dirty="0">
              <a:latin typeface="+mn-lt"/>
              <a:ea typeface="맑은 고딕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2021-07-19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/>
              <a:t>01. </a:t>
            </a:r>
            <a:r>
              <a:rPr lang="ko-KR" altLang="en-US" dirty="0"/>
              <a:t>요구 분석의 </a:t>
            </a:r>
            <a:r>
              <a:rPr lang="ko-KR" altLang="en-US" dirty="0" smtClean="0"/>
              <a:t>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요구 분석의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코리아넷의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요구분석서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68" y="1998053"/>
            <a:ext cx="3279717" cy="46754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994" y="2003589"/>
            <a:ext cx="3278328" cy="46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 smtClean="0"/>
              <a:t>02. </a:t>
            </a:r>
            <a:r>
              <a:rPr lang="ko-KR" altLang="en-US" dirty="0"/>
              <a:t>요구사항 정의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요구사항 정의서의 </a:t>
            </a:r>
            <a:r>
              <a:rPr lang="ko-KR" altLang="en-US" dirty="0" smtClean="0"/>
              <a:t>중요성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프로젝트에 </a:t>
            </a:r>
            <a:r>
              <a:rPr lang="ko-KR" altLang="en-US" dirty="0"/>
              <a:t>필요한 클라이언트와 사용자의 요구사항을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이에 </a:t>
            </a:r>
            <a:r>
              <a:rPr lang="ko-KR" altLang="en-US" dirty="0"/>
              <a:t>따른 시스템 개발 </a:t>
            </a:r>
            <a:r>
              <a:rPr lang="ko-KR" altLang="en-US" dirty="0" err="1"/>
              <a:t>제반사항을</a:t>
            </a:r>
            <a:r>
              <a:rPr lang="ko-KR" altLang="en-US" dirty="0"/>
              <a:t> 목록화한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</a:t>
            </a:r>
            <a:r>
              <a:rPr lang="ko-KR" altLang="en-US" dirty="0"/>
              <a:t>요구사항의 반영 여부를 </a:t>
            </a:r>
            <a:r>
              <a:rPr lang="ko-KR" altLang="en-US" dirty="0" smtClean="0"/>
              <a:t>조사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/>
              <a:t>요구사항을 만족시키기 위해 적용되는 기술적인 내용을 개괄적으로 파악하는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</a:t>
            </a:r>
            <a:r>
              <a:rPr lang="ko-KR" altLang="en-US" dirty="0"/>
              <a:t>요구사항을 시스템에 어떻게 적용할 것인지에 대해 상세한 기능 구현 여부를 </a:t>
            </a:r>
            <a:r>
              <a:rPr lang="ko-KR" altLang="en-US" dirty="0" smtClean="0"/>
              <a:t>조사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구두로 </a:t>
            </a:r>
            <a:r>
              <a:rPr lang="ko-KR" altLang="en-US" dirty="0"/>
              <a:t>합의하기 모호한 내용들을 문서화하여 서로 명확하게 한 후 구체적인 방안을 결정하기 위해서 </a:t>
            </a:r>
            <a:r>
              <a:rPr lang="ko-KR" altLang="en-US" dirty="0" smtClean="0"/>
              <a:t>필요 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221088"/>
            <a:ext cx="6000515" cy="209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/>
              <a:t>02. </a:t>
            </a:r>
            <a:r>
              <a:rPr lang="ko-KR" altLang="en-US" dirty="0"/>
              <a:t>요구사항 정의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요구사항 정의서의 </a:t>
            </a:r>
            <a:r>
              <a:rPr lang="ko-KR" altLang="en-US" dirty="0" smtClean="0"/>
              <a:t>중요성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48"/>
          <a:stretch/>
        </p:blipFill>
        <p:spPr>
          <a:xfrm>
            <a:off x="971600" y="1556792"/>
            <a:ext cx="600120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/>
              <a:t>02. </a:t>
            </a:r>
            <a:r>
              <a:rPr lang="ko-KR" altLang="en-US" dirty="0"/>
              <a:t>요구사항 정의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요구사항 정의서의 </a:t>
            </a:r>
            <a:r>
              <a:rPr lang="ko-KR" altLang="en-US" dirty="0" smtClean="0"/>
              <a:t>중요성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971600" y="1556792"/>
            <a:ext cx="6001200" cy="4123307"/>
            <a:chOff x="1124000" y="1709192"/>
            <a:chExt cx="6001200" cy="41233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728"/>
            <a:stretch/>
          </p:blipFill>
          <p:spPr>
            <a:xfrm>
              <a:off x="1124000" y="2069495"/>
              <a:ext cx="6001200" cy="376300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565"/>
            <a:stretch/>
          </p:blipFill>
          <p:spPr>
            <a:xfrm>
              <a:off x="1124000" y="1709192"/>
              <a:ext cx="6001200" cy="423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52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/>
              <a:t>02. </a:t>
            </a:r>
            <a:r>
              <a:rPr lang="ko-KR" altLang="en-US" dirty="0"/>
              <a:t>요구사항 정의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요구사항 정의서의 </a:t>
            </a:r>
            <a:r>
              <a:rPr lang="ko-KR" altLang="en-US" dirty="0" smtClean="0"/>
              <a:t>중요성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72" y="1556792"/>
            <a:ext cx="6001200" cy="19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/>
              <a:t>02. </a:t>
            </a:r>
            <a:r>
              <a:rPr lang="ko-KR" altLang="en-US" dirty="0"/>
              <a:t>요구사항 정의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요구사항 정의서 작성 시 </a:t>
            </a:r>
            <a:r>
              <a:rPr lang="ko-KR" altLang="en-US" dirty="0" smtClean="0"/>
              <a:t>유의사항</a:t>
            </a:r>
            <a:endParaRPr lang="en-US" altLang="ko-KR" dirty="0" smtClean="0"/>
          </a:p>
          <a:p>
            <a:pPr lvl="2"/>
            <a:r>
              <a:rPr lang="ko-KR" altLang="en-US" dirty="0"/>
              <a:t>클라이언트의 요구사항이 프로젝트 진행 중에도 추 </a:t>
            </a:r>
            <a:r>
              <a:rPr lang="ko-KR" altLang="en-US" dirty="0" smtClean="0"/>
              <a:t>로 </a:t>
            </a:r>
            <a:r>
              <a:rPr lang="ko-KR" altLang="en-US" dirty="0"/>
              <a:t>발생할 수 있으므로 수정사항을 반영한 버전 </a:t>
            </a:r>
            <a:r>
              <a:rPr lang="ko-KR" altLang="en-US" dirty="0" smtClean="0"/>
              <a:t>관리 필요</a:t>
            </a:r>
            <a:endParaRPr lang="en-US" altLang="ko-KR" dirty="0" smtClean="0"/>
          </a:p>
          <a:p>
            <a:pPr lvl="2"/>
            <a:r>
              <a:rPr lang="ko-KR" altLang="en-US" dirty="0"/>
              <a:t>요청 일자</a:t>
            </a:r>
            <a:r>
              <a:rPr lang="en-US" altLang="ko-KR" dirty="0"/>
              <a:t>, </a:t>
            </a:r>
            <a:r>
              <a:rPr lang="ko-KR" altLang="en-US" dirty="0"/>
              <a:t>요구 내용</a:t>
            </a:r>
            <a:r>
              <a:rPr lang="en-US" altLang="ko-KR" dirty="0"/>
              <a:t>, </a:t>
            </a:r>
            <a:r>
              <a:rPr lang="ko-KR" altLang="en-US" dirty="0"/>
              <a:t>구현 가능 여부 등을 명확히 하는 것이 </a:t>
            </a:r>
            <a:r>
              <a:rPr lang="ko-KR" altLang="en-US" dirty="0" smtClean="0"/>
              <a:t>중요</a:t>
            </a:r>
            <a:endParaRPr lang="en-US" altLang="ko-KR" dirty="0" smtClean="0"/>
          </a:p>
          <a:p>
            <a:pPr lvl="2"/>
            <a:endParaRPr lang="en-US" altLang="ko-KR" sz="100" dirty="0" smtClean="0"/>
          </a:p>
          <a:p>
            <a:pPr lvl="1"/>
            <a:r>
              <a:rPr lang="ko-KR" altLang="en-US" dirty="0" smtClean="0"/>
              <a:t>사용자 요구사항의 </a:t>
            </a:r>
            <a:r>
              <a:rPr lang="ko-KR" altLang="en-US" dirty="0"/>
              <a:t>경우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‘</a:t>
            </a:r>
            <a:r>
              <a:rPr lang="en-US" altLang="ko-KR" dirty="0"/>
              <a:t>~</a:t>
            </a:r>
            <a:r>
              <a:rPr lang="ko-KR" altLang="en-US" dirty="0"/>
              <a:t>가</a:t>
            </a:r>
            <a:r>
              <a:rPr lang="en-US" altLang="ko-KR" dirty="0"/>
              <a:t>(</a:t>
            </a:r>
            <a:r>
              <a:rPr lang="ko-KR" altLang="en-US" dirty="0"/>
              <a:t>주어</a:t>
            </a:r>
            <a:r>
              <a:rPr lang="en-US" altLang="ko-KR" dirty="0"/>
              <a:t>, </a:t>
            </a:r>
            <a:r>
              <a:rPr lang="ko-KR" altLang="en-US" dirty="0"/>
              <a:t>사용자</a:t>
            </a:r>
            <a:r>
              <a:rPr lang="en-US" altLang="ko-KR" dirty="0"/>
              <a:t>) ~</a:t>
            </a:r>
            <a:r>
              <a:rPr lang="ko-KR" altLang="en-US" dirty="0"/>
              <a:t>을 하면</a:t>
            </a:r>
            <a:r>
              <a:rPr lang="en-US" altLang="ko-KR" dirty="0"/>
              <a:t>(</a:t>
            </a:r>
            <a:r>
              <a:rPr lang="ko-KR" altLang="en-US" dirty="0"/>
              <a:t>동사</a:t>
            </a:r>
            <a:r>
              <a:rPr lang="en-US" altLang="ko-KR" dirty="0"/>
              <a:t>, </a:t>
            </a:r>
            <a:r>
              <a:rPr lang="ko-KR" altLang="en-US" dirty="0"/>
              <a:t>행위</a:t>
            </a:r>
            <a:r>
              <a:rPr lang="en-US" altLang="ko-KR" dirty="0"/>
              <a:t>) ~</a:t>
            </a:r>
            <a:r>
              <a:rPr lang="ko-KR" altLang="en-US" dirty="0"/>
              <a:t>할 수 있어야 한다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).’ </a:t>
            </a:r>
            <a:r>
              <a:rPr lang="ko-KR" altLang="en-US" dirty="0"/>
              <a:t>형태의 사용자 행위에 대한 기능 실행 형식으로 </a:t>
            </a:r>
            <a:r>
              <a:rPr lang="ko-KR" altLang="en-US" dirty="0" smtClean="0"/>
              <a:t>서술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ko-KR" altLang="en-US" dirty="0"/>
              <a:t>기능 요구사항의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</a:t>
            </a:r>
            <a:r>
              <a:rPr lang="ko-KR" altLang="en-US" dirty="0"/>
              <a:t>‘</a:t>
            </a:r>
            <a:r>
              <a:rPr lang="en-US" altLang="ko-KR" dirty="0"/>
              <a:t>~</a:t>
            </a:r>
            <a:r>
              <a:rPr lang="ko-KR" altLang="en-US" dirty="0"/>
              <a:t>은</a:t>
            </a:r>
            <a:r>
              <a:rPr lang="en-US" altLang="ko-KR" dirty="0"/>
              <a:t>(</a:t>
            </a:r>
            <a:r>
              <a:rPr lang="ko-KR" altLang="en-US" dirty="0"/>
              <a:t>주어</a:t>
            </a:r>
            <a:r>
              <a:rPr lang="en-US" altLang="ko-KR" dirty="0"/>
              <a:t>, </a:t>
            </a:r>
            <a:r>
              <a:rPr lang="ko-KR" altLang="en-US" dirty="0"/>
              <a:t>개발 대상</a:t>
            </a:r>
            <a:r>
              <a:rPr lang="en-US" altLang="ko-KR" dirty="0"/>
              <a:t>) ~</a:t>
            </a:r>
            <a:r>
              <a:rPr lang="ko-KR" altLang="en-US" dirty="0"/>
              <a:t>해야 한다</a:t>
            </a:r>
            <a:r>
              <a:rPr lang="en-US" altLang="ko-KR" dirty="0"/>
              <a:t>.(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)’ </a:t>
            </a:r>
            <a:r>
              <a:rPr lang="ko-KR" altLang="en-US" dirty="0"/>
              <a:t>형태로 개발 대상 의 기능 실행 형식으로 서술</a:t>
            </a:r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0" y="3741313"/>
            <a:ext cx="8280000" cy="11044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6" y="4941168"/>
            <a:ext cx="8280000" cy="125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/>
              <a:t>03. </a:t>
            </a:r>
            <a:r>
              <a:rPr lang="ko-KR" altLang="en-US" dirty="0"/>
              <a:t>요구사항 우선순위 체크리스트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요구사항 우선순위 체크리스트의 </a:t>
            </a: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2"/>
            <a:r>
              <a:rPr lang="ko-KR" altLang="en-US" dirty="0"/>
              <a:t>요구 분석을 통해 정의된 요구사항 들을 우선순위로 정리하여 기획이나 개발을 할 때에 참고하는 </a:t>
            </a:r>
            <a:r>
              <a:rPr lang="ko-KR" altLang="en-US" dirty="0" smtClean="0"/>
              <a:t>자료</a:t>
            </a:r>
            <a:endParaRPr lang="en-US" altLang="ko-KR" dirty="0" smtClean="0"/>
          </a:p>
          <a:p>
            <a:pPr lvl="2"/>
            <a:r>
              <a:rPr lang="ko-KR" altLang="en-US" dirty="0"/>
              <a:t>우선순위에 따라 </a:t>
            </a:r>
            <a:r>
              <a:rPr lang="ko-KR" altLang="en-US" dirty="0" smtClean="0"/>
              <a:t>업무의 </a:t>
            </a:r>
            <a:r>
              <a:rPr lang="ko-KR" altLang="en-US" dirty="0"/>
              <a:t>분장</a:t>
            </a:r>
            <a:r>
              <a:rPr lang="en-US" altLang="ko-KR" dirty="0"/>
              <a:t>, </a:t>
            </a:r>
            <a:r>
              <a:rPr lang="ko-KR" altLang="en-US" dirty="0"/>
              <a:t>범위</a:t>
            </a:r>
            <a:r>
              <a:rPr lang="en-US" altLang="ko-KR" dirty="0"/>
              <a:t>, </a:t>
            </a:r>
            <a:r>
              <a:rPr lang="ko-KR" altLang="en-US" dirty="0"/>
              <a:t>투입 인력</a:t>
            </a:r>
            <a:r>
              <a:rPr lang="en-US" altLang="ko-KR" dirty="0"/>
              <a:t>, </a:t>
            </a:r>
            <a:r>
              <a:rPr lang="ko-KR" altLang="en-US" dirty="0"/>
              <a:t>일정 계획 등이 달라질 수 있기 때문에 클라이언트 및 각 </a:t>
            </a:r>
            <a:r>
              <a:rPr lang="ko-KR" altLang="en-US" dirty="0" smtClean="0"/>
              <a:t>부서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간 충분한 협의 과정을 거쳐 우선순위를 산정할 수 있도록 </a:t>
            </a:r>
            <a:r>
              <a:rPr lang="ko-KR" altLang="en-US" dirty="0" smtClean="0"/>
              <a:t>함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10909"/>
            <a:ext cx="5057142" cy="41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/>
              <a:t>03. </a:t>
            </a:r>
            <a:r>
              <a:rPr lang="ko-KR" altLang="en-US" dirty="0"/>
              <a:t>요구사항 우선순위 체크리스트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요구사항 우선순위 체크리스트 차트 제작 </a:t>
            </a:r>
            <a:endParaRPr lang="en-US" altLang="ko-KR" dirty="0" smtClean="0"/>
          </a:p>
          <a:p>
            <a:pPr lvl="2"/>
            <a:r>
              <a:rPr lang="ko-KR" altLang="en-US" dirty="0"/>
              <a:t>요구사항 우선순위 체크리스트를 포토샵이나 파워포인트와 같은 차트 제작 도구를 활용하여 다이어그램으로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시각화하면</a:t>
            </a:r>
            <a:r>
              <a:rPr lang="ko-KR" altLang="en-US" dirty="0" smtClean="0"/>
              <a:t> </a:t>
            </a:r>
            <a:r>
              <a:rPr lang="ko-KR" altLang="en-US" dirty="0"/>
              <a:t>한눈에 알아보기 쉽게 정리할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835919"/>
            <a:ext cx="5616624" cy="2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/>
              <a:t>03. </a:t>
            </a:r>
            <a:r>
              <a:rPr lang="ko-KR" altLang="en-US" dirty="0"/>
              <a:t>요구사항 우선순위 체크리스트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요구사항 우선순위 체크리스트 차트 제작 </a:t>
            </a:r>
            <a:endParaRPr lang="en-US" altLang="ko-KR" dirty="0" smtClean="0"/>
          </a:p>
          <a:p>
            <a:pPr lvl="2"/>
            <a:r>
              <a:rPr lang="ko-KR" altLang="en-US" dirty="0"/>
              <a:t>요구사항 우선순위 체크리스트를 포토샵이나 파워포인트와 같은 차트 제작 도구를 활용하여 다이어그램으로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시각화하면</a:t>
            </a:r>
            <a:r>
              <a:rPr lang="ko-KR" altLang="en-US" dirty="0" smtClean="0"/>
              <a:t> </a:t>
            </a:r>
            <a:r>
              <a:rPr lang="ko-KR" altLang="en-US" dirty="0"/>
              <a:t>한눈에 알아보기 쉽게 정리할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6048672" cy="393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/>
              <a:t>03. </a:t>
            </a:r>
            <a:r>
              <a:rPr lang="ko-KR" altLang="en-US" dirty="0"/>
              <a:t>요구사항 우선순위 체크리스트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B65574"/>
                </a:solidFill>
              </a:rPr>
              <a:t>[</a:t>
            </a:r>
            <a:r>
              <a:rPr lang="ko-KR" altLang="en-US" dirty="0" smtClean="0">
                <a:solidFill>
                  <a:srgbClr val="B65574"/>
                </a:solidFill>
              </a:rPr>
              <a:t>예제</a:t>
            </a:r>
            <a:r>
              <a:rPr lang="en-US" altLang="ko-KR" dirty="0" smtClean="0">
                <a:solidFill>
                  <a:srgbClr val="B65574"/>
                </a:solidFill>
              </a:rPr>
              <a:t>] </a:t>
            </a:r>
            <a:r>
              <a:rPr lang="ko-KR" altLang="en-US" dirty="0"/>
              <a:t>파워포인트를 활용한 다양한 차트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/>
              <a:t>상단 메뉴에서 </a:t>
            </a:r>
            <a:r>
              <a:rPr lang="en-US" altLang="ko-KR" dirty="0"/>
              <a:t>[</a:t>
            </a:r>
            <a:r>
              <a:rPr lang="ko-KR" altLang="en-US" dirty="0"/>
              <a:t>삽입</a:t>
            </a:r>
            <a:r>
              <a:rPr lang="en-US" altLang="ko-KR" dirty="0"/>
              <a:t>]-[</a:t>
            </a:r>
            <a:r>
              <a:rPr lang="ko-KR" altLang="en-US" dirty="0"/>
              <a:t>차트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609600" lvl="1" indent="-342900">
              <a:buFont typeface="+mj-lt"/>
              <a:buAutoNum type="arabicPeriod"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609600" lvl="1" indent="-342900">
              <a:buFont typeface="+mj-lt"/>
              <a:buAutoNum type="arabicPeriod"/>
            </a:pPr>
            <a:endParaRPr lang="en-US" altLang="ko-KR" dirty="0"/>
          </a:p>
          <a:p>
            <a:pPr marL="609600" lvl="1" indent="-342900">
              <a:buFont typeface="+mj-lt"/>
              <a:buAutoNum type="arabicPeriod"/>
            </a:pPr>
            <a:endParaRPr lang="en-US" altLang="ko-KR" sz="900" dirty="0" smtClean="0"/>
          </a:p>
          <a:p>
            <a:pPr marL="609600" lvl="1" indent="-3429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차트 삽입</a:t>
            </a:r>
            <a:r>
              <a:rPr lang="en-US" altLang="ko-KR" dirty="0"/>
              <a:t>] </a:t>
            </a:r>
            <a:r>
              <a:rPr lang="ko-KR" altLang="en-US" dirty="0"/>
              <a:t>대화상자에서 만들고자 하는 차트의 형태를 선택한 후 </a:t>
            </a:r>
            <a:r>
              <a:rPr lang="en-US" altLang="ko-KR" dirty="0"/>
              <a:t>[</a:t>
            </a:r>
            <a:r>
              <a:rPr lang="ko-KR" altLang="en-US" dirty="0"/>
              <a:t>확인</a:t>
            </a:r>
            <a:r>
              <a:rPr lang="en-US" altLang="ko-KR" dirty="0"/>
              <a:t>]</a:t>
            </a:r>
            <a:r>
              <a:rPr lang="ko-KR" altLang="en-US" dirty="0"/>
              <a:t>을 클릭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91866"/>
            <a:ext cx="5846791" cy="9072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84984"/>
            <a:ext cx="3672408" cy="348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요구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/>
              <a:t>03. </a:t>
            </a:r>
            <a:r>
              <a:rPr lang="ko-KR" altLang="en-US" dirty="0"/>
              <a:t>요구사항 우선순위 체크리스트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B65574"/>
                </a:solidFill>
              </a:rPr>
              <a:t>[</a:t>
            </a:r>
            <a:r>
              <a:rPr lang="ko-KR" altLang="en-US" dirty="0" smtClean="0">
                <a:solidFill>
                  <a:srgbClr val="B65574"/>
                </a:solidFill>
              </a:rPr>
              <a:t>예제</a:t>
            </a:r>
            <a:r>
              <a:rPr lang="en-US" altLang="ko-KR" dirty="0" smtClean="0">
                <a:solidFill>
                  <a:srgbClr val="B65574"/>
                </a:solidFill>
              </a:rPr>
              <a:t>] </a:t>
            </a:r>
            <a:r>
              <a:rPr lang="ko-KR" altLang="en-US" dirty="0"/>
              <a:t>파워포인트를 활용한 다양한 차트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609600" lvl="1" indent="-342900">
              <a:buFont typeface="+mj-lt"/>
              <a:buAutoNum type="arabicPeriod" startAt="3"/>
            </a:pPr>
            <a:r>
              <a:rPr lang="ko-KR" altLang="en-US" dirty="0"/>
              <a:t>상단 메뉴에서 </a:t>
            </a:r>
            <a:r>
              <a:rPr lang="en-US" altLang="ko-KR" dirty="0"/>
              <a:t>[</a:t>
            </a:r>
            <a:r>
              <a:rPr lang="ko-KR" altLang="en-US" dirty="0"/>
              <a:t>삽입</a:t>
            </a:r>
            <a:r>
              <a:rPr lang="en-US" altLang="ko-KR" dirty="0"/>
              <a:t>]-[</a:t>
            </a:r>
            <a:r>
              <a:rPr lang="ko-KR" altLang="en-US" dirty="0"/>
              <a:t>차트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609600" lvl="1" indent="-342900">
              <a:buFont typeface="+mj-lt"/>
              <a:buAutoNum type="arabicPeriod" startAt="3"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</a:pPr>
            <a:endParaRPr lang="en-US" altLang="ko-KR" dirty="0" smtClean="0"/>
          </a:p>
          <a:p>
            <a:pPr marL="609600" lvl="1" indent="-342900">
              <a:buFont typeface="+mj-lt"/>
              <a:buAutoNum type="arabicPeriod" startAt="3"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3"/>
            </a:pPr>
            <a:endParaRPr lang="en-US" altLang="ko-KR" sz="9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716252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/>
              <a:t>03. </a:t>
            </a:r>
            <a:r>
              <a:rPr lang="ko-KR" altLang="en-US" dirty="0"/>
              <a:t>요구사항 우선순위 체크리스트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B65574"/>
                </a:solidFill>
              </a:rPr>
              <a:t>[</a:t>
            </a:r>
            <a:r>
              <a:rPr lang="ko-KR" altLang="en-US" dirty="0" smtClean="0">
                <a:solidFill>
                  <a:srgbClr val="B65574"/>
                </a:solidFill>
              </a:rPr>
              <a:t>예제</a:t>
            </a:r>
            <a:r>
              <a:rPr lang="en-US" altLang="ko-KR" dirty="0" smtClean="0">
                <a:solidFill>
                  <a:srgbClr val="B65574"/>
                </a:solidFill>
              </a:rPr>
              <a:t>] </a:t>
            </a:r>
            <a:r>
              <a:rPr lang="ko-KR" altLang="en-US" dirty="0"/>
              <a:t>파워포인트를 활용한 다양한 차트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609600" lvl="1" indent="-342900">
              <a:buFont typeface="+mj-lt"/>
              <a:buAutoNum type="arabicPeriod" startAt="4"/>
            </a:pPr>
            <a:r>
              <a:rPr lang="ko-KR" altLang="en-US" dirty="0"/>
              <a:t>차트를 선택한 후 마우스 오른쪽 버튼을 누르고 팝업 메뉴에서 </a:t>
            </a:r>
            <a:r>
              <a:rPr lang="en-US" altLang="ko-KR" dirty="0"/>
              <a:t>[</a:t>
            </a:r>
            <a:r>
              <a:rPr lang="ko-KR" altLang="en-US" dirty="0"/>
              <a:t>데이터 편집</a:t>
            </a:r>
            <a:r>
              <a:rPr lang="en-US" altLang="ko-KR" dirty="0"/>
              <a:t>]</a:t>
            </a:r>
            <a:r>
              <a:rPr lang="ko-KR" altLang="en-US" dirty="0"/>
              <a:t>을 클릭하면 엑셀 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프로그램과 </a:t>
            </a:r>
            <a:r>
              <a:rPr lang="ko-KR" altLang="en-US" dirty="0"/>
              <a:t>연동되는데 데이터와 수치를 입력하면 차트에 자동으로 반영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4"/>
            </a:pPr>
            <a:endParaRPr lang="en-US" altLang="ko-KR" dirty="0" smtClean="0"/>
          </a:p>
          <a:p>
            <a:pPr marL="609600" lvl="1" indent="-342900">
              <a:buFont typeface="+mj-lt"/>
              <a:buAutoNum type="arabicPeriod" startAt="4"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4"/>
            </a:pPr>
            <a:endParaRPr lang="en-US" altLang="ko-KR" sz="9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79" y="2132856"/>
            <a:ext cx="7162528" cy="343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/>
              <a:t>03. </a:t>
            </a:r>
            <a:r>
              <a:rPr lang="ko-KR" altLang="en-US" dirty="0"/>
              <a:t>요구사항 우선순위 체크리스트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B65574"/>
                </a:solidFill>
              </a:rPr>
              <a:t>[</a:t>
            </a:r>
            <a:r>
              <a:rPr lang="ko-KR" altLang="en-US" dirty="0" smtClean="0">
                <a:solidFill>
                  <a:srgbClr val="B65574"/>
                </a:solidFill>
              </a:rPr>
              <a:t>예제</a:t>
            </a:r>
            <a:r>
              <a:rPr lang="en-US" altLang="ko-KR" dirty="0" smtClean="0">
                <a:solidFill>
                  <a:srgbClr val="B65574"/>
                </a:solidFill>
              </a:rPr>
              <a:t>] </a:t>
            </a:r>
            <a:r>
              <a:rPr lang="ko-KR" altLang="en-US" dirty="0"/>
              <a:t>파워포인트를 활용한 다양한 차트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609600" lvl="1" indent="-342900">
              <a:buFont typeface="+mj-lt"/>
              <a:buAutoNum type="arabicPeriod" startAt="4"/>
            </a:pPr>
            <a:r>
              <a:rPr lang="en-US" altLang="ko-KR" dirty="0"/>
              <a:t>[</a:t>
            </a:r>
            <a:r>
              <a:rPr lang="ko-KR" altLang="en-US" dirty="0"/>
              <a:t>차트 영역 서식</a:t>
            </a:r>
            <a:r>
              <a:rPr lang="en-US" altLang="ko-KR" dirty="0"/>
              <a:t>] </a:t>
            </a:r>
            <a:r>
              <a:rPr lang="ko-KR" altLang="en-US" dirty="0"/>
              <a:t>메뉴에서 차트의 컬러를 변경하거나 도형 </a:t>
            </a:r>
            <a:r>
              <a:rPr lang="ko-KR" altLang="en-US" dirty="0" err="1"/>
              <a:t>그라데이션</a:t>
            </a:r>
            <a:r>
              <a:rPr lang="en-US" altLang="ko-KR" dirty="0"/>
              <a:t>, </a:t>
            </a:r>
            <a:r>
              <a:rPr lang="ko-KR" altLang="en-US" dirty="0"/>
              <a:t>질감</a:t>
            </a:r>
            <a:r>
              <a:rPr lang="en-US" altLang="ko-KR" dirty="0"/>
              <a:t>, </a:t>
            </a:r>
            <a:r>
              <a:rPr lang="ko-KR" altLang="en-US" dirty="0" err="1"/>
              <a:t>입체효과</a:t>
            </a:r>
            <a:r>
              <a:rPr lang="ko-KR" altLang="en-US" dirty="0"/>
              <a:t> 등의 </a:t>
            </a:r>
            <a:endParaRPr lang="en-US" altLang="ko-KR" dirty="0" smtClean="0"/>
          </a:p>
          <a:p>
            <a:pPr marL="2667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다양한 </a:t>
            </a:r>
            <a:r>
              <a:rPr lang="ko-KR" altLang="en-US" dirty="0"/>
              <a:t>도형 효과를 적용할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609600" lvl="1" indent="-342900">
              <a:buFont typeface="+mj-lt"/>
              <a:buAutoNum type="arabicPeriod" startAt="4"/>
            </a:pPr>
            <a:endParaRPr lang="en-US" altLang="ko-KR" dirty="0"/>
          </a:p>
          <a:p>
            <a:pPr marL="609600" lvl="1" indent="-342900">
              <a:buFont typeface="+mj-lt"/>
              <a:buAutoNum type="arabicPeriod" startAt="4"/>
            </a:pPr>
            <a:endParaRPr lang="en-US" altLang="ko-KR" sz="9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6192688" cy="44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 smtClean="0"/>
              <a:t>04. </a:t>
            </a:r>
            <a:r>
              <a:rPr lang="ko-KR" altLang="en-US" dirty="0"/>
              <a:t>요구사항 핵심 파악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프로젝트의 핵심 내용 파악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2"/>
            <a:r>
              <a:rPr lang="ko-KR" altLang="en-US" sz="1140" dirty="0"/>
              <a:t>요구 분석</a:t>
            </a:r>
            <a:r>
              <a:rPr lang="en-US" altLang="ko-KR" sz="1140" dirty="0"/>
              <a:t>, </a:t>
            </a:r>
            <a:r>
              <a:rPr lang="ko-KR" altLang="en-US" sz="1140" dirty="0"/>
              <a:t>요구사항 정의서</a:t>
            </a:r>
            <a:r>
              <a:rPr lang="en-US" altLang="ko-KR" sz="1140" dirty="0"/>
              <a:t>, </a:t>
            </a:r>
            <a:r>
              <a:rPr lang="ko-KR" altLang="en-US" sz="1140" dirty="0"/>
              <a:t>과업 분석</a:t>
            </a:r>
            <a:r>
              <a:rPr lang="en-US" altLang="ko-KR" sz="1140" dirty="0"/>
              <a:t>, </a:t>
            </a:r>
            <a:r>
              <a:rPr lang="ko-KR" altLang="en-US" sz="1140" dirty="0"/>
              <a:t>요구사항 우선순위까지 나왔다면 이를 기반으로 프로젝트의 핵심 내용을 </a:t>
            </a:r>
            <a:r>
              <a:rPr lang="ko-KR" altLang="en-US" sz="1140" dirty="0" smtClean="0"/>
              <a:t>파악</a:t>
            </a:r>
            <a:endParaRPr lang="en-US" altLang="ko-KR" sz="1140" dirty="0" smtClean="0"/>
          </a:p>
          <a:p>
            <a:pPr lvl="2"/>
            <a:r>
              <a:rPr lang="ko-KR" altLang="en-US" dirty="0" smtClean="0"/>
              <a:t>기획자가 </a:t>
            </a:r>
            <a:r>
              <a:rPr lang="ko-KR" altLang="en-US" dirty="0"/>
              <a:t>클라이언트의 요구를 얼마나 파악하였는지</a:t>
            </a:r>
            <a:r>
              <a:rPr lang="en-US" altLang="ko-KR" dirty="0"/>
              <a:t>, </a:t>
            </a:r>
            <a:r>
              <a:rPr lang="ko-KR" altLang="en-US" dirty="0"/>
              <a:t>그리고 어떠한 정보를 확보하고 어떻게 활용하는지에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따라 </a:t>
            </a:r>
            <a:r>
              <a:rPr lang="ko-KR" altLang="en-US" dirty="0"/>
              <a:t>대부분의 프로젝트의 품질이 </a:t>
            </a:r>
            <a:r>
              <a:rPr lang="ko-KR" altLang="en-US" dirty="0" smtClean="0"/>
              <a:t>결정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프로젝트 핵심 파악 순서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프로젝트의 </a:t>
            </a:r>
            <a:r>
              <a:rPr lang="ko-KR" altLang="en-US" dirty="0"/>
              <a:t>개요와 전체적인 흐름을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프로젝트의 </a:t>
            </a:r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취지</a:t>
            </a:r>
            <a:r>
              <a:rPr lang="en-US" altLang="ko-KR" dirty="0"/>
              <a:t>, </a:t>
            </a:r>
            <a:r>
              <a:rPr lang="ko-KR" altLang="en-US" dirty="0"/>
              <a:t>최종 목적을 명확히 </a:t>
            </a:r>
            <a:r>
              <a:rPr lang="ko-KR" altLang="en-US" dirty="0" smtClean="0"/>
              <a:t>인지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프로젝트의 </a:t>
            </a:r>
            <a:r>
              <a:rPr lang="ko-KR" altLang="en-US" dirty="0"/>
              <a:t>수행 내용과 수행 조건을 바탕으로 전체 프로젝트의 범위를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프로젝트의 </a:t>
            </a:r>
            <a:r>
              <a:rPr lang="ko-KR" altLang="en-US" dirty="0"/>
              <a:t>진행 </a:t>
            </a:r>
            <a:r>
              <a:rPr lang="ko-KR" altLang="en-US" dirty="0" smtClean="0"/>
              <a:t>프로세스와 </a:t>
            </a:r>
            <a:r>
              <a:rPr lang="ko-KR" altLang="en-US" dirty="0"/>
              <a:t>일정을 파악하는 프로세스를 </a:t>
            </a:r>
            <a:r>
              <a:rPr lang="ko-KR" altLang="en-US" dirty="0" smtClean="0"/>
              <a:t>거침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077072"/>
            <a:ext cx="6192688" cy="201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 smtClean="0"/>
              <a:t>04. </a:t>
            </a:r>
            <a:r>
              <a:rPr lang="ko-KR" altLang="en-US" dirty="0"/>
              <a:t>요구사항 핵심 파악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프로젝트의 핵심 내용 파악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 smtClean="0"/>
              <a:t>프로젝트의 </a:t>
            </a:r>
            <a:r>
              <a:rPr lang="ko-KR" altLang="en-US" dirty="0"/>
              <a:t>개요 및 흐름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2"/>
            <a:r>
              <a:rPr lang="ko-KR" altLang="en-US" dirty="0"/>
              <a:t>프로젝트의 성격과 내용을 대표할 수 있는 프로젝트의 이름과 주관 기관을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제안 </a:t>
            </a:r>
            <a:r>
              <a:rPr lang="ko-KR" altLang="en-US" dirty="0"/>
              <a:t>요청서가 제공될 경우 목차를 숙지하여 전반적인 프로젝트의 내용 흐름을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 smtClean="0"/>
              <a:t>프로젝트의 </a:t>
            </a:r>
            <a:r>
              <a:rPr lang="ko-KR" altLang="en-US" dirty="0"/>
              <a:t>취지 및 목적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2"/>
            <a:r>
              <a:rPr lang="ko-KR" altLang="en-US" dirty="0"/>
              <a:t>프로젝트를 진행하게 된 이유에 대한 프로젝트의 추진 </a:t>
            </a:r>
            <a:r>
              <a:rPr lang="ko-KR" altLang="en-US" dirty="0" err="1" smtClean="0"/>
              <a:t>배경를</a:t>
            </a:r>
            <a:r>
              <a:rPr lang="ko-KR" altLang="en-US" dirty="0" smtClean="0"/>
              <a:t> 파악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</a:t>
            </a:r>
            <a:r>
              <a:rPr lang="ko-KR" altLang="en-US" dirty="0"/>
              <a:t>상황의 </a:t>
            </a:r>
            <a:r>
              <a:rPr lang="ko-KR" altLang="en-US" dirty="0" smtClean="0"/>
              <a:t>문제를 어떻게 </a:t>
            </a:r>
            <a:r>
              <a:rPr lang="ko-KR" altLang="en-US" dirty="0"/>
              <a:t>해결하려고 하는지에 대한 </a:t>
            </a:r>
            <a:r>
              <a:rPr lang="ko-KR" altLang="en-US" dirty="0" smtClean="0"/>
              <a:t>방향을 </a:t>
            </a:r>
            <a:r>
              <a:rPr lang="ko-KR" altLang="en-US" dirty="0"/>
              <a:t>파악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그리고 </a:t>
            </a:r>
            <a:r>
              <a:rPr lang="ko-KR" altLang="en-US" dirty="0"/>
              <a:t>무엇을 개선하려고 하는지에 대한 </a:t>
            </a:r>
            <a:r>
              <a:rPr lang="ko-KR" altLang="en-US" dirty="0" smtClean="0"/>
              <a:t>프로젝트의 </a:t>
            </a:r>
            <a:r>
              <a:rPr lang="ko-KR" altLang="en-US" dirty="0"/>
              <a:t>최종 목적 및 기대 </a:t>
            </a:r>
            <a:r>
              <a:rPr lang="ko-KR" altLang="en-US" dirty="0" smtClean="0"/>
              <a:t>효과를 파악</a:t>
            </a:r>
            <a:endParaRPr lang="en-US" altLang="ko-KR" dirty="0" smtClean="0"/>
          </a:p>
          <a:p>
            <a:pPr marL="790575" lvl="2" indent="-342900">
              <a:buFont typeface="+mj-lt"/>
              <a:buAutoNum type="arabicPeriod"/>
            </a:pPr>
            <a:endParaRPr lang="ko-KR" altLang="en-US" dirty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 smtClean="0"/>
              <a:t>프로젝트의 </a:t>
            </a:r>
            <a:r>
              <a:rPr lang="ko-KR" altLang="en-US" dirty="0"/>
              <a:t>수행 내용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2"/>
            <a:r>
              <a:rPr lang="ko-KR" altLang="en-US" dirty="0"/>
              <a:t>프로젝트를 수행하기 위한 서비스와 콘텐츠 및 기능에 따른 기획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프로그래밍 등 과 같은 업무별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세부 </a:t>
            </a:r>
            <a:r>
              <a:rPr lang="ko-KR" altLang="en-US" dirty="0"/>
              <a:t>수행 내용을 파악</a:t>
            </a:r>
          </a:p>
          <a:p>
            <a:pPr marL="609600" lvl="1" indent="-34290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726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 smtClean="0"/>
              <a:t>04. </a:t>
            </a:r>
            <a:r>
              <a:rPr lang="ko-KR" altLang="en-US" dirty="0"/>
              <a:t>요구사항 핵심 파악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프로젝트의 핵심 내용 파악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marL="609600" lvl="1" indent="-342900">
              <a:buFont typeface="+mj-lt"/>
              <a:buAutoNum type="arabicPeriod" startAt="4"/>
            </a:pPr>
            <a:r>
              <a:rPr lang="ko-KR" altLang="en-US" dirty="0" smtClean="0"/>
              <a:t>프로젝트의 </a:t>
            </a:r>
            <a:r>
              <a:rPr lang="ko-KR" altLang="en-US" dirty="0"/>
              <a:t>수행 조건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프로젝트를 </a:t>
            </a:r>
            <a:r>
              <a:rPr lang="ko-KR" altLang="en-US" dirty="0"/>
              <a:t>수행하는 데 필요한 제반 조건을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3"/>
            <a:r>
              <a:rPr lang="ko-KR" altLang="en-US" dirty="0"/>
              <a:t>핵심 요구사항</a:t>
            </a:r>
            <a:r>
              <a:rPr lang="en-US" altLang="ko-KR" dirty="0"/>
              <a:t>, </a:t>
            </a:r>
            <a:r>
              <a:rPr lang="ko-KR" altLang="en-US" dirty="0"/>
              <a:t>업무 환경</a:t>
            </a:r>
            <a:r>
              <a:rPr lang="en-US" altLang="ko-KR" dirty="0"/>
              <a:t>, </a:t>
            </a:r>
            <a:r>
              <a:rPr lang="ko-KR" altLang="en-US" dirty="0"/>
              <a:t>개발 환경</a:t>
            </a:r>
            <a:r>
              <a:rPr lang="en-US" altLang="ko-KR" dirty="0"/>
              <a:t>, </a:t>
            </a:r>
            <a:r>
              <a:rPr lang="ko-KR" altLang="en-US" dirty="0"/>
              <a:t>기본 준수사항 및 제약 사항</a:t>
            </a:r>
            <a:r>
              <a:rPr lang="en-US" altLang="ko-KR" dirty="0"/>
              <a:t>, </a:t>
            </a:r>
            <a:r>
              <a:rPr lang="ko-KR" altLang="en-US" dirty="0"/>
              <a:t>필수 투입 인력 등 </a:t>
            </a:r>
            <a:endParaRPr lang="en-US" altLang="ko-KR" dirty="0" smtClean="0"/>
          </a:p>
          <a:p>
            <a:pPr marL="447675" lvl="2" indent="0">
              <a:buNone/>
            </a:pPr>
            <a:endParaRPr lang="ko-KR" altLang="en-US" dirty="0"/>
          </a:p>
          <a:p>
            <a:pPr marL="609600" lvl="1" indent="-342900">
              <a:buFont typeface="+mj-lt"/>
              <a:buAutoNum type="arabicPeriod" startAt="4"/>
            </a:pPr>
            <a:r>
              <a:rPr lang="ko-KR" altLang="en-US" dirty="0" smtClean="0"/>
              <a:t>프로젝트의 </a:t>
            </a:r>
            <a:r>
              <a:rPr lang="ko-KR" altLang="en-US" dirty="0"/>
              <a:t>범위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프로젝트를 </a:t>
            </a:r>
            <a:r>
              <a:rPr lang="ko-KR" altLang="en-US" dirty="0"/>
              <a:t>수행하는 데에 있어 포함되는 요소와 포함되지 않는 요소</a:t>
            </a:r>
            <a:r>
              <a:rPr lang="en-US" altLang="ko-KR" dirty="0"/>
              <a:t>, </a:t>
            </a:r>
            <a:r>
              <a:rPr lang="ko-KR" altLang="en-US" dirty="0"/>
              <a:t>최종 산출물을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프로젝트의 </a:t>
            </a:r>
            <a:r>
              <a:rPr lang="ko-KR" altLang="en-US" dirty="0"/>
              <a:t>전체 범위를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pPr marL="609600" lvl="1" indent="-342900">
              <a:buFont typeface="+mj-lt"/>
              <a:buAutoNum type="arabicPeriod" startAt="4"/>
            </a:pPr>
            <a:r>
              <a:rPr lang="ko-KR" altLang="en-US" dirty="0" smtClean="0"/>
              <a:t>전체 </a:t>
            </a:r>
            <a:r>
              <a:rPr lang="ko-KR" altLang="en-US" dirty="0"/>
              <a:t>프로세스 및 일정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2"/>
            <a:r>
              <a:rPr lang="ko-KR" altLang="en-US" dirty="0"/>
              <a:t>프로젝트의 의사결정자와 담당자를 확인하고 보고 체계에 대한 예상되는 업무의 흐름을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 </a:t>
            </a:r>
            <a:r>
              <a:rPr lang="ko-KR" altLang="en-US" dirty="0"/>
              <a:t>수행을 위한 전체 일정을 </a:t>
            </a:r>
            <a:r>
              <a:rPr lang="ko-KR" altLang="en-US" dirty="0" smtClean="0"/>
              <a:t>계획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외주제작의</a:t>
            </a:r>
            <a:r>
              <a:rPr lang="ko-KR" altLang="en-US" dirty="0" smtClean="0"/>
              <a:t> </a:t>
            </a:r>
            <a:r>
              <a:rPr lang="ko-KR" altLang="en-US" dirty="0"/>
              <a:t>경우 클라이언트가 주최하는 프로젝트 설명회</a:t>
            </a:r>
            <a:r>
              <a:rPr lang="en-US" altLang="ko-KR" dirty="0"/>
              <a:t>, </a:t>
            </a:r>
            <a:r>
              <a:rPr lang="ko-KR" altLang="en-US" dirty="0"/>
              <a:t>제안서 내용 구성</a:t>
            </a:r>
            <a:r>
              <a:rPr lang="en-US" altLang="ko-KR" dirty="0"/>
              <a:t>, </a:t>
            </a:r>
            <a:r>
              <a:rPr lang="ko-KR" altLang="en-US" dirty="0"/>
              <a:t>제안서 제출 일정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dirty="0" smtClean="0"/>
              <a:t>   제안 프레젠테이션 </a:t>
            </a:r>
            <a:r>
              <a:rPr lang="ko-KR" altLang="en-US" dirty="0"/>
              <a:t>및 평가</a:t>
            </a:r>
            <a:r>
              <a:rPr lang="en-US" altLang="ko-KR" dirty="0"/>
              <a:t>, </a:t>
            </a:r>
            <a:r>
              <a:rPr lang="ko-KR" altLang="en-US" dirty="0"/>
              <a:t>업체 선정 평가 기준 등 제안 관련 프로세스를 </a:t>
            </a:r>
            <a:r>
              <a:rPr lang="ko-KR" altLang="en-US" dirty="0" smtClean="0"/>
              <a:t>숙지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제안 </a:t>
            </a:r>
            <a:r>
              <a:rPr lang="ko-KR" altLang="en-US" dirty="0"/>
              <a:t>요청서에 기재 된 </a:t>
            </a:r>
            <a:r>
              <a:rPr lang="ko-KR" altLang="en-US" dirty="0" smtClean="0"/>
              <a:t>내용이 </a:t>
            </a:r>
            <a:r>
              <a:rPr lang="ko-KR" altLang="en-US" dirty="0"/>
              <a:t>이해되지 않는 경우에는 담당자와의 커뮤니케이션을 통해 명확히 </a:t>
            </a:r>
            <a:r>
              <a:rPr lang="ko-KR" altLang="en-US" dirty="0" smtClean="0"/>
              <a:t>이해 </a:t>
            </a:r>
            <a:endParaRPr lang="ko-KR" altLang="en-US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110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 smtClean="0"/>
              <a:t>04. </a:t>
            </a:r>
            <a:r>
              <a:rPr lang="ko-KR" altLang="en-US" dirty="0"/>
              <a:t>요구사항 핵심 파악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브리프</a:t>
            </a:r>
            <a:r>
              <a:rPr lang="ko-KR" altLang="en-US" dirty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기획서를 작성하기 전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프로젝트의 </a:t>
            </a:r>
            <a:r>
              <a:rPr lang="ko-KR" altLang="en-US" dirty="0"/>
              <a:t>최종 목표</a:t>
            </a:r>
            <a:r>
              <a:rPr lang="en-US" altLang="ko-KR" dirty="0"/>
              <a:t>(Goal)</a:t>
            </a:r>
            <a:r>
              <a:rPr lang="ko-KR" altLang="en-US" dirty="0"/>
              <a:t>와 성격을 </a:t>
            </a:r>
            <a:r>
              <a:rPr lang="ko-KR" altLang="en-US" dirty="0" smtClean="0"/>
              <a:t>결정하고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문제점과 </a:t>
            </a:r>
            <a:r>
              <a:rPr lang="ko-KR" altLang="en-US" dirty="0"/>
              <a:t>방향을 간략하게 정리할 수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47" y="1397846"/>
            <a:ext cx="3929109" cy="53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요구 분석의 이해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요구사항 </a:t>
            </a:r>
            <a:r>
              <a:rPr lang="ko-KR" altLang="en-US" dirty="0"/>
              <a:t>정의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요구사항 </a:t>
            </a:r>
            <a:r>
              <a:rPr lang="ko-KR" altLang="en-US" dirty="0"/>
              <a:t>우선순위 체크리스트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요구사항 </a:t>
            </a:r>
            <a:r>
              <a:rPr lang="ko-KR" altLang="en-US" dirty="0"/>
              <a:t>핵심 파악</a:t>
            </a:r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>
            <a:normAutofit/>
          </a:bodyPr>
          <a:lstStyle/>
          <a:p>
            <a:pPr>
              <a:buClr>
                <a:srgbClr val="EDCAD2"/>
              </a:buClr>
            </a:pPr>
            <a:r>
              <a:rPr lang="ko-KR" altLang="en-US" sz="1400" dirty="0"/>
              <a:t>프로젝트를 진행하기 전에 어떤 성격 의 프로젝트인지</a:t>
            </a:r>
            <a:r>
              <a:rPr lang="en-US" altLang="ko-KR" sz="1400" dirty="0"/>
              <a:t>, </a:t>
            </a:r>
            <a:r>
              <a:rPr lang="ko-KR" altLang="en-US" sz="1400" dirty="0"/>
              <a:t>제작 목적</a:t>
            </a:r>
            <a:r>
              <a:rPr lang="en-US" altLang="ko-KR" sz="1400" dirty="0"/>
              <a:t>, </a:t>
            </a:r>
            <a:r>
              <a:rPr lang="ko-KR" altLang="en-US" sz="1400" dirty="0"/>
              <a:t>환경</a:t>
            </a:r>
            <a:r>
              <a:rPr lang="en-US" altLang="ko-KR" sz="1400" dirty="0"/>
              <a:t>, </a:t>
            </a:r>
            <a:r>
              <a:rPr lang="ko-KR" altLang="en-US" sz="1400" dirty="0"/>
              <a:t>제반 조건 등 클라이언트가 프로젝트를 통해 원하는 것이 무엇인지</a:t>
            </a:r>
            <a:r>
              <a:rPr lang="en-US" altLang="ko-KR" sz="1400" dirty="0"/>
              <a:t>, </a:t>
            </a:r>
            <a:r>
              <a:rPr lang="ko-KR" altLang="en-US" sz="1400" dirty="0"/>
              <a:t>필수 조건이나 제한 조건은 </a:t>
            </a:r>
            <a:r>
              <a:rPr lang="ko-KR" altLang="en-US" sz="1400" dirty="0" err="1"/>
              <a:t>무엇인지와</a:t>
            </a:r>
            <a:r>
              <a:rPr lang="ko-KR" altLang="en-US" sz="1400" dirty="0"/>
              <a:t> 같은 전체적인 요구사항을 분석하여 프로젝트의 방향을 </a:t>
            </a:r>
            <a:r>
              <a:rPr lang="ko-KR" altLang="en-US" sz="1400" dirty="0" smtClean="0"/>
              <a:t>설정한다</a:t>
            </a:r>
            <a:r>
              <a:rPr lang="en-US" altLang="ko-KR" sz="1400" dirty="0" smtClean="0"/>
              <a:t>.</a:t>
            </a:r>
            <a:endParaRPr lang="ko-KR" altLang="en-US" sz="1550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/>
              <a:t>01. </a:t>
            </a:r>
            <a:r>
              <a:rPr lang="ko-KR" altLang="en-US" dirty="0"/>
              <a:t>요구 분석의 </a:t>
            </a:r>
            <a:r>
              <a:rPr lang="ko-KR" altLang="en-US" dirty="0" smtClean="0"/>
              <a:t>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요구 분석의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/>
            <a:r>
              <a:rPr lang="ko-KR" altLang="en-US" dirty="0"/>
              <a:t>프로젝트의 목표와 현 상황 간의 차이에서 발생하는 문제를 </a:t>
            </a:r>
            <a:r>
              <a:rPr lang="ko-KR" altLang="en-US" dirty="0" smtClean="0"/>
              <a:t>발견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문제를 </a:t>
            </a:r>
            <a:r>
              <a:rPr lang="ko-KR" altLang="en-US" dirty="0"/>
              <a:t>해결하기 위해 첫 단추를 채우는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996952"/>
            <a:ext cx="6502812" cy="21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/>
              <a:t>01. </a:t>
            </a:r>
            <a:r>
              <a:rPr lang="ko-KR" altLang="en-US" dirty="0"/>
              <a:t>요구 분석의 </a:t>
            </a:r>
            <a:r>
              <a:rPr lang="ko-KR" altLang="en-US" dirty="0" smtClean="0"/>
              <a:t>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요구 분석의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제안 </a:t>
            </a:r>
            <a:r>
              <a:rPr lang="ko-KR" altLang="en-US" dirty="0" smtClean="0"/>
              <a:t>요청서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프로젝트를 </a:t>
            </a:r>
            <a:r>
              <a:rPr lang="ko-KR" altLang="en-US" dirty="0"/>
              <a:t>전반적으로 </a:t>
            </a:r>
            <a:r>
              <a:rPr lang="ko-KR" altLang="en-US" dirty="0" smtClean="0"/>
              <a:t>파악</a:t>
            </a:r>
            <a:r>
              <a:rPr lang="en-US" altLang="ko-KR" dirty="0"/>
              <a:t> </a:t>
            </a:r>
            <a:r>
              <a:rPr lang="ko-KR" altLang="en-US" dirty="0" smtClean="0"/>
              <a:t>할 </a:t>
            </a:r>
            <a:r>
              <a:rPr lang="ko-KR" altLang="en-US" dirty="0"/>
              <a:t>수 있는 내용이 담긴 클라이언트가 작성하는 최초의 요구사항 </a:t>
            </a:r>
            <a:r>
              <a:rPr lang="ko-KR" altLang="en-US" dirty="0" smtClean="0"/>
              <a:t>정의서</a:t>
            </a:r>
            <a:endParaRPr lang="en-US" altLang="ko-KR" dirty="0" smtClean="0"/>
          </a:p>
          <a:p>
            <a:pPr lvl="2"/>
            <a:r>
              <a:rPr lang="ko-KR" altLang="en-US" dirty="0"/>
              <a:t>제안 요청서를 얼마나 잘 파악하고 분석하는지에 따라 프로젝트의 성패가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20888"/>
            <a:ext cx="3607300" cy="42657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452788"/>
            <a:ext cx="4636418" cy="2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/>
              <a:t>01. </a:t>
            </a:r>
            <a:r>
              <a:rPr lang="ko-KR" altLang="en-US" dirty="0"/>
              <a:t>요구 분석의 </a:t>
            </a:r>
            <a:r>
              <a:rPr lang="ko-KR" altLang="en-US" dirty="0" smtClean="0"/>
              <a:t>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요구 분석의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외 요구 분석의 방법</a:t>
            </a:r>
            <a:endParaRPr lang="en-US" altLang="ko-KR" dirty="0" smtClean="0"/>
          </a:p>
          <a:p>
            <a:pPr lvl="2"/>
            <a:r>
              <a:rPr lang="ko-KR" altLang="en-US" dirty="0"/>
              <a:t>클라이언트와의 미팅을 통해 요구사항을 </a:t>
            </a:r>
            <a:r>
              <a:rPr lang="ko-KR" altLang="en-US" dirty="0" smtClean="0"/>
              <a:t>수집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전문가 </a:t>
            </a:r>
            <a:r>
              <a:rPr lang="ko-KR" altLang="en-US" dirty="0"/>
              <a:t>및 담당자들과의 포커스 그룹 </a:t>
            </a:r>
            <a:r>
              <a:rPr lang="ko-KR" altLang="en-US" dirty="0" smtClean="0"/>
              <a:t>인터뷰 </a:t>
            </a:r>
            <a:r>
              <a:rPr lang="en-US" altLang="ko-KR" dirty="0" smtClean="0"/>
              <a:t>(FGI)</a:t>
            </a:r>
            <a:r>
              <a:rPr lang="ko-KR" altLang="en-US" dirty="0" smtClean="0"/>
              <a:t>를 진행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클라이언트로 </a:t>
            </a:r>
            <a:r>
              <a:rPr lang="ko-KR" altLang="en-US" dirty="0"/>
              <a:t>하여금 요구 </a:t>
            </a:r>
            <a:r>
              <a:rPr lang="ko-KR" altLang="en-US" dirty="0" err="1" smtClean="0"/>
              <a:t>분석서의</a:t>
            </a:r>
            <a:r>
              <a:rPr lang="ko-KR" altLang="en-US" dirty="0" smtClean="0"/>
              <a:t> </a:t>
            </a:r>
            <a:r>
              <a:rPr lang="ko-KR" altLang="en-US" dirty="0"/>
              <a:t>작성을 요청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068960"/>
            <a:ext cx="4176464" cy="30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/>
              <a:t>01. </a:t>
            </a:r>
            <a:r>
              <a:rPr lang="ko-KR" altLang="en-US" dirty="0"/>
              <a:t>요구 분석의 </a:t>
            </a:r>
            <a:r>
              <a:rPr lang="ko-KR" altLang="en-US" dirty="0" smtClean="0"/>
              <a:t>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요구 분석의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코리아넷의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요구분석서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6" y="1988840"/>
            <a:ext cx="3720642" cy="46938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49124"/>
            <a:ext cx="3431123" cy="49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buClr>
                <a:srgbClr val="3C479D"/>
              </a:buClr>
            </a:pPr>
            <a:r>
              <a:rPr lang="en-US" altLang="ko-KR" dirty="0"/>
              <a:t>01. </a:t>
            </a:r>
            <a:r>
              <a:rPr lang="ko-KR" altLang="en-US" dirty="0"/>
              <a:t>요구 분석의 </a:t>
            </a:r>
            <a:r>
              <a:rPr lang="ko-KR" altLang="en-US" dirty="0" smtClean="0"/>
              <a:t>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요구 분석의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코리아넷의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요구분석서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68" y="1988840"/>
            <a:ext cx="3279717" cy="46938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994" y="1988840"/>
            <a:ext cx="3278328" cy="46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942</Words>
  <Application>Microsoft Office PowerPoint</Application>
  <PresentationFormat>화면 슬라이드 쇼(4:3)</PresentationFormat>
  <Paragraphs>136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HY견고딕</vt:lpstr>
      <vt:lpstr>맑은 고딕</vt:lpstr>
      <vt:lpstr>Arial</vt:lpstr>
      <vt:lpstr>Tahoma</vt:lpstr>
      <vt:lpstr>Wingdings</vt:lpstr>
      <vt:lpstr>Office 테마</vt:lpstr>
      <vt:lpstr>PowerPoint 프레젠테이션</vt:lpstr>
      <vt:lpstr>04 요구 분석</vt:lpstr>
      <vt:lpstr>PowerPoint 프레젠테이션</vt:lpstr>
      <vt:lpstr>PowerPoint 프레젠테이션</vt:lpstr>
      <vt:lpstr>01. 요구 분석의 이해</vt:lpstr>
      <vt:lpstr>01. 요구 분석의 이해</vt:lpstr>
      <vt:lpstr>01. 요구 분석의 이해</vt:lpstr>
      <vt:lpstr>01. 요구 분석의 이해</vt:lpstr>
      <vt:lpstr>01. 요구 분석의 이해</vt:lpstr>
      <vt:lpstr>01. 요구 분석의 이해</vt:lpstr>
      <vt:lpstr>02. 요구사항 정의</vt:lpstr>
      <vt:lpstr>02. 요구사항 정의</vt:lpstr>
      <vt:lpstr>02. 요구사항 정의</vt:lpstr>
      <vt:lpstr>02. 요구사항 정의</vt:lpstr>
      <vt:lpstr>02. 요구사항 정의</vt:lpstr>
      <vt:lpstr>03. 요구사항 우선순위 체크리스트</vt:lpstr>
      <vt:lpstr>03. 요구사항 우선순위 체크리스트</vt:lpstr>
      <vt:lpstr>03. 요구사항 우선순위 체크리스트</vt:lpstr>
      <vt:lpstr>03. 요구사항 우선순위 체크리스트</vt:lpstr>
      <vt:lpstr>03. 요구사항 우선순위 체크리스트</vt:lpstr>
      <vt:lpstr>03. 요구사항 우선순위 체크리스트</vt:lpstr>
      <vt:lpstr>03. 요구사항 우선순위 체크리스트</vt:lpstr>
      <vt:lpstr>04. 요구사항 핵심 파악</vt:lpstr>
      <vt:lpstr>04. 요구사항 핵심 파악</vt:lpstr>
      <vt:lpstr>04. 요구사항 핵심 파악</vt:lpstr>
      <vt:lpstr>04. 요구사항 핵심 파악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admin</cp:lastModifiedBy>
  <cp:revision>107</cp:revision>
  <dcterms:created xsi:type="dcterms:W3CDTF">2020-06-18T03:20:34Z</dcterms:created>
  <dcterms:modified xsi:type="dcterms:W3CDTF">2021-07-19T06:37:12Z</dcterms:modified>
</cp:coreProperties>
</file>