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handoutMasterIdLst>
    <p:handoutMasterId r:id="rId35"/>
  </p:handoutMasterIdLst>
  <p:sldIdLst>
    <p:sldId id="461" r:id="rId2"/>
    <p:sldId id="522" r:id="rId3"/>
    <p:sldId id="386" r:id="rId4"/>
    <p:sldId id="387" r:id="rId5"/>
    <p:sldId id="460" r:id="rId6"/>
    <p:sldId id="523" r:id="rId7"/>
    <p:sldId id="525" r:id="rId8"/>
    <p:sldId id="524" r:id="rId9"/>
    <p:sldId id="528" r:id="rId10"/>
    <p:sldId id="526" r:id="rId11"/>
    <p:sldId id="527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4" r:id="rId26"/>
    <p:sldId id="547" r:id="rId27"/>
    <p:sldId id="548" r:id="rId28"/>
    <p:sldId id="549" r:id="rId29"/>
    <p:sldId id="545" r:id="rId30"/>
    <p:sldId id="550" r:id="rId31"/>
    <p:sldId id="551" r:id="rId32"/>
    <p:sldId id="385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574"/>
    <a:srgbClr val="FFFFFF"/>
    <a:srgbClr val="F0DDE3"/>
    <a:srgbClr val="E2BBC7"/>
    <a:srgbClr val="CC889D"/>
    <a:srgbClr val="83CBA1"/>
    <a:srgbClr val="C85873"/>
    <a:srgbClr val="DB91A3"/>
    <a:srgbClr val="E6B4C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29" autoAdjust="0"/>
    <p:restoredTop sz="98898" autoAdjust="0"/>
  </p:normalViewPr>
  <p:slideViewPr>
    <p:cSldViewPr>
      <p:cViewPr varScale="1">
        <p:scale>
          <a:sx n="164" d="100"/>
          <a:sy n="164" d="100"/>
        </p:scale>
        <p:origin x="1896" y="13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0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755576" y="165231"/>
            <a:ext cx="5804295" cy="5454426"/>
            <a:chOff x="755576" y="165231"/>
            <a:chExt cx="5804295" cy="5454426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72852"/>
              <a:ext cx="4968552" cy="94680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7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rgbClr val="83CBA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 userDrawn="1"/>
        </p:nvSpPr>
        <p:spPr>
          <a:xfrm>
            <a:off x="2195736" y="5843592"/>
            <a:ext cx="69482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619945" y="5921929"/>
            <a:ext cx="22322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300" b="1" dirty="0" smtClean="0">
                <a:latin typeface="+mn-lt"/>
                <a:ea typeface="맑은 고딕" pitchFamily="50" charset="-127"/>
              </a:rPr>
              <a:t>Chapter.</a:t>
            </a:r>
            <a:endParaRPr kumimoji="0" lang="en-US" altLang="ko-KR" sz="3300" b="1" dirty="0">
              <a:latin typeface="+mn-lt"/>
              <a:ea typeface="맑은 고딕" pitchFamily="50" charset="-127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2348136" y="5995992"/>
            <a:ext cx="6948264" cy="54868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755576" y="165231"/>
            <a:ext cx="5804295" cy="5409976"/>
            <a:chOff x="755576" y="165231"/>
            <a:chExt cx="5804295" cy="5409976"/>
          </a:xfrm>
        </p:grpSpPr>
        <p:pic>
          <p:nvPicPr>
            <p:cNvPr id="24" name="그림 2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28402"/>
              <a:ext cx="4968552" cy="9468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86764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8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7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2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B6557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65574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B65574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CC6A81"/>
              </a:buClr>
              <a:buFont typeface="Arial" pitchFamily="34" charset="0"/>
              <a:buChar char="•"/>
              <a:defRPr sz="1150"/>
            </a:lvl3pPr>
            <a:lvl4pPr marL="809625" indent="-180975">
              <a:spcAft>
                <a:spcPts val="300"/>
              </a:spcAft>
              <a:buClr>
                <a:srgbClr val="B65574"/>
              </a:buClr>
              <a:buSzPct val="96000"/>
              <a:defRPr sz="1050"/>
            </a:lvl4pPr>
            <a:lvl5pPr marL="990600" indent="-180975">
              <a:buClr>
                <a:srgbClr val="B65574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9060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A7D7FFC2-62D3-4BE0-8529-F40C1ADBD02D}"/>
              </a:ext>
            </a:extLst>
          </p:cNvPr>
          <p:cNvSpPr txBox="1"/>
          <p:nvPr userDrawn="1"/>
        </p:nvSpPr>
        <p:spPr>
          <a:xfrm>
            <a:off x="1475656" y="2767280"/>
            <a:ext cx="6696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Thank you</a:t>
            </a:r>
            <a:endParaRPr kumimoji="0"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92FB73-1543-4900-9730-CEBEC129D71A}"/>
              </a:ext>
            </a:extLst>
          </p:cNvPr>
          <p:cNvCxnSpPr>
            <a:cxnSpLocks/>
          </p:cNvCxnSpPr>
          <p:nvPr userDrawn="1"/>
        </p:nvCxnSpPr>
        <p:spPr>
          <a:xfrm>
            <a:off x="1619672" y="4221088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8D78D7-6975-4922-977D-2566434936B4}"/>
              </a:ext>
            </a:extLst>
          </p:cNvPr>
          <p:cNvCxnSpPr>
            <a:cxnSpLocks/>
          </p:cNvCxnSpPr>
          <p:nvPr userDrawn="1"/>
        </p:nvCxnSpPr>
        <p:spPr>
          <a:xfrm>
            <a:off x="1691680" y="2708920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1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2021-07-19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7" r:id="rId2"/>
    <p:sldLayoutId id="2147483722" r:id="rId3"/>
    <p:sldLayoutId id="2147483723" r:id="rId4"/>
    <p:sldLayoutId id="2147483724" r:id="rId5"/>
    <p:sldLayoutId id="214748372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아이스브레이킹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아이스브레이킹의</a:t>
            </a:r>
            <a:r>
              <a:rPr lang="ko-KR" altLang="en-US" dirty="0" smtClean="0"/>
              <a:t>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스파게티 </a:t>
            </a:r>
            <a:r>
              <a:rPr lang="ko-KR" altLang="en-US" dirty="0"/>
              <a:t>면을 이용한 </a:t>
            </a:r>
            <a:r>
              <a:rPr lang="ko-KR" altLang="en-US" dirty="0" err="1"/>
              <a:t>마시멜로</a:t>
            </a:r>
            <a:r>
              <a:rPr lang="ko-KR" altLang="en-US" dirty="0"/>
              <a:t> 탑 쌓기 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en-US" altLang="ko-KR" dirty="0" smtClean="0"/>
              <a:t>5</a:t>
            </a:r>
            <a:r>
              <a:rPr lang="ko-KR" altLang="en-US" dirty="0"/>
              <a:t>인 이내의 팀을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각 </a:t>
            </a:r>
            <a:r>
              <a:rPr lang="ko-KR" altLang="en-US" dirty="0" err="1"/>
              <a:t>팀별</a:t>
            </a:r>
            <a:r>
              <a:rPr lang="ko-KR" altLang="en-US" dirty="0"/>
              <a:t> 스파게티 면 </a:t>
            </a:r>
            <a:r>
              <a:rPr lang="en-US" altLang="ko-KR" dirty="0"/>
              <a:t>30</a:t>
            </a:r>
            <a:r>
              <a:rPr lang="ko-KR" altLang="en-US" dirty="0"/>
              <a:t>가닥</a:t>
            </a:r>
            <a:r>
              <a:rPr lang="en-US" altLang="ko-KR" dirty="0"/>
              <a:t>, </a:t>
            </a:r>
            <a:r>
              <a:rPr lang="ko-KR" altLang="en-US" dirty="0" err="1"/>
              <a:t>마시멜로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개를 </a:t>
            </a:r>
            <a:r>
              <a:rPr lang="ko-KR" altLang="en-US" dirty="0" err="1" smtClean="0"/>
              <a:t>나누어줌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스파게티 </a:t>
            </a:r>
            <a:r>
              <a:rPr lang="ko-KR" altLang="en-US" dirty="0"/>
              <a:t>면과 </a:t>
            </a:r>
            <a:r>
              <a:rPr lang="ko-KR" altLang="en-US" dirty="0" err="1"/>
              <a:t>마시멜로를</a:t>
            </a:r>
            <a:r>
              <a:rPr lang="ko-KR" altLang="en-US" dirty="0"/>
              <a:t> 연결하여 </a:t>
            </a:r>
            <a:r>
              <a:rPr lang="en-US" altLang="ko-KR" dirty="0"/>
              <a:t>20</a:t>
            </a:r>
            <a:r>
              <a:rPr lang="ko-KR" altLang="en-US" dirty="0"/>
              <a:t>분 동안 탑을 쌓는 미션을 </a:t>
            </a:r>
            <a:r>
              <a:rPr lang="ko-KR" altLang="en-US" dirty="0" smtClean="0"/>
              <a:t>제시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탑이 </a:t>
            </a:r>
            <a:r>
              <a:rPr lang="ko-KR" altLang="en-US" dirty="0"/>
              <a:t>완성되면 </a:t>
            </a:r>
            <a:r>
              <a:rPr lang="en-US" altLang="ko-KR" dirty="0"/>
              <a:t>10</a:t>
            </a:r>
            <a:r>
              <a:rPr lang="ko-KR" altLang="en-US" dirty="0"/>
              <a:t>분 간 방치하고</a:t>
            </a:r>
            <a:r>
              <a:rPr lang="en-US" altLang="ko-KR" dirty="0"/>
              <a:t>, </a:t>
            </a:r>
            <a:r>
              <a:rPr lang="ko-KR" altLang="en-US" dirty="0"/>
              <a:t>탑이 무너지면 </a:t>
            </a:r>
            <a:r>
              <a:rPr lang="ko-KR" altLang="en-US" dirty="0" smtClean="0"/>
              <a:t>탈락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err="1" smtClean="0"/>
              <a:t>팀별</a:t>
            </a:r>
            <a:r>
              <a:rPr lang="ko-KR" altLang="en-US" dirty="0" smtClean="0"/>
              <a:t> </a:t>
            </a:r>
            <a:r>
              <a:rPr lang="ko-KR" altLang="en-US" dirty="0"/>
              <a:t>프레젠테이션을 통해 </a:t>
            </a:r>
            <a:r>
              <a:rPr lang="ko-KR" altLang="en-US" dirty="0" err="1"/>
              <a:t>작품명</a:t>
            </a:r>
            <a:r>
              <a:rPr lang="en-US" altLang="ko-KR" dirty="0"/>
              <a:t>, </a:t>
            </a:r>
            <a:r>
              <a:rPr lang="ko-KR" altLang="en-US" dirty="0"/>
              <a:t>제작 의도</a:t>
            </a:r>
            <a:r>
              <a:rPr lang="en-US" altLang="ko-KR" dirty="0"/>
              <a:t>, </a:t>
            </a:r>
            <a:r>
              <a:rPr lang="ko-KR" altLang="en-US" dirty="0"/>
              <a:t>구조 등을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가장 </a:t>
            </a:r>
            <a:r>
              <a:rPr lang="ko-KR" altLang="en-US" dirty="0"/>
              <a:t>높이 쌓았거나 기발한 아이디어가 반영된 탑을 쌓은 팀을 선정하여 시상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15" y="3501008"/>
            <a:ext cx="4104456" cy="31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아이스브레이킹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아이스브레이킹의</a:t>
            </a:r>
            <a:r>
              <a:rPr lang="ko-KR" altLang="en-US" dirty="0" smtClean="0"/>
              <a:t> 사례</a:t>
            </a:r>
            <a:endParaRPr lang="en-US" altLang="ko-KR" dirty="0" smtClean="0"/>
          </a:p>
          <a:p>
            <a:pPr lvl="1"/>
            <a:r>
              <a:rPr lang="ko-KR" altLang="en-US" dirty="0"/>
              <a:t>얼굴 그리기 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en-US" altLang="ko-KR" dirty="0" smtClean="0"/>
              <a:t>A4 </a:t>
            </a:r>
            <a:r>
              <a:rPr lang="ko-KR" altLang="en-US" dirty="0"/>
              <a:t>용지를 참가자 수만큼 준비하여 </a:t>
            </a:r>
            <a:r>
              <a:rPr lang="ko-KR" altLang="en-US" dirty="0" smtClean="0"/>
              <a:t>배부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각자 </a:t>
            </a:r>
            <a:r>
              <a:rPr lang="ko-KR" altLang="en-US" dirty="0" err="1"/>
              <a:t>배부받은</a:t>
            </a:r>
            <a:r>
              <a:rPr lang="ko-KR" altLang="en-US" dirty="0"/>
              <a:t> 종이에 본인의 이름</a:t>
            </a:r>
            <a:r>
              <a:rPr lang="en-US" altLang="ko-KR" dirty="0"/>
              <a:t>(</a:t>
            </a:r>
            <a:r>
              <a:rPr lang="ko-KR" altLang="en-US" dirty="0"/>
              <a:t>닉네임</a:t>
            </a:r>
            <a:r>
              <a:rPr lang="en-US" altLang="ko-KR" dirty="0"/>
              <a:t>, </a:t>
            </a:r>
            <a:r>
              <a:rPr lang="ko-KR" altLang="en-US" dirty="0"/>
              <a:t>별명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적음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용지를 </a:t>
            </a:r>
            <a:r>
              <a:rPr lang="ko-KR" altLang="en-US" dirty="0"/>
              <a:t>왼쪽으로 돌리며 용지에 이름이 적혀있는 참가자의 얼굴을 관찰하며 한 </a:t>
            </a:r>
            <a:r>
              <a:rPr lang="ko-KR" altLang="en-US" dirty="0" err="1"/>
              <a:t>부위씩</a:t>
            </a:r>
            <a:r>
              <a:rPr lang="ko-KR" altLang="en-US" dirty="0"/>
              <a:t> </a:t>
            </a:r>
            <a:r>
              <a:rPr lang="ko-KR" altLang="en-US" dirty="0" err="1" smtClean="0"/>
              <a:t>그려나감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자신의 </a:t>
            </a:r>
            <a:r>
              <a:rPr lang="ko-KR" altLang="en-US" dirty="0"/>
              <a:t>이름이 적힌 용지가 다시 돌아오면 얼굴 그리기를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최종 </a:t>
            </a:r>
            <a:r>
              <a:rPr lang="ko-KR" altLang="en-US" dirty="0"/>
              <a:t>완성된 본인의 얼굴을 참가자들에게 보여주며</a:t>
            </a:r>
            <a:r>
              <a:rPr lang="en-US" altLang="ko-KR" dirty="0"/>
              <a:t>, </a:t>
            </a:r>
            <a:r>
              <a:rPr lang="ko-KR" altLang="en-US" dirty="0"/>
              <a:t>간단히 자기소개를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스티커를 </a:t>
            </a:r>
            <a:r>
              <a:rPr lang="ko-KR" altLang="en-US" dirty="0"/>
              <a:t>이용한 투표를 통해 가장 많이 닮은 사람을 선정하여 시상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573016"/>
            <a:ext cx="6336704" cy="300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아이스브레이킹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아이스브레이킹의</a:t>
            </a:r>
            <a:r>
              <a:rPr lang="ko-KR" altLang="en-US" dirty="0" smtClean="0"/>
              <a:t> 사례</a:t>
            </a:r>
            <a:endParaRPr lang="en-US" altLang="ko-KR" dirty="0" smtClean="0"/>
          </a:p>
          <a:p>
            <a:pPr lvl="1"/>
            <a:r>
              <a:rPr lang="ko-KR" altLang="en-US" dirty="0"/>
              <a:t>첫인상 스티커 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참석자에게 </a:t>
            </a:r>
            <a:r>
              <a:rPr lang="ko-KR" altLang="en-US" dirty="0"/>
              <a:t>첫인상 스티커를 한 장씩 </a:t>
            </a:r>
            <a:r>
              <a:rPr lang="ko-KR" altLang="en-US" dirty="0" smtClean="0"/>
              <a:t>배포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두 </a:t>
            </a:r>
            <a:r>
              <a:rPr lang="ko-KR" altLang="en-US" dirty="0"/>
              <a:t>사람씩 짝을 지어 어울리는 첫인상 스티커를 서로의 몸에 </a:t>
            </a:r>
            <a:r>
              <a:rPr lang="ko-KR" altLang="en-US" dirty="0" smtClean="0"/>
              <a:t>부착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상대를 </a:t>
            </a:r>
            <a:r>
              <a:rPr lang="ko-KR" altLang="en-US" dirty="0"/>
              <a:t>바꾸어 돌아가며 계속해서 새로운 사람과 같은 형식으로 첫 인사를 </a:t>
            </a:r>
            <a:r>
              <a:rPr lang="ko-KR" altLang="en-US" dirty="0" smtClean="0"/>
              <a:t>나눔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모든 </a:t>
            </a:r>
            <a:r>
              <a:rPr lang="ko-KR" altLang="en-US" dirty="0"/>
              <a:t>사람과 인사가 끝나면 자기 몸에 부착된 스티커를 활용해 돌아가며 자기소개를 함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429000"/>
            <a:ext cx="5832648" cy="27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아이스브레이킹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아이스브레이킹의</a:t>
            </a:r>
            <a:r>
              <a:rPr lang="ko-KR" altLang="en-US" dirty="0" smtClean="0"/>
              <a:t> 사례</a:t>
            </a:r>
            <a:endParaRPr lang="en-US" altLang="ko-KR" dirty="0" smtClean="0"/>
          </a:p>
          <a:p>
            <a:pPr lvl="1"/>
            <a:r>
              <a:rPr lang="ko-KR" altLang="en-US" dirty="0"/>
              <a:t>실루엣 게임</a:t>
            </a:r>
            <a:r>
              <a:rPr lang="en-US" altLang="ko-KR" dirty="0"/>
              <a:t>(</a:t>
            </a:r>
            <a:r>
              <a:rPr lang="ko-KR" altLang="en-US" dirty="0"/>
              <a:t>비대면 가능</a:t>
            </a:r>
            <a:r>
              <a:rPr lang="en-US" altLang="ko-KR" dirty="0" smtClean="0"/>
              <a:t>)</a:t>
            </a:r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사물이나 </a:t>
            </a:r>
            <a:r>
              <a:rPr lang="ko-KR" altLang="en-US" dirty="0"/>
              <a:t>동물 등의 실루엣과 실제 이미지로 구성된 파워포인트 문서를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참가자들에게 </a:t>
            </a:r>
            <a:r>
              <a:rPr lang="ko-KR" altLang="en-US" dirty="0"/>
              <a:t>실루엣 화면을 보여주고 </a:t>
            </a:r>
            <a:r>
              <a:rPr lang="en-US" altLang="ko-KR" dirty="0"/>
              <a:t>3</a:t>
            </a:r>
            <a:r>
              <a:rPr lang="ko-KR" altLang="en-US" dirty="0"/>
              <a:t>초 안에 맞출 수 있도록 미션을 </a:t>
            </a:r>
            <a:r>
              <a:rPr lang="ko-KR" altLang="en-US" dirty="0" smtClean="0"/>
              <a:t>제시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참가자들은 </a:t>
            </a:r>
            <a:r>
              <a:rPr lang="ko-KR" altLang="en-US" dirty="0"/>
              <a:t>제시되는 문제를 보고 손을 들어 정답을 </a:t>
            </a:r>
            <a:r>
              <a:rPr lang="ko-KR" altLang="en-US" dirty="0" smtClean="0"/>
              <a:t>외침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실루엣 </a:t>
            </a:r>
            <a:r>
              <a:rPr lang="ko-KR" altLang="en-US" dirty="0"/>
              <a:t>위에 겹쳐지는 실제 이미지를 보여주며 정답을 </a:t>
            </a:r>
            <a:r>
              <a:rPr lang="ko-KR" altLang="en-US" dirty="0" smtClean="0"/>
              <a:t>확인시킴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단계별 </a:t>
            </a:r>
            <a:r>
              <a:rPr lang="ko-KR" altLang="en-US" dirty="0"/>
              <a:t>제시 시간과 형태의 난이도를 조절하여 점점 집중할 수 있도록 유도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45024"/>
            <a:ext cx="5832648" cy="27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아이스브레이킹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아이스브레이킹의</a:t>
            </a:r>
            <a:r>
              <a:rPr lang="ko-KR" altLang="en-US" dirty="0" smtClean="0"/>
              <a:t> 사례</a:t>
            </a:r>
            <a:endParaRPr lang="en-US" altLang="ko-KR" dirty="0" smtClean="0"/>
          </a:p>
          <a:p>
            <a:pPr lvl="1"/>
            <a:r>
              <a:rPr lang="ko-KR" altLang="en-US" dirty="0"/>
              <a:t>문장의 재구성</a:t>
            </a:r>
            <a:r>
              <a:rPr lang="en-US" altLang="ko-KR" dirty="0"/>
              <a:t>(</a:t>
            </a:r>
            <a:r>
              <a:rPr lang="ko-KR" altLang="en-US" dirty="0"/>
              <a:t>비대면 가능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한글 </a:t>
            </a:r>
            <a:r>
              <a:rPr lang="ko-KR" altLang="en-US" dirty="0"/>
              <a:t>문장의 순서를 뒤섞어서 구성한 파워포인트 문서를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참가자들에게 </a:t>
            </a:r>
            <a:r>
              <a:rPr lang="ko-KR" altLang="en-US" dirty="0"/>
              <a:t>뒤섞인 문장을 보여주고 정답을 </a:t>
            </a:r>
            <a:r>
              <a:rPr lang="ko-KR" altLang="en-US" dirty="0" smtClean="0"/>
              <a:t>유도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참가자들은 </a:t>
            </a:r>
            <a:r>
              <a:rPr lang="ko-KR" altLang="en-US" dirty="0"/>
              <a:t>제시되는 문제를 보고 손을 들어 정답을 </a:t>
            </a:r>
            <a:r>
              <a:rPr lang="ko-KR" altLang="en-US" dirty="0" smtClean="0"/>
              <a:t>외침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재구성된 </a:t>
            </a:r>
            <a:r>
              <a:rPr lang="ko-KR" altLang="en-US" dirty="0"/>
              <a:t>한글 문장을 보여주며 정답을 </a:t>
            </a:r>
            <a:r>
              <a:rPr lang="ko-KR" altLang="en-US" dirty="0" smtClean="0"/>
              <a:t>확인시킴</a:t>
            </a:r>
            <a:endParaRPr lang="en-US" altLang="ko-KR" dirty="0" smtClean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smtClean="0"/>
              <a:t>단계별 </a:t>
            </a:r>
            <a:r>
              <a:rPr lang="ko-KR" altLang="en-US" dirty="0"/>
              <a:t>제시 시간과 문장의 난이도를 조절하여 점점 집중할 수 있도록 유도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212976"/>
            <a:ext cx="2296939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 err="1" smtClean="0"/>
              <a:t>브레인스토밍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브레인스토밍의</a:t>
            </a:r>
            <a:r>
              <a:rPr lang="ko-KR" altLang="en-US" dirty="0" smtClean="0"/>
              <a:t> 개념</a:t>
            </a:r>
            <a:endParaRPr lang="en-US" altLang="ko-KR" dirty="0" smtClean="0"/>
          </a:p>
          <a:p>
            <a:pPr lvl="2"/>
            <a:r>
              <a:rPr lang="ko-KR" altLang="en-US" dirty="0"/>
              <a:t>알렉스 </a:t>
            </a:r>
            <a:r>
              <a:rPr lang="ko-KR" altLang="en-US" dirty="0" err="1"/>
              <a:t>오스본에</a:t>
            </a:r>
            <a:r>
              <a:rPr lang="ko-KR" altLang="en-US" dirty="0"/>
              <a:t> 의해 창안된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ko-KR" altLang="en-US" sz="1100" dirty="0" smtClean="0"/>
              <a:t>여러 </a:t>
            </a:r>
            <a:r>
              <a:rPr lang="ko-KR" altLang="en-US" sz="1100" dirty="0"/>
              <a:t>사람이 모여 하나의 목표에 대한 아이디어를 자유롭게 발언하고 토론하는 대표적인 집단 사고 확산을 위한 </a:t>
            </a:r>
            <a:r>
              <a:rPr lang="ko-KR" altLang="en-US" sz="1100" dirty="0" smtClean="0"/>
              <a:t>발상법</a:t>
            </a:r>
            <a:endParaRPr lang="en-US" altLang="ko-KR" sz="1100" dirty="0" smtClean="0"/>
          </a:p>
          <a:p>
            <a:pPr lvl="2"/>
            <a:endParaRPr lang="en-US" altLang="ko-KR" sz="100" dirty="0"/>
          </a:p>
          <a:p>
            <a:pPr lvl="1"/>
            <a:r>
              <a:rPr lang="ko-KR" altLang="en-US" sz="1300" dirty="0" smtClean="0"/>
              <a:t>알렉스 </a:t>
            </a:r>
            <a:r>
              <a:rPr lang="ko-KR" altLang="en-US" sz="1300" dirty="0" err="1" smtClean="0"/>
              <a:t>오스본</a:t>
            </a:r>
            <a:endParaRPr lang="en-US" altLang="ko-KR" sz="1300" dirty="0" smtClean="0"/>
          </a:p>
          <a:p>
            <a:pPr lvl="2"/>
            <a:r>
              <a:rPr lang="ko-KR" altLang="en-US" sz="1100" dirty="0" smtClean="0"/>
              <a:t>미국 </a:t>
            </a:r>
            <a:r>
              <a:rPr lang="ko-KR" altLang="en-US" sz="1100" dirty="0"/>
              <a:t>뉴욕에 위치한 글로 벌 광고회사 </a:t>
            </a:r>
            <a:r>
              <a:rPr lang="en-US" altLang="ko-KR" sz="1100" dirty="0"/>
              <a:t>BBDO</a:t>
            </a:r>
            <a:r>
              <a:rPr lang="ko-KR" altLang="en-US" sz="1100" dirty="0"/>
              <a:t>의 창립자 중 한 </a:t>
            </a:r>
            <a:r>
              <a:rPr lang="ko-KR" altLang="en-US" sz="1100" dirty="0" smtClean="0"/>
              <a:t>사람</a:t>
            </a:r>
            <a:endParaRPr lang="en-US" altLang="ko-KR" sz="1100" dirty="0" smtClean="0"/>
          </a:p>
          <a:p>
            <a:pPr lvl="2"/>
            <a:r>
              <a:rPr lang="en-US" altLang="ko-KR" sz="1100" dirty="0"/>
              <a:t>1949</a:t>
            </a:r>
            <a:r>
              <a:rPr lang="ko-KR" altLang="en-US" sz="1100" dirty="0" smtClean="0"/>
              <a:t>년 그의 </a:t>
            </a:r>
            <a:r>
              <a:rPr lang="ko-KR" altLang="en-US" sz="1100" dirty="0"/>
              <a:t>저서 </a:t>
            </a:r>
            <a:r>
              <a:rPr lang="en-US" altLang="ko-KR" sz="1100" dirty="0"/>
              <a:t>『</a:t>
            </a:r>
            <a:r>
              <a:rPr lang="ko-KR" altLang="en-US" sz="1100" dirty="0" smtClean="0"/>
              <a:t>크리에이티브 파워를 </a:t>
            </a:r>
            <a:r>
              <a:rPr lang="ko-KR" altLang="en-US" sz="1100" dirty="0"/>
              <a:t>통해 </a:t>
            </a:r>
            <a:r>
              <a:rPr lang="ko-KR" altLang="en-US" sz="1100" dirty="0" err="1"/>
              <a:t>브레인스토밍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기법을 발표한 </a:t>
            </a:r>
            <a:r>
              <a:rPr lang="ko-KR" altLang="en-US" sz="1100" dirty="0" err="1" smtClean="0"/>
              <a:t>브레인스토밍의</a:t>
            </a:r>
            <a:r>
              <a:rPr lang="ko-KR" altLang="en-US" sz="1100" dirty="0" smtClean="0"/>
              <a:t> 아버지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그 </a:t>
            </a:r>
            <a:r>
              <a:rPr lang="ko-KR" altLang="en-US" sz="1100" dirty="0"/>
              <a:t>외에도 </a:t>
            </a:r>
            <a:r>
              <a:rPr lang="ko-KR" altLang="en-US" sz="1100" dirty="0" err="1"/>
              <a:t>강제연</a:t>
            </a:r>
            <a:r>
              <a:rPr lang="ko-KR" altLang="en-US" sz="1100" dirty="0"/>
              <a:t> 상법 중의 하나인</a:t>
            </a:r>
            <a:r>
              <a:rPr lang="en-US" altLang="ko-KR" sz="1100" dirty="0"/>
              <a:t>, 75</a:t>
            </a:r>
            <a:r>
              <a:rPr lang="ko-KR" altLang="en-US" sz="1100" dirty="0"/>
              <a:t>개의 항목에 이르는 질문을 통해 답을 찾아가는 </a:t>
            </a:r>
            <a:r>
              <a:rPr lang="ko-KR" altLang="en-US" sz="1100" dirty="0" err="1"/>
              <a:t>오스본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체크리스트 </a:t>
            </a:r>
            <a:r>
              <a:rPr lang="en-US" altLang="ko-KR" sz="1100" dirty="0" smtClean="0"/>
              <a:t>(OCL)</a:t>
            </a:r>
            <a:r>
              <a:rPr lang="ko-KR" altLang="en-US" sz="1100" dirty="0" smtClean="0"/>
              <a:t>법 제시</a:t>
            </a:r>
            <a:endParaRPr lang="en-US" altLang="ko-KR" sz="11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45024"/>
            <a:ext cx="4457700" cy="3171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36" y="3907912"/>
            <a:ext cx="1490526" cy="264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 err="1" smtClean="0"/>
              <a:t>브레인스토밍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브레인스토밍의</a:t>
            </a:r>
            <a:r>
              <a:rPr lang="ko-KR" altLang="en-US" dirty="0"/>
              <a:t> 기본 </a:t>
            </a:r>
            <a:r>
              <a:rPr lang="ko-KR" altLang="en-US" dirty="0" smtClean="0"/>
              <a:t>원칙 </a:t>
            </a:r>
            <a:r>
              <a:rPr lang="en-US" altLang="ko-KR" dirty="0" smtClean="0"/>
              <a:t>(4S)</a:t>
            </a:r>
            <a:endParaRPr lang="en-US" altLang="ko-KR" dirty="0"/>
          </a:p>
          <a:p>
            <a:pPr lvl="1"/>
            <a:r>
              <a:rPr lang="ko-KR" altLang="en-US" dirty="0" smtClean="0"/>
              <a:t>비판 </a:t>
            </a:r>
            <a:r>
              <a:rPr lang="ko-KR" altLang="en-US" dirty="0"/>
              <a:t>금지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</a:t>
            </a:r>
            <a:r>
              <a:rPr lang="ko-KR" altLang="en-US" dirty="0"/>
              <a:t>아이디어는 </a:t>
            </a:r>
            <a:r>
              <a:rPr lang="ko-KR" altLang="en-US" dirty="0" smtClean="0"/>
              <a:t>평등하며 어떤 </a:t>
            </a:r>
            <a:r>
              <a:rPr lang="ko-KR" altLang="en-US" dirty="0"/>
              <a:t>의견이 나오더라도 절대 비판하거나 타인의 의견에 대해 평가하지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2"/>
            <a:endParaRPr lang="en-US" altLang="ko-KR" sz="100" dirty="0" smtClean="0"/>
          </a:p>
          <a:p>
            <a:pPr lvl="1"/>
            <a:r>
              <a:rPr lang="ko-KR" altLang="en-US" dirty="0" smtClean="0"/>
              <a:t>자유분방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아이디어가 </a:t>
            </a:r>
            <a:r>
              <a:rPr lang="ko-KR" altLang="en-US" dirty="0"/>
              <a:t>비현실적이거나 실현 가능하지 않은 터무니 없는 것일지라도 모두 긍정적으로 </a:t>
            </a:r>
            <a:r>
              <a:rPr lang="ko-KR" altLang="en-US" dirty="0" smtClean="0"/>
              <a:t>수용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sz="100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양산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아이디어의 </a:t>
            </a:r>
            <a:r>
              <a:rPr lang="ko-KR" altLang="en-US" dirty="0"/>
              <a:t>수준이나 질을 따지지 말아야 하고</a:t>
            </a:r>
            <a:r>
              <a:rPr lang="en-US" altLang="ko-KR" dirty="0"/>
              <a:t>, </a:t>
            </a:r>
            <a:r>
              <a:rPr lang="ko-KR" altLang="en-US" dirty="0"/>
              <a:t>비록 </a:t>
            </a:r>
            <a:r>
              <a:rPr lang="ko-KR" altLang="en-US" dirty="0" err="1"/>
              <a:t>엉뚱할지라도</a:t>
            </a:r>
            <a:r>
              <a:rPr lang="ko-KR" altLang="en-US" dirty="0"/>
              <a:t> 많은 아이디어를 자유롭게 </a:t>
            </a:r>
            <a:r>
              <a:rPr lang="ko-KR" altLang="en-US" dirty="0" err="1" smtClean="0"/>
              <a:t>쏟아냄</a:t>
            </a:r>
            <a:endParaRPr lang="en-US" altLang="ko-KR" dirty="0" smtClean="0"/>
          </a:p>
          <a:p>
            <a:pPr lvl="2"/>
            <a:endParaRPr lang="en-US" altLang="ko-KR" sz="100" dirty="0" smtClean="0"/>
          </a:p>
          <a:p>
            <a:pPr lvl="1"/>
            <a:r>
              <a:rPr lang="ko-KR" altLang="en-US" dirty="0" smtClean="0"/>
              <a:t>결합과 개선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</a:t>
            </a:r>
            <a:r>
              <a:rPr lang="ko-KR" altLang="en-US" dirty="0"/>
              <a:t>개 이상의 아이디어를 조합하거나 타인의 의견에 자유롭게 편승하여 </a:t>
            </a:r>
            <a:r>
              <a:rPr lang="ko-KR" altLang="en-US" dirty="0" smtClean="0"/>
              <a:t>결합과 </a:t>
            </a:r>
            <a:r>
              <a:rPr lang="ko-KR" altLang="en-US" dirty="0"/>
              <a:t>개선을 통해 제</a:t>
            </a:r>
            <a:r>
              <a:rPr lang="en-US" altLang="ko-KR" dirty="0"/>
              <a:t>3</a:t>
            </a:r>
            <a:r>
              <a:rPr lang="ko-KR" altLang="en-US" dirty="0"/>
              <a:t>의 아이디어로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발전시킴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sz="9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797152"/>
            <a:ext cx="6592897" cy="14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 err="1" smtClean="0"/>
              <a:t>브레인스토밍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오스본</a:t>
            </a:r>
            <a:r>
              <a:rPr lang="ko-KR" altLang="en-US" dirty="0"/>
              <a:t> 체크리스트와 </a:t>
            </a:r>
            <a:r>
              <a:rPr lang="ko-KR" altLang="en-US" dirty="0" err="1"/>
              <a:t>스캠퍼</a:t>
            </a:r>
            <a:r>
              <a:rPr lang="ko-KR" altLang="en-US" dirty="0"/>
              <a:t>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오스본</a:t>
            </a:r>
            <a:r>
              <a:rPr lang="ko-KR" altLang="en-US" dirty="0" smtClean="0"/>
              <a:t> 체크리스트</a:t>
            </a:r>
            <a:endParaRPr lang="en-US" altLang="ko-KR" dirty="0" smtClean="0"/>
          </a:p>
          <a:p>
            <a:pPr lvl="2"/>
            <a:r>
              <a:rPr lang="ko-KR" altLang="en-US" dirty="0"/>
              <a:t>알렉스 </a:t>
            </a:r>
            <a:r>
              <a:rPr lang="ko-KR" altLang="en-US" dirty="0" err="1"/>
              <a:t>오스본이</a:t>
            </a:r>
            <a:r>
              <a:rPr lang="ko-KR" altLang="en-US" dirty="0"/>
              <a:t> 개발한 전형적인 아이디어 발산 기법으로</a:t>
            </a:r>
            <a:r>
              <a:rPr lang="en-US" altLang="ko-KR" dirty="0"/>
              <a:t>, </a:t>
            </a:r>
            <a:r>
              <a:rPr lang="ko-KR" altLang="en-US" dirty="0"/>
              <a:t>상품을 개발할 때 아이디어의 도구로 많이 사용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9</a:t>
            </a:r>
            <a:r>
              <a:rPr lang="ko-KR" altLang="en-US" dirty="0"/>
              <a:t>가지의 질문으로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857250" lvl="3" indent="-228600">
              <a:buFont typeface="+mj-ea"/>
              <a:buAutoNum type="circleNumDbPlain"/>
            </a:pPr>
            <a:r>
              <a:rPr lang="ko-KR" altLang="en-US" dirty="0" smtClean="0"/>
              <a:t>용도 전환</a:t>
            </a:r>
            <a:r>
              <a:rPr lang="en-US" altLang="ko-KR" dirty="0" smtClean="0"/>
              <a:t>: </a:t>
            </a:r>
            <a:r>
              <a:rPr lang="ko-KR" altLang="en-US" dirty="0"/>
              <a:t>다른 용도로 쓴다면</a:t>
            </a:r>
            <a:r>
              <a:rPr lang="en-US" altLang="ko-KR" dirty="0"/>
              <a:t>? </a:t>
            </a:r>
            <a:r>
              <a:rPr lang="ko-KR" altLang="en-US" dirty="0"/>
              <a:t>지금 사용하는 장소 이외에 다른 장소에서 사용한다면</a:t>
            </a:r>
            <a:r>
              <a:rPr lang="en-US" altLang="ko-KR" dirty="0"/>
              <a:t>?</a:t>
            </a:r>
            <a:endParaRPr lang="en-US" altLang="ko-KR" dirty="0" smtClean="0"/>
          </a:p>
          <a:p>
            <a:pPr marL="857250" lvl="3" indent="-228600">
              <a:buFont typeface="+mj-ea"/>
              <a:buAutoNum type="circleNumDbPlain"/>
            </a:pPr>
            <a:r>
              <a:rPr lang="ko-KR" altLang="en-US" dirty="0" smtClean="0"/>
              <a:t>응용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응용한다면</a:t>
            </a:r>
            <a:r>
              <a:rPr lang="en-US" altLang="ko-KR" dirty="0"/>
              <a:t>? </a:t>
            </a:r>
            <a:r>
              <a:rPr lang="ko-KR" altLang="en-US" dirty="0"/>
              <a:t>비슷한 것은 없는가</a:t>
            </a:r>
            <a:r>
              <a:rPr lang="en-US" altLang="ko-KR" dirty="0"/>
              <a:t>? </a:t>
            </a:r>
            <a:r>
              <a:rPr lang="ko-KR" altLang="en-US" dirty="0"/>
              <a:t>용도를 변형해서 사용할 수 없는가</a:t>
            </a:r>
            <a:r>
              <a:rPr lang="en-US" altLang="ko-KR" dirty="0"/>
              <a:t>?</a:t>
            </a:r>
          </a:p>
          <a:p>
            <a:pPr marL="857250" lvl="3" indent="-228600">
              <a:buFont typeface="+mj-ea"/>
              <a:buAutoNum type="circleNumDbPlain"/>
            </a:pPr>
            <a:r>
              <a:rPr lang="ko-KR" altLang="en-US" dirty="0" smtClean="0"/>
              <a:t>변경</a:t>
            </a:r>
            <a:r>
              <a:rPr lang="en-US" altLang="ko-KR" dirty="0" smtClean="0"/>
              <a:t>: </a:t>
            </a:r>
            <a:r>
              <a:rPr lang="ko-KR" altLang="en-US" dirty="0"/>
              <a:t>변형한다면</a:t>
            </a:r>
            <a:r>
              <a:rPr lang="en-US" altLang="ko-KR" dirty="0"/>
              <a:t>? </a:t>
            </a:r>
            <a:r>
              <a:rPr lang="ko-KR" altLang="en-US" dirty="0"/>
              <a:t>형태를 바꾸어 본다면</a:t>
            </a:r>
            <a:r>
              <a:rPr lang="en-US" altLang="ko-KR" dirty="0"/>
              <a:t>? </a:t>
            </a:r>
            <a:r>
              <a:rPr lang="ko-KR" altLang="en-US" dirty="0"/>
              <a:t>색을 바꾸어 본다면</a:t>
            </a:r>
            <a:r>
              <a:rPr lang="en-US" altLang="ko-KR" dirty="0"/>
              <a:t>? </a:t>
            </a:r>
            <a:r>
              <a:rPr lang="ko-KR" altLang="en-US" dirty="0"/>
              <a:t>각도를 바꾸어 </a:t>
            </a:r>
            <a:r>
              <a:rPr lang="ko-KR" altLang="en-US" dirty="0" smtClean="0"/>
              <a:t>본다면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marL="857250" lvl="3" indent="-228600">
              <a:buFont typeface="+mj-ea"/>
              <a:buAutoNum type="circleNumDbPlain"/>
            </a:pPr>
            <a:r>
              <a:rPr lang="ko-KR" altLang="en-US" dirty="0" smtClean="0"/>
              <a:t>확대</a:t>
            </a:r>
            <a:r>
              <a:rPr lang="en-US" altLang="ko-KR" dirty="0" smtClean="0"/>
              <a:t>: </a:t>
            </a:r>
            <a:r>
              <a:rPr lang="ko-KR" altLang="en-US" dirty="0"/>
              <a:t>더 커진다면</a:t>
            </a:r>
            <a:r>
              <a:rPr lang="en-US" altLang="ko-KR" dirty="0"/>
              <a:t>? </a:t>
            </a:r>
            <a:r>
              <a:rPr lang="ko-KR" altLang="en-US" dirty="0"/>
              <a:t>더 두꺼워진다면</a:t>
            </a:r>
            <a:r>
              <a:rPr lang="en-US" altLang="ko-KR" dirty="0"/>
              <a:t>? </a:t>
            </a:r>
            <a:r>
              <a:rPr lang="ko-KR" altLang="en-US" dirty="0"/>
              <a:t>더 길게 한다면</a:t>
            </a:r>
            <a:r>
              <a:rPr lang="en-US" altLang="ko-KR" dirty="0"/>
              <a:t>? </a:t>
            </a:r>
            <a:r>
              <a:rPr lang="ko-KR" altLang="en-US" dirty="0"/>
              <a:t>두 배로 늘린다면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더 자주 </a:t>
            </a:r>
            <a:r>
              <a:rPr lang="ko-KR" altLang="en-US" dirty="0"/>
              <a:t>한다면</a:t>
            </a:r>
            <a:r>
              <a:rPr lang="en-US" altLang="ko-KR" dirty="0"/>
              <a:t>? </a:t>
            </a:r>
            <a:r>
              <a:rPr lang="ko-KR" altLang="en-US" dirty="0"/>
              <a:t>더 강하게 한다면</a:t>
            </a:r>
            <a:r>
              <a:rPr lang="en-US" altLang="ko-KR" dirty="0"/>
              <a:t>?</a:t>
            </a:r>
          </a:p>
          <a:p>
            <a:pPr marL="857250" lvl="3" indent="-228600">
              <a:buFont typeface="+mj-ea"/>
              <a:buAutoNum type="circleNumDbPlain"/>
            </a:pPr>
            <a:r>
              <a:rPr lang="ko-KR" altLang="en-US" dirty="0" smtClean="0"/>
              <a:t>축소</a:t>
            </a:r>
            <a:r>
              <a:rPr lang="en-US" altLang="ko-KR" dirty="0" smtClean="0"/>
              <a:t>: </a:t>
            </a:r>
            <a:r>
              <a:rPr lang="ko-KR" altLang="en-US" dirty="0"/>
              <a:t>더 작게 한다면</a:t>
            </a:r>
            <a:r>
              <a:rPr lang="en-US" altLang="ko-KR" dirty="0"/>
              <a:t>? </a:t>
            </a:r>
            <a:r>
              <a:rPr lang="ko-KR" altLang="en-US" dirty="0"/>
              <a:t>더 압축한다면</a:t>
            </a:r>
            <a:r>
              <a:rPr lang="en-US" altLang="ko-KR" dirty="0"/>
              <a:t>? </a:t>
            </a:r>
            <a:r>
              <a:rPr lang="ko-KR" altLang="en-US" dirty="0"/>
              <a:t>더 가볍게 한다면</a:t>
            </a:r>
            <a:r>
              <a:rPr lang="en-US" altLang="ko-KR" dirty="0"/>
              <a:t>? </a:t>
            </a:r>
            <a:r>
              <a:rPr lang="ko-KR" altLang="en-US" dirty="0"/>
              <a:t>더 얇게 한다면</a:t>
            </a:r>
            <a:r>
              <a:rPr lang="en-US" altLang="ko-KR" dirty="0" smtClean="0"/>
              <a:t>? </a:t>
            </a:r>
            <a:r>
              <a:rPr lang="ko-KR" altLang="en-US" dirty="0"/>
              <a:t>더 </a:t>
            </a:r>
            <a:r>
              <a:rPr lang="ko-KR" altLang="en-US" dirty="0" smtClean="0"/>
              <a:t>단축시킨다면</a:t>
            </a:r>
            <a:r>
              <a:rPr lang="en-US" altLang="ko-KR" dirty="0"/>
              <a:t>? </a:t>
            </a:r>
            <a:r>
              <a:rPr lang="ko-KR" altLang="en-US" dirty="0"/>
              <a:t>제거한다면</a:t>
            </a:r>
            <a:r>
              <a:rPr lang="en-US" altLang="ko-KR" dirty="0"/>
              <a:t>?</a:t>
            </a:r>
            <a:endParaRPr lang="en-US" altLang="ko-KR" dirty="0" smtClean="0"/>
          </a:p>
          <a:p>
            <a:pPr marL="857250" lvl="3" indent="-228600">
              <a:buFont typeface="+mj-ea"/>
              <a:buAutoNum type="circleNumDbPlain"/>
            </a:pPr>
            <a:r>
              <a:rPr lang="ko-KR" altLang="en-US" dirty="0" smtClean="0"/>
              <a:t>대체</a:t>
            </a:r>
            <a:r>
              <a:rPr lang="en-US" altLang="ko-KR" dirty="0" smtClean="0"/>
              <a:t>: </a:t>
            </a:r>
            <a:r>
              <a:rPr lang="ko-KR" altLang="en-US" dirty="0"/>
              <a:t>다른 재료</a:t>
            </a:r>
            <a:r>
              <a:rPr lang="en-US" altLang="ko-KR" dirty="0"/>
              <a:t>(</a:t>
            </a:r>
            <a:r>
              <a:rPr lang="ko-KR" altLang="en-US" dirty="0"/>
              <a:t>나무</a:t>
            </a:r>
            <a:r>
              <a:rPr lang="en-US" altLang="ko-KR" dirty="0"/>
              <a:t>, </a:t>
            </a:r>
            <a:r>
              <a:rPr lang="ko-KR" altLang="en-US" dirty="0"/>
              <a:t>플라스틱 등</a:t>
            </a:r>
            <a:r>
              <a:rPr lang="en-US" altLang="ko-KR" dirty="0"/>
              <a:t>)</a:t>
            </a:r>
            <a:r>
              <a:rPr lang="ko-KR" altLang="en-US" dirty="0"/>
              <a:t>로 대체한다면</a:t>
            </a:r>
            <a:r>
              <a:rPr lang="en-US" altLang="ko-KR" dirty="0"/>
              <a:t>? </a:t>
            </a:r>
            <a:r>
              <a:rPr lang="ko-KR" altLang="en-US" dirty="0"/>
              <a:t>다른 프로세스로 </a:t>
            </a:r>
            <a:r>
              <a:rPr lang="ko-KR" altLang="en-US" dirty="0" smtClean="0"/>
              <a:t>대체한다면</a:t>
            </a:r>
            <a:r>
              <a:rPr lang="en-US" altLang="ko-KR" dirty="0"/>
              <a:t>? </a:t>
            </a:r>
            <a:r>
              <a:rPr lang="ko-KR" altLang="en-US" dirty="0"/>
              <a:t>다른 사람으로 대체한다면</a:t>
            </a:r>
            <a:r>
              <a:rPr lang="en-US" altLang="ko-KR" dirty="0"/>
              <a:t>?</a:t>
            </a:r>
          </a:p>
          <a:p>
            <a:pPr marL="857250" lvl="3" indent="-228600">
              <a:buFont typeface="+mj-ea"/>
              <a:buAutoNum type="circleNumDbPlain"/>
            </a:pPr>
            <a:r>
              <a:rPr lang="ko-KR" altLang="en-US" dirty="0" smtClean="0"/>
              <a:t>재배열</a:t>
            </a:r>
            <a:r>
              <a:rPr lang="en-US" altLang="ko-KR" dirty="0" smtClean="0"/>
              <a:t>: </a:t>
            </a:r>
            <a:r>
              <a:rPr lang="ko-KR" altLang="en-US" dirty="0"/>
              <a:t>다시 배열한다면</a:t>
            </a:r>
            <a:r>
              <a:rPr lang="en-US" altLang="ko-KR" dirty="0"/>
              <a:t>? </a:t>
            </a:r>
            <a:r>
              <a:rPr lang="ko-KR" altLang="en-US" dirty="0"/>
              <a:t>순서를 바꾼다면</a:t>
            </a:r>
            <a:r>
              <a:rPr lang="en-US" altLang="ko-KR" dirty="0"/>
              <a:t>? </a:t>
            </a:r>
            <a:r>
              <a:rPr lang="ko-KR" altLang="en-US" dirty="0"/>
              <a:t>패턴을 바꾼다면</a:t>
            </a:r>
            <a:r>
              <a:rPr lang="en-US" altLang="ko-KR" dirty="0"/>
              <a:t>? </a:t>
            </a:r>
            <a:r>
              <a:rPr lang="ko-KR" altLang="en-US" dirty="0"/>
              <a:t>레이아웃을 바꾼 다면</a:t>
            </a:r>
            <a:r>
              <a:rPr lang="en-US" altLang="ko-KR" dirty="0"/>
              <a:t>? </a:t>
            </a:r>
            <a:r>
              <a:rPr lang="ko-KR" altLang="en-US" dirty="0"/>
              <a:t>속도를 바꾼다면</a:t>
            </a:r>
            <a:r>
              <a:rPr lang="en-US" altLang="ko-KR" dirty="0"/>
              <a:t>?</a:t>
            </a:r>
          </a:p>
          <a:p>
            <a:pPr marL="857250" lvl="3" indent="-228600">
              <a:buFont typeface="+mj-ea"/>
              <a:buAutoNum type="circleNumDbPlain"/>
            </a:pPr>
            <a:r>
              <a:rPr lang="ko-KR" altLang="en-US" dirty="0" smtClean="0"/>
              <a:t>전도</a:t>
            </a:r>
            <a:r>
              <a:rPr lang="en-US" altLang="ko-KR" dirty="0" smtClean="0"/>
              <a:t>: </a:t>
            </a:r>
            <a:r>
              <a:rPr lang="ko-KR" altLang="en-US" dirty="0"/>
              <a:t>거꾸로 놓는다면</a:t>
            </a:r>
            <a:r>
              <a:rPr lang="en-US" altLang="ko-KR" dirty="0"/>
              <a:t>? </a:t>
            </a:r>
            <a:r>
              <a:rPr lang="ko-KR" altLang="en-US" dirty="0"/>
              <a:t>역할을 전환한다면</a:t>
            </a:r>
            <a:r>
              <a:rPr lang="en-US" altLang="ko-KR" dirty="0"/>
              <a:t>? </a:t>
            </a:r>
            <a:r>
              <a:rPr lang="ko-KR" altLang="en-US" dirty="0"/>
              <a:t>입장을 바꾸어 본다면</a:t>
            </a:r>
            <a:r>
              <a:rPr lang="en-US" altLang="ko-KR" dirty="0"/>
              <a:t>?</a:t>
            </a:r>
          </a:p>
          <a:p>
            <a:pPr marL="857250" lvl="3" indent="-228600">
              <a:buFont typeface="+mj-ea"/>
              <a:buAutoNum type="circleNumDbPlain"/>
            </a:pPr>
            <a:r>
              <a:rPr lang="ko-KR" altLang="en-US" dirty="0" smtClean="0"/>
              <a:t>결합</a:t>
            </a:r>
            <a:r>
              <a:rPr lang="en-US" altLang="ko-KR" dirty="0" smtClean="0"/>
              <a:t>: </a:t>
            </a:r>
            <a:r>
              <a:rPr lang="ko-KR" altLang="en-US" dirty="0"/>
              <a:t>결합한다면</a:t>
            </a:r>
            <a:r>
              <a:rPr lang="en-US" altLang="ko-KR" dirty="0"/>
              <a:t>? </a:t>
            </a:r>
            <a:r>
              <a:rPr lang="ko-KR" altLang="en-US" dirty="0"/>
              <a:t>용도를 합친다면</a:t>
            </a:r>
            <a:r>
              <a:rPr lang="en-US" altLang="ko-KR" dirty="0"/>
              <a:t>? </a:t>
            </a:r>
            <a:r>
              <a:rPr lang="ko-KR" altLang="en-US" dirty="0"/>
              <a:t>아이디어를 합친다면</a:t>
            </a:r>
            <a:r>
              <a:rPr lang="en-US" altLang="ko-KR" dirty="0"/>
              <a:t>?</a:t>
            </a:r>
          </a:p>
          <a:p>
            <a:pPr marL="857250" lvl="3" indent="-228600">
              <a:buFont typeface="+mj-ea"/>
              <a:buAutoNum type="circleNumDbPlain"/>
            </a:pPr>
            <a:endParaRPr lang="ko-KR" altLang="en-US" dirty="0" smtClean="0"/>
          </a:p>
          <a:p>
            <a:pPr marL="790575" lvl="2" indent="-342900">
              <a:buFont typeface="+mj-ea"/>
              <a:buAutoNum type="circleNumDbPlain"/>
            </a:pPr>
            <a:endParaRPr lang="en-US" altLang="ko-KR" dirty="0" smtClean="0"/>
          </a:p>
          <a:p>
            <a:pPr lvl="2"/>
            <a:endParaRPr lang="en-US" altLang="ko-KR" sz="500" dirty="0" smtClean="0"/>
          </a:p>
        </p:txBody>
      </p:sp>
    </p:spTree>
    <p:extLst>
      <p:ext uri="{BB962C8B-B14F-4D97-AF65-F5344CB8AC3E}">
        <p14:creationId xmlns:p14="http://schemas.microsoft.com/office/powerpoint/2010/main" val="10906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 err="1" smtClean="0"/>
              <a:t>브레인스토밍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오스본</a:t>
            </a:r>
            <a:r>
              <a:rPr lang="ko-KR" altLang="en-US" dirty="0"/>
              <a:t> 체크리스트와 </a:t>
            </a:r>
            <a:r>
              <a:rPr lang="ko-KR" altLang="en-US" dirty="0" err="1"/>
              <a:t>스캠퍼</a:t>
            </a:r>
            <a:r>
              <a:rPr lang="ko-KR" altLang="en-US" dirty="0"/>
              <a:t>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1"/>
            <a:r>
              <a:rPr lang="ko-KR" altLang="en-US" dirty="0" err="1"/>
              <a:t>오스본</a:t>
            </a:r>
            <a:r>
              <a:rPr lang="ko-KR" altLang="en-US" dirty="0"/>
              <a:t> 체크리스트</a:t>
            </a:r>
            <a:endParaRPr lang="en-US" altLang="ko-KR" dirty="0"/>
          </a:p>
          <a:p>
            <a:pPr marL="857250" lvl="3" indent="-228600">
              <a:buFont typeface="+mj-ea"/>
              <a:buAutoNum type="circleNumDbPlain"/>
            </a:pPr>
            <a:endParaRPr lang="ko-KR" altLang="en-US" dirty="0" smtClean="0"/>
          </a:p>
          <a:p>
            <a:pPr marL="790575" lvl="2" indent="-342900">
              <a:buFont typeface="+mj-ea"/>
              <a:buAutoNum type="circleNumDbPlain"/>
            </a:pPr>
            <a:endParaRPr lang="en-US" altLang="ko-KR" dirty="0" smtClean="0"/>
          </a:p>
          <a:p>
            <a:pPr lvl="2"/>
            <a:endParaRPr lang="en-US" altLang="ko-KR" sz="5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88840"/>
            <a:ext cx="6012160" cy="444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 err="1" smtClean="0"/>
              <a:t>브레인스토밍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오스본</a:t>
            </a:r>
            <a:r>
              <a:rPr lang="ko-KR" altLang="en-US" dirty="0" smtClean="0"/>
              <a:t> 체크리스트와 </a:t>
            </a:r>
            <a:r>
              <a:rPr lang="ko-KR" altLang="en-US" dirty="0" err="1" smtClean="0"/>
              <a:t>스캠퍼</a:t>
            </a:r>
            <a:r>
              <a:rPr lang="ko-KR" altLang="en-US" dirty="0" smtClean="0"/>
              <a:t> 기법</a:t>
            </a:r>
            <a:endParaRPr lang="en-US" altLang="ko-KR" dirty="0" smtClean="0"/>
          </a:p>
          <a:p>
            <a:pPr lvl="1"/>
            <a:r>
              <a:rPr lang="ko-KR" altLang="en-US" dirty="0" err="1"/>
              <a:t>스캠퍼</a:t>
            </a:r>
            <a:r>
              <a:rPr lang="ko-KR" altLang="en-US" dirty="0"/>
              <a:t> 기법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사고의 </a:t>
            </a:r>
            <a:r>
              <a:rPr lang="ko-KR" altLang="en-US" dirty="0"/>
              <a:t>영역을 일정하게 제시하여 구체적인 방안이 도출될 수 있도록 </a:t>
            </a:r>
            <a:r>
              <a:rPr lang="ko-KR" altLang="en-US" dirty="0" smtClean="0"/>
              <a:t>유도하는 </a:t>
            </a:r>
            <a:r>
              <a:rPr lang="ko-KR" altLang="en-US" dirty="0"/>
              <a:t>아이디어 </a:t>
            </a:r>
            <a:r>
              <a:rPr lang="ko-KR" altLang="en-US" dirty="0" err="1" smtClean="0"/>
              <a:t>창출법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7</a:t>
            </a:r>
            <a:r>
              <a:rPr lang="ko-KR" altLang="en-US" dirty="0"/>
              <a:t>가지의 질문으로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 smtClean="0"/>
              <a:t>대체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 smtClean="0"/>
          </a:p>
          <a:p>
            <a:pPr lvl="2"/>
            <a:endParaRPr lang="en-US" altLang="ko-KR" sz="5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80928"/>
            <a:ext cx="6480000" cy="26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/>
              <a:t>의견 조율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92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 err="1" smtClean="0"/>
              <a:t>브레인스토밍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오스본</a:t>
            </a:r>
            <a:r>
              <a:rPr lang="ko-KR" altLang="en-US" dirty="0" smtClean="0"/>
              <a:t> 체크리스트와 </a:t>
            </a:r>
            <a:r>
              <a:rPr lang="ko-KR" altLang="en-US" dirty="0" err="1" smtClean="0"/>
              <a:t>스캠퍼</a:t>
            </a:r>
            <a:r>
              <a:rPr lang="ko-KR" altLang="en-US" dirty="0" smtClean="0"/>
              <a:t> 기법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 startAt="2"/>
            </a:pPr>
            <a:r>
              <a:rPr lang="ko-KR" altLang="en-US" dirty="0" smtClean="0"/>
              <a:t>결합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2"/>
            </a:pPr>
            <a:r>
              <a:rPr lang="ko-KR" altLang="en-US" dirty="0" smtClean="0"/>
              <a:t>응용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 smtClean="0"/>
          </a:p>
          <a:p>
            <a:pPr lvl="2"/>
            <a:endParaRPr lang="en-US" altLang="ko-KR" sz="5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5256584" cy="20171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90" y="4725144"/>
            <a:ext cx="5256234" cy="19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 err="1" smtClean="0"/>
              <a:t>브레인스토밍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오스본</a:t>
            </a:r>
            <a:r>
              <a:rPr lang="ko-KR" altLang="en-US" dirty="0" smtClean="0"/>
              <a:t> 체크리스트와 </a:t>
            </a:r>
            <a:r>
              <a:rPr lang="ko-KR" altLang="en-US" dirty="0" err="1" smtClean="0"/>
              <a:t>스캠퍼</a:t>
            </a:r>
            <a:r>
              <a:rPr lang="ko-KR" altLang="en-US" dirty="0" smtClean="0"/>
              <a:t> 기법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 startAt="4"/>
            </a:pPr>
            <a:r>
              <a:rPr lang="ko-KR" altLang="en-US" dirty="0" smtClean="0"/>
              <a:t>변형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4"/>
            </a:pPr>
            <a:r>
              <a:rPr lang="ko-KR" altLang="en-US" dirty="0"/>
              <a:t>다른 용도로 사용</a:t>
            </a:r>
            <a:endParaRPr lang="en-US" altLang="ko-KR" dirty="0"/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 smtClean="0"/>
          </a:p>
          <a:p>
            <a:pPr lvl="2"/>
            <a:endParaRPr lang="en-US" altLang="ko-KR" sz="5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5508104" cy="18273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43" y="4293096"/>
            <a:ext cx="3350763" cy="231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 err="1" smtClean="0"/>
              <a:t>브레인스토밍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오스본</a:t>
            </a:r>
            <a:r>
              <a:rPr lang="ko-KR" altLang="en-US" dirty="0" smtClean="0"/>
              <a:t> 체크리스트와 </a:t>
            </a:r>
            <a:r>
              <a:rPr lang="ko-KR" altLang="en-US" dirty="0" err="1" smtClean="0"/>
              <a:t>스캠퍼</a:t>
            </a:r>
            <a:r>
              <a:rPr lang="ko-KR" altLang="en-US" dirty="0" smtClean="0"/>
              <a:t> 기법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 startAt="6"/>
            </a:pPr>
            <a:r>
              <a:rPr lang="ko-KR" altLang="en-US" dirty="0" smtClean="0"/>
              <a:t>제거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6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6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6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6"/>
            </a:pPr>
            <a:r>
              <a:rPr lang="ko-KR" altLang="en-US" dirty="0" smtClean="0"/>
              <a:t>재배치</a:t>
            </a:r>
            <a:endParaRPr lang="en-US" altLang="ko-KR" dirty="0"/>
          </a:p>
          <a:p>
            <a:pPr marL="609600" lvl="1" indent="-342900">
              <a:buFont typeface="+mj-ea"/>
              <a:buAutoNum type="circleNumDbPlain" startAt="6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6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lvl="2"/>
            <a:endParaRPr lang="en-US" altLang="ko-KR" sz="5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05" y="1844824"/>
            <a:ext cx="5094541" cy="18273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05" y="4293096"/>
            <a:ext cx="4176464" cy="234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04. </a:t>
            </a:r>
            <a:r>
              <a:rPr lang="ko-KR" altLang="en-US" dirty="0" err="1" smtClean="0"/>
              <a:t>브레인라이팅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브레인라이팅</a:t>
            </a:r>
            <a:r>
              <a:rPr lang="ko-KR" altLang="en-US" dirty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err="1"/>
              <a:t>브레인라이팅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회의 </a:t>
            </a:r>
            <a:r>
              <a:rPr lang="ko-KR" altLang="en-US" dirty="0"/>
              <a:t>및 아이디어 도출을 위한 발상법의 하나로</a:t>
            </a:r>
            <a:r>
              <a:rPr lang="en-US" altLang="ko-KR" dirty="0"/>
              <a:t>, </a:t>
            </a:r>
            <a:r>
              <a:rPr lang="ko-KR" altLang="en-US" dirty="0"/>
              <a:t>단시간에 많은 양의 의견을 이끌어낼 수 </a:t>
            </a:r>
            <a:r>
              <a:rPr lang="ko-KR" altLang="en-US" dirty="0" smtClean="0"/>
              <a:t>있는 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말없이 </a:t>
            </a:r>
            <a:r>
              <a:rPr lang="ko-KR" altLang="en-US" dirty="0"/>
              <a:t>혼자 조용히 생각을 하여 떠오르는 아이디어를 </a:t>
            </a:r>
            <a:r>
              <a:rPr lang="ko-KR" altLang="en-US" dirty="0" smtClean="0"/>
              <a:t>시트에 </a:t>
            </a:r>
            <a:r>
              <a:rPr lang="ko-KR" altLang="en-US" dirty="0"/>
              <a:t>기입하고 옆 사람에게 전달하는 방식</a:t>
            </a:r>
            <a:endParaRPr lang="en-US" altLang="ko-KR" dirty="0"/>
          </a:p>
          <a:p>
            <a:pPr lvl="2"/>
            <a:r>
              <a:rPr lang="ko-KR" altLang="en-US" dirty="0"/>
              <a:t>과묵한 집단의 경우 </a:t>
            </a:r>
            <a:r>
              <a:rPr lang="ko-KR" altLang="en-US" dirty="0" err="1" smtClean="0"/>
              <a:t>브레인스토밍보다</a:t>
            </a:r>
            <a:r>
              <a:rPr lang="ko-KR" altLang="en-US" dirty="0" smtClean="0"/>
              <a:t> </a:t>
            </a:r>
            <a:r>
              <a:rPr lang="ko-KR" altLang="en-US" dirty="0"/>
              <a:t>훨씬 효과적인 방법이 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endParaRPr lang="en-US" altLang="ko-KR" sz="5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99" y="2780928"/>
            <a:ext cx="4942088" cy="359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04. </a:t>
            </a:r>
            <a:r>
              <a:rPr lang="ko-KR" altLang="en-US" dirty="0" err="1" smtClean="0"/>
              <a:t>브레인라이팅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브레인라이팅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6-3-5 </a:t>
            </a:r>
            <a:r>
              <a:rPr lang="ko-KR" altLang="en-US" dirty="0" smtClean="0"/>
              <a:t>기법</a:t>
            </a:r>
            <a:endParaRPr lang="en-US" altLang="ko-KR" sz="100" dirty="0" smtClean="0"/>
          </a:p>
          <a:p>
            <a:pPr lvl="2"/>
            <a:r>
              <a:rPr lang="en-US" altLang="ko-KR" dirty="0"/>
              <a:t>6</a:t>
            </a:r>
            <a:r>
              <a:rPr lang="ko-KR" altLang="en-US" dirty="0"/>
              <a:t>명이 </a:t>
            </a:r>
            <a:r>
              <a:rPr lang="en-US" altLang="ko-KR" dirty="0"/>
              <a:t>3</a:t>
            </a:r>
            <a:r>
              <a:rPr lang="ko-KR" altLang="en-US" dirty="0"/>
              <a:t>개의 아이디어를 한 라운드 당 </a:t>
            </a:r>
            <a:r>
              <a:rPr lang="en-US" altLang="ko-KR" dirty="0"/>
              <a:t>5</a:t>
            </a:r>
            <a:r>
              <a:rPr lang="ko-KR" altLang="en-US" dirty="0"/>
              <a:t>번 전달하여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5</a:t>
            </a:r>
            <a:r>
              <a:rPr lang="ko-KR" altLang="en-US" dirty="0"/>
              <a:t>분 동안</a:t>
            </a:r>
            <a:r>
              <a:rPr lang="en-US" altLang="ko-KR" dirty="0"/>
              <a:t>) </a:t>
            </a:r>
            <a:r>
              <a:rPr lang="ko-KR" altLang="en-US" dirty="0"/>
              <a:t>아이디어를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6</a:t>
            </a:r>
            <a:r>
              <a:rPr lang="ko-KR" altLang="en-US" dirty="0"/>
              <a:t>라운드가 지나고 나 면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/>
              <a:t>18</a:t>
            </a:r>
            <a:r>
              <a:rPr lang="ko-KR" altLang="en-US" dirty="0"/>
              <a:t>개의 아이디어가 작성된 </a:t>
            </a:r>
            <a:r>
              <a:rPr lang="en-US" altLang="ko-KR" dirty="0"/>
              <a:t>6</a:t>
            </a:r>
            <a:r>
              <a:rPr lang="ko-KR" altLang="en-US" dirty="0"/>
              <a:t>장의 시트에서 총 </a:t>
            </a:r>
            <a:r>
              <a:rPr lang="en-US" altLang="ko-KR" dirty="0"/>
              <a:t>108</a:t>
            </a:r>
            <a:r>
              <a:rPr lang="ko-KR" altLang="en-US" dirty="0"/>
              <a:t>가지 아이디어를 </a:t>
            </a:r>
            <a:r>
              <a:rPr lang="ko-KR" altLang="en-US" dirty="0" smtClean="0"/>
              <a:t>도출</a:t>
            </a:r>
            <a:endParaRPr lang="en-US" altLang="ko-KR" dirty="0" smtClean="0"/>
          </a:p>
          <a:p>
            <a:pPr lvl="2"/>
            <a:r>
              <a:rPr lang="ko-KR" altLang="en-US" dirty="0" err="1"/>
              <a:t>브레인라이팅</a:t>
            </a:r>
            <a:r>
              <a:rPr lang="ko-KR" altLang="en-US" dirty="0"/>
              <a:t> 활동 중에는 절대로 다른 사람의 발상을 방해하는 </a:t>
            </a:r>
            <a:r>
              <a:rPr lang="ko-KR" altLang="en-US" dirty="0" smtClean="0"/>
              <a:t>발언을 해서는 안됨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08920"/>
            <a:ext cx="5346992" cy="397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04. </a:t>
            </a:r>
            <a:r>
              <a:rPr lang="ko-KR" altLang="en-US" dirty="0" err="1" smtClean="0"/>
              <a:t>브레인라이팅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브레인라이팅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6-3-5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가로 </a:t>
            </a:r>
            <a:r>
              <a:rPr lang="en-US" altLang="ko-KR" dirty="0"/>
              <a:t>4</a:t>
            </a:r>
            <a:r>
              <a:rPr lang="ko-KR" altLang="en-US" dirty="0"/>
              <a:t>칸</a:t>
            </a:r>
            <a:r>
              <a:rPr lang="en-US" altLang="ko-KR" dirty="0"/>
              <a:t>, </a:t>
            </a:r>
            <a:r>
              <a:rPr lang="ko-KR" altLang="en-US" dirty="0"/>
              <a:t>세로 </a:t>
            </a:r>
            <a:r>
              <a:rPr lang="en-US" altLang="ko-KR" dirty="0"/>
              <a:t>6</a:t>
            </a:r>
            <a:r>
              <a:rPr lang="ko-KR" altLang="en-US" dirty="0"/>
              <a:t>칸의 시트를 만들어 왼쪽에는 </a:t>
            </a:r>
            <a:r>
              <a:rPr lang="ko-KR" altLang="en-US" dirty="0" smtClean="0"/>
              <a:t>이름을 </a:t>
            </a:r>
            <a:r>
              <a:rPr lang="ko-KR" altLang="en-US" dirty="0"/>
              <a:t>적고 우측에는 정해진 </a:t>
            </a:r>
            <a:r>
              <a:rPr lang="ko-KR" altLang="en-US" dirty="0" smtClean="0"/>
              <a:t>시간 </a:t>
            </a:r>
            <a:r>
              <a:rPr lang="ko-KR" altLang="en-US" dirty="0"/>
              <a:t>안에 떠오르는 아이디어를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2"/>
            <a:r>
              <a:rPr lang="ko-KR" altLang="en-US" dirty="0" smtClean="0"/>
              <a:t>최대한 </a:t>
            </a:r>
            <a:r>
              <a:rPr lang="ko-KR" altLang="en-US" dirty="0"/>
              <a:t>주어와 술어가 들어가는 완결된 문장을 </a:t>
            </a:r>
            <a:r>
              <a:rPr lang="ko-KR" altLang="en-US" dirty="0" smtClean="0"/>
              <a:t>갖추어야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시간이 </a:t>
            </a:r>
            <a:r>
              <a:rPr lang="ko-KR" altLang="en-US" dirty="0"/>
              <a:t>종료되어 작성을 마무리하지 못하였다고 하더라도 반드시 다음 사람에게 전달해야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30" y="2924944"/>
            <a:ext cx="559802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04. </a:t>
            </a:r>
            <a:r>
              <a:rPr lang="ko-KR" altLang="en-US" dirty="0" err="1" smtClean="0"/>
              <a:t>브레인라이팅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브레인라이팅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6-3-5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ko-KR" altLang="en-US" sz="1100" dirty="0"/>
              <a:t>시트는 왼쪽이든 오른쪽이든 모든 과정이 끝날 때까지 한 방향으로 전달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76872"/>
            <a:ext cx="5688632" cy="405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04. </a:t>
            </a:r>
            <a:r>
              <a:rPr lang="ko-KR" altLang="en-US" dirty="0" err="1" smtClean="0"/>
              <a:t>브레인라이팅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브레인라이팅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6-3-5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ko-KR" altLang="en-US" sz="1100" dirty="0"/>
              <a:t>다음 사람은 전달받은 시트에 이전 사람이 작성한 이름 아래에 자신의 이름을 </a:t>
            </a:r>
            <a:r>
              <a:rPr lang="ko-KR" altLang="en-US" sz="1100" dirty="0" smtClean="0"/>
              <a:t>적고 </a:t>
            </a:r>
            <a:r>
              <a:rPr lang="ko-KR" altLang="en-US" sz="1100" dirty="0" err="1"/>
              <a:t>브레인라이팅</a:t>
            </a:r>
            <a:r>
              <a:rPr lang="ko-KR" altLang="en-US" sz="1100" dirty="0"/>
              <a:t> </a:t>
            </a:r>
            <a:r>
              <a:rPr lang="en-US" altLang="ko-KR" sz="1100" dirty="0"/>
              <a:t>2</a:t>
            </a:r>
            <a:r>
              <a:rPr lang="ko-KR" altLang="en-US" sz="1100" dirty="0"/>
              <a:t>라운드를 시작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27" y="2852936"/>
            <a:ext cx="5688632" cy="351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04. </a:t>
            </a:r>
            <a:r>
              <a:rPr lang="ko-KR" altLang="en-US" dirty="0" err="1" smtClean="0"/>
              <a:t>브레인라이팅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브레인라이팅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6-3-5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ko-KR" altLang="en-US" sz="1100" dirty="0"/>
              <a:t>총 </a:t>
            </a:r>
            <a:r>
              <a:rPr lang="en-US" altLang="ko-KR" sz="1100" dirty="0"/>
              <a:t>6</a:t>
            </a:r>
            <a:r>
              <a:rPr lang="ko-KR" altLang="en-US" sz="1100" dirty="0"/>
              <a:t>라운드가 지나고 처음 넘겨줬던 시트가 자기에게 다시 돌아오면 모든 과정이 </a:t>
            </a:r>
            <a:r>
              <a:rPr lang="ko-KR" altLang="en-US" sz="1100" dirty="0" smtClean="0"/>
              <a:t>종료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도출된 </a:t>
            </a:r>
            <a:r>
              <a:rPr lang="ko-KR" altLang="en-US" sz="1100" dirty="0"/>
              <a:t>아이디어에 대해 스티커를 통해 투표를 하는 것도 좋은 방법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27" y="2859471"/>
            <a:ext cx="5688632" cy="350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회의록 작성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회의록 작성</a:t>
            </a:r>
            <a:endParaRPr lang="en-US" altLang="ko-KR" dirty="0" smtClean="0"/>
          </a:p>
          <a:p>
            <a:pPr lvl="2"/>
            <a:r>
              <a:rPr lang="ko-KR" altLang="en-US" sz="1100" dirty="0"/>
              <a:t>의견 조율을 위한 마지막 단계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회의록을 </a:t>
            </a:r>
            <a:r>
              <a:rPr lang="ko-KR" altLang="en-US" sz="1100" dirty="0"/>
              <a:t>포함한 문서 작성은 아이디어를 도출하고 업무에 대한 방향을 결정하는 중요한 </a:t>
            </a:r>
            <a:r>
              <a:rPr lang="ko-KR" altLang="en-US" sz="1100" dirty="0" smtClean="0"/>
              <a:t>도구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그 </a:t>
            </a:r>
            <a:r>
              <a:rPr lang="ko-KR" altLang="en-US" sz="1100" dirty="0"/>
              <a:t>대상과 문서를 통해 전달하고자 하는 목적이 분명해야 </a:t>
            </a:r>
            <a:r>
              <a:rPr lang="ko-KR" altLang="en-US" sz="1100" dirty="0" smtClean="0"/>
              <a:t>함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시기나 </a:t>
            </a:r>
            <a:r>
              <a:rPr lang="ko-KR" altLang="en-US" sz="1100" dirty="0"/>
              <a:t>기대 효과와 같 은 기획자의 생각을 커뮤니케이션 할 수 있는 중요한 능력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893422"/>
            <a:ext cx="5472608" cy="36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커뮤니케이션 및 회의 진행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아이스브레이킹</a:t>
            </a: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브레인스토밍</a:t>
            </a: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브레인라이팅</a:t>
            </a: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회의록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회의록 작성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회의록 작성 방법</a:t>
            </a:r>
            <a:endParaRPr lang="en-US" altLang="ko-KR" dirty="0" smtClean="0"/>
          </a:p>
          <a:p>
            <a:pPr lvl="2"/>
            <a:r>
              <a:rPr lang="ko-KR" altLang="en-US" sz="1100" dirty="0"/>
              <a:t>육하원칙을 통해 명확하게 </a:t>
            </a:r>
            <a:r>
              <a:rPr lang="ko-KR" altLang="en-US" sz="1100" dirty="0" smtClean="0"/>
              <a:t>정리</a:t>
            </a:r>
            <a:r>
              <a:rPr lang="en-US" altLang="ko-KR" sz="1100" dirty="0" smtClean="0"/>
              <a:t>	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1" y="1772816"/>
            <a:ext cx="4525960" cy="1904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6" y="3858529"/>
            <a:ext cx="4525959" cy="26642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28" y="1772816"/>
            <a:ext cx="3956072" cy="50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회의록 작성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회의록 작성 시 유의사항</a:t>
            </a:r>
            <a:endParaRPr lang="en-US" altLang="ko-KR" dirty="0" smtClean="0"/>
          </a:p>
          <a:p>
            <a:pPr lvl="2"/>
            <a:r>
              <a:rPr lang="ko-KR" altLang="en-US"/>
              <a:t>안건에 대한 결정사항이 정리되는 순간 회의 내용을 작성</a:t>
            </a:r>
            <a:endParaRPr lang="en-US" altLang="ko-KR" dirty="0" smtClean="0"/>
          </a:p>
          <a:p>
            <a:pPr lvl="2"/>
            <a:r>
              <a:rPr lang="ko-KR" altLang="en-US" sz="1100" dirty="0" smtClean="0"/>
              <a:t>회의 </a:t>
            </a:r>
            <a:r>
              <a:rPr lang="ko-KR" altLang="en-US" sz="1100" dirty="0"/>
              <a:t>진행 중에 작성하는 것이 가장 좋지만</a:t>
            </a:r>
            <a:r>
              <a:rPr lang="en-US" altLang="ko-KR" sz="1100" dirty="0"/>
              <a:t>, </a:t>
            </a:r>
            <a:r>
              <a:rPr lang="ko-KR" altLang="en-US" sz="1100" dirty="0"/>
              <a:t>그러기 위해서는 많은 경 험과 노하우가 </a:t>
            </a:r>
            <a:r>
              <a:rPr lang="ko-KR" altLang="en-US" sz="1100" dirty="0" smtClean="0"/>
              <a:t>필요함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회의 </a:t>
            </a:r>
            <a:r>
              <a:rPr lang="ko-KR" altLang="en-US" sz="1100" dirty="0"/>
              <a:t>도중 그때그때 간단하게나마 작성해 두었다가 회의 </a:t>
            </a:r>
            <a:r>
              <a:rPr lang="ko-KR" altLang="en-US" sz="1100" dirty="0" smtClean="0"/>
              <a:t>종료 </a:t>
            </a:r>
            <a:r>
              <a:rPr lang="ko-KR" altLang="en-US" sz="1100" dirty="0"/>
              <a:t>후 다시 한 번 정리하는 것이 </a:t>
            </a:r>
            <a:r>
              <a:rPr lang="ko-KR" altLang="en-US" sz="1100" dirty="0" err="1" smtClean="0"/>
              <a:t>바람직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회의록은 최대한 </a:t>
            </a:r>
            <a:r>
              <a:rPr lang="ko-KR" altLang="en-US" sz="1100" dirty="0"/>
              <a:t>빨리 참석자나 업무 결정권자 또는 업무 관련 대상자에게 이메일이나 사내 인트라넷을 </a:t>
            </a:r>
            <a:r>
              <a:rPr lang="ko-KR" altLang="en-US" sz="1100" dirty="0" smtClean="0"/>
              <a:t>통해 공유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2556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920880" cy="4104456"/>
          </a:xfrm>
        </p:spPr>
        <p:txBody>
          <a:bodyPr>
            <a:normAutofit/>
          </a:bodyPr>
          <a:lstStyle/>
          <a:p>
            <a:pPr>
              <a:buClr>
                <a:srgbClr val="EDCAD2"/>
              </a:buClr>
            </a:pPr>
            <a:r>
              <a:rPr lang="ko-KR" altLang="en-US" sz="1400" dirty="0"/>
              <a:t>회의 진행 및 효율적인 커뮤니케이션을 통해 조정과 변경이 필요한 사항을 </a:t>
            </a:r>
            <a:r>
              <a:rPr lang="ko-KR" altLang="en-US" sz="1400" dirty="0" smtClean="0"/>
              <a:t>도출</a:t>
            </a:r>
            <a:endParaRPr lang="en-US" altLang="ko-KR" sz="1400" dirty="0" smtClean="0"/>
          </a:p>
          <a:p>
            <a:pPr>
              <a:buClr>
                <a:srgbClr val="EDCAD2"/>
              </a:buClr>
            </a:pPr>
            <a:r>
              <a:rPr lang="ko-KR" altLang="en-US" sz="1400" dirty="0" smtClean="0"/>
              <a:t>어떻게 </a:t>
            </a:r>
            <a:r>
              <a:rPr lang="ko-KR" altLang="en-US" sz="1400" dirty="0"/>
              <a:t>체계적으로 문서화할 수 있는지에 대하여 </a:t>
            </a:r>
            <a:r>
              <a:rPr lang="ko-KR" altLang="en-US" sz="1400" dirty="0" smtClean="0"/>
              <a:t>알아봄</a:t>
            </a:r>
            <a:endParaRPr lang="ko-KR" altLang="en-US" sz="1550" dirty="0"/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커뮤니케이션 및 회의 진행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커뮤니케이션의 본질 커뮤니케이션의 </a:t>
            </a:r>
            <a:r>
              <a:rPr lang="ko-KR" altLang="en-US" dirty="0" smtClean="0"/>
              <a:t>본질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나와 </a:t>
            </a:r>
            <a:r>
              <a:rPr lang="ko-KR" altLang="en-US" dirty="0"/>
              <a:t>다른 사람과의 관계에서 어떻게 메시지를 효과적으로 전달할 것 인지에 대한 </a:t>
            </a:r>
            <a:r>
              <a:rPr lang="ko-KR" altLang="en-US" dirty="0" smtClean="0"/>
              <a:t>고민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기본적으로 </a:t>
            </a:r>
            <a:r>
              <a:rPr lang="ko-KR" altLang="en-US" dirty="0"/>
              <a:t>대화에 임하는 자세나 태도가 더 </a:t>
            </a:r>
            <a:r>
              <a:rPr lang="ko-KR" altLang="en-US" dirty="0" smtClean="0"/>
              <a:t>중요</a:t>
            </a:r>
            <a:endParaRPr lang="en-US" altLang="ko-KR" dirty="0" smtClean="0"/>
          </a:p>
          <a:p>
            <a:pPr lvl="2"/>
            <a:r>
              <a:rPr lang="ko-KR" altLang="en-US" sz="1170" dirty="0" smtClean="0"/>
              <a:t>공감</a:t>
            </a:r>
            <a:r>
              <a:rPr lang="en-US" altLang="ko-KR" sz="1170" dirty="0" smtClean="0"/>
              <a:t>, </a:t>
            </a:r>
            <a:r>
              <a:rPr lang="ko-KR" altLang="en-US" sz="1170" dirty="0" smtClean="0"/>
              <a:t>인내심</a:t>
            </a:r>
            <a:r>
              <a:rPr lang="en-US" altLang="ko-KR" sz="1170" dirty="0" smtClean="0"/>
              <a:t>, </a:t>
            </a:r>
            <a:r>
              <a:rPr lang="ko-KR" altLang="en-US" sz="1170" dirty="0" smtClean="0"/>
              <a:t>배려를 바탕으로 </a:t>
            </a:r>
            <a:r>
              <a:rPr lang="ko-KR" altLang="en-US" sz="1170" dirty="0"/>
              <a:t>신중함과 집중력을 발휘해 적절한 타이밍에 자신의 의견을 </a:t>
            </a:r>
            <a:r>
              <a:rPr lang="ko-KR" altLang="en-US" sz="1170" dirty="0" smtClean="0"/>
              <a:t>주장하는 것이 효과적</a:t>
            </a:r>
            <a:endParaRPr lang="en-US" altLang="ko-KR" sz="117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564904"/>
            <a:ext cx="3024336" cy="19538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71" y="4910064"/>
            <a:ext cx="4185810" cy="17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커뮤니케이션 및 회의 진행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err="1"/>
              <a:t>퍼실리테이터형</a:t>
            </a:r>
            <a:r>
              <a:rPr lang="ko-KR" altLang="en-US" dirty="0"/>
              <a:t> </a:t>
            </a:r>
            <a:r>
              <a:rPr lang="ko-KR" altLang="en-US" dirty="0" smtClean="0"/>
              <a:t>기획자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기획자는 의견을 잘 조율하여 각 팀이 도출할 수 있는 최상의 성과를 이끌어내는 </a:t>
            </a:r>
            <a:r>
              <a:rPr lang="ko-KR" altLang="en-US" dirty="0" err="1" smtClean="0"/>
              <a:t>퍼실리테이터의</a:t>
            </a:r>
            <a:r>
              <a:rPr lang="ko-KR" altLang="en-US" dirty="0" smtClean="0"/>
              <a:t> 역할을 수행</a:t>
            </a:r>
            <a:endParaRPr lang="en-US" altLang="ko-KR" dirty="0" smtClean="0"/>
          </a:p>
          <a:p>
            <a:pPr lvl="2"/>
            <a:r>
              <a:rPr lang="ko-KR" altLang="en-US" dirty="0"/>
              <a:t>중립적인 입장에서 중재와 조정의 역할을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2"/>
            <a:endParaRPr lang="en-US" altLang="ko-KR" sz="1100" dirty="0"/>
          </a:p>
          <a:p>
            <a:pPr lvl="1"/>
            <a:r>
              <a:rPr lang="ko-KR" altLang="en-US" sz="1300" dirty="0" err="1" smtClean="0"/>
              <a:t>퍼실리테이터</a:t>
            </a:r>
            <a:endParaRPr lang="en-US" altLang="ko-KR" sz="1300" dirty="0" smtClean="0"/>
          </a:p>
          <a:p>
            <a:pPr lvl="2"/>
            <a:r>
              <a:rPr lang="ko-KR" altLang="en-US" sz="1100" dirty="0"/>
              <a:t>조직이나 그룹이 공통의 목적을 달성하기 위해 정보 교환</a:t>
            </a:r>
            <a:r>
              <a:rPr lang="en-US" altLang="ko-KR" sz="1100" dirty="0"/>
              <a:t>, </a:t>
            </a:r>
            <a:r>
              <a:rPr lang="ko-KR" altLang="en-US" sz="1100" dirty="0"/>
              <a:t>아이디어 창출 및 의사결정을 통한 문제 해결 방법을 지원하고 </a:t>
            </a:r>
            <a:endParaRPr lang="en-US" altLang="ko-KR" sz="1100" dirty="0"/>
          </a:p>
          <a:p>
            <a:pPr marL="447675" lvl="2" indent="0">
              <a:buNone/>
            </a:pPr>
            <a:r>
              <a:rPr lang="ko-KR" altLang="en-US" sz="1100" dirty="0" smtClean="0"/>
              <a:t>  </a:t>
            </a:r>
            <a:r>
              <a:rPr lang="ko-KR" altLang="en-US" sz="600" dirty="0" smtClean="0"/>
              <a:t> </a:t>
            </a:r>
            <a:r>
              <a:rPr lang="ko-KR" altLang="en-US" sz="1100" dirty="0" smtClean="0"/>
              <a:t> 촉진시키기 </a:t>
            </a:r>
            <a:r>
              <a:rPr lang="ko-KR" altLang="en-US" sz="1100" dirty="0"/>
              <a:t>위한 </a:t>
            </a:r>
            <a:r>
              <a:rPr lang="ko-KR" altLang="en-US" sz="1100" dirty="0" smtClean="0"/>
              <a:t>활동을 돕는 </a:t>
            </a:r>
            <a:r>
              <a:rPr lang="ko-KR" altLang="en-US" sz="1100" dirty="0"/>
              <a:t>역할을 하는 사람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회의 </a:t>
            </a:r>
            <a:r>
              <a:rPr lang="ko-KR" altLang="en-US" sz="1100" dirty="0"/>
              <a:t>설계에서부터</a:t>
            </a:r>
            <a:r>
              <a:rPr lang="en-US" altLang="ko-KR" sz="1100" dirty="0"/>
              <a:t>, </a:t>
            </a:r>
            <a:r>
              <a:rPr lang="ko-KR" altLang="en-US" sz="1100" dirty="0"/>
              <a:t>회의 참석자의 구성</a:t>
            </a:r>
            <a:r>
              <a:rPr lang="en-US" altLang="ko-KR" sz="1100" dirty="0"/>
              <a:t>, </a:t>
            </a:r>
            <a:r>
              <a:rPr lang="ko-KR" altLang="en-US" sz="1100" dirty="0"/>
              <a:t>안건에 대한 리스트 작성</a:t>
            </a:r>
            <a:r>
              <a:rPr lang="en-US" altLang="ko-KR" sz="1100" dirty="0"/>
              <a:t>, </a:t>
            </a:r>
            <a:r>
              <a:rPr lang="ko-KR" altLang="en-US" sz="1100" dirty="0"/>
              <a:t>회의 진행 방식과 결과에 대한 피드백 등 모든 </a:t>
            </a:r>
            <a:endParaRPr lang="en-US" altLang="ko-KR" sz="1100" dirty="0" smtClean="0"/>
          </a:p>
          <a:p>
            <a:pPr marL="447675" lvl="2" indent="0">
              <a:buNone/>
            </a:pPr>
            <a:r>
              <a:rPr lang="ko-KR" altLang="en-US" sz="1100" dirty="0" smtClean="0"/>
              <a:t>    의사결정 </a:t>
            </a:r>
            <a:r>
              <a:rPr lang="ko-KR" altLang="en-US" sz="1100" dirty="0"/>
              <a:t>과정을 </a:t>
            </a:r>
            <a:r>
              <a:rPr lang="ko-KR" altLang="en-US" sz="1100" dirty="0" smtClean="0"/>
              <a:t>관장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회의나 </a:t>
            </a:r>
            <a:r>
              <a:rPr lang="ko-KR" altLang="en-US" sz="1100" dirty="0"/>
              <a:t>토론에서 리더나 의사결정자가 아닌 진 행자의 역할을 수행해야 하고 의견 충돌 상황에서는 합의를 도출할 수 </a:t>
            </a:r>
            <a:endParaRPr lang="en-US" altLang="ko-KR" sz="1100" dirty="0" smtClean="0"/>
          </a:p>
          <a:p>
            <a:pPr marL="447675" lvl="2" indent="0"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있도록 </a:t>
            </a:r>
            <a:r>
              <a:rPr lang="ko-KR" altLang="en-US" sz="1100" dirty="0"/>
              <a:t>항상 중립적인 위치에서 그 </a:t>
            </a:r>
            <a:r>
              <a:rPr lang="ko-KR" altLang="en-US" sz="1100" dirty="0" smtClean="0"/>
              <a:t>역할을 수행</a:t>
            </a:r>
            <a:r>
              <a:rPr lang="en-US" altLang="ko-KR" sz="1100" dirty="0" smtClean="0"/>
              <a:t> 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58281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커뮤니케이션 및 회의 진행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회의 진행 프로세스</a:t>
            </a:r>
            <a:endParaRPr lang="en-US" altLang="ko-KR" dirty="0" smtClean="0"/>
          </a:p>
          <a:p>
            <a:pPr marL="609600" lvl="1" indent="-342900">
              <a:buFont typeface="+mj-lt"/>
              <a:buAutoNum type="arabicPeriod"/>
            </a:pPr>
            <a:r>
              <a:rPr lang="ko-KR" altLang="en-US" dirty="0"/>
              <a:t>회의 자료 사전 배포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</a:pPr>
            <a:r>
              <a:rPr lang="ko-KR" altLang="en-US" dirty="0"/>
              <a:t>회의 개최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</a:pPr>
            <a:r>
              <a:rPr lang="ko-KR" altLang="en-US" dirty="0"/>
              <a:t>이슈 및 안건 파악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</a:pPr>
            <a:r>
              <a:rPr lang="ko-KR" altLang="en-US" dirty="0"/>
              <a:t>의견 조율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</a:pPr>
            <a:r>
              <a:rPr lang="ko-KR" altLang="en-US" dirty="0"/>
              <a:t>회의 내용 정리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</a:pPr>
            <a:r>
              <a:rPr lang="ko-KR" altLang="en-US" dirty="0"/>
              <a:t>회의록 작성 및 회람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645024"/>
            <a:ext cx="827049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커뮤니케이션 및 회의 진행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회의 진행 프로세스</a:t>
            </a:r>
            <a:endParaRPr lang="en-US" altLang="ko-KR" dirty="0" smtClean="0"/>
          </a:p>
          <a:p>
            <a:pPr marL="609600" lvl="1" indent="-342900">
              <a:buFont typeface="+mj-lt"/>
              <a:buAutoNum type="arabicPeriod"/>
            </a:pPr>
            <a:r>
              <a:rPr lang="ko-KR" altLang="en-US" dirty="0" smtClean="0"/>
              <a:t>회의 </a:t>
            </a:r>
            <a:r>
              <a:rPr lang="ko-KR" altLang="en-US" dirty="0"/>
              <a:t>자료 사전 </a:t>
            </a:r>
            <a:r>
              <a:rPr lang="ko-KR" altLang="en-US" dirty="0" smtClean="0"/>
              <a:t>배포</a:t>
            </a:r>
            <a:endParaRPr lang="en-US" altLang="ko-KR" dirty="0" smtClean="0"/>
          </a:p>
          <a:p>
            <a:pPr lvl="2"/>
            <a:r>
              <a:rPr lang="ko-KR" altLang="en-US" dirty="0"/>
              <a:t>원활한 회의를 진행하기 위해서는 회의 진행자가 회의 주제와 관련된 문서나 자료를 미리 </a:t>
            </a:r>
            <a:r>
              <a:rPr lang="ko-KR" altLang="en-US" dirty="0" smtClean="0"/>
              <a:t>배포</a:t>
            </a:r>
            <a:endParaRPr lang="en-US" altLang="ko-KR" dirty="0" smtClean="0"/>
          </a:p>
          <a:p>
            <a:pPr lvl="2"/>
            <a:endParaRPr lang="ko-KR" altLang="en-US" sz="100" dirty="0"/>
          </a:p>
          <a:p>
            <a:pPr marL="609600" lvl="1" indent="-342900">
              <a:buFont typeface="+mj-lt"/>
              <a:buAutoNum type="arabicPeriod"/>
            </a:pPr>
            <a:r>
              <a:rPr lang="ko-KR" altLang="en-US" dirty="0" smtClean="0"/>
              <a:t>회의 개최</a:t>
            </a:r>
            <a:endParaRPr lang="en-US" altLang="ko-KR" dirty="0" smtClean="0"/>
          </a:p>
          <a:p>
            <a:pPr lvl="2"/>
            <a:r>
              <a:rPr lang="ko-KR" altLang="en-US" dirty="0"/>
              <a:t>회의를 개최한 배경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도출 결과에 대해 간략하게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참석자의 </a:t>
            </a:r>
            <a:r>
              <a:rPr lang="ko-KR" altLang="en-US" dirty="0"/>
              <a:t>부서</a:t>
            </a:r>
            <a:r>
              <a:rPr lang="en-US" altLang="ko-KR" dirty="0"/>
              <a:t>, </a:t>
            </a:r>
            <a:r>
              <a:rPr lang="ko-KR" altLang="en-US" dirty="0"/>
              <a:t>직함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역할에 대한 간략한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2"/>
            <a:endParaRPr lang="ko-KR" altLang="en-US" sz="100" dirty="0"/>
          </a:p>
          <a:p>
            <a:pPr marL="609600" lvl="1" indent="-342900">
              <a:buFont typeface="+mj-lt"/>
              <a:buAutoNum type="arabicPeriod"/>
            </a:pPr>
            <a:r>
              <a:rPr lang="ko-KR" altLang="en-US" dirty="0"/>
              <a:t>이슈 및 안건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 lvl="2"/>
            <a:r>
              <a:rPr lang="ko-KR" altLang="en-US" dirty="0"/>
              <a:t>회의를 개최한 배경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도출 결과에 대해 간략하게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2"/>
            <a:endParaRPr lang="ko-KR" altLang="en-US" sz="100" dirty="0"/>
          </a:p>
          <a:p>
            <a:pPr marL="609600" lvl="1" indent="-342900">
              <a:buFont typeface="+mj-lt"/>
              <a:buAutoNum type="arabicPeriod"/>
            </a:pPr>
            <a:r>
              <a:rPr lang="ko-KR" altLang="en-US" dirty="0"/>
              <a:t>의견 </a:t>
            </a:r>
            <a:r>
              <a:rPr lang="ko-KR" altLang="en-US" dirty="0" smtClean="0"/>
              <a:t>조율</a:t>
            </a:r>
            <a:endParaRPr lang="en-US" altLang="ko-KR" dirty="0" smtClean="0"/>
          </a:p>
          <a:p>
            <a:pPr lvl="2"/>
            <a:r>
              <a:rPr lang="ko-KR" altLang="en-US" dirty="0"/>
              <a:t>참석자의 발언을 유도할 수 있는 질문을 통해 회의 참석자를 적극적으로 </a:t>
            </a:r>
            <a:r>
              <a:rPr lang="ko-KR" altLang="en-US" dirty="0" smtClean="0"/>
              <a:t>회의에 끌어들임</a:t>
            </a:r>
            <a:endParaRPr lang="en-US" altLang="ko-KR" dirty="0" smtClean="0"/>
          </a:p>
          <a:p>
            <a:pPr lvl="2"/>
            <a:endParaRPr lang="en-US" altLang="ko-KR" sz="100" dirty="0" smtClean="0"/>
          </a:p>
          <a:p>
            <a:pPr marL="609600" lvl="1" indent="-342900">
              <a:buFont typeface="+mj-lt"/>
              <a:buAutoNum type="arabicPeriod"/>
            </a:pPr>
            <a:r>
              <a:rPr lang="ko-KR" altLang="en-US" dirty="0" smtClean="0"/>
              <a:t>회의 </a:t>
            </a:r>
            <a:r>
              <a:rPr lang="ko-KR" altLang="en-US" dirty="0"/>
              <a:t>내용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2"/>
            <a:r>
              <a:rPr lang="ko-KR" altLang="en-US" dirty="0"/>
              <a:t>회의 내용 및 결정사항을 요약하여 전체 참석자에게 </a:t>
            </a:r>
            <a:r>
              <a:rPr lang="ko-KR" altLang="en-US" dirty="0" smtClean="0"/>
              <a:t>주지시킴</a:t>
            </a:r>
            <a:endParaRPr lang="en-US" altLang="ko-KR" dirty="0" smtClean="0"/>
          </a:p>
          <a:p>
            <a:pPr lvl="2"/>
            <a:r>
              <a:rPr lang="ko-KR" altLang="en-US" dirty="0"/>
              <a:t>회의 결과에 따른 후속조치와 다음 회의에 대한 향후 일정을 </a:t>
            </a:r>
            <a:r>
              <a:rPr lang="ko-KR" altLang="en-US" dirty="0" smtClean="0"/>
              <a:t>공지</a:t>
            </a:r>
            <a:endParaRPr lang="en-US" altLang="ko-KR" dirty="0" smtClean="0"/>
          </a:p>
          <a:p>
            <a:pPr lvl="2"/>
            <a:endParaRPr lang="ko-KR" altLang="en-US" sz="100" dirty="0"/>
          </a:p>
          <a:p>
            <a:pPr marL="609600" lvl="1" indent="-342900">
              <a:buFont typeface="+mj-lt"/>
              <a:buAutoNum type="arabicPeriod"/>
            </a:pPr>
            <a:r>
              <a:rPr lang="ko-KR" altLang="en-US" dirty="0" smtClean="0"/>
              <a:t>회의록 </a:t>
            </a:r>
            <a:r>
              <a:rPr lang="ko-KR" altLang="en-US" dirty="0"/>
              <a:t>작성 및 </a:t>
            </a:r>
            <a:r>
              <a:rPr lang="ko-KR" altLang="en-US" dirty="0" smtClean="0"/>
              <a:t>회람</a:t>
            </a:r>
            <a:endParaRPr lang="en-US" altLang="ko-KR" dirty="0" smtClean="0"/>
          </a:p>
          <a:p>
            <a:pPr lvl="2"/>
            <a:r>
              <a:rPr lang="ko-KR" altLang="en-US" dirty="0"/>
              <a:t>회의 주제</a:t>
            </a:r>
            <a:r>
              <a:rPr lang="en-US" altLang="ko-KR" dirty="0"/>
              <a:t>, </a:t>
            </a:r>
            <a:r>
              <a:rPr lang="ko-KR" altLang="en-US" dirty="0"/>
              <a:t>일시</a:t>
            </a:r>
            <a:r>
              <a:rPr lang="en-US" altLang="ko-KR" dirty="0"/>
              <a:t>, </a:t>
            </a:r>
            <a:r>
              <a:rPr lang="ko-KR" altLang="en-US" dirty="0"/>
              <a:t>참석자</a:t>
            </a:r>
            <a:r>
              <a:rPr lang="en-US" altLang="ko-KR" dirty="0"/>
              <a:t>, </a:t>
            </a:r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회의 내용</a:t>
            </a:r>
            <a:r>
              <a:rPr lang="en-US" altLang="ko-KR" dirty="0"/>
              <a:t>, </a:t>
            </a:r>
            <a:r>
              <a:rPr lang="ko-KR" altLang="en-US" dirty="0"/>
              <a:t>향후 계획 등을 상세히 알 수 </a:t>
            </a:r>
            <a:r>
              <a:rPr lang="ko-KR" altLang="en-US" dirty="0" smtClean="0"/>
              <a:t>있도록 </a:t>
            </a:r>
            <a:r>
              <a:rPr lang="ko-KR" altLang="en-US" dirty="0"/>
              <a:t>회의록을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회의 </a:t>
            </a:r>
            <a:r>
              <a:rPr lang="ko-KR" altLang="en-US" dirty="0"/>
              <a:t>참석자 전원에게 이메일이나 사내 인트라넷을 통해 공유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6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아이스브레이킹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아이스브레이킹의</a:t>
            </a:r>
            <a:r>
              <a:rPr lang="ko-KR" altLang="en-US" dirty="0" smtClean="0"/>
              <a:t> 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사전적 의미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‘얼음을 깨는’</a:t>
            </a:r>
            <a:r>
              <a:rPr lang="en-US" altLang="ko-KR" dirty="0"/>
              <a:t>, ‘</a:t>
            </a:r>
            <a:r>
              <a:rPr lang="ko-KR" altLang="en-US" dirty="0"/>
              <a:t>실마리를 풀다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</a:t>
            </a:r>
            <a:r>
              <a:rPr lang="ko-KR" altLang="en-US" dirty="0"/>
              <a:t>사람들과 만났을 때 경직되고 얼어붙은 생각을 깨거나 어색함을 없애기 위한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ko-KR" altLang="en-US" sz="1130" dirty="0" smtClean="0"/>
              <a:t>강의나 </a:t>
            </a:r>
            <a:r>
              <a:rPr lang="ko-KR" altLang="en-US" sz="1130" dirty="0"/>
              <a:t>세미나</a:t>
            </a:r>
            <a:r>
              <a:rPr lang="en-US" altLang="ko-KR" sz="1130" dirty="0"/>
              <a:t>, </a:t>
            </a:r>
            <a:r>
              <a:rPr lang="ko-KR" altLang="en-US" sz="1130" dirty="0" smtClean="0"/>
              <a:t>회의 </a:t>
            </a:r>
            <a:r>
              <a:rPr lang="ko-KR" altLang="en-US" sz="1130" dirty="0"/>
              <a:t>시작 전 참가자들 사이의 가라앉은 분위기를 깨고 </a:t>
            </a:r>
            <a:r>
              <a:rPr lang="ko-KR" altLang="en-US" sz="1130" dirty="0" smtClean="0"/>
              <a:t>마음의 </a:t>
            </a:r>
            <a:r>
              <a:rPr lang="ko-KR" altLang="en-US" sz="1130" dirty="0"/>
              <a:t>문을 열 </a:t>
            </a:r>
            <a:r>
              <a:rPr lang="ko-KR" altLang="en-US" sz="1130" dirty="0" smtClean="0"/>
              <a:t>수 있도록 </a:t>
            </a:r>
            <a:r>
              <a:rPr lang="ko-KR" altLang="en-US" sz="1130" dirty="0"/>
              <a:t>하는 가벼운 </a:t>
            </a:r>
            <a:r>
              <a:rPr lang="ko-KR" altLang="en-US" sz="1130" dirty="0" err="1" smtClean="0"/>
              <a:t>수행활동</a:t>
            </a:r>
            <a:r>
              <a:rPr lang="en-US" altLang="ko-KR" sz="1130" dirty="0" smtClean="0"/>
              <a:t> </a:t>
            </a:r>
          </a:p>
          <a:p>
            <a:pPr lvl="2"/>
            <a:r>
              <a:rPr lang="ko-KR" altLang="en-US" dirty="0" smtClean="0"/>
              <a:t>반드시 </a:t>
            </a:r>
            <a:r>
              <a:rPr lang="ko-KR" altLang="en-US" dirty="0"/>
              <a:t>구성원 모두가 참여하는 것을 원칙으로 하고</a:t>
            </a:r>
            <a:r>
              <a:rPr lang="en-US" altLang="ko-KR" dirty="0"/>
              <a:t>, </a:t>
            </a:r>
            <a:r>
              <a:rPr lang="ko-KR" altLang="en-US" dirty="0"/>
              <a:t>특정 참가자가 </a:t>
            </a:r>
            <a:r>
              <a:rPr lang="ko-KR" altLang="en-US" dirty="0" smtClean="0"/>
              <a:t>발표나 </a:t>
            </a:r>
            <a:r>
              <a:rPr lang="ko-KR" altLang="en-US" dirty="0"/>
              <a:t>대화를 독점하지 않도록 </a:t>
            </a:r>
            <a:r>
              <a:rPr lang="ko-KR" altLang="en-US" dirty="0" smtClean="0"/>
              <a:t>유의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참여하지 </a:t>
            </a:r>
            <a:r>
              <a:rPr lang="ko-KR" altLang="en-US" dirty="0"/>
              <a:t>않고 소외감을 느끼는 사람이 없도록 </a:t>
            </a:r>
            <a:r>
              <a:rPr lang="ko-KR" altLang="en-US" dirty="0" smtClean="0"/>
              <a:t>진행자의 </a:t>
            </a:r>
            <a:r>
              <a:rPr lang="ko-KR" altLang="en-US" dirty="0"/>
              <a:t>역할이 매우 중요</a:t>
            </a:r>
            <a:endParaRPr lang="en-US" altLang="ko-KR" dirty="0" smtClean="0"/>
          </a:p>
          <a:p>
            <a:pPr marL="447675" lvl="2" indent="0"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140968"/>
            <a:ext cx="5103566" cy="354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</TotalTime>
  <Words>1429</Words>
  <Application>Microsoft Office PowerPoint</Application>
  <PresentationFormat>화면 슬라이드 쇼(4:3)</PresentationFormat>
  <Paragraphs>243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HY견고딕</vt:lpstr>
      <vt:lpstr>맑은 고딕</vt:lpstr>
      <vt:lpstr>Arial</vt:lpstr>
      <vt:lpstr>Tahoma</vt:lpstr>
      <vt:lpstr>Wingdings</vt:lpstr>
      <vt:lpstr>Office 테마</vt:lpstr>
      <vt:lpstr>PowerPoint 프레젠테이션</vt:lpstr>
      <vt:lpstr>05 의견 조율</vt:lpstr>
      <vt:lpstr>PowerPoint 프레젠테이션</vt:lpstr>
      <vt:lpstr>PowerPoint 프레젠테이션</vt:lpstr>
      <vt:lpstr>01. 커뮤니케이션 및 회의 진행</vt:lpstr>
      <vt:lpstr>01. 커뮤니케이션 및 회의 진행</vt:lpstr>
      <vt:lpstr>01. 커뮤니케이션 및 회의 진행</vt:lpstr>
      <vt:lpstr>01. 커뮤니케이션 및 회의 진행</vt:lpstr>
      <vt:lpstr>02. 아이스브레이킹</vt:lpstr>
      <vt:lpstr>02. 아이스브레이킹</vt:lpstr>
      <vt:lpstr>02. 아이스브레이킹</vt:lpstr>
      <vt:lpstr>02. 아이스브레이킹</vt:lpstr>
      <vt:lpstr>02. 아이스브레이킹</vt:lpstr>
      <vt:lpstr>02. 아이스브레이킹</vt:lpstr>
      <vt:lpstr>03. 브레인스토밍</vt:lpstr>
      <vt:lpstr>03. 브레인스토밍</vt:lpstr>
      <vt:lpstr>03. 브레인스토밍</vt:lpstr>
      <vt:lpstr>03. 브레인스토밍</vt:lpstr>
      <vt:lpstr>03. 브레인스토밍</vt:lpstr>
      <vt:lpstr>03. 브레인스토밍</vt:lpstr>
      <vt:lpstr>03. 브레인스토밍</vt:lpstr>
      <vt:lpstr>03. 브레인스토밍</vt:lpstr>
      <vt:lpstr>04. 브레인라이팅</vt:lpstr>
      <vt:lpstr>04. 브레인라이팅</vt:lpstr>
      <vt:lpstr>04. 브레인라이팅</vt:lpstr>
      <vt:lpstr>04. 브레인라이팅</vt:lpstr>
      <vt:lpstr>04. 브레인라이팅</vt:lpstr>
      <vt:lpstr>04. 브레인라이팅</vt:lpstr>
      <vt:lpstr>05. 회의록 작성</vt:lpstr>
      <vt:lpstr>05. 회의록 작성</vt:lpstr>
      <vt:lpstr>05. 회의록 작성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admin</cp:lastModifiedBy>
  <cp:revision>110</cp:revision>
  <dcterms:created xsi:type="dcterms:W3CDTF">2020-06-18T03:20:34Z</dcterms:created>
  <dcterms:modified xsi:type="dcterms:W3CDTF">2021-07-19T07:43:08Z</dcterms:modified>
</cp:coreProperties>
</file>