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461" r:id="rId2"/>
    <p:sldId id="522" r:id="rId3"/>
    <p:sldId id="386" r:id="rId4"/>
    <p:sldId id="387" r:id="rId5"/>
    <p:sldId id="460" r:id="rId6"/>
    <p:sldId id="524" r:id="rId7"/>
    <p:sldId id="523" r:id="rId8"/>
    <p:sldId id="525" r:id="rId9"/>
    <p:sldId id="526" r:id="rId10"/>
    <p:sldId id="527" r:id="rId11"/>
    <p:sldId id="528" r:id="rId12"/>
    <p:sldId id="530" r:id="rId13"/>
    <p:sldId id="529" r:id="rId14"/>
    <p:sldId id="531" r:id="rId15"/>
    <p:sldId id="532" r:id="rId16"/>
    <p:sldId id="533" r:id="rId17"/>
    <p:sldId id="535" r:id="rId18"/>
    <p:sldId id="534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385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758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인터뷰 진행 프로세스</a:t>
            </a:r>
            <a:endParaRPr lang="en-US" altLang="ko-KR" dirty="0"/>
          </a:p>
          <a:p>
            <a:pPr lvl="1"/>
            <a:r>
              <a:rPr lang="ko-KR" altLang="en-US" dirty="0"/>
              <a:t>각 단계별 수행 과정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개시</a:t>
            </a:r>
            <a:endParaRPr lang="en-US" altLang="ko-KR" dirty="0"/>
          </a:p>
          <a:p>
            <a:pPr lvl="2"/>
            <a:r>
              <a:rPr lang="ko-KR" altLang="en-US" dirty="0"/>
              <a:t>상호 인사</a:t>
            </a:r>
            <a:r>
              <a:rPr lang="en-US" altLang="ko-KR" dirty="0"/>
              <a:t>, </a:t>
            </a:r>
            <a:r>
              <a:rPr lang="ko-KR" altLang="en-US" dirty="0"/>
              <a:t>감사의 코멘트</a:t>
            </a:r>
            <a:r>
              <a:rPr lang="en-US" altLang="ko-KR" dirty="0"/>
              <a:t>, </a:t>
            </a:r>
            <a:r>
              <a:rPr lang="ko-KR" altLang="en-US" dirty="0"/>
              <a:t>인터뷰 목적 및 이유</a:t>
            </a:r>
            <a:r>
              <a:rPr lang="en-US" altLang="ko-KR" dirty="0"/>
              <a:t>, </a:t>
            </a:r>
            <a:r>
              <a:rPr lang="ko-KR" altLang="en-US" dirty="0"/>
              <a:t>인터뷰 안건</a:t>
            </a:r>
            <a:r>
              <a:rPr lang="en-US" altLang="ko-KR" dirty="0"/>
              <a:t> </a:t>
            </a:r>
            <a:r>
              <a:rPr lang="ko-KR" altLang="en-US" dirty="0"/>
              <a:t>등을 설명</a:t>
            </a:r>
            <a:endParaRPr lang="en-US" altLang="ko-KR" dirty="0"/>
          </a:p>
          <a:p>
            <a:pPr lvl="2"/>
            <a:r>
              <a:rPr lang="ko-KR" altLang="en-US" dirty="0"/>
              <a:t>인터뷰 내용에 대한 기밀 유지</a:t>
            </a:r>
            <a:r>
              <a:rPr lang="en-US" altLang="ko-KR" dirty="0"/>
              <a:t>, </a:t>
            </a:r>
            <a:r>
              <a:rPr lang="ko-KR" altLang="en-US" dirty="0"/>
              <a:t>인터뷰 결과에 대한 활용 계획</a:t>
            </a:r>
            <a:r>
              <a:rPr lang="en-US" altLang="ko-KR" dirty="0"/>
              <a:t>, </a:t>
            </a:r>
            <a:r>
              <a:rPr lang="ko-KR" altLang="en-US" dirty="0"/>
              <a:t>인터뷰 시간 등을 공지</a:t>
            </a:r>
            <a:endParaRPr lang="en-US" altLang="ko-KR" dirty="0"/>
          </a:p>
          <a:p>
            <a:pPr lvl="2"/>
            <a:r>
              <a:rPr lang="ko-KR" altLang="en-US" dirty="0"/>
              <a:t>필요에 따라 정보 이용 동의서</a:t>
            </a:r>
            <a:r>
              <a:rPr lang="en-US" altLang="ko-KR" dirty="0"/>
              <a:t>, </a:t>
            </a:r>
            <a:r>
              <a:rPr lang="ko-KR" altLang="en-US" dirty="0"/>
              <a:t>구술 아카이브 이용 동의서</a:t>
            </a:r>
            <a:r>
              <a:rPr lang="en-US" altLang="ko-KR" dirty="0"/>
              <a:t>, </a:t>
            </a:r>
            <a:r>
              <a:rPr lang="ko-KR" altLang="en-US" dirty="0"/>
              <a:t>촬영 동의서 등을 통해 인터뷰 대상자에게 동의를 구하는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dirty="0"/>
              <a:t>    절차를 거침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sz="100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질문</a:t>
            </a:r>
            <a:endParaRPr lang="en-US" altLang="ko-KR" dirty="0"/>
          </a:p>
          <a:p>
            <a:pPr lvl="2"/>
            <a:r>
              <a:rPr lang="ko-KR" altLang="en-US" dirty="0"/>
              <a:t>인터뷰 전에 미리 충분히 숙지한 후 인터뷰 대상자의 눈을 보며 질문</a:t>
            </a:r>
            <a:endParaRPr lang="en-US" altLang="ko-KR" dirty="0"/>
          </a:p>
          <a:p>
            <a:pPr lvl="2"/>
            <a:r>
              <a:rPr lang="ko-KR" altLang="en-US" dirty="0"/>
              <a:t>수긍</a:t>
            </a:r>
            <a:r>
              <a:rPr lang="en-US" altLang="ko-KR" dirty="0"/>
              <a:t>, </a:t>
            </a:r>
            <a:r>
              <a:rPr lang="ko-KR" altLang="en-US" dirty="0"/>
              <a:t>호응</a:t>
            </a:r>
            <a:r>
              <a:rPr lang="en-US" altLang="ko-KR" dirty="0"/>
              <a:t>, </a:t>
            </a:r>
            <a:r>
              <a:rPr lang="ko-KR" altLang="en-US" dirty="0"/>
              <a:t>공감의 제스처를 적절히 활용하는 것도 중요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아니오’ 식의 답변을 유도하는 폐쇄형 질문은 피하도록 함</a:t>
            </a:r>
            <a:endParaRPr lang="en-US" altLang="ko-KR" dirty="0"/>
          </a:p>
          <a:p>
            <a:pPr lvl="2"/>
            <a:r>
              <a:rPr lang="ko-KR" altLang="en-US" dirty="0"/>
              <a:t>너무 뻔한 질문이나 유도 질문 및 의도한 것을 증명하려고 하는 행위를 하지 않도록 주의</a:t>
            </a:r>
            <a:endParaRPr lang="en-US" altLang="ko-KR" dirty="0"/>
          </a:p>
          <a:p>
            <a:pPr lvl="2"/>
            <a:r>
              <a:rPr lang="ko-KR" altLang="en-US" dirty="0"/>
              <a:t>사실에 기반한 정보를 얻을 수 있도록 질문을 유도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00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마무리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인터뷰가 종료되면 감사의 코멘트와 함께 주요 인터뷰 결과를 요약하여 인터뷰 대상자에게 확인시킴</a:t>
            </a:r>
            <a:endParaRPr lang="en-US" altLang="ko-KR" dirty="0"/>
          </a:p>
          <a:p>
            <a:pPr lvl="2"/>
            <a:r>
              <a:rPr lang="ko-KR" altLang="en-US" dirty="0"/>
              <a:t>필요하면 다음에 다시 질문할 수 있도록 추후 인터뷰 가능성에 대한 언급</a:t>
            </a:r>
            <a:endParaRPr lang="en-US" altLang="ko-KR" dirty="0"/>
          </a:p>
          <a:p>
            <a:pPr lvl="2"/>
            <a:r>
              <a:rPr lang="ko-KR" altLang="en-US" dirty="0"/>
              <a:t>추가 데이터</a:t>
            </a:r>
            <a:r>
              <a:rPr lang="en-US" altLang="ko-KR" dirty="0"/>
              <a:t>, </a:t>
            </a:r>
            <a:r>
              <a:rPr lang="ko-KR" altLang="en-US" dirty="0"/>
              <a:t>사진 자료 등이 필요할 경우 직접 또는 이메일로 요청한 후에 인터뷰를 마무리</a:t>
            </a:r>
          </a:p>
        </p:txBody>
      </p:sp>
    </p:spTree>
    <p:extLst>
      <p:ext uri="{BB962C8B-B14F-4D97-AF65-F5344CB8AC3E}">
        <p14:creationId xmlns:p14="http://schemas.microsoft.com/office/powerpoint/2010/main" val="387455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인터뷰 진행 프로세스</a:t>
            </a:r>
            <a:endParaRPr lang="en-US" altLang="ko-KR" dirty="0"/>
          </a:p>
          <a:p>
            <a:pPr lvl="1"/>
            <a:r>
              <a:rPr lang="ko-KR" altLang="en-US" dirty="0"/>
              <a:t>인터뷰 장비 세팅</a:t>
            </a:r>
            <a:endParaRPr lang="en-US" altLang="ko-KR" dirty="0"/>
          </a:p>
          <a:p>
            <a:pPr lvl="2"/>
            <a:r>
              <a:rPr lang="ko-KR" altLang="en-US" dirty="0"/>
              <a:t>인터뷰 대상자가 인터뷰 장소에 도착하기 전</a:t>
            </a:r>
            <a:r>
              <a:rPr lang="en-US" altLang="ko-KR" dirty="0"/>
              <a:t>, </a:t>
            </a:r>
            <a:r>
              <a:rPr lang="ko-KR" altLang="en-US" dirty="0"/>
              <a:t>미리 장비를 준비하여 장비 문제를 미리 방지하도록 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492896"/>
            <a:ext cx="3240360" cy="33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인터뷰시</a:t>
            </a:r>
            <a:r>
              <a:rPr lang="ko-KR" altLang="en-US" dirty="0"/>
              <a:t> 유의할 점</a:t>
            </a:r>
            <a:endParaRPr lang="en-US" altLang="ko-KR" dirty="0"/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질문은 짧고 명확하게 한다</a:t>
            </a:r>
            <a:r>
              <a:rPr lang="en-US" altLang="ko-KR" dirty="0"/>
              <a:t>. 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답하기 쉬운 질문에서 어려운 질문 순서로 진행한다</a:t>
            </a:r>
            <a:r>
              <a:rPr lang="en-US" altLang="ko-KR" dirty="0"/>
              <a:t>. 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과거에 관한 질문에서 현재에 관한 질문 순서로 진행한다</a:t>
            </a:r>
            <a:r>
              <a:rPr lang="en-US" altLang="ko-KR" dirty="0"/>
              <a:t>. 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추상적인 질문에서 구체적인 질문 순서로 진행한다</a:t>
            </a:r>
            <a:r>
              <a:rPr lang="en-US" altLang="ko-KR" dirty="0"/>
              <a:t>. 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간접적인 질문에서 직접적인 질문 순서로 진행한다</a:t>
            </a:r>
            <a:r>
              <a:rPr lang="en-US" altLang="ko-KR" dirty="0"/>
              <a:t>. 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답변을 유도하지 않도록 하고 잘 들어준다</a:t>
            </a:r>
            <a:r>
              <a:rPr lang="en-US" altLang="ko-KR" dirty="0"/>
              <a:t>. 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편향된 질문이나 유도 질문은 삼간다</a:t>
            </a:r>
            <a:r>
              <a:rPr lang="en-US" altLang="ko-KR" dirty="0"/>
              <a:t>. 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ko-KR" altLang="en-US" dirty="0"/>
              <a:t>이해가 안 되는 점이 있으면 재확인한다</a:t>
            </a:r>
            <a:r>
              <a:rPr lang="en-US" altLang="ko-KR" dirty="0"/>
              <a:t>. </a:t>
            </a:r>
          </a:p>
          <a:p>
            <a:pPr marL="790575" lvl="2" indent="-342900">
              <a:buFont typeface="+mj-ea"/>
              <a:buAutoNum type="circleNumDbPlain"/>
            </a:pPr>
            <a:r>
              <a:rPr lang="en-US" altLang="ko-KR" dirty="0"/>
              <a:t>“</a:t>
            </a:r>
            <a:r>
              <a:rPr lang="ko-KR" altLang="en-US" dirty="0"/>
              <a:t>이 회사 웹 사이트에서 좋은 점은 무엇입니까</a:t>
            </a:r>
            <a:r>
              <a:rPr lang="en-US" altLang="ko-KR" dirty="0"/>
              <a:t>?”</a:t>
            </a:r>
            <a:r>
              <a:rPr lang="ko-KR" altLang="en-US" dirty="0"/>
              <a:t>라는 형태의 질문은 사용자가 이 사이트를 좋아한다고 가정하기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때문에 이러한 질문은 싫어하는 점도 함께 물을 때만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38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심층 인터뷰</a:t>
            </a:r>
            <a:endParaRPr lang="en-US" altLang="ko-KR" dirty="0"/>
          </a:p>
          <a:p>
            <a:pPr lvl="2"/>
            <a:r>
              <a:rPr lang="ko-KR" altLang="en-US" dirty="0"/>
              <a:t>일대일 면접을 통해 사용자의 욕구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태도</a:t>
            </a:r>
            <a:r>
              <a:rPr lang="en-US" altLang="ko-KR" dirty="0"/>
              <a:t>, </a:t>
            </a:r>
            <a:r>
              <a:rPr lang="ko-KR" altLang="en-US" dirty="0"/>
              <a:t>인식</a:t>
            </a:r>
            <a:r>
              <a:rPr lang="en-US" altLang="ko-KR" dirty="0"/>
              <a:t>, </a:t>
            </a:r>
            <a:r>
              <a:rPr lang="ko-KR" altLang="en-US" dirty="0"/>
              <a:t>심리를 파악하는 리서치 방법</a:t>
            </a:r>
            <a:endParaRPr lang="en-US" altLang="ko-KR" dirty="0"/>
          </a:p>
          <a:p>
            <a:pPr lvl="2"/>
            <a:r>
              <a:rPr lang="ko-KR" altLang="en-US" dirty="0"/>
              <a:t>주제에 대한 자유로운 문답을 통해 응답자의 깊이 있는 생각이나 풍부한 의견을 수집할 수 있다는 장점</a:t>
            </a:r>
            <a:endParaRPr lang="en-US" altLang="ko-KR" dirty="0"/>
          </a:p>
          <a:p>
            <a:pPr lvl="2"/>
            <a:r>
              <a:rPr lang="ko-KR" altLang="en-US" dirty="0"/>
              <a:t>정성 조사 방법의 한계인 개인의 의견을 전체 사용자의 의견으로 일반화하기 어렵다는 단점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5289962" cy="27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2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포커스 그룹 인터뷰 </a:t>
            </a:r>
            <a:r>
              <a:rPr lang="en-US" altLang="ko-KR" dirty="0"/>
              <a:t>(FGI)</a:t>
            </a:r>
          </a:p>
          <a:p>
            <a:pPr lvl="2"/>
            <a:r>
              <a:rPr lang="ko-KR" altLang="en-US" dirty="0"/>
              <a:t>표적 집단 심층 인터뷰로</a:t>
            </a:r>
            <a:r>
              <a:rPr lang="en-US" altLang="ko-KR" dirty="0"/>
              <a:t>, </a:t>
            </a:r>
            <a:r>
              <a:rPr lang="ko-KR" altLang="en-US" dirty="0"/>
              <a:t>질의와 응답이 일대일로 이루어지는 심층 인터뷰와 구별</a:t>
            </a:r>
            <a:endParaRPr lang="en-US" altLang="ko-KR" dirty="0"/>
          </a:p>
          <a:p>
            <a:pPr lvl="2"/>
            <a:r>
              <a:rPr lang="ko-KR" altLang="en-US" dirty="0"/>
              <a:t>제품 또는 서비스 타깃에 부합 하는 사용자를 성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라이프 스타일 등 유사한 특성을 지닌 집단에서 </a:t>
            </a:r>
            <a:r>
              <a:rPr lang="en-US" altLang="ko-KR" dirty="0"/>
              <a:t>6~10</a:t>
            </a:r>
            <a:r>
              <a:rPr lang="ko-KR" altLang="en-US" dirty="0"/>
              <a:t>명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정도 선발하여 인터뷰어의 좌담 형식 질문과 자유로운 상호 간 토론을 통해 의견을 수집하는 사용자 리서치 기법</a:t>
            </a:r>
            <a:endParaRPr lang="en-US" altLang="ko-KR" dirty="0"/>
          </a:p>
          <a:p>
            <a:pPr lvl="2"/>
            <a:r>
              <a:rPr lang="ko-KR" altLang="en-US" dirty="0"/>
              <a:t>다양한 의견을 청취하여 평소 사용자들이 불편하게 느꼈던 문제의 실체와 구체적인 </a:t>
            </a:r>
            <a:r>
              <a:rPr lang="ko-KR" altLang="en-US" dirty="0" err="1"/>
              <a:t>니즈</a:t>
            </a:r>
            <a:r>
              <a:rPr lang="ko-KR" altLang="en-US" dirty="0"/>
              <a:t> 및 의견 수집이 가능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자유로운 토론 분위기에서 제시될 수 있는 예기치 않았던 사실을 발견하고 및 아이디어까지 도출할 수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4464496" cy="34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포커스 그룹 인터뷰 </a:t>
            </a:r>
            <a:r>
              <a:rPr lang="en-US" altLang="ko-KR" dirty="0"/>
              <a:t>(FGI)</a:t>
            </a:r>
          </a:p>
          <a:p>
            <a:pPr lvl="2"/>
            <a:r>
              <a:rPr lang="ko-KR" altLang="en-US" dirty="0"/>
              <a:t>때에 따라 반투명 유리가 설치된 </a:t>
            </a:r>
            <a:r>
              <a:rPr lang="ko-KR" altLang="en-US" dirty="0" err="1"/>
              <a:t>관찰실에서</a:t>
            </a:r>
            <a:r>
              <a:rPr lang="ko-KR" altLang="en-US" dirty="0"/>
              <a:t> 진행되기도 함</a:t>
            </a:r>
            <a:endParaRPr lang="en-US" altLang="ko-KR" dirty="0"/>
          </a:p>
          <a:p>
            <a:pPr lvl="2"/>
            <a:r>
              <a:rPr lang="ko-KR" altLang="en-US" dirty="0"/>
              <a:t>관찰자는 반대편의 보이지 않는 방에서 대화 내용을 청취하거나 참석자의 반응을 생동감 있게 실시간으로 분석</a:t>
            </a:r>
            <a:endParaRPr lang="en-US" altLang="ko-KR" dirty="0"/>
          </a:p>
          <a:p>
            <a:pPr lvl="2"/>
            <a:r>
              <a:rPr lang="ko-KR" altLang="en-US" dirty="0"/>
              <a:t>대화의 내용은 음성 녹음기로 녹음하거나 필요한 경우에는 동영상 녹화를 통해 차후 분석 단계에서 활용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68960"/>
            <a:ext cx="4464496" cy="328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6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개념</a:t>
            </a:r>
            <a:endParaRPr lang="en-US" altLang="ko-KR" dirty="0"/>
          </a:p>
          <a:p>
            <a:pPr lvl="2"/>
            <a:r>
              <a:rPr lang="ko-KR" altLang="en-US" dirty="0"/>
              <a:t>그리스어로 ‘</a:t>
            </a:r>
            <a:r>
              <a:rPr lang="ko-KR" altLang="en-US" dirty="0" err="1"/>
              <a:t>민족’을</a:t>
            </a:r>
            <a:r>
              <a:rPr lang="ko-KR" altLang="en-US" dirty="0"/>
              <a:t> 뜻하는 ‘</a:t>
            </a:r>
            <a:r>
              <a:rPr lang="en-US" altLang="ko-KR" dirty="0"/>
              <a:t>Ethnos’</a:t>
            </a:r>
            <a:r>
              <a:rPr lang="ko-KR" altLang="en-US" dirty="0"/>
              <a:t>와 ‘</a:t>
            </a:r>
            <a:r>
              <a:rPr lang="ko-KR" altLang="en-US" dirty="0" err="1"/>
              <a:t>쓰다’를</a:t>
            </a:r>
            <a:r>
              <a:rPr lang="ko-KR" altLang="en-US" dirty="0"/>
              <a:t> 뜻하는 ‘</a:t>
            </a:r>
            <a:r>
              <a:rPr lang="en-US" altLang="ko-KR" dirty="0" err="1"/>
              <a:t>Graphein</a:t>
            </a:r>
            <a:r>
              <a:rPr lang="en-US" altLang="ko-KR" dirty="0"/>
              <a:t>’ </a:t>
            </a:r>
            <a:r>
              <a:rPr lang="ko-KR" altLang="en-US" dirty="0"/>
              <a:t>의 합성어</a:t>
            </a:r>
            <a:endParaRPr lang="en-US" altLang="ko-KR" dirty="0"/>
          </a:p>
          <a:p>
            <a:pPr lvl="2"/>
            <a:r>
              <a:rPr lang="ko-KR" altLang="en-US" dirty="0"/>
              <a:t>현지 조사를 의미하며</a:t>
            </a:r>
            <a:r>
              <a:rPr lang="en-US" altLang="ko-KR" dirty="0"/>
              <a:t>, </a:t>
            </a:r>
            <a:r>
              <a:rPr lang="ko-KR" altLang="en-US" dirty="0"/>
              <a:t>실제 환경에서 대화와 질문을 바탕으로 조사 대상자와의 상호작용을 통해 그 사람의 행동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신념</a:t>
            </a:r>
            <a:r>
              <a:rPr lang="en-US" altLang="ko-KR" dirty="0"/>
              <a:t>, </a:t>
            </a:r>
            <a:r>
              <a:rPr lang="ko-KR" altLang="en-US" dirty="0"/>
              <a:t>선호 등을 상세하고 깊이 있게 관찰하는 질적 분석의 전통적인 조사 방법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56992"/>
            <a:ext cx="5544616" cy="32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특징</a:t>
            </a:r>
            <a:endParaRPr lang="en-US" altLang="ko-KR" dirty="0"/>
          </a:p>
          <a:p>
            <a:pPr lvl="2"/>
            <a:r>
              <a:rPr lang="ko-KR" altLang="en-US" dirty="0"/>
              <a:t>다양한 장소와 상황에서 이루어지기 때문에</a:t>
            </a:r>
            <a:r>
              <a:rPr lang="en-US" altLang="ko-KR" dirty="0"/>
              <a:t>, </a:t>
            </a:r>
            <a:r>
              <a:rPr lang="ko-KR" altLang="en-US" dirty="0"/>
              <a:t>조사 대상자의 생활양식뿐만 아니라 일하고 여가를 즐기는 모든 방식을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보다 정확하게 파악할 수 있음</a:t>
            </a:r>
            <a:endParaRPr lang="en-US" altLang="ko-KR" dirty="0"/>
          </a:p>
          <a:p>
            <a:pPr lvl="2"/>
            <a:r>
              <a:rPr lang="ko-KR" altLang="en-US" dirty="0" err="1"/>
              <a:t>에스노그래피</a:t>
            </a:r>
            <a:r>
              <a:rPr lang="ko-KR" altLang="en-US" dirty="0"/>
              <a:t> 조사가 다른 조사 방법의 가장 큰 차이점은 사용자와 친숙한 실제 장소에서 이루어진다는 점</a:t>
            </a:r>
            <a:endParaRPr lang="en-US" altLang="ko-KR" dirty="0"/>
          </a:p>
          <a:p>
            <a:pPr lvl="2"/>
            <a:r>
              <a:rPr lang="ko-KR" altLang="en-US" dirty="0"/>
              <a:t>사용자의 무의식적인 생각이나 인지</a:t>
            </a:r>
            <a:r>
              <a:rPr lang="en-US" altLang="ko-KR" dirty="0"/>
              <a:t>, </a:t>
            </a:r>
            <a:r>
              <a:rPr lang="ko-KR" altLang="en-US" dirty="0"/>
              <a:t>감정</a:t>
            </a:r>
            <a:r>
              <a:rPr lang="en-US" altLang="ko-KR" dirty="0"/>
              <a:t>, </a:t>
            </a:r>
            <a:r>
              <a:rPr lang="ko-KR" altLang="en-US" dirty="0"/>
              <a:t>태도</a:t>
            </a:r>
            <a:r>
              <a:rPr lang="en-US" altLang="ko-KR" dirty="0"/>
              <a:t>, </a:t>
            </a:r>
            <a:r>
              <a:rPr lang="ko-KR" altLang="en-US" dirty="0"/>
              <a:t>행동을 분석하는 것이 가능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참여 관찰</a:t>
            </a:r>
            <a:endParaRPr lang="en-US" altLang="ko-KR" dirty="0"/>
          </a:p>
          <a:p>
            <a:pPr lvl="2"/>
            <a:r>
              <a:rPr lang="ko-KR" altLang="en-US" dirty="0"/>
              <a:t>사용자가 실제 이용하는 공간에 밀착하여 조사하는 방법</a:t>
            </a:r>
            <a:endParaRPr lang="en-US" altLang="ko-KR" dirty="0"/>
          </a:p>
          <a:p>
            <a:pPr lvl="2"/>
            <a:r>
              <a:rPr lang="ko-KR" altLang="en-US" dirty="0"/>
              <a:t>사용자의 이용 행태를 직접 가까이에서 공감하며 탐색할 수 있음</a:t>
            </a:r>
            <a:endParaRPr lang="en-US" altLang="ko-KR" dirty="0"/>
          </a:p>
          <a:p>
            <a:pPr lvl="2"/>
            <a:r>
              <a:rPr lang="ko-KR" altLang="en-US" dirty="0"/>
              <a:t>사용자가 관찰자의 존재를 의식하여 부자연스러운 행동을 하거나 간접적으로 영향을 받을 수 있음 </a:t>
            </a:r>
            <a:r>
              <a:rPr lang="en-US" altLang="ko-KR" dirty="0"/>
              <a:t>(</a:t>
            </a:r>
            <a:r>
              <a:rPr lang="ko-KR" altLang="en-US" dirty="0"/>
              <a:t>호손 효과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비참여</a:t>
            </a:r>
            <a:r>
              <a:rPr lang="ko-KR" altLang="en-US" dirty="0"/>
              <a:t> 관찰</a:t>
            </a:r>
            <a:endParaRPr lang="en-US" altLang="ko-KR" dirty="0"/>
          </a:p>
          <a:p>
            <a:pPr lvl="2"/>
            <a:r>
              <a:rPr lang="ko-KR" altLang="en-US" dirty="0"/>
              <a:t>사용자의 행위에 조사자가 개입하지 않는 방법</a:t>
            </a:r>
            <a:endParaRPr lang="en-US" altLang="ko-KR" dirty="0"/>
          </a:p>
          <a:p>
            <a:pPr lvl="2"/>
            <a:r>
              <a:rPr lang="ko-KR" altLang="en-US" dirty="0"/>
              <a:t>참여 관찰에 비해 사용자 로 하여금 보다 솔직하고 자연스러운 상황을 유도할 수 있음</a:t>
            </a:r>
            <a:endParaRPr lang="en-US" altLang="ko-KR" dirty="0"/>
          </a:p>
          <a:p>
            <a:pPr lvl="2"/>
            <a:r>
              <a:rPr lang="ko-KR" altLang="en-US" dirty="0"/>
              <a:t>주로 비디오 촬영을 통해 기록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30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섀도 </a:t>
            </a:r>
            <a:r>
              <a:rPr lang="ko-KR" altLang="en-US" dirty="0" err="1"/>
              <a:t>트래킹</a:t>
            </a:r>
            <a:endParaRPr lang="en-US" altLang="ko-KR" dirty="0"/>
          </a:p>
          <a:p>
            <a:pPr lvl="2"/>
            <a:r>
              <a:rPr lang="ko-KR" altLang="en-US" sz="1100" dirty="0"/>
              <a:t>마치 그림자처럼 따라다니며 사용자의 일상을 관찰하고 기록하는 리서치 방법</a:t>
            </a:r>
            <a:endParaRPr lang="en-US" altLang="ko-KR" sz="1100" dirty="0"/>
          </a:p>
          <a:p>
            <a:pPr lvl="2"/>
            <a:r>
              <a:rPr lang="ko-KR" altLang="en-US" dirty="0"/>
              <a:t>사용자의 의도를 정확하면서도 구체적으로 파악하는 것이 가능</a:t>
            </a:r>
            <a:endParaRPr lang="en-US" altLang="ko-KR" dirty="0"/>
          </a:p>
          <a:p>
            <a:pPr lvl="2"/>
            <a:r>
              <a:rPr lang="ko-KR" altLang="en-US" dirty="0"/>
              <a:t>솔직하고 즉각적인 피드백을 얻을 수 있음</a:t>
            </a:r>
            <a:endParaRPr lang="en-US" altLang="ko-KR" dirty="0"/>
          </a:p>
          <a:p>
            <a:pPr lvl="2"/>
            <a:r>
              <a:rPr lang="ko-KR" altLang="en-US" dirty="0"/>
              <a:t>숙련된 관찰자의 자질이 요구됨</a:t>
            </a:r>
            <a:endParaRPr lang="en-US" altLang="ko-KR" dirty="0"/>
          </a:p>
          <a:p>
            <a:pPr lvl="2"/>
            <a:r>
              <a:rPr lang="ko-KR" altLang="en-US" dirty="0"/>
              <a:t>사용자가 실내외를 옮겨 다니는 경우에는 적용하기 어려움</a:t>
            </a:r>
            <a:endParaRPr lang="en-US" altLang="ko-KR" dirty="0"/>
          </a:p>
          <a:p>
            <a:pPr lvl="2"/>
            <a:r>
              <a:rPr lang="ko-KR" altLang="en-US" dirty="0"/>
              <a:t>사용자의 주변 인물을 통해 사용자를 관찰하거나 기록하는 피어 </a:t>
            </a:r>
            <a:r>
              <a:rPr lang="ko-KR" altLang="en-US" dirty="0" err="1"/>
              <a:t>섀도싱</a:t>
            </a:r>
            <a:r>
              <a:rPr lang="ko-KR" altLang="en-US" dirty="0"/>
              <a:t> 방법으로 보완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3717032"/>
            <a:ext cx="4752528" cy="29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포켓 스토리</a:t>
            </a:r>
            <a:endParaRPr lang="en-US" altLang="ko-KR" dirty="0"/>
          </a:p>
          <a:p>
            <a:pPr lvl="2"/>
            <a:r>
              <a:rPr lang="ko-KR" altLang="en-US" dirty="0"/>
              <a:t>사용자의 몸에 지니고 있는 물건이나 평소 들고 다니는 소지품을 기록하는 방법</a:t>
            </a:r>
            <a:endParaRPr lang="en-US" altLang="ko-KR" dirty="0"/>
          </a:p>
          <a:p>
            <a:pPr lvl="2"/>
            <a:r>
              <a:rPr lang="ko-KR" altLang="en-US" dirty="0"/>
              <a:t>취향</a:t>
            </a:r>
            <a:r>
              <a:rPr lang="en-US" altLang="ko-KR" dirty="0"/>
              <a:t>, </a:t>
            </a:r>
            <a:r>
              <a:rPr lang="ko-KR" altLang="en-US" dirty="0"/>
              <a:t>선호도</a:t>
            </a:r>
            <a:r>
              <a:rPr lang="en-US" altLang="ko-KR" dirty="0"/>
              <a:t>, </a:t>
            </a:r>
            <a:r>
              <a:rPr lang="ko-KR" altLang="en-US" dirty="0"/>
              <a:t>라이프 스타일</a:t>
            </a:r>
            <a:r>
              <a:rPr lang="en-US" altLang="ko-KR" dirty="0"/>
              <a:t>, </a:t>
            </a:r>
            <a:r>
              <a:rPr lang="ko-KR" altLang="en-US" dirty="0"/>
              <a:t>트렌드</a:t>
            </a:r>
            <a:r>
              <a:rPr lang="en-US" altLang="ko-KR" dirty="0"/>
              <a:t>, </a:t>
            </a:r>
            <a:r>
              <a:rPr lang="ko-KR" altLang="en-US" dirty="0"/>
              <a:t>평소 사용자의 물건이나 소지품에 대한 애착의 동기</a:t>
            </a:r>
            <a:r>
              <a:rPr lang="en-US" altLang="ko-KR" dirty="0"/>
              <a:t>, </a:t>
            </a:r>
            <a:r>
              <a:rPr lang="ko-KR" altLang="en-US" dirty="0"/>
              <a:t>믿음 등을 파악할 수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001020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6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사용자 정의</a:t>
            </a:r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비디오 </a:t>
            </a:r>
            <a:r>
              <a:rPr lang="ko-KR" altLang="en-US" dirty="0" err="1"/>
              <a:t>에스노그래피</a:t>
            </a:r>
            <a:endParaRPr lang="en-US" altLang="ko-KR" dirty="0"/>
          </a:p>
          <a:p>
            <a:pPr lvl="2"/>
            <a:r>
              <a:rPr lang="ko-KR" altLang="en-US" sz="1140" dirty="0"/>
              <a:t>사용자에게 미리 동의를 구한 후</a:t>
            </a:r>
            <a:r>
              <a:rPr lang="en-US" altLang="ko-KR" sz="1140" dirty="0"/>
              <a:t>, </a:t>
            </a:r>
            <a:r>
              <a:rPr lang="ko-KR" altLang="en-US" sz="1140" dirty="0"/>
              <a:t>주로 이용하는 공간에 카메라를 고정시켜 평소 사용자의 이용 행태를 녹화하는 방법</a:t>
            </a:r>
            <a:endParaRPr lang="en-US" altLang="ko-KR" sz="1140" dirty="0"/>
          </a:p>
          <a:p>
            <a:pPr lvl="2"/>
            <a:r>
              <a:rPr lang="ko-KR" altLang="en-US" dirty="0"/>
              <a:t>조사 초기에는 사용자가 카메라를 의식한 나머지 어색한 행동을 할 수 있지만</a:t>
            </a:r>
            <a:r>
              <a:rPr lang="en-US" altLang="ko-KR" dirty="0"/>
              <a:t> </a:t>
            </a:r>
            <a:r>
              <a:rPr lang="ko-KR" altLang="en-US" dirty="0"/>
              <a:t>시간이 조금 지나면 카메라의 존재를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의식하지 않게 되기 때문에 사용자가 </a:t>
            </a:r>
            <a:r>
              <a:rPr lang="ko-KR" altLang="en-US" dirty="0" err="1"/>
              <a:t>무의식중에</a:t>
            </a:r>
            <a:r>
              <a:rPr lang="ko-KR" altLang="en-US" dirty="0"/>
              <a:t> 행동하는 자연스러운 행위를 관찰할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12976"/>
            <a:ext cx="5328592" cy="33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유사 다이어리</a:t>
            </a:r>
            <a:endParaRPr lang="en-US" altLang="ko-KR" dirty="0"/>
          </a:p>
          <a:p>
            <a:pPr lvl="2"/>
            <a:r>
              <a:rPr lang="ko-KR" altLang="en-US" sz="1100" dirty="0"/>
              <a:t>용자에게 미리 정해진 포맷의 다이어리를 나누어 주고 일정 기간 동안 일기 형태의 일지를 작성하게 하는 방법</a:t>
            </a:r>
            <a:endParaRPr lang="en-US" altLang="ko-KR" sz="1100" dirty="0"/>
          </a:p>
          <a:p>
            <a:pPr lvl="2"/>
            <a:r>
              <a:rPr lang="ko-KR" altLang="en-US" sz="1100" dirty="0"/>
              <a:t>반복되는 일상에서 드러나는 사용자 의 이용 동기와 </a:t>
            </a:r>
            <a:r>
              <a:rPr lang="ko-KR" altLang="en-US" sz="1100" dirty="0" err="1"/>
              <a:t>니즈를</a:t>
            </a:r>
            <a:r>
              <a:rPr lang="ko-KR" altLang="en-US" sz="1100" dirty="0"/>
              <a:t> 파악할 수 있음</a:t>
            </a:r>
            <a:endParaRPr lang="en-US" altLang="ko-KR" sz="1100" dirty="0"/>
          </a:p>
          <a:p>
            <a:pPr lvl="2"/>
            <a:r>
              <a:rPr lang="ko-KR" altLang="en-US" sz="1100" dirty="0"/>
              <a:t>유사한 방법으로는 일정 시간 간격을 두어 사진을 촬영하게 하는 포토 다이어리가 있음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47264"/>
            <a:ext cx="5328592" cy="33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53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포토 다이어리</a:t>
            </a:r>
            <a:endParaRPr lang="en-US" altLang="ko-KR" dirty="0"/>
          </a:p>
          <a:p>
            <a:pPr lvl="2"/>
            <a:r>
              <a:rPr lang="ko-KR" altLang="en-US" sz="1100" dirty="0"/>
              <a:t>유저 다이어리와 마찬가지로 일종의 일지 연구</a:t>
            </a:r>
            <a:r>
              <a:rPr lang="en-US" altLang="ko-KR" sz="1100" dirty="0"/>
              <a:t>  </a:t>
            </a:r>
            <a:r>
              <a:rPr lang="ko-KR" altLang="en-US" sz="1100" dirty="0"/>
              <a:t>방법의 하나</a:t>
            </a:r>
            <a:endParaRPr lang="en-US" altLang="ko-KR" sz="1100" dirty="0"/>
          </a:p>
          <a:p>
            <a:pPr lvl="2"/>
            <a:r>
              <a:rPr lang="ko-KR" altLang="en-US" sz="1100" dirty="0"/>
              <a:t>사용자가 콘텐츠를 이용할 때 발생하는 다양한 상황을 특정 시간이나 간격을 통해 사진을 찍어 기록하게 함</a:t>
            </a:r>
            <a:endParaRPr lang="en-US" altLang="ko-KR" sz="1100" dirty="0"/>
          </a:p>
          <a:p>
            <a:pPr lvl="2"/>
            <a:r>
              <a:rPr lang="ko-KR" altLang="en-US" sz="1100" dirty="0"/>
              <a:t>사용자를 둘러싼 다양한 상황에 따른 구체적인 이용 행태를 파악할 수 있음</a:t>
            </a:r>
            <a:endParaRPr lang="en-US" altLang="ko-KR" sz="1100" dirty="0"/>
          </a:p>
          <a:p>
            <a:pPr lvl="2"/>
            <a:r>
              <a:rPr lang="ko-KR" altLang="en-US" sz="1100" dirty="0"/>
              <a:t>관찰자가 배제된 상태에서 진행되기 때문에 솔직한 사용자의 상황을 이해하는 데 효과적</a:t>
            </a:r>
            <a:endParaRPr lang="en-US" altLang="ko-KR" sz="1100" dirty="0"/>
          </a:p>
          <a:p>
            <a:pPr lvl="2"/>
            <a:r>
              <a:rPr lang="ko-KR" altLang="en-US" sz="1100" dirty="0"/>
              <a:t>최근 스마트폰의 대중화와 내장 카메라의 기능이 향상됨에 따라 앱이나 모바일 매체를 이용한 리서치 형태로 발전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493278"/>
            <a:ext cx="4694318" cy="303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7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홈 </a:t>
            </a:r>
            <a:r>
              <a:rPr lang="ko-KR" altLang="en-US" dirty="0" err="1"/>
              <a:t>비지팅</a:t>
            </a:r>
            <a:endParaRPr lang="en-US" altLang="ko-KR" dirty="0"/>
          </a:p>
          <a:p>
            <a:pPr lvl="2"/>
            <a:r>
              <a:rPr lang="ko-KR" altLang="en-US" dirty="0"/>
              <a:t>조사자가 직접 사용자의 집을 방문하여 집안에서 서비스를 사용하는 방식이나 이용 행태에 대한 정보를 얻는 방법</a:t>
            </a:r>
            <a:endParaRPr lang="en-US" altLang="ko-KR" dirty="0"/>
          </a:p>
          <a:p>
            <a:pPr lvl="2"/>
            <a:r>
              <a:rPr lang="ko-KR" altLang="en-US" dirty="0"/>
              <a:t>사용자의 라이프 스타일과 자연스러운 일상 속에서의 의미 작용을 분석할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아이 </a:t>
            </a:r>
            <a:r>
              <a:rPr lang="ko-KR" altLang="en-US" dirty="0" err="1"/>
              <a:t>트래킹</a:t>
            </a:r>
            <a:endParaRPr lang="en-US" altLang="ko-KR" dirty="0"/>
          </a:p>
          <a:p>
            <a:pPr lvl="2"/>
            <a:r>
              <a:rPr lang="ko-KR" altLang="en-US" dirty="0"/>
              <a:t>뉴로 리서치</a:t>
            </a:r>
            <a:r>
              <a:rPr lang="en-US" altLang="ko-KR" dirty="0"/>
              <a:t> </a:t>
            </a:r>
            <a:r>
              <a:rPr lang="ko-KR" altLang="en-US" dirty="0"/>
              <a:t>방법 중 하나로</a:t>
            </a:r>
            <a:r>
              <a:rPr lang="en-US" altLang="ko-KR" dirty="0"/>
              <a:t>, </a:t>
            </a:r>
            <a:r>
              <a:rPr lang="ko-KR" altLang="en-US" dirty="0"/>
              <a:t>특수 장비를 이용하여 사용자의 시선을 추적하는 방법</a:t>
            </a:r>
            <a:endParaRPr lang="en-US" altLang="ko-KR" dirty="0"/>
          </a:p>
          <a:p>
            <a:pPr lvl="2"/>
            <a:r>
              <a:rPr lang="ko-KR" altLang="en-US" dirty="0"/>
              <a:t>서비스를 이용할 때</a:t>
            </a:r>
            <a:r>
              <a:rPr lang="en-US" altLang="ko-KR" dirty="0"/>
              <a:t>, </a:t>
            </a:r>
            <a:r>
              <a:rPr lang="ko-KR" altLang="en-US" dirty="0"/>
              <a:t>사용자의 시선이 정확히 어느 곳에 얼마나 머물고 있는지 알아내는 정교한 분석 방법</a:t>
            </a:r>
            <a:endParaRPr lang="en-US" altLang="ko-KR" dirty="0"/>
          </a:p>
          <a:p>
            <a:pPr lvl="2"/>
            <a:r>
              <a:rPr lang="ko-KR" altLang="en-US" dirty="0"/>
              <a:t>마케팅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디지털 미디어 분야에서 사용성을 평가하는 대표적인 수단으로 사용되고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3709944" cy="2088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997418"/>
            <a:ext cx="3563888" cy="25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5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뉴로 리서치</a:t>
            </a:r>
            <a:endParaRPr lang="en-US" altLang="ko-KR" dirty="0"/>
          </a:p>
          <a:p>
            <a:pPr lvl="2"/>
            <a:r>
              <a:rPr lang="ko-KR" altLang="en-US" dirty="0"/>
              <a:t>뇌 속에서 정보를 전달하는 신경인 뉴런과 리서치를 결합한 용어</a:t>
            </a:r>
            <a:endParaRPr lang="en-US" altLang="ko-KR" dirty="0"/>
          </a:p>
          <a:p>
            <a:pPr lvl="2"/>
            <a:r>
              <a:rPr lang="ko-KR" altLang="en-US" dirty="0"/>
              <a:t>시선 추적</a:t>
            </a:r>
            <a:r>
              <a:rPr lang="en-US" altLang="ko-KR" dirty="0"/>
              <a:t>, </a:t>
            </a:r>
            <a:r>
              <a:rPr lang="ko-KR" altLang="en-US" dirty="0"/>
              <a:t>뇌파 측정</a:t>
            </a:r>
            <a:r>
              <a:rPr lang="en-US" altLang="ko-KR" dirty="0"/>
              <a:t>, </a:t>
            </a:r>
            <a:r>
              <a:rPr lang="ko-KR" altLang="en-US" dirty="0" err="1"/>
              <a:t>뇌영상과</a:t>
            </a:r>
            <a:r>
              <a:rPr lang="ko-KR" altLang="en-US" dirty="0"/>
              <a:t> 같은 뉴로 </a:t>
            </a:r>
            <a:r>
              <a:rPr lang="ko-KR" altLang="en-US" dirty="0" err="1"/>
              <a:t>이미징</a:t>
            </a:r>
            <a:r>
              <a:rPr lang="ko-KR" altLang="en-US" dirty="0"/>
              <a:t> 기법을 통해 사용자의 감정</a:t>
            </a:r>
            <a:r>
              <a:rPr lang="en-US" altLang="ko-KR" dirty="0"/>
              <a:t>, </a:t>
            </a:r>
            <a:r>
              <a:rPr lang="ko-KR" altLang="en-US" dirty="0"/>
              <a:t>이용 행태 등 생체 신호를 기반으로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sz="900" dirty="0"/>
              <a:t>  </a:t>
            </a:r>
            <a:r>
              <a:rPr lang="en-US" altLang="ko-KR" dirty="0"/>
              <a:t> </a:t>
            </a:r>
            <a:r>
              <a:rPr lang="ko-KR" altLang="en-US" dirty="0"/>
              <a:t>잠재적이며 무의식적 반응을 측정하는 뇌신경 과학 조사 방법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825044"/>
            <a:ext cx="4104456" cy="24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01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사용자 여정 지도</a:t>
            </a:r>
            <a:endParaRPr lang="en-US" altLang="ko-KR" dirty="0"/>
          </a:p>
          <a:p>
            <a:pPr lvl="2"/>
            <a:r>
              <a:rPr lang="ko-KR" altLang="en-US" dirty="0"/>
              <a:t>사용자가 제품이나 서비스를 이용하는 과정을 순차적으로 나타내어 사용자 경험을 추적하고 시각화하기 위해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dirty="0"/>
              <a:t>   사용하는 방법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215"/>
          <a:stretch/>
        </p:blipFill>
        <p:spPr>
          <a:xfrm>
            <a:off x="1259632" y="2420888"/>
            <a:ext cx="59766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4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사용자 여정 지도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3"/>
          <a:stretch/>
        </p:blipFill>
        <p:spPr>
          <a:xfrm>
            <a:off x="1259632" y="2204864"/>
            <a:ext cx="6192688" cy="42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9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사용자 여정 지도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4"/>
          <a:stretch/>
        </p:blipFill>
        <p:spPr>
          <a:xfrm>
            <a:off x="1223972" y="2276872"/>
            <a:ext cx="6434570" cy="38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 err="1"/>
              <a:t>에스노그래피</a:t>
            </a:r>
            <a:r>
              <a:rPr lang="ko-KR" altLang="en-US" dirty="0"/>
              <a:t> 조사의 종류</a:t>
            </a:r>
            <a:endParaRPr lang="en-US" altLang="ko-KR" dirty="0"/>
          </a:p>
          <a:p>
            <a:pPr lvl="1"/>
            <a:r>
              <a:rPr lang="ko-KR" altLang="en-US" dirty="0"/>
              <a:t>사용자 여정 지도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6"/>
          <a:stretch/>
        </p:blipFill>
        <p:spPr>
          <a:xfrm>
            <a:off x="1187624" y="2348880"/>
            <a:ext cx="6034430" cy="39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페르소나 모형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페르소나의 개념 및 활용</a:t>
            </a:r>
            <a:endParaRPr lang="en-US" altLang="ko-KR" dirty="0"/>
          </a:p>
          <a:p>
            <a:pPr lvl="2"/>
            <a:r>
              <a:rPr lang="ko-KR" altLang="en-US" sz="1100" dirty="0"/>
              <a:t>제품이나 서비스 개발에 체계적으로 사용할 수 있는 형태로</a:t>
            </a:r>
            <a:r>
              <a:rPr lang="en-US" altLang="ko-KR" sz="1100" dirty="0"/>
              <a:t>, </a:t>
            </a:r>
            <a:r>
              <a:rPr lang="ko-KR" altLang="en-US" sz="1100" dirty="0"/>
              <a:t>사용자를 </a:t>
            </a:r>
            <a:r>
              <a:rPr lang="ko-KR" altLang="en-US" sz="1100" dirty="0" err="1"/>
              <a:t>모형화하여</a:t>
            </a:r>
            <a:r>
              <a:rPr lang="ko-KR" altLang="en-US" sz="1100" dirty="0"/>
              <a:t> 실제 사용자의 유형을 대표할 수 있도록 </a:t>
            </a:r>
            <a:endParaRPr lang="en-US" altLang="ko-KR" sz="1100" dirty="0"/>
          </a:p>
          <a:p>
            <a:pPr marL="447675" lvl="2" indent="0">
              <a:buNone/>
            </a:pPr>
            <a:r>
              <a:rPr lang="en-US" altLang="ko-KR" sz="1100" dirty="0"/>
              <a:t>    </a:t>
            </a:r>
            <a:r>
              <a:rPr lang="ko-KR" altLang="en-US" sz="1100" dirty="0"/>
              <a:t>창조된 가상의 인물을 의미 </a:t>
            </a:r>
            <a:endParaRPr lang="en-US" altLang="ko-KR" sz="1100" dirty="0"/>
          </a:p>
          <a:p>
            <a:pPr lvl="2"/>
            <a:r>
              <a:rPr lang="ko-KR" altLang="en-US" dirty="0"/>
              <a:t>앨 런 쿠퍼</a:t>
            </a:r>
            <a:r>
              <a:rPr lang="en-US" altLang="ko-KR" dirty="0"/>
              <a:t> </a:t>
            </a:r>
            <a:r>
              <a:rPr lang="ko-KR" altLang="en-US" dirty="0"/>
              <a:t>의 저서 </a:t>
            </a:r>
            <a:r>
              <a:rPr lang="en-US" altLang="ko-KR" dirty="0"/>
              <a:t>『</a:t>
            </a:r>
            <a:r>
              <a:rPr lang="ko-KR" altLang="en-US" dirty="0"/>
              <a:t>정신병원에서 뛰쳐나온 디자인</a:t>
            </a:r>
            <a:r>
              <a:rPr lang="en-US" altLang="ko-KR" dirty="0"/>
              <a:t>』</a:t>
            </a:r>
            <a:r>
              <a:rPr lang="ko-KR" altLang="en-US" dirty="0"/>
              <a:t>에서 처음 소개된 </a:t>
            </a:r>
            <a:r>
              <a:rPr lang="en-US" altLang="ko-KR" dirty="0"/>
              <a:t>UX </a:t>
            </a:r>
            <a:r>
              <a:rPr lang="ko-KR" altLang="en-US" dirty="0"/>
              <a:t>디자인 방법</a:t>
            </a:r>
            <a:endParaRPr lang="en-US" altLang="ko-KR" dirty="0"/>
          </a:p>
          <a:p>
            <a:pPr lvl="2"/>
            <a:r>
              <a:rPr lang="ko-KR" altLang="en-US" dirty="0"/>
              <a:t>페르소나의 어원은 그리스의 고대 연극에서 배우들이 쓰던 가면에서 나왔는데</a:t>
            </a:r>
            <a:r>
              <a:rPr lang="en-US" altLang="ko-KR" dirty="0"/>
              <a:t>, </a:t>
            </a:r>
            <a:r>
              <a:rPr lang="ko-KR" altLang="en-US" dirty="0"/>
              <a:t> ‘타인에게 비치는 외적 </a:t>
            </a:r>
            <a:r>
              <a:rPr lang="ko-KR" altLang="en-US" dirty="0" err="1"/>
              <a:t>인격’을</a:t>
            </a:r>
            <a:r>
              <a:rPr lang="ko-KR" altLang="en-US" dirty="0"/>
              <a:t> 의미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68960"/>
            <a:ext cx="2815146" cy="35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사용자 분석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인터뷰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에스노그래피</a:t>
            </a:r>
            <a:r>
              <a:rPr lang="ko-KR" altLang="en-US" dirty="0"/>
              <a:t> 조사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페르소나 모형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페르소나 모형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페르소나 모형의 목적</a:t>
            </a:r>
            <a:endParaRPr lang="en-US" altLang="ko-KR" dirty="0"/>
          </a:p>
          <a:p>
            <a:pPr lvl="2"/>
            <a:r>
              <a:rPr lang="ko-KR" altLang="en-US" dirty="0"/>
              <a:t>사용자의 행동 패턴 동기</a:t>
            </a:r>
            <a:r>
              <a:rPr lang="en-US" altLang="ko-KR" dirty="0"/>
              <a:t>, </a:t>
            </a:r>
            <a:r>
              <a:rPr lang="ko-KR" altLang="en-US" dirty="0"/>
              <a:t>기대</a:t>
            </a:r>
            <a:r>
              <a:rPr lang="en-US" altLang="ko-KR" dirty="0"/>
              <a:t>, </a:t>
            </a:r>
            <a:r>
              <a:rPr lang="ko-KR" altLang="en-US" dirty="0"/>
              <a:t>라이프 스타일과 같은 사용자 경험을 예측하는 것이기 때문에 가상의 인물일지라도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구체적으로 정의되어야 함</a:t>
            </a:r>
            <a:endParaRPr lang="en-US" altLang="ko-KR" dirty="0"/>
          </a:p>
          <a:p>
            <a:pPr lvl="2"/>
            <a:r>
              <a:rPr lang="ko-KR" altLang="en-US" dirty="0"/>
              <a:t>사용자 시각에서 바라보고 그들의 태도</a:t>
            </a:r>
            <a:r>
              <a:rPr lang="en-US" altLang="ko-KR" dirty="0"/>
              <a:t>, </a:t>
            </a:r>
            <a:r>
              <a:rPr lang="ko-KR" altLang="en-US" dirty="0"/>
              <a:t>행위에 대한 구체적인 모습을 생생하게 구현해낼 수 있는 장점</a:t>
            </a:r>
            <a:endParaRPr lang="en-US" altLang="ko-KR" dirty="0"/>
          </a:p>
          <a:p>
            <a:pPr lvl="2"/>
            <a:r>
              <a:rPr lang="ko-KR" altLang="en-US" dirty="0"/>
              <a:t>페르소나 모형을 활용하면 사용자의 </a:t>
            </a:r>
            <a:r>
              <a:rPr lang="ko-KR" altLang="en-US" dirty="0" err="1"/>
              <a:t>니즈와</a:t>
            </a:r>
            <a:r>
              <a:rPr lang="ko-KR" altLang="en-US" dirty="0"/>
              <a:t> 욕구</a:t>
            </a:r>
            <a:r>
              <a:rPr lang="en-US" altLang="ko-KR" dirty="0"/>
              <a:t>, </a:t>
            </a:r>
            <a:r>
              <a:rPr lang="ko-KR" altLang="en-US" dirty="0"/>
              <a:t>목표 달성을 극대화할 수 있는 방법을 모색할 수 있음</a:t>
            </a:r>
            <a:endParaRPr lang="en-US" altLang="ko-KR" dirty="0"/>
          </a:p>
          <a:p>
            <a:pPr lvl="2"/>
            <a:r>
              <a:rPr lang="ko-KR" altLang="en-US" dirty="0"/>
              <a:t>빠른 시간 내에 최소 자원으로 사용자 분석이 가능</a:t>
            </a:r>
            <a:endParaRPr lang="en-US" altLang="ko-KR" dirty="0"/>
          </a:p>
          <a:p>
            <a:pPr lvl="2"/>
            <a:r>
              <a:rPr lang="ko-KR" altLang="en-US" dirty="0"/>
              <a:t>프로젝트 구성원들이 동일 한 기준으로 의사결정을 할 수 있도록 도와주며</a:t>
            </a:r>
            <a:r>
              <a:rPr lang="en-US" altLang="ko-KR" dirty="0"/>
              <a:t>, </a:t>
            </a:r>
            <a:r>
              <a:rPr lang="ko-KR" altLang="en-US" dirty="0"/>
              <a:t>일관된 소통의 도구로써 이용할 수 있음</a:t>
            </a:r>
            <a:endParaRPr lang="en-US" altLang="ko-KR" dirty="0"/>
          </a:p>
          <a:p>
            <a:pPr lvl="2"/>
            <a:r>
              <a:rPr lang="ko-KR" altLang="en-US" dirty="0"/>
              <a:t>개인에 초점이 맞추어져 있어 사회적 관계나 조직적인 관점을 자세히 분석 하는 것이 어려움</a:t>
            </a:r>
            <a:endParaRPr lang="en-US" altLang="ko-KR" dirty="0"/>
          </a:p>
          <a:p>
            <a:pPr lvl="2"/>
            <a:r>
              <a:rPr lang="ko-KR" altLang="en-US" dirty="0"/>
              <a:t>기획자의 주관적인 해석이 가능하다는 단점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페르소나 모형의 작성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기본 신상 정보 설정</a:t>
            </a:r>
            <a:r>
              <a:rPr lang="en-US" altLang="ko-KR" dirty="0"/>
              <a:t>: </a:t>
            </a:r>
            <a:r>
              <a:rPr lang="ko-KR" altLang="en-US" dirty="0"/>
              <a:t>사용자의 이름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거주지 등 인구 통계학적 기본 신상 정보를 구체적으로 설정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매체 숙련도 작성</a:t>
            </a:r>
            <a:r>
              <a:rPr lang="en-US" altLang="ko-KR" dirty="0"/>
              <a:t>: </a:t>
            </a:r>
            <a:r>
              <a:rPr lang="ko-KR" altLang="en-US" dirty="0"/>
              <a:t>기본 신상 정보를 토대로 사용자의 매체</a:t>
            </a:r>
            <a:r>
              <a:rPr lang="en-US" altLang="ko-KR" dirty="0"/>
              <a:t>(</a:t>
            </a:r>
            <a:r>
              <a:rPr lang="ko-KR" altLang="en-US" dirty="0"/>
              <a:t>기술</a:t>
            </a:r>
            <a:r>
              <a:rPr lang="en-US" altLang="ko-KR" dirty="0"/>
              <a:t>) </a:t>
            </a:r>
            <a:r>
              <a:rPr lang="ko-KR" altLang="en-US" dirty="0"/>
              <a:t>숙련도를 작성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기타 신상 정보 작성</a:t>
            </a:r>
            <a:r>
              <a:rPr lang="en-US" altLang="ko-KR" dirty="0"/>
              <a:t>: </a:t>
            </a:r>
            <a:r>
              <a:rPr lang="ko-KR" altLang="en-US" dirty="0"/>
              <a:t>사용자의 취미</a:t>
            </a:r>
            <a:r>
              <a:rPr lang="en-US" altLang="ko-KR" dirty="0"/>
              <a:t>, </a:t>
            </a:r>
            <a:r>
              <a:rPr lang="ko-KR" altLang="en-US" dirty="0"/>
              <a:t>성격</a:t>
            </a:r>
            <a:r>
              <a:rPr lang="en-US" altLang="ko-KR" dirty="0"/>
              <a:t>, </a:t>
            </a:r>
            <a:r>
              <a:rPr lang="ko-KR" altLang="en-US" dirty="0"/>
              <a:t>개성</a:t>
            </a:r>
            <a:r>
              <a:rPr lang="en-US" altLang="ko-KR" dirty="0"/>
              <a:t>, </a:t>
            </a:r>
            <a:r>
              <a:rPr lang="ko-KR" altLang="en-US" dirty="0"/>
              <a:t>라이프 스타일 등을 작성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이용 동기 작성</a:t>
            </a:r>
            <a:r>
              <a:rPr lang="en-US" altLang="ko-KR" dirty="0"/>
              <a:t>: </a:t>
            </a:r>
            <a:r>
              <a:rPr lang="ko-KR" altLang="en-US" dirty="0"/>
              <a:t>사용자의 콘텐츠 이용 동기를 작성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구어체 인용</a:t>
            </a:r>
            <a:r>
              <a:rPr lang="en-US" altLang="ko-KR" dirty="0"/>
              <a:t>: </a:t>
            </a:r>
            <a:r>
              <a:rPr lang="ko-KR" altLang="en-US" dirty="0"/>
              <a:t>사용자의 태도를 반영하는 말을 구어체로 인용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가상 시나리오 작성</a:t>
            </a:r>
            <a:r>
              <a:rPr lang="en-US" altLang="ko-KR" dirty="0"/>
              <a:t>: </a:t>
            </a:r>
            <a:r>
              <a:rPr lang="ko-KR" altLang="en-US" dirty="0"/>
              <a:t>사용자가 콘텐츠를 이용할 때 예측되는 행동을 토대로 가상의 시나리오를 작성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시나리오 분석</a:t>
            </a:r>
            <a:r>
              <a:rPr lang="en-US" altLang="ko-KR" dirty="0"/>
              <a:t>: </a:t>
            </a:r>
            <a:r>
              <a:rPr lang="ko-KR" altLang="en-US" dirty="0"/>
              <a:t>작성된 시나리오 분석 및 키워드를 도출하고 사용자의 </a:t>
            </a:r>
            <a:r>
              <a:rPr lang="ko-KR" altLang="en-US" dirty="0" err="1"/>
              <a:t>니즈를</a:t>
            </a:r>
            <a:r>
              <a:rPr lang="ko-KR" altLang="en-US" dirty="0"/>
              <a:t> 파악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0424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페르소나 모형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페르소나 모형의 작성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9EAC9-C20B-F135-05E3-CDF5F575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1700808"/>
            <a:ext cx="6245475" cy="45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7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페르소나 모형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페르소나 모형의 작성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79C3D5-492A-52FE-9CF1-A1CAB2D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772816"/>
            <a:ext cx="6245475" cy="45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9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페르소나 모형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페르소나 모형의 작성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A01E5-2124-0664-FE5B-44C4F932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700808"/>
            <a:ext cx="6245475" cy="46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2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페르소나 모형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페르소나 모형의 작성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1801B1-0F99-9FC4-7B3E-4A387E57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80" y="1628800"/>
            <a:ext cx="615544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17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사용자에 대한 성향과 이용 패턴</a:t>
            </a:r>
            <a:r>
              <a:rPr lang="en-US" altLang="ko-KR" sz="1400" dirty="0"/>
              <a:t>, </a:t>
            </a:r>
            <a:r>
              <a:rPr lang="ko-KR" altLang="en-US" sz="1400" dirty="0"/>
              <a:t>라이프 스타일 등 사용자의 성향을 파악하는 다양한 리서치 방법에 대해 알아보고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바탕으로 사용자를 정의하고 설정하는 방법에 대해 알아본다</a:t>
            </a:r>
            <a:r>
              <a:rPr lang="en-US" altLang="ko-KR" sz="1400" dirty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사용자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사용자 분석의 개념</a:t>
            </a:r>
            <a:endParaRPr lang="en-US" altLang="ko-KR" dirty="0"/>
          </a:p>
          <a:p>
            <a:pPr lvl="2"/>
            <a:r>
              <a:rPr lang="ko-KR" altLang="en-US" sz="1100" dirty="0"/>
              <a:t>상호작용을 기반으로 하는 디지털 콘텐츠를 설계할 때 반드시 포함되는 중요한 과정</a:t>
            </a:r>
            <a:endParaRPr lang="en-US" altLang="ko-KR" sz="1100" dirty="0"/>
          </a:p>
          <a:p>
            <a:pPr lvl="2"/>
            <a:r>
              <a:rPr lang="ko-KR" altLang="en-US" sz="1100" dirty="0"/>
              <a:t>프로젝트의 시작에서 종료까지 반복적이면서 지속적으로 이루어져야 함</a:t>
            </a:r>
            <a:endParaRPr lang="en-US" altLang="ko-KR" sz="1100" dirty="0"/>
          </a:p>
          <a:p>
            <a:pPr lvl="2"/>
            <a:r>
              <a:rPr lang="ko-KR" altLang="en-US" sz="1100" dirty="0"/>
              <a:t>제공되는 서비스와 콘텐츠를 통해 사용자가 무엇을 요구하고 원하는지에 대한 </a:t>
            </a:r>
            <a:r>
              <a:rPr lang="ko-KR" altLang="en-US" sz="1100" dirty="0" err="1"/>
              <a:t>니즈와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원츠를</a:t>
            </a:r>
            <a:r>
              <a:rPr lang="ko-KR" altLang="en-US" sz="1100" dirty="0"/>
              <a:t> 분석하는 것</a:t>
            </a:r>
            <a:endParaRPr lang="en-US" altLang="ko-KR" sz="1100" dirty="0"/>
          </a:p>
          <a:p>
            <a:pPr lvl="2"/>
            <a:endParaRPr lang="en-US" altLang="ko-KR" sz="1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사용자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사용자 분석과 사용자 경험</a:t>
            </a:r>
            <a:endParaRPr lang="en-US" altLang="ko-KR" dirty="0"/>
          </a:p>
          <a:p>
            <a:pPr lvl="1"/>
            <a:r>
              <a:rPr lang="ko-KR" altLang="en-US" dirty="0"/>
              <a:t>사용자 경험 </a:t>
            </a:r>
            <a:r>
              <a:rPr lang="en-US" altLang="ko-KR" dirty="0"/>
              <a:t>(UX)</a:t>
            </a:r>
          </a:p>
          <a:p>
            <a:pPr lvl="2"/>
            <a:r>
              <a:rPr lang="ko-KR" altLang="en-US" dirty="0"/>
              <a:t>사용자가 어떤 특정 제품이나 시스템 또는 인간과 컴퓨터 간의 상호작용을 기반으로 하는 서비스를 이용하면서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dirty="0"/>
              <a:t>    느끼는 태도</a:t>
            </a:r>
            <a:r>
              <a:rPr lang="en-US" altLang="ko-KR" dirty="0"/>
              <a:t>, </a:t>
            </a:r>
            <a:r>
              <a:rPr lang="ko-KR" altLang="en-US" dirty="0"/>
              <a:t>지각</a:t>
            </a:r>
            <a:r>
              <a:rPr lang="en-US" altLang="ko-KR" dirty="0"/>
              <a:t>, </a:t>
            </a:r>
            <a:r>
              <a:rPr lang="ko-KR" altLang="en-US" dirty="0"/>
              <a:t>인식</a:t>
            </a:r>
            <a:r>
              <a:rPr lang="en-US" altLang="ko-KR" dirty="0"/>
              <a:t>, </a:t>
            </a:r>
            <a:r>
              <a:rPr lang="ko-KR" altLang="en-US" dirty="0"/>
              <a:t>감정</a:t>
            </a:r>
            <a:r>
              <a:rPr lang="en-US" altLang="ko-KR" dirty="0"/>
              <a:t>, </a:t>
            </a:r>
            <a:r>
              <a:rPr lang="ko-KR" altLang="en-US" dirty="0"/>
              <a:t>반응</a:t>
            </a:r>
            <a:r>
              <a:rPr lang="en-US" altLang="ko-KR" dirty="0"/>
              <a:t>, </a:t>
            </a:r>
            <a:r>
              <a:rPr lang="ko-KR" altLang="en-US" dirty="0"/>
              <a:t>행동 등의 총체적인 경험</a:t>
            </a:r>
            <a:endParaRPr lang="en-US" altLang="ko-KR" dirty="0"/>
          </a:p>
          <a:p>
            <a:pPr lvl="2"/>
            <a:r>
              <a:rPr lang="ko-KR" altLang="en-US" dirty="0"/>
              <a:t>도널드 노먼의 저서 </a:t>
            </a:r>
            <a:r>
              <a:rPr lang="en-US" altLang="ko-KR" dirty="0"/>
              <a:t>『</a:t>
            </a:r>
            <a:r>
              <a:rPr lang="ko-KR" altLang="en-US" dirty="0" err="1"/>
              <a:t>이모셔널</a:t>
            </a:r>
            <a:r>
              <a:rPr lang="ko-KR" altLang="en-US" dirty="0"/>
              <a:t> 디자인</a:t>
            </a:r>
            <a:r>
              <a:rPr lang="en-US" altLang="ko-KR" dirty="0"/>
              <a:t>』:</a:t>
            </a:r>
            <a:r>
              <a:rPr lang="ko-KR" altLang="en-US" dirty="0"/>
              <a:t> 사용자에게 정서적 경험을 제공하는 제품이나 서비스가 기능적으로 우수함</a:t>
            </a:r>
            <a:endParaRPr lang="en-US" altLang="ko-KR" dirty="0"/>
          </a:p>
          <a:p>
            <a:pPr lvl="2"/>
            <a:endParaRPr lang="en-US" altLang="ko-KR" sz="100" dirty="0"/>
          </a:p>
          <a:p>
            <a:pPr lvl="1"/>
            <a:r>
              <a:rPr lang="ko-KR" altLang="en-US" dirty="0"/>
              <a:t>사용자 분석</a:t>
            </a:r>
            <a:endParaRPr lang="en-US" altLang="ko-KR" dirty="0"/>
          </a:p>
          <a:p>
            <a:pPr lvl="2"/>
            <a:r>
              <a:rPr lang="ko-KR" altLang="en-US" dirty="0"/>
              <a:t>특정 상황에서 사용자들이 나타내는 인지적</a:t>
            </a:r>
            <a:r>
              <a:rPr lang="en-US" altLang="ko-KR" dirty="0"/>
              <a:t>, </a:t>
            </a:r>
            <a:r>
              <a:rPr lang="ko-KR" altLang="en-US" dirty="0"/>
              <a:t>감성적</a:t>
            </a:r>
            <a:r>
              <a:rPr lang="en-US" altLang="ko-KR" dirty="0"/>
              <a:t>, </a:t>
            </a:r>
            <a:r>
              <a:rPr lang="ko-KR" altLang="en-US" dirty="0"/>
              <a:t>행위적 특성을 발견하는 것</a:t>
            </a:r>
            <a:endParaRPr lang="en-US" altLang="ko-KR" dirty="0"/>
          </a:p>
          <a:p>
            <a:pPr lvl="2"/>
            <a:r>
              <a:rPr lang="ko-KR" altLang="en-US" dirty="0"/>
              <a:t>도출된 사용자의 </a:t>
            </a:r>
            <a:r>
              <a:rPr lang="ko-KR" altLang="en-US" dirty="0" err="1"/>
              <a:t>니즈를</a:t>
            </a:r>
            <a:r>
              <a:rPr lang="ko-KR" altLang="en-US" dirty="0"/>
              <a:t> 서비스나 콘텐츠에 어떻게 반영하여 만족시킬 것인지가 사용자 경험 디자인의 최종 목표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79" y="4293096"/>
            <a:ext cx="2952328" cy="19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사용자 분석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사용자 분석 기법 </a:t>
            </a:r>
            <a:endParaRPr lang="en-US" altLang="ko-KR" dirty="0"/>
          </a:p>
          <a:p>
            <a:pPr lvl="2"/>
            <a:r>
              <a:rPr lang="ko-KR" altLang="en-US" dirty="0"/>
              <a:t>사용자의 해당 매체에 대한 사용성</a:t>
            </a:r>
            <a:r>
              <a:rPr lang="en-US" altLang="ko-KR" dirty="0"/>
              <a:t>, </a:t>
            </a:r>
            <a:r>
              <a:rPr lang="ko-KR" altLang="en-US" dirty="0"/>
              <a:t>숙련 정도</a:t>
            </a:r>
            <a:r>
              <a:rPr lang="en-US" altLang="ko-KR" dirty="0"/>
              <a:t>, </a:t>
            </a:r>
            <a:r>
              <a:rPr lang="ko-KR" altLang="en-US" dirty="0"/>
              <a:t>개인적인 특성 등을 충분히 고려해서 사용자 성향과 행동패턴을 분석</a:t>
            </a:r>
            <a:endParaRPr lang="en-US" altLang="ko-KR" dirty="0"/>
          </a:p>
          <a:p>
            <a:pPr lvl="2"/>
            <a:r>
              <a:rPr lang="ko-KR" altLang="en-US" dirty="0"/>
              <a:t>사용자를 분석하는 기법은 인터뷰</a:t>
            </a:r>
            <a:r>
              <a:rPr lang="en-US" altLang="ko-KR" dirty="0"/>
              <a:t>, </a:t>
            </a:r>
            <a:r>
              <a:rPr lang="ko-KR" altLang="en-US" dirty="0" err="1"/>
              <a:t>에스노그래피</a:t>
            </a:r>
            <a:r>
              <a:rPr lang="ko-KR" altLang="en-US" dirty="0"/>
              <a:t> 조사</a:t>
            </a:r>
            <a:r>
              <a:rPr lang="en-US" altLang="ko-KR" dirty="0"/>
              <a:t>, </a:t>
            </a:r>
            <a:r>
              <a:rPr lang="ko-KR" altLang="en-US" dirty="0"/>
              <a:t>페르소나 모형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882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설문조사</a:t>
            </a:r>
            <a:endParaRPr lang="en-US" altLang="ko-KR" dirty="0"/>
          </a:p>
          <a:p>
            <a:pPr lvl="2"/>
            <a:r>
              <a:rPr lang="ko-KR" altLang="en-US" dirty="0"/>
              <a:t>다수의 사용자에게 조사자가 필요로 하는 사항에 대한 동일한 질문을 제시하여 그 회답이나 의견을 조사 대상자가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스스로 응답하는 방식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설문 조사는 많은 수의 사용자에게 쉽게 질문을 배포하고 결과를 수집할 수 있다는 장점</a:t>
            </a:r>
          </a:p>
          <a:p>
            <a:pPr lvl="2"/>
            <a:r>
              <a:rPr lang="ko-KR" altLang="en-US" dirty="0"/>
              <a:t>질문지가 제대로 구성되지 않거나 조사 대상자가 성실히 응답하지 않을 경우 오류 데이터가 발생하여 응답 내용의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정확성이 떨어질 수 있다는 단점</a:t>
            </a:r>
            <a:endParaRPr lang="en-US" altLang="ko-KR" dirty="0"/>
          </a:p>
          <a:p>
            <a:pPr lvl="2"/>
            <a:r>
              <a:rPr lang="ko-KR" altLang="en-US" dirty="0"/>
              <a:t>과거에는 종이로 된 설문 조사가 일반적이었으나 현재는 인터넷을 통해 손쉽고 간편하게 설문 조사를 진행할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93" y="3501008"/>
            <a:ext cx="7345115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인터뷰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인터뷰의 개념 및 분류 </a:t>
            </a:r>
            <a:endParaRPr lang="en-US" altLang="ko-KR" dirty="0"/>
          </a:p>
          <a:p>
            <a:pPr lvl="1"/>
            <a:r>
              <a:rPr lang="ko-KR" altLang="en-US" dirty="0"/>
              <a:t>인터뷰</a:t>
            </a:r>
            <a:endParaRPr lang="en-US" altLang="ko-KR" dirty="0"/>
          </a:p>
          <a:p>
            <a:pPr lvl="2"/>
            <a:r>
              <a:rPr lang="ko-KR" altLang="en-US" dirty="0"/>
              <a:t>인터뷰어가 특정한 목적을 가지고 인터뷰 대상자를 통해 정보를 수집하는 일</a:t>
            </a:r>
            <a:endParaRPr lang="en-US" altLang="ko-KR" dirty="0"/>
          </a:p>
          <a:p>
            <a:pPr lvl="2"/>
            <a:r>
              <a:rPr lang="ko-KR" altLang="en-US" dirty="0"/>
              <a:t>인터뷰 양식이나 매체에 따라 대면 인터뷰</a:t>
            </a:r>
            <a:r>
              <a:rPr lang="en-US" altLang="ko-KR" dirty="0"/>
              <a:t>, </a:t>
            </a:r>
            <a:r>
              <a:rPr lang="ko-KR" altLang="en-US" dirty="0"/>
              <a:t>전화 인 </a:t>
            </a:r>
            <a:r>
              <a:rPr lang="ko-KR" altLang="en-US" dirty="0" err="1"/>
              <a:t>터뷰</a:t>
            </a:r>
            <a:r>
              <a:rPr lang="en-US" altLang="ko-KR" dirty="0"/>
              <a:t>, </a:t>
            </a:r>
            <a:r>
              <a:rPr lang="ko-KR" altLang="en-US" dirty="0"/>
              <a:t>서면 인터뷰</a:t>
            </a:r>
            <a:r>
              <a:rPr lang="en-US" altLang="ko-KR" dirty="0"/>
              <a:t>, </a:t>
            </a:r>
            <a:r>
              <a:rPr lang="ko-KR" altLang="en-US" dirty="0"/>
              <a:t>이메일 인터뷰</a:t>
            </a:r>
            <a:r>
              <a:rPr lang="en-US" altLang="ko-KR" dirty="0"/>
              <a:t>, </a:t>
            </a:r>
            <a:r>
              <a:rPr lang="ko-KR" altLang="en-US" dirty="0"/>
              <a:t>화상 인터뷰 등으로 구분</a:t>
            </a:r>
            <a:endParaRPr lang="en-US" altLang="ko-KR" dirty="0"/>
          </a:p>
          <a:p>
            <a:pPr lvl="2"/>
            <a:r>
              <a:rPr lang="ko-KR" altLang="en-US" dirty="0"/>
              <a:t>대표적인 대면 인터뷰 방법으로는 심층 면접 방법인 심층 인터뷰</a:t>
            </a:r>
            <a:r>
              <a:rPr lang="en-US" altLang="ko-KR" dirty="0"/>
              <a:t>(IDI), </a:t>
            </a:r>
            <a:r>
              <a:rPr lang="ko-KR" altLang="en-US" dirty="0"/>
              <a:t>표적 집단 면접 방법인 포커스 그룹 인터뷰</a:t>
            </a:r>
            <a:r>
              <a:rPr lang="en-US" altLang="ko-KR" dirty="0"/>
              <a:t> </a:t>
            </a:r>
          </a:p>
          <a:p>
            <a:pPr marL="447675" lvl="2" indent="0">
              <a:buNone/>
            </a:pPr>
            <a:r>
              <a:rPr lang="en-US" altLang="ko-KR" dirty="0"/>
              <a:t>    (FGI), </a:t>
            </a:r>
            <a:r>
              <a:rPr lang="ko-KR" altLang="en-US" dirty="0"/>
              <a:t>포커스 그룹 논의</a:t>
            </a:r>
            <a:r>
              <a:rPr lang="en-US" altLang="ko-KR" dirty="0"/>
              <a:t>(FGD), </a:t>
            </a:r>
            <a:r>
              <a:rPr lang="ko-KR" altLang="en-US" dirty="0" err="1"/>
              <a:t>언포커스</a:t>
            </a:r>
            <a:r>
              <a:rPr lang="ko-KR" altLang="en-US" dirty="0"/>
              <a:t> 그룹 인터뷰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  <a:p>
            <a:pPr marL="447675" lvl="2" indent="0">
              <a:buNone/>
            </a:pPr>
            <a:endParaRPr lang="en-US" altLang="ko-KR" dirty="0"/>
          </a:p>
          <a:p>
            <a:r>
              <a:rPr lang="ko-KR" altLang="en-US" dirty="0"/>
              <a:t>인터뷰의 목적 </a:t>
            </a:r>
            <a:endParaRPr lang="en-US" altLang="ko-KR" dirty="0"/>
          </a:p>
          <a:p>
            <a:pPr lvl="2"/>
            <a:r>
              <a:rPr lang="ko-KR" altLang="en-US" dirty="0"/>
              <a:t>사용자를 이해하는 가장 좋은 방법은 실제 사용자와 인터뷰를 통해 정보를 수집하는 것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인터뷰 진행 프로세스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69160"/>
            <a:ext cx="6547547" cy="11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1735</Words>
  <Application>Microsoft Office PowerPoint</Application>
  <PresentationFormat>화면 슬라이드 쇼(4:3)</PresentationFormat>
  <Paragraphs>221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06 사용자 정의</vt:lpstr>
      <vt:lpstr>PowerPoint 프레젠테이션</vt:lpstr>
      <vt:lpstr>PowerPoint 프레젠테이션</vt:lpstr>
      <vt:lpstr>01. 사용자 분석</vt:lpstr>
      <vt:lpstr>01. 사용자 분석</vt:lpstr>
      <vt:lpstr>01. 사용자 분석</vt:lpstr>
      <vt:lpstr>02. 인터뷰</vt:lpstr>
      <vt:lpstr>02. 인터뷰</vt:lpstr>
      <vt:lpstr>02. 인터뷰</vt:lpstr>
      <vt:lpstr>02. 인터뷰</vt:lpstr>
      <vt:lpstr>02. 인터뷰</vt:lpstr>
      <vt:lpstr>02. 인터뷰</vt:lpstr>
      <vt:lpstr>02. 인터뷰</vt:lpstr>
      <vt:lpstr>02. 인터뷰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03. 에스노그래피 조사</vt:lpstr>
      <vt:lpstr>04. 페르소나 모형</vt:lpstr>
      <vt:lpstr>04. 페르소나 모형</vt:lpstr>
      <vt:lpstr>04. 페르소나 모형</vt:lpstr>
      <vt:lpstr>04. 페르소나 모형</vt:lpstr>
      <vt:lpstr>04. 페르소나 모형</vt:lpstr>
      <vt:lpstr>04. 페르소나 모형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125</cp:revision>
  <dcterms:created xsi:type="dcterms:W3CDTF">2020-06-18T03:20:34Z</dcterms:created>
  <dcterms:modified xsi:type="dcterms:W3CDTF">2023-01-03T07:38:12Z</dcterms:modified>
</cp:coreProperties>
</file>