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handoutMasterIdLst>
    <p:handoutMasterId r:id="rId44"/>
  </p:handoutMasterIdLst>
  <p:sldIdLst>
    <p:sldId id="461" r:id="rId2"/>
    <p:sldId id="522" r:id="rId3"/>
    <p:sldId id="386" r:id="rId4"/>
    <p:sldId id="387" r:id="rId5"/>
    <p:sldId id="460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385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574"/>
    <a:srgbClr val="FFFFFF"/>
    <a:srgbClr val="F0DDE3"/>
    <a:srgbClr val="E2BBC7"/>
    <a:srgbClr val="CC889D"/>
    <a:srgbClr val="83CBA1"/>
    <a:srgbClr val="C85873"/>
    <a:srgbClr val="DB91A3"/>
    <a:srgbClr val="E6B4C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29" autoAdjust="0"/>
    <p:restoredTop sz="98898" autoAdjust="0"/>
  </p:normalViewPr>
  <p:slideViewPr>
    <p:cSldViewPr>
      <p:cViewPr varScale="1">
        <p:scale>
          <a:sx n="164" d="100"/>
          <a:sy n="164" d="100"/>
        </p:scale>
        <p:origin x="1896" y="13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0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755576" y="165231"/>
            <a:ext cx="5804295" cy="5454426"/>
            <a:chOff x="755576" y="165231"/>
            <a:chExt cx="5804295" cy="5454426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72852"/>
              <a:ext cx="4968552" cy="94680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7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rgbClr val="83CBA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 userDrawn="1"/>
        </p:nvSpPr>
        <p:spPr>
          <a:xfrm>
            <a:off x="2195736" y="5843592"/>
            <a:ext cx="69482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619945" y="5921929"/>
            <a:ext cx="22322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300" b="1" dirty="0" smtClean="0">
                <a:latin typeface="+mn-lt"/>
                <a:ea typeface="맑은 고딕" pitchFamily="50" charset="-127"/>
              </a:rPr>
              <a:t>Chapter.</a:t>
            </a:r>
            <a:endParaRPr kumimoji="0" lang="en-US" altLang="ko-KR" sz="3300" b="1" dirty="0">
              <a:latin typeface="+mn-lt"/>
              <a:ea typeface="맑은 고딕" pitchFamily="50" charset="-127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2348136" y="5995992"/>
            <a:ext cx="6948264" cy="54868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755576" y="165231"/>
            <a:ext cx="5804295" cy="5409976"/>
            <a:chOff x="755576" y="165231"/>
            <a:chExt cx="5804295" cy="5409976"/>
          </a:xfrm>
        </p:grpSpPr>
        <p:pic>
          <p:nvPicPr>
            <p:cNvPr id="24" name="그림 2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28402"/>
              <a:ext cx="4968552" cy="9468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86764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8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7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2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B6557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65574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B65574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CC6A81"/>
              </a:buClr>
              <a:buFont typeface="Arial" pitchFamily="34" charset="0"/>
              <a:buChar char="•"/>
              <a:defRPr sz="1150"/>
            </a:lvl3pPr>
            <a:lvl4pPr marL="809625" indent="-180975">
              <a:spcAft>
                <a:spcPts val="300"/>
              </a:spcAft>
              <a:buClr>
                <a:srgbClr val="B65574"/>
              </a:buClr>
              <a:buSzPct val="96000"/>
              <a:defRPr sz="1050"/>
            </a:lvl4pPr>
            <a:lvl5pPr marL="990600" indent="-180975">
              <a:buClr>
                <a:srgbClr val="B65574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9060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A7D7FFC2-62D3-4BE0-8529-F40C1ADBD02D}"/>
              </a:ext>
            </a:extLst>
          </p:cNvPr>
          <p:cNvSpPr txBox="1"/>
          <p:nvPr userDrawn="1"/>
        </p:nvSpPr>
        <p:spPr>
          <a:xfrm>
            <a:off x="1475656" y="2767280"/>
            <a:ext cx="6696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Thank you</a:t>
            </a:r>
            <a:endParaRPr kumimoji="0"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92FB73-1543-4900-9730-CEBEC129D71A}"/>
              </a:ext>
            </a:extLst>
          </p:cNvPr>
          <p:cNvCxnSpPr>
            <a:cxnSpLocks/>
          </p:cNvCxnSpPr>
          <p:nvPr userDrawn="1"/>
        </p:nvCxnSpPr>
        <p:spPr>
          <a:xfrm>
            <a:off x="1619672" y="4221088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8D78D7-6975-4922-977D-2566434936B4}"/>
              </a:ext>
            </a:extLst>
          </p:cNvPr>
          <p:cNvCxnSpPr>
            <a:cxnSpLocks/>
          </p:cNvCxnSpPr>
          <p:nvPr userDrawn="1"/>
        </p:nvCxnSpPr>
        <p:spPr>
          <a:xfrm>
            <a:off x="1691680" y="2708920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1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2021-07-20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7" r:id="rId2"/>
    <p:sldLayoutId id="2147483722" r:id="rId3"/>
    <p:sldLayoutId id="2147483723" r:id="rId4"/>
    <p:sldLayoutId id="2147483724" r:id="rId5"/>
    <p:sldLayoutId id="214748372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/>
              <a:t>구글을 이용한 정보 </a:t>
            </a:r>
            <a:r>
              <a:rPr lang="ko-KR" altLang="en-US" dirty="0" smtClean="0"/>
              <a:t>수집</a:t>
            </a:r>
            <a:endParaRPr lang="en-US" altLang="ko-KR" dirty="0" smtClean="0"/>
          </a:p>
          <a:p>
            <a:pPr lvl="2"/>
            <a:r>
              <a:rPr lang="ko-KR" altLang="en-US" dirty="0"/>
              <a:t>포함할 문장이나 단어 지정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포함시킬 </a:t>
            </a:r>
            <a:r>
              <a:rPr lang="ko-KR" altLang="en-US" dirty="0"/>
              <a:t>문장이나 단어 앞에 </a:t>
            </a:r>
            <a:r>
              <a:rPr lang="en-US" altLang="ko-KR" dirty="0"/>
              <a:t>or</a:t>
            </a:r>
            <a:r>
              <a:rPr lang="ko-KR" altLang="en-US" dirty="0"/>
              <a:t>를 넣어주면 해당 단어를 포함한 검색 결과를 </a:t>
            </a:r>
            <a:r>
              <a:rPr lang="ko-KR" altLang="en-US" dirty="0" smtClean="0"/>
              <a:t>보여줌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33845"/>
            <a:ext cx="6120680" cy="329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5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/>
              <a:t>구글을 이용한 정보 </a:t>
            </a:r>
            <a:r>
              <a:rPr lang="ko-KR" altLang="en-US" dirty="0" smtClean="0"/>
              <a:t>수집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유의어 </a:t>
            </a:r>
            <a:r>
              <a:rPr lang="ko-KR" altLang="en-US" dirty="0"/>
              <a:t>검색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해당 </a:t>
            </a:r>
            <a:r>
              <a:rPr lang="ko-KR" altLang="en-US" dirty="0" err="1"/>
              <a:t>검색어와</a:t>
            </a:r>
            <a:r>
              <a:rPr lang="ko-KR" altLang="en-US" dirty="0"/>
              <a:t> 유사한 의미를 가진 자료를 검색할 때에는 문장이나 단어 앞에 ‘</a:t>
            </a:r>
            <a:r>
              <a:rPr lang="en-US" altLang="ko-KR" dirty="0"/>
              <a:t>~’</a:t>
            </a:r>
            <a:r>
              <a:rPr lang="ko-KR" altLang="en-US" dirty="0"/>
              <a:t>을 입력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80928"/>
            <a:ext cx="6120680" cy="32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/>
              <a:t>구글을 이용한 정보 </a:t>
            </a:r>
            <a:r>
              <a:rPr lang="ko-KR" altLang="en-US" dirty="0" smtClean="0"/>
              <a:t>수집</a:t>
            </a:r>
            <a:endParaRPr lang="en-US" altLang="ko-KR" dirty="0" smtClean="0"/>
          </a:p>
          <a:p>
            <a:pPr lvl="2"/>
            <a:r>
              <a:rPr lang="ko-KR" altLang="en-US" dirty="0"/>
              <a:t>단어의 정의 </a:t>
            </a:r>
            <a:r>
              <a:rPr lang="ko-KR" altLang="en-US" dirty="0" smtClean="0"/>
              <a:t>검색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찾고자 </a:t>
            </a:r>
            <a:r>
              <a:rPr lang="ko-KR" altLang="en-US" dirty="0"/>
              <a:t>하는 단어의 정의를 검색하고자 할 때는 </a:t>
            </a:r>
            <a:r>
              <a:rPr lang="ko-KR" altLang="en-US" dirty="0" err="1"/>
              <a:t>검색어</a:t>
            </a:r>
            <a:r>
              <a:rPr lang="ko-KR" altLang="en-US" dirty="0"/>
              <a:t> 앞에 ‘</a:t>
            </a:r>
            <a:r>
              <a:rPr lang="en-US" altLang="ko-KR" dirty="0"/>
              <a:t>define:’</a:t>
            </a:r>
            <a:r>
              <a:rPr lang="ko-KR" altLang="en-US" dirty="0"/>
              <a:t>을 입력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636912"/>
            <a:ext cx="5686930" cy="32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/>
              <a:t>구글을 이용한 정보 </a:t>
            </a:r>
            <a:r>
              <a:rPr lang="ko-KR" altLang="en-US" dirty="0" smtClean="0"/>
              <a:t>수집</a:t>
            </a:r>
            <a:endParaRPr lang="en-US" altLang="ko-KR" dirty="0" smtClean="0"/>
          </a:p>
          <a:p>
            <a:pPr lvl="2"/>
            <a:r>
              <a:rPr lang="ko-KR" altLang="en-US" dirty="0"/>
              <a:t>검색 범위 지정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검색 </a:t>
            </a:r>
            <a:r>
              <a:rPr lang="ko-KR" altLang="en-US" dirty="0"/>
              <a:t>범위를 지정하고 싶다면</a:t>
            </a:r>
            <a:r>
              <a:rPr lang="en-US" altLang="ko-KR" dirty="0"/>
              <a:t>, </a:t>
            </a:r>
            <a:r>
              <a:rPr lang="ko-KR" altLang="en-US" dirty="0" err="1"/>
              <a:t>검색창에서</a:t>
            </a:r>
            <a:r>
              <a:rPr lang="ko-KR" altLang="en-US" dirty="0"/>
              <a:t> 숫자와 숫자 사이에 ‘</a:t>
            </a:r>
            <a:r>
              <a:rPr lang="en-US" altLang="ko-KR" dirty="0"/>
              <a:t>..’</a:t>
            </a:r>
            <a:r>
              <a:rPr lang="ko-KR" altLang="en-US" dirty="0"/>
              <a:t>을 입력하면 해당 숫자 범위 사이의 결과를 </a:t>
            </a:r>
            <a:r>
              <a:rPr lang="ko-KR" altLang="en-US" dirty="0" smtClean="0"/>
              <a:t>보여줌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36912"/>
            <a:ext cx="591000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/>
              <a:t>구글을 이용한 정보 </a:t>
            </a:r>
            <a:r>
              <a:rPr lang="ko-KR" altLang="en-US" dirty="0" smtClean="0"/>
              <a:t>수집</a:t>
            </a:r>
            <a:endParaRPr lang="en-US" altLang="ko-KR" dirty="0" smtClean="0"/>
          </a:p>
          <a:p>
            <a:pPr lvl="2"/>
            <a:r>
              <a:rPr lang="ko-KR" altLang="en-US" dirty="0"/>
              <a:t>제목 검색 제목에 해당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키워드가 </a:t>
            </a:r>
            <a:r>
              <a:rPr lang="ko-KR" altLang="en-US" dirty="0"/>
              <a:t>포함된 검색 결과만 나타내려고 할 때는 ‘</a:t>
            </a:r>
            <a:r>
              <a:rPr lang="en-US" altLang="ko-KR" dirty="0" err="1"/>
              <a:t>intitle</a:t>
            </a:r>
            <a:r>
              <a:rPr lang="en-US" altLang="ko-KR" dirty="0"/>
              <a:t>:’</a:t>
            </a:r>
            <a:r>
              <a:rPr lang="ko-KR" altLang="en-US" dirty="0"/>
              <a:t>을 입력한 후</a:t>
            </a:r>
            <a:r>
              <a:rPr lang="en-US" altLang="ko-KR" dirty="0"/>
              <a:t>, </a:t>
            </a:r>
            <a:r>
              <a:rPr lang="ko-KR" altLang="en-US" dirty="0" smtClean="0"/>
              <a:t>찾고자 </a:t>
            </a:r>
            <a:r>
              <a:rPr lang="ko-KR" altLang="en-US" dirty="0"/>
              <a:t>하는 단어를 </a:t>
            </a:r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36912"/>
            <a:ext cx="634545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1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/>
              <a:t>구글을 이용한 정보 </a:t>
            </a:r>
            <a:r>
              <a:rPr lang="ko-KR" altLang="en-US" dirty="0" smtClean="0"/>
              <a:t>수집</a:t>
            </a:r>
            <a:endParaRPr lang="en-US" altLang="ko-KR" dirty="0" smtClean="0"/>
          </a:p>
          <a:p>
            <a:pPr lvl="2"/>
            <a:r>
              <a:rPr lang="ko-KR" altLang="en-US" dirty="0"/>
              <a:t>특정 사이트에서의 검색 </a:t>
            </a:r>
            <a:endParaRPr lang="en-US" altLang="ko-KR" dirty="0" smtClean="0"/>
          </a:p>
          <a:p>
            <a:pPr lvl="3"/>
            <a:r>
              <a:rPr lang="ko-KR" altLang="en-US" dirty="0"/>
              <a:t>특정 사이트에서의 검색 </a:t>
            </a:r>
            <a:r>
              <a:rPr lang="ko-KR" altLang="en-US" dirty="0" smtClean="0"/>
              <a:t>결과만 </a:t>
            </a:r>
            <a:r>
              <a:rPr lang="ko-KR" altLang="en-US" dirty="0"/>
              <a:t>검색하기를 원한다면 특정 사이트 주소 앞에 ‘</a:t>
            </a:r>
            <a:r>
              <a:rPr lang="en-US" altLang="ko-KR" dirty="0"/>
              <a:t>site:’</a:t>
            </a:r>
            <a:r>
              <a:rPr lang="ko-KR" altLang="en-US" dirty="0"/>
              <a:t>를 </a:t>
            </a:r>
            <a:r>
              <a:rPr lang="ko-KR" altLang="en-US" dirty="0" smtClean="0"/>
              <a:t>입력하고</a:t>
            </a:r>
            <a:r>
              <a:rPr lang="en-US" altLang="ko-KR" dirty="0"/>
              <a:t>, </a:t>
            </a:r>
            <a:r>
              <a:rPr lang="ko-KR" altLang="en-US" dirty="0"/>
              <a:t>뒤에는 ‘</a:t>
            </a:r>
            <a:r>
              <a:rPr lang="en-US" altLang="ko-KR" dirty="0"/>
              <a:t>:’</a:t>
            </a:r>
            <a:r>
              <a:rPr lang="ko-KR" altLang="en-US" dirty="0"/>
              <a:t>와 키워드를 입력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564904"/>
            <a:ext cx="5688632" cy="312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/>
              <a:t>구글을 이용한 정보 </a:t>
            </a:r>
            <a:r>
              <a:rPr lang="ko-KR" altLang="en-US" dirty="0" smtClean="0"/>
              <a:t>수집</a:t>
            </a:r>
            <a:endParaRPr lang="en-US" altLang="ko-KR" dirty="0" smtClean="0"/>
          </a:p>
          <a:p>
            <a:pPr lvl="2"/>
            <a:r>
              <a:rPr lang="ko-KR" altLang="en-US" dirty="0"/>
              <a:t>특정 파일 형태의 검색 결과만 검색</a:t>
            </a:r>
          </a:p>
          <a:p>
            <a:pPr lvl="3"/>
            <a:r>
              <a:rPr lang="ko-KR" altLang="en-US" dirty="0"/>
              <a:t>특정 파일 형태의 검색 결과만 검색하고자 할 때는 </a:t>
            </a:r>
            <a:r>
              <a:rPr lang="ko-KR" altLang="en-US" dirty="0" err="1"/>
              <a:t>검색어</a:t>
            </a:r>
            <a:r>
              <a:rPr lang="ko-KR" altLang="en-US" dirty="0"/>
              <a:t> 앞에 ‘</a:t>
            </a:r>
            <a:r>
              <a:rPr lang="en-US" altLang="ko-KR" dirty="0" err="1"/>
              <a:t>filetype</a:t>
            </a:r>
            <a:r>
              <a:rPr lang="en-US" altLang="ko-KR" dirty="0"/>
              <a:t>:’</a:t>
            </a:r>
            <a:r>
              <a:rPr lang="ko-KR" altLang="en-US" dirty="0"/>
              <a:t>을 입력해 </a:t>
            </a:r>
            <a:r>
              <a:rPr lang="ko-KR" altLang="en-US" dirty="0" smtClean="0"/>
              <a:t>주면 해당 </a:t>
            </a:r>
            <a:r>
              <a:rPr lang="ko-KR" altLang="en-US" dirty="0"/>
              <a:t>형태의 파일만 검색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45836"/>
            <a:ext cx="5688632" cy="29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0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/>
              <a:t>구글을 이용한 정보 </a:t>
            </a:r>
            <a:r>
              <a:rPr lang="ko-KR" altLang="en-US" dirty="0" smtClean="0"/>
              <a:t>수집</a:t>
            </a:r>
            <a:endParaRPr lang="en-US" altLang="ko-KR" dirty="0" smtClean="0"/>
          </a:p>
          <a:p>
            <a:pPr lvl="2"/>
            <a:r>
              <a:rPr lang="ko-KR" altLang="en-US" dirty="0"/>
              <a:t>빈자리를 채운 결과 검색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문장 </a:t>
            </a:r>
            <a:r>
              <a:rPr lang="ko-KR" altLang="en-US" dirty="0"/>
              <a:t>사이에 </a:t>
            </a:r>
            <a:r>
              <a:rPr lang="ko-KR" altLang="en-US" dirty="0" smtClean="0"/>
              <a:t>별표</a:t>
            </a:r>
            <a:r>
              <a:rPr lang="en-US" altLang="ko-KR" dirty="0" smtClean="0"/>
              <a:t>( * )</a:t>
            </a:r>
            <a:r>
              <a:rPr lang="ko-KR" altLang="en-US" dirty="0"/>
              <a:t>를 입력하면 빈자리를 채운 결과가 검색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2645835"/>
            <a:ext cx="5423212" cy="30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 smtClean="0"/>
              <a:t>구글 </a:t>
            </a:r>
            <a:r>
              <a:rPr lang="ko-KR" altLang="en-US" dirty="0" err="1" smtClean="0"/>
              <a:t>알리미</a:t>
            </a:r>
            <a:endParaRPr lang="en-US" altLang="ko-KR" dirty="0" smtClean="0"/>
          </a:p>
          <a:p>
            <a:pPr lvl="2"/>
            <a:r>
              <a:rPr lang="ko-KR" altLang="en-US" dirty="0"/>
              <a:t>구글 </a:t>
            </a:r>
            <a:r>
              <a:rPr lang="ko-KR" altLang="en-US" dirty="0" err="1"/>
              <a:t>알리미를</a:t>
            </a:r>
            <a:r>
              <a:rPr lang="ko-KR" altLang="en-US" dirty="0"/>
              <a:t> 활용하면 원하는 분야의 기사를 주기적으로 받아볼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</a:t>
            </a:r>
            <a:r>
              <a:rPr lang="ko-KR" altLang="en-US" dirty="0"/>
              <a:t>키워드를 입력하고 </a:t>
            </a:r>
            <a:r>
              <a:rPr lang="ko-KR" altLang="en-US" dirty="0" smtClean="0"/>
              <a:t>검색 </a:t>
            </a:r>
            <a:r>
              <a:rPr lang="ko-KR" altLang="en-US" dirty="0"/>
              <a:t>결과 하단의 ‘알림 만들기’ 설정을 </a:t>
            </a:r>
            <a:r>
              <a:rPr lang="ko-KR" altLang="en-US" dirty="0" smtClean="0"/>
              <a:t>이용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02" y="3825044"/>
            <a:ext cx="6448881" cy="218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/>
              <a:t>네이버를 이용한 정보 </a:t>
            </a:r>
            <a:r>
              <a:rPr lang="ko-KR" altLang="en-US" dirty="0" smtClean="0"/>
              <a:t>수집</a:t>
            </a:r>
            <a:endParaRPr lang="en-US" altLang="ko-KR" dirty="0" smtClean="0"/>
          </a:p>
          <a:p>
            <a:pPr lvl="2"/>
            <a:r>
              <a:rPr lang="ko-KR" altLang="en-US" dirty="0"/>
              <a:t>네이버의 ‘</a:t>
            </a:r>
            <a:r>
              <a:rPr lang="ko-KR" altLang="en-US" dirty="0" err="1"/>
              <a:t>뉴스스탠드’의</a:t>
            </a:r>
            <a:r>
              <a:rPr lang="ko-KR" altLang="en-US" dirty="0"/>
              <a:t> 경우</a:t>
            </a:r>
            <a:r>
              <a:rPr lang="en-US" altLang="ko-KR" dirty="0"/>
              <a:t>, </a:t>
            </a:r>
            <a:r>
              <a:rPr lang="ko-KR" altLang="en-US" dirty="0"/>
              <a:t>구독하고자 하는 뉴스 매체를 설정해주는 개인화 서비스를 통해 관심 분야의 뉴스만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따로 </a:t>
            </a:r>
            <a:r>
              <a:rPr lang="ko-KR" altLang="en-US" dirty="0"/>
              <a:t>모아보는 유용한 기능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24944"/>
            <a:ext cx="6120680" cy="367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 </a:t>
            </a:r>
            <a:r>
              <a:rPr lang="ko-KR" altLang="en-US" dirty="0" smtClean="0"/>
              <a:t>정보 수집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92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/>
              <a:t>네이버 </a:t>
            </a:r>
            <a:r>
              <a:rPr lang="ko-KR" altLang="en-US" dirty="0" err="1"/>
              <a:t>상세검색</a:t>
            </a:r>
            <a:r>
              <a:rPr lang="ko-KR" altLang="en-US" dirty="0"/>
              <a:t> 활용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676275" lvl="2" indent="-228600">
              <a:buFont typeface="+mj-lt"/>
              <a:buAutoNum type="arabicPeriod"/>
            </a:pPr>
            <a:r>
              <a:rPr lang="ko-KR" altLang="en-US" dirty="0" err="1"/>
              <a:t>상세검색</a:t>
            </a:r>
            <a:r>
              <a:rPr lang="ko-KR" altLang="en-US" dirty="0"/>
              <a:t> 사용법 네이버 검색결과에서 </a:t>
            </a:r>
            <a:r>
              <a:rPr lang="ko-KR" altLang="en-US" dirty="0" err="1"/>
              <a:t>검색옵션의</a:t>
            </a:r>
            <a:r>
              <a:rPr lang="ko-KR" altLang="en-US" dirty="0"/>
              <a:t> ‘</a:t>
            </a:r>
            <a:r>
              <a:rPr lang="ko-KR" altLang="en-US" dirty="0" err="1"/>
              <a:t>상세검색</a:t>
            </a:r>
            <a:r>
              <a:rPr lang="ko-KR" altLang="en-US" dirty="0"/>
              <a:t>’ 을 클릭하면 </a:t>
            </a:r>
            <a:r>
              <a:rPr lang="ko-KR" altLang="en-US" dirty="0" err="1"/>
              <a:t>상세검색</a:t>
            </a:r>
            <a:r>
              <a:rPr lang="ko-KR" altLang="en-US" dirty="0"/>
              <a:t> 창이 </a:t>
            </a:r>
            <a:r>
              <a:rPr lang="ko-KR" altLang="en-US" dirty="0" smtClean="0"/>
              <a:t>열림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ko-KR" altLang="en-US" dirty="0" smtClean="0"/>
              <a:t>    </a:t>
            </a:r>
            <a:r>
              <a:rPr lang="ko-KR" altLang="en-US" dirty="0" err="1" smtClean="0"/>
              <a:t>상세검색</a:t>
            </a:r>
            <a:r>
              <a:rPr lang="ko-KR" altLang="en-US" dirty="0" smtClean="0"/>
              <a:t> </a:t>
            </a:r>
            <a:r>
              <a:rPr lang="ko-KR" altLang="en-US" dirty="0"/>
              <a:t>창은 다음과 같이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447675" lvl="2" indent="0">
              <a:buNone/>
            </a:pPr>
            <a:endParaRPr lang="en-US" altLang="ko-KR" dirty="0"/>
          </a:p>
          <a:p>
            <a:pPr marL="857250" lvl="3" indent="-228600">
              <a:buFont typeface="+mj-ea"/>
              <a:buAutoNum type="circleNumDbPlain"/>
            </a:pPr>
            <a:r>
              <a:rPr lang="ko-KR" altLang="en-US" dirty="0" err="1" smtClean="0"/>
              <a:t>기본검색</a:t>
            </a:r>
            <a:r>
              <a:rPr lang="en-US" altLang="ko-KR" dirty="0" smtClean="0"/>
              <a:t>: </a:t>
            </a:r>
            <a:r>
              <a:rPr lang="ko-KR" altLang="en-US" dirty="0"/>
              <a:t>기본 </a:t>
            </a:r>
            <a:r>
              <a:rPr lang="ko-KR" altLang="en-US" dirty="0" err="1"/>
              <a:t>검색어를</a:t>
            </a:r>
            <a:r>
              <a:rPr lang="ko-KR" altLang="en-US" dirty="0"/>
              <a:t> 입력하는 </a:t>
            </a:r>
            <a:r>
              <a:rPr lang="ko-KR" altLang="en-US" dirty="0" smtClean="0"/>
              <a:t>창</a:t>
            </a:r>
            <a:endParaRPr lang="en-US" altLang="ko-KR" dirty="0" smtClean="0"/>
          </a:p>
          <a:p>
            <a:pPr marL="857250" lvl="3" indent="-228600">
              <a:buFont typeface="+mj-ea"/>
              <a:buAutoNum type="circleNumDbPlain"/>
            </a:pPr>
            <a:r>
              <a:rPr lang="ko-KR" altLang="en-US" dirty="0" err="1" smtClean="0"/>
              <a:t>상세검색</a:t>
            </a:r>
            <a:r>
              <a:rPr lang="en-US" altLang="ko-KR" dirty="0" smtClean="0"/>
              <a:t>: </a:t>
            </a:r>
            <a:r>
              <a:rPr lang="ko-KR" altLang="en-US" dirty="0" err="1"/>
              <a:t>기본검색의</a:t>
            </a:r>
            <a:r>
              <a:rPr lang="ko-KR" altLang="en-US" dirty="0"/>
              <a:t> 결과 범위를 줄이고자 할 때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marL="628650" lvl="3" indent="0">
              <a:buNone/>
            </a:pPr>
            <a:r>
              <a:rPr lang="ko-KR" altLang="en-US" dirty="0" smtClean="0"/>
              <a:t>     정확히 </a:t>
            </a:r>
            <a:r>
              <a:rPr lang="ko-KR" altLang="en-US" dirty="0"/>
              <a:t>일치하는 단어</a:t>
            </a:r>
            <a:r>
              <a:rPr lang="en-US" altLang="ko-KR" dirty="0"/>
              <a:t>/</a:t>
            </a:r>
            <a:r>
              <a:rPr lang="ko-KR" altLang="en-US" dirty="0"/>
              <a:t>문장</a:t>
            </a:r>
            <a:r>
              <a:rPr lang="en-US" altLang="ko-KR" dirty="0"/>
              <a:t>(</a:t>
            </a:r>
            <a:r>
              <a:rPr lang="ko-KR" altLang="en-US" dirty="0"/>
              <a:t>연산자 </a:t>
            </a:r>
            <a:r>
              <a:rPr lang="en-US" altLang="ko-KR" dirty="0" smtClean="0"/>
              <a:t>"")</a:t>
            </a:r>
          </a:p>
          <a:p>
            <a:pPr marL="628650" lvl="3" indent="0">
              <a:buNone/>
            </a:pPr>
            <a:r>
              <a:rPr lang="ko-KR" altLang="en-US" dirty="0"/>
              <a:t>   </a:t>
            </a:r>
            <a:r>
              <a:rPr lang="ko-KR" altLang="en-US" dirty="0" smtClean="0"/>
              <a:t>  반드시 </a:t>
            </a:r>
            <a:r>
              <a:rPr lang="ko-KR" altLang="en-US" dirty="0"/>
              <a:t>포함하는 단어</a:t>
            </a:r>
            <a:r>
              <a:rPr lang="en-US" altLang="ko-KR" dirty="0"/>
              <a:t>(</a:t>
            </a:r>
            <a:r>
              <a:rPr lang="ko-KR" altLang="en-US" dirty="0"/>
              <a:t>연산자 </a:t>
            </a:r>
            <a:r>
              <a:rPr lang="en-US" altLang="ko-KR" dirty="0" smtClean="0"/>
              <a:t>+)</a:t>
            </a:r>
          </a:p>
          <a:p>
            <a:pPr marL="628650" lvl="3" indent="0">
              <a:buNone/>
            </a:pPr>
            <a:r>
              <a:rPr lang="ko-KR" altLang="en-US" dirty="0"/>
              <a:t>    </a:t>
            </a:r>
            <a:r>
              <a:rPr lang="ko-KR" altLang="en-US" dirty="0" smtClean="0"/>
              <a:t> 제외하는 </a:t>
            </a: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연산자 </a:t>
            </a:r>
            <a:r>
              <a:rPr lang="en-US" altLang="ko-KR" dirty="0" smtClean="0"/>
              <a:t>–)</a:t>
            </a:r>
          </a:p>
          <a:p>
            <a:pPr marL="628650" lvl="3" indent="0">
              <a:buNone/>
            </a:pPr>
            <a:r>
              <a:rPr lang="ko-KR" altLang="en-US" dirty="0"/>
              <a:t>   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ko-KR" altLang="en-US" dirty="0"/>
              <a:t>미리 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420888"/>
            <a:ext cx="3977227" cy="367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/>
              <a:t>네이버 </a:t>
            </a:r>
            <a:r>
              <a:rPr lang="ko-KR" altLang="en-US" dirty="0" err="1"/>
              <a:t>상세검색</a:t>
            </a:r>
            <a:r>
              <a:rPr lang="ko-KR" altLang="en-US" dirty="0"/>
              <a:t> 활용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676275" lvl="2" indent="-228600">
              <a:buFont typeface="+mj-lt"/>
              <a:buAutoNum type="arabicPeriod" startAt="2"/>
            </a:pPr>
            <a:r>
              <a:rPr lang="ko-KR" altLang="en-US" dirty="0" err="1"/>
              <a:t>상세검색</a:t>
            </a:r>
            <a:r>
              <a:rPr lang="ko-KR" altLang="en-US" dirty="0"/>
              <a:t> 조건을 설정하여 검색하거나</a:t>
            </a:r>
            <a:r>
              <a:rPr lang="en-US" altLang="ko-KR" dirty="0"/>
              <a:t>, </a:t>
            </a:r>
            <a:r>
              <a:rPr lang="ko-KR" altLang="en-US" dirty="0"/>
              <a:t>연산자를 사용한 검색어로 검색할 경우 </a:t>
            </a:r>
            <a:r>
              <a:rPr lang="ko-KR" altLang="en-US" dirty="0" err="1" smtClean="0"/>
              <a:t>상세검색</a:t>
            </a:r>
            <a:r>
              <a:rPr lang="ko-KR" altLang="en-US" dirty="0" smtClean="0"/>
              <a:t> 안내문구가 노출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ko-KR" altLang="en-US" dirty="0" smtClean="0"/>
              <a:t>    </a:t>
            </a:r>
            <a:r>
              <a:rPr lang="ko-KR" altLang="en-US" dirty="0" err="1" smtClean="0"/>
              <a:t>일반검색</a:t>
            </a:r>
            <a:r>
              <a:rPr lang="ko-KR" altLang="en-US" dirty="0" smtClean="0"/>
              <a:t> </a:t>
            </a:r>
            <a:r>
              <a:rPr lang="ko-KR" altLang="en-US" dirty="0"/>
              <a:t>결과를 보기를 원하시면 </a:t>
            </a:r>
            <a:r>
              <a:rPr lang="ko-KR" altLang="en-US" dirty="0" err="1"/>
              <a:t>상세검색</a:t>
            </a:r>
            <a:r>
              <a:rPr lang="ko-KR" altLang="en-US" dirty="0"/>
              <a:t> </a:t>
            </a:r>
            <a:r>
              <a:rPr lang="ko-KR" altLang="en-US" dirty="0" err="1"/>
              <a:t>안내문구</a:t>
            </a:r>
            <a:r>
              <a:rPr lang="ko-KR" altLang="en-US" dirty="0"/>
              <a:t> 끝에 있는 ‘</a:t>
            </a:r>
            <a:r>
              <a:rPr lang="ko-KR" altLang="en-US" dirty="0" err="1"/>
              <a:t>일반검색</a:t>
            </a:r>
            <a:r>
              <a:rPr lang="ko-KR" altLang="en-US" dirty="0"/>
              <a:t> </a:t>
            </a:r>
            <a:r>
              <a:rPr lang="ko-KR" altLang="en-US" dirty="0" err="1" smtClean="0"/>
              <a:t>결과보기</a:t>
            </a:r>
            <a:r>
              <a:rPr lang="ko-KR" altLang="en-US" dirty="0"/>
              <a:t>’ 링크를 </a:t>
            </a:r>
            <a:r>
              <a:rPr lang="ko-KR" altLang="en-US" dirty="0" smtClean="0"/>
              <a:t>클릭   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636912"/>
            <a:ext cx="5184576" cy="369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/>
              <a:t>페이스북을 이용한 정보 수집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ko-KR" altLang="en-US" dirty="0"/>
              <a:t>페이스북에서 관심 분야의 그룹 가입으로 관련 뉴스나 이슈를 </a:t>
            </a:r>
            <a:r>
              <a:rPr lang="ko-KR" altLang="en-US" dirty="0" err="1" smtClean="0"/>
              <a:t>뉴스피드나</a:t>
            </a:r>
            <a:r>
              <a:rPr lang="ko-KR" altLang="en-US" dirty="0" smtClean="0"/>
              <a:t> </a:t>
            </a:r>
            <a:r>
              <a:rPr lang="ko-KR" altLang="en-US" dirty="0"/>
              <a:t>알림을 통해 실시간으로 받아보고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ko-KR" altLang="en-US" dirty="0" smtClean="0"/>
              <a:t>    스크랩 </a:t>
            </a:r>
            <a:r>
              <a:rPr lang="ko-KR" altLang="en-US" dirty="0"/>
              <a:t>및 공유하면 쉽게 정보 수집이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492896"/>
            <a:ext cx="2309494" cy="420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/>
              <a:t>무료 보고서 제공 웹 </a:t>
            </a:r>
            <a:r>
              <a:rPr lang="ko-KR" altLang="en-US" dirty="0" smtClean="0"/>
              <a:t>사이트</a:t>
            </a:r>
            <a:endParaRPr lang="en-US" altLang="ko-KR" dirty="0" smtClean="0"/>
          </a:p>
          <a:p>
            <a:pPr lvl="2"/>
            <a:r>
              <a:rPr lang="ko-KR" altLang="en-US" dirty="0"/>
              <a:t>한국인터넷진흥원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98" y="2492896"/>
            <a:ext cx="5619890" cy="376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/>
              <a:t>무료 보고서 제공 웹 </a:t>
            </a:r>
            <a:r>
              <a:rPr lang="ko-KR" altLang="en-US" dirty="0" smtClean="0"/>
              <a:t>사이트</a:t>
            </a:r>
            <a:endParaRPr lang="en-US" altLang="ko-KR" dirty="0" smtClean="0"/>
          </a:p>
          <a:p>
            <a:pPr lvl="2"/>
            <a:r>
              <a:rPr lang="ko-KR" altLang="en-US" dirty="0"/>
              <a:t>통계청 </a:t>
            </a:r>
            <a:r>
              <a:rPr lang="ko-KR" altLang="en-US" dirty="0" smtClean="0"/>
              <a:t>국가통계포털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18" y="2492896"/>
            <a:ext cx="5426850" cy="376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/>
              <a:t>무료 보고서 제공 웹 </a:t>
            </a:r>
            <a:r>
              <a:rPr lang="ko-KR" altLang="en-US" dirty="0" smtClean="0"/>
              <a:t>사이트</a:t>
            </a:r>
            <a:endParaRPr lang="en-US" altLang="ko-KR" dirty="0" smtClean="0"/>
          </a:p>
          <a:p>
            <a:pPr lvl="2"/>
            <a:r>
              <a:rPr lang="en-US" altLang="ko-KR" dirty="0"/>
              <a:t>e-</a:t>
            </a:r>
            <a:r>
              <a:rPr lang="ko-KR" altLang="en-US" dirty="0" err="1"/>
              <a:t>나라지표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141" y="2492896"/>
            <a:ext cx="5340404" cy="376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/>
              <a:t>무료 보고서 제공 웹 </a:t>
            </a:r>
            <a:r>
              <a:rPr lang="ko-KR" altLang="en-US" dirty="0" smtClean="0"/>
              <a:t>사이트</a:t>
            </a:r>
            <a:endParaRPr lang="en-US" altLang="ko-KR" dirty="0" smtClean="0"/>
          </a:p>
          <a:p>
            <a:pPr lvl="2"/>
            <a:r>
              <a:rPr lang="en-US" altLang="ko-KR" dirty="0"/>
              <a:t>IT </a:t>
            </a:r>
            <a:r>
              <a:rPr lang="ko-KR" altLang="en-US" dirty="0" err="1"/>
              <a:t>통계포털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141" y="2539673"/>
            <a:ext cx="5340404" cy="367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/>
              <a:t>무료 보고서 제공 웹 </a:t>
            </a:r>
            <a:r>
              <a:rPr lang="ko-KR" altLang="en-US" dirty="0" smtClean="0"/>
              <a:t>사이트</a:t>
            </a:r>
            <a:endParaRPr lang="en-US" altLang="ko-KR" dirty="0" smtClean="0"/>
          </a:p>
          <a:p>
            <a:pPr lvl="2"/>
            <a:r>
              <a:rPr lang="ko-KR" altLang="en-US" dirty="0"/>
              <a:t>삼성경제연구소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557" y="2539673"/>
            <a:ext cx="5255571" cy="367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/>
              <a:t>무료 보고서 제공 웹 </a:t>
            </a:r>
            <a:r>
              <a:rPr lang="ko-KR" altLang="en-US" dirty="0" smtClean="0"/>
              <a:t>사이트</a:t>
            </a:r>
            <a:endParaRPr lang="en-US" altLang="ko-KR" dirty="0" smtClean="0"/>
          </a:p>
          <a:p>
            <a:pPr lvl="2"/>
            <a:r>
              <a:rPr lang="en-US" altLang="ko-KR" dirty="0"/>
              <a:t>LG</a:t>
            </a:r>
            <a:r>
              <a:rPr lang="ko-KR" altLang="en-US" dirty="0"/>
              <a:t>경제연구원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557" y="2546833"/>
            <a:ext cx="5255571" cy="365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/>
              <a:t>무료 보고서 제공 웹 </a:t>
            </a:r>
            <a:r>
              <a:rPr lang="ko-KR" altLang="en-US" dirty="0" smtClean="0"/>
              <a:t>사이트</a:t>
            </a:r>
            <a:endParaRPr lang="en-US" altLang="ko-KR" dirty="0" smtClean="0"/>
          </a:p>
          <a:p>
            <a:pPr lvl="2"/>
            <a:r>
              <a:rPr lang="ko-KR" altLang="en-US" dirty="0" err="1"/>
              <a:t>디지에코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557" y="2566448"/>
            <a:ext cx="5255571" cy="361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정보 수집의 이해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동향 </a:t>
            </a:r>
            <a:r>
              <a:rPr lang="ko-KR" altLang="en-US" dirty="0"/>
              <a:t>파악 및 분석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동향 </a:t>
            </a:r>
            <a:r>
              <a:rPr lang="ko-KR" altLang="en-US" dirty="0"/>
              <a:t>사이클 및 상관관계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/>
              <a:t>무료 보고서 제공 웹 </a:t>
            </a:r>
            <a:r>
              <a:rPr lang="ko-KR" altLang="en-US" dirty="0" smtClean="0"/>
              <a:t>사이트</a:t>
            </a:r>
            <a:endParaRPr lang="en-US" altLang="ko-KR" dirty="0" smtClean="0"/>
          </a:p>
          <a:p>
            <a:pPr lvl="2"/>
            <a:r>
              <a:rPr lang="ko-KR" altLang="en-US" dirty="0" err="1"/>
              <a:t>비주얼</a:t>
            </a:r>
            <a:r>
              <a:rPr lang="ko-KR" altLang="en-US" dirty="0"/>
              <a:t> </a:t>
            </a:r>
            <a:r>
              <a:rPr lang="ko-KR" altLang="en-US" dirty="0" err="1"/>
              <a:t>다이브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690" y="2566448"/>
            <a:ext cx="5223305" cy="361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1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동향 파악 및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동향의 개념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동향과 동양 파악의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사전적 </a:t>
            </a:r>
            <a:r>
              <a:rPr lang="ko-KR" altLang="en-US" dirty="0"/>
              <a:t>의미로는 어떤 것을 움직이려고 하는 대략적인 방향이나 일반적인 경향 </a:t>
            </a:r>
            <a:r>
              <a:rPr lang="ko-KR" altLang="en-US" dirty="0" smtClean="0"/>
              <a:t>또는 </a:t>
            </a:r>
            <a:r>
              <a:rPr lang="ko-KR" altLang="en-US" dirty="0"/>
              <a:t>현재 스타일을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실질적 </a:t>
            </a:r>
            <a:r>
              <a:rPr lang="ko-KR" altLang="en-US" dirty="0"/>
              <a:t>의미로는 떠오르기 시작하는 어떤 것을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동향 파악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불확실하게 변화하는 다양한 것들 중에서 인간 의 삶에 영향을 미치는 공통의 화두를 가지고 트렌드를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ko-KR" altLang="en-US" dirty="0" smtClean="0"/>
              <a:t>예측하는 활동</a:t>
            </a:r>
            <a:endParaRPr lang="en-US" altLang="ko-KR" dirty="0" smtClean="0"/>
          </a:p>
          <a:p>
            <a:pPr marL="447675" lvl="2" indent="0">
              <a:buNone/>
            </a:pPr>
            <a:endParaRPr lang="en-US" altLang="ko-KR" dirty="0"/>
          </a:p>
          <a:p>
            <a:r>
              <a:rPr lang="ko-KR" altLang="en-US" dirty="0" smtClean="0"/>
              <a:t>동향의 종류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717032"/>
            <a:ext cx="5040560" cy="30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동향 파악 및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smtClean="0"/>
              <a:t>동향의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잠깐 </a:t>
            </a:r>
            <a:r>
              <a:rPr lang="ko-KR" altLang="en-US" dirty="0"/>
              <a:t>유행하다가 사라지는 것으로</a:t>
            </a:r>
            <a:r>
              <a:rPr lang="en-US" altLang="ko-KR" dirty="0"/>
              <a:t>, 6</a:t>
            </a:r>
            <a:r>
              <a:rPr lang="ko-KR" altLang="en-US" dirty="0"/>
              <a:t>개월에서 </a:t>
            </a:r>
            <a:r>
              <a:rPr lang="en-US" altLang="ko-KR" dirty="0"/>
              <a:t>1</a:t>
            </a:r>
            <a:r>
              <a:rPr lang="ko-KR" altLang="en-US" dirty="0"/>
              <a:t>년 정도의 단기간에 걸쳐 나타났다가 사라지는 </a:t>
            </a:r>
            <a:r>
              <a:rPr lang="ko-KR" altLang="en-US" dirty="0" smtClean="0"/>
              <a:t>동향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745886"/>
            <a:ext cx="4812251" cy="377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4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동향 파악 및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smtClean="0"/>
              <a:t>동향의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향후 </a:t>
            </a:r>
            <a:r>
              <a:rPr lang="ko-KR" altLang="en-US" dirty="0"/>
              <a:t>유행이 시작된 후 </a:t>
            </a:r>
            <a:r>
              <a:rPr lang="en-US" altLang="ko-KR" dirty="0"/>
              <a:t>5</a:t>
            </a:r>
            <a:r>
              <a:rPr lang="ko-KR" altLang="en-US" dirty="0"/>
              <a:t>년 정도 지속되는 동향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636912"/>
            <a:ext cx="4628722" cy="377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동향 파악 및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smtClean="0"/>
              <a:t>동향의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메가 트렌드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</a:t>
            </a:r>
            <a:r>
              <a:rPr lang="ko-KR" altLang="en-US" dirty="0"/>
              <a:t>년 이상 지속적으로 유행하는 동향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655767"/>
            <a:ext cx="4628722" cy="37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동향 파악 및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smtClean="0"/>
              <a:t>동향의 종류</a:t>
            </a:r>
            <a:endParaRPr lang="en-US" altLang="ko-KR" dirty="0" smtClean="0"/>
          </a:p>
          <a:p>
            <a:pPr lvl="1"/>
            <a:r>
              <a:rPr lang="ko-KR" altLang="en-US" dirty="0" err="1"/>
              <a:t>허니버터칩</a:t>
            </a:r>
            <a:r>
              <a:rPr lang="ko-KR" altLang="en-US" dirty="0"/>
              <a:t> </a:t>
            </a:r>
            <a:r>
              <a:rPr lang="ko-KR" altLang="en-US" dirty="0" smtClean="0"/>
              <a:t>열풍</a:t>
            </a:r>
            <a:endParaRPr lang="en-US" altLang="ko-KR" dirty="0" smtClean="0"/>
          </a:p>
          <a:p>
            <a:pPr lvl="2"/>
            <a:r>
              <a:rPr lang="ko-KR" altLang="en-US" dirty="0"/>
              <a:t>대표적인 </a:t>
            </a:r>
            <a:r>
              <a:rPr lang="ko-KR" altLang="en-US" dirty="0" err="1" smtClean="0"/>
              <a:t>패드유형의</a:t>
            </a:r>
            <a:r>
              <a:rPr lang="ko-KR" altLang="en-US" dirty="0" smtClean="0"/>
              <a:t> </a:t>
            </a:r>
            <a:r>
              <a:rPr lang="ko-KR" altLang="en-US" dirty="0"/>
              <a:t>동향</a:t>
            </a:r>
            <a:endParaRPr lang="en-US" altLang="ko-KR" dirty="0" smtClean="0"/>
          </a:p>
          <a:p>
            <a:pPr lvl="2"/>
            <a:r>
              <a:rPr lang="ko-KR" altLang="en-US" dirty="0"/>
              <a:t>품귀 현상으로 인해 일반 시장에서 ‘</a:t>
            </a:r>
            <a:r>
              <a:rPr lang="ko-KR" altLang="en-US" dirty="0" err="1"/>
              <a:t>허니버터</a:t>
            </a:r>
            <a:r>
              <a:rPr lang="ko-KR" altLang="en-US" dirty="0"/>
              <a:t> </a:t>
            </a:r>
            <a:r>
              <a:rPr lang="ko-KR" altLang="en-US" dirty="0" err="1"/>
              <a:t>칩’을</a:t>
            </a:r>
            <a:r>
              <a:rPr lang="ko-KR" altLang="en-US" dirty="0"/>
              <a:t> 구입하기가 쉽지 않았으며</a:t>
            </a:r>
            <a:r>
              <a:rPr lang="en-US" altLang="ko-KR" dirty="0"/>
              <a:t>, </a:t>
            </a:r>
            <a:r>
              <a:rPr lang="ko-KR" altLang="en-US" dirty="0"/>
              <a:t>그나마 어렵게 구입 한 사람들은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dirty="0" smtClean="0"/>
              <a:t>    SNS</a:t>
            </a:r>
            <a:r>
              <a:rPr lang="ko-KR" altLang="en-US" dirty="0"/>
              <a:t>에 인증샷을 올리는 것이 유행처럼 </a:t>
            </a:r>
            <a:r>
              <a:rPr lang="ko-KR" altLang="en-US" dirty="0" smtClean="0"/>
              <a:t>번졌음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26" y="3151024"/>
            <a:ext cx="3705091" cy="340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동향 파악 및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동향 파악을 위한 자료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2"/>
            <a:r>
              <a:rPr lang="ko-KR" altLang="en-US" sz="1100" dirty="0"/>
              <a:t>주요 </a:t>
            </a:r>
            <a:r>
              <a:rPr lang="ko-KR" altLang="en-US" sz="1100" dirty="0" smtClean="0"/>
              <a:t>이슈와 </a:t>
            </a:r>
            <a:r>
              <a:rPr lang="ko-KR" altLang="en-US" sz="1100" dirty="0"/>
              <a:t>동향</a:t>
            </a:r>
            <a:r>
              <a:rPr lang="en-US" altLang="ko-KR" sz="1100" dirty="0"/>
              <a:t>, </a:t>
            </a:r>
            <a:r>
              <a:rPr lang="ko-KR" altLang="en-US" sz="1100" dirty="0"/>
              <a:t>해당 서비스의 시장 범위 및 기술과 혁신 요소 등 환경 영역을 파악하기 위해서는 </a:t>
            </a:r>
            <a:r>
              <a:rPr lang="ko-KR" altLang="en-US" dirty="0" smtClean="0"/>
              <a:t>인터넷 </a:t>
            </a:r>
            <a:r>
              <a:rPr lang="ko-KR" altLang="en-US" dirty="0"/>
              <a:t>검색 및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ko-KR" altLang="en-US" dirty="0" smtClean="0"/>
              <a:t>    정보 </a:t>
            </a:r>
            <a:r>
              <a:rPr lang="ko-KR" altLang="en-US" dirty="0"/>
              <a:t>수집을 통해 얻은 자료를 분석해야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endParaRPr lang="en-US" altLang="ko-KR" sz="100" dirty="0" smtClean="0"/>
          </a:p>
          <a:p>
            <a:pPr lvl="2"/>
            <a:r>
              <a:rPr lang="ko-KR" altLang="en-US" dirty="0" smtClean="0"/>
              <a:t>기술</a:t>
            </a:r>
            <a:r>
              <a:rPr lang="en-US" altLang="ko-KR" dirty="0"/>
              <a:t>, </a:t>
            </a:r>
            <a:r>
              <a:rPr lang="ko-KR" altLang="en-US" dirty="0"/>
              <a:t>시장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r>
              <a:rPr lang="en-US" altLang="ko-KR" dirty="0"/>
              <a:t>, </a:t>
            </a:r>
            <a:r>
              <a:rPr lang="ko-KR" altLang="en-US" dirty="0"/>
              <a:t>문화의 가장 중요한 동향을 이슈로 정의하고 동향을 이슈와 연결하여 프로젝트 전개에 가장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ko-KR" altLang="en-US" dirty="0" smtClean="0"/>
              <a:t>    크게 </a:t>
            </a:r>
            <a:r>
              <a:rPr lang="ko-KR" altLang="en-US" dirty="0"/>
              <a:t>영향을 끼칠 가능성이 있는 동향과 각 동향 간의 충돌이나 결합 관계를 </a:t>
            </a:r>
            <a:r>
              <a:rPr lang="ko-KR" altLang="en-US" dirty="0" smtClean="0"/>
              <a:t>파악하도록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02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동</a:t>
            </a:r>
            <a:r>
              <a:rPr lang="ko-KR" altLang="en-US" dirty="0" smtClean="0"/>
              <a:t>향 </a:t>
            </a:r>
            <a:r>
              <a:rPr lang="ko-KR" altLang="en-US" dirty="0"/>
              <a:t>사이클 및 상관관계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smtClean="0"/>
              <a:t>동향 사이클 분석의 개념</a:t>
            </a:r>
            <a:endParaRPr lang="en-US" altLang="ko-KR" dirty="0" smtClean="0"/>
          </a:p>
          <a:p>
            <a:pPr lvl="2"/>
            <a:r>
              <a:rPr lang="ko-KR" altLang="en-US" dirty="0"/>
              <a:t>주요 이슈와 동향을 증명하는 행태가 지금까지 어떻게 전개되어 </a:t>
            </a:r>
            <a:r>
              <a:rPr lang="ko-KR" altLang="en-US" dirty="0" smtClean="0"/>
              <a:t>왔는지</a:t>
            </a:r>
            <a:r>
              <a:rPr lang="en-US" altLang="ko-KR" dirty="0"/>
              <a:t>, </a:t>
            </a:r>
            <a:r>
              <a:rPr lang="ko-KR" altLang="en-US" dirty="0"/>
              <a:t>또한 현재 어떻게 나타나고 있으며 앞으로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어떤 </a:t>
            </a:r>
            <a:r>
              <a:rPr lang="ko-KR" altLang="en-US" dirty="0"/>
              <a:t>방향으로 진행될 것인지에 대해 미래 </a:t>
            </a:r>
            <a:r>
              <a:rPr lang="ko-KR" altLang="en-US" dirty="0" smtClean="0"/>
              <a:t>흐름을 </a:t>
            </a:r>
            <a:r>
              <a:rPr lang="ko-KR" altLang="en-US" dirty="0"/>
              <a:t>예측하는 것을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동향과 </a:t>
            </a:r>
            <a:r>
              <a:rPr lang="ko-KR" altLang="en-US" dirty="0"/>
              <a:t>디지털 콘텐츠의 </a:t>
            </a:r>
            <a:r>
              <a:rPr lang="ko-KR" altLang="en-US" dirty="0" smtClean="0"/>
              <a:t>상관관계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2015</a:t>
            </a:r>
            <a:r>
              <a:rPr lang="ko-KR" altLang="en-US" dirty="0" smtClean="0"/>
              <a:t>년의 </a:t>
            </a:r>
            <a:r>
              <a:rPr lang="en-US" altLang="ko-KR" dirty="0"/>
              <a:t>. ‘</a:t>
            </a:r>
            <a:r>
              <a:rPr lang="ko-KR" altLang="en-US" dirty="0" err="1"/>
              <a:t>먹방</a:t>
            </a:r>
            <a:r>
              <a:rPr lang="ko-KR" altLang="en-US" dirty="0"/>
              <a:t>’</a:t>
            </a:r>
            <a:r>
              <a:rPr lang="en-US" altLang="ko-KR" dirty="0"/>
              <a:t>, ‘</a:t>
            </a:r>
            <a:r>
              <a:rPr lang="ko-KR" altLang="en-US" dirty="0" err="1"/>
              <a:t>쿡방</a:t>
            </a:r>
            <a:r>
              <a:rPr lang="ko-KR" altLang="en-US" dirty="0"/>
              <a:t>’ 등의 열풍으로 인하여 </a:t>
            </a:r>
            <a:r>
              <a:rPr lang="ko-KR" altLang="en-US" dirty="0" err="1"/>
              <a:t>지상파</a:t>
            </a:r>
            <a:r>
              <a:rPr lang="ko-KR" altLang="en-US" dirty="0"/>
              <a:t> </a:t>
            </a:r>
            <a:r>
              <a:rPr lang="en-US" altLang="ko-KR" dirty="0" smtClean="0"/>
              <a:t>TV, </a:t>
            </a:r>
            <a:r>
              <a:rPr lang="ko-KR" altLang="en-US" dirty="0" smtClean="0"/>
              <a:t>케이블까지 </a:t>
            </a:r>
            <a:r>
              <a:rPr lang="ko-KR" altLang="en-US" dirty="0"/>
              <a:t>거의 모든 채널에서 맛집 </a:t>
            </a:r>
            <a:r>
              <a:rPr lang="ko-KR" altLang="en-US" dirty="0" smtClean="0"/>
              <a:t>탐방</a:t>
            </a:r>
            <a:r>
              <a:rPr lang="en-US" altLang="ko-KR" dirty="0" smtClean="0"/>
              <a:t>, </a:t>
            </a:r>
            <a:r>
              <a:rPr lang="ko-KR" altLang="en-US" dirty="0"/>
              <a:t>요리를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ko-KR" altLang="en-US" dirty="0" smtClean="0"/>
              <a:t>    주제로 </a:t>
            </a:r>
            <a:r>
              <a:rPr lang="ko-KR" altLang="en-US" dirty="0"/>
              <a:t>한 프로그램들이 일주일 내내 </a:t>
            </a:r>
            <a:r>
              <a:rPr lang="ko-KR" altLang="en-US" dirty="0" smtClean="0"/>
              <a:t>방송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이런 열풍에는 </a:t>
            </a:r>
            <a:r>
              <a:rPr lang="en-US" altLang="ko-KR" dirty="0"/>
              <a:t>1</a:t>
            </a:r>
            <a:r>
              <a:rPr lang="ko-KR" altLang="en-US" dirty="0"/>
              <a:t>인 가구의 </a:t>
            </a:r>
            <a:r>
              <a:rPr lang="ko-KR" altLang="en-US" dirty="0" smtClean="0"/>
              <a:t>증가</a:t>
            </a:r>
            <a:r>
              <a:rPr lang="en-US" altLang="ko-KR" dirty="0"/>
              <a:t>, </a:t>
            </a:r>
            <a:r>
              <a:rPr lang="ko-KR" altLang="en-US" dirty="0" err="1"/>
              <a:t>유기농</a:t>
            </a:r>
            <a:r>
              <a:rPr lang="en-US" altLang="ko-KR" dirty="0"/>
              <a:t>/</a:t>
            </a:r>
            <a:r>
              <a:rPr lang="ko-KR" altLang="en-US" dirty="0"/>
              <a:t>웰빙 먹거리에 대한 관심</a:t>
            </a:r>
            <a:r>
              <a:rPr lang="en-US" altLang="ko-KR" dirty="0"/>
              <a:t>, </a:t>
            </a:r>
            <a:r>
              <a:rPr lang="ko-KR" altLang="en-US" dirty="0"/>
              <a:t>요리하는 남자에 대한 인식 </a:t>
            </a:r>
            <a:r>
              <a:rPr lang="ko-KR" altLang="en-US" dirty="0" smtClean="0"/>
              <a:t>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 외식보다는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ko-KR" altLang="en-US" dirty="0" smtClean="0"/>
              <a:t>    직접 </a:t>
            </a:r>
            <a:r>
              <a:rPr lang="ko-KR" altLang="en-US" dirty="0"/>
              <a:t>조리하는 요리의 선호 등의 요인이 </a:t>
            </a:r>
            <a:r>
              <a:rPr lang="ko-KR" altLang="en-US" dirty="0" smtClean="0"/>
              <a:t>작용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각종 </a:t>
            </a:r>
            <a:r>
              <a:rPr lang="ko-KR" altLang="en-US" dirty="0"/>
              <a:t>조리 기구 및 고급 주방용품 시장이 활기를 찾게 되어 맛집</a:t>
            </a:r>
            <a:r>
              <a:rPr lang="en-US" altLang="ko-KR" dirty="0"/>
              <a:t>, </a:t>
            </a:r>
            <a:r>
              <a:rPr lang="ko-KR" altLang="en-US" dirty="0"/>
              <a:t>배달</a:t>
            </a:r>
            <a:r>
              <a:rPr lang="en-US" altLang="ko-KR" dirty="0"/>
              <a:t>, </a:t>
            </a:r>
            <a:r>
              <a:rPr lang="ko-KR" altLang="en-US" dirty="0"/>
              <a:t>요리 레시피 관련 디지털 콘텐츠 또한 증가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25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동</a:t>
            </a:r>
            <a:r>
              <a:rPr lang="ko-KR" altLang="en-US" dirty="0" smtClean="0"/>
              <a:t>향 </a:t>
            </a:r>
            <a:r>
              <a:rPr lang="ko-KR" altLang="en-US" dirty="0"/>
              <a:t>사이클 및 상관관계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동향과 디지털 콘텐츠의 상관관계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844824"/>
            <a:ext cx="34194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동</a:t>
            </a:r>
            <a:r>
              <a:rPr lang="ko-KR" altLang="en-US" dirty="0" smtClean="0"/>
              <a:t>향 </a:t>
            </a:r>
            <a:r>
              <a:rPr lang="ko-KR" altLang="en-US" dirty="0"/>
              <a:t>사이클 및 상관관계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동향 및 상관관계 분석의 </a:t>
            </a:r>
            <a:r>
              <a:rPr lang="ko-KR" altLang="en-US" dirty="0" smtClean="0"/>
              <a:t>중요성</a:t>
            </a:r>
            <a:endParaRPr lang="en-US" altLang="ko-KR" dirty="0" smtClean="0"/>
          </a:p>
          <a:p>
            <a:pPr lvl="2"/>
            <a:r>
              <a:rPr lang="ko-KR" altLang="en-US" dirty="0"/>
              <a:t>모바일의 빠른 성장으로 </a:t>
            </a:r>
            <a:r>
              <a:rPr lang="ko-KR" altLang="en-US" dirty="0" smtClean="0"/>
              <a:t>인해 소비자의 소비 </a:t>
            </a:r>
            <a:r>
              <a:rPr lang="ko-KR" altLang="en-US" dirty="0"/>
              <a:t>채널이 오프라인에서 온라인으로</a:t>
            </a:r>
            <a:r>
              <a:rPr lang="en-US" altLang="ko-KR" dirty="0"/>
              <a:t>, </a:t>
            </a:r>
            <a:r>
              <a:rPr lang="ko-KR" altLang="en-US" dirty="0"/>
              <a:t>온라인에서 모바일로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2"/>
            <a:r>
              <a:rPr lang="ko-KR" altLang="en-US" dirty="0"/>
              <a:t>광고 </a:t>
            </a:r>
            <a:r>
              <a:rPr lang="ko-KR" altLang="en-US" dirty="0" smtClean="0"/>
              <a:t>시장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신문</a:t>
            </a:r>
            <a:r>
              <a:rPr lang="en-US" altLang="ko-KR" dirty="0"/>
              <a:t>, </a:t>
            </a:r>
            <a:r>
              <a:rPr lang="ko-KR" altLang="en-US" dirty="0"/>
              <a:t>잡지</a:t>
            </a:r>
            <a:r>
              <a:rPr lang="en-US" altLang="ko-KR" dirty="0"/>
              <a:t>, TV </a:t>
            </a:r>
            <a:r>
              <a:rPr lang="ko-KR" altLang="en-US" dirty="0"/>
              <a:t>등 전통적인 홍보 </a:t>
            </a:r>
            <a:r>
              <a:rPr lang="ko-KR" altLang="en-US" dirty="0" smtClean="0"/>
              <a:t>매체에서 온라인</a:t>
            </a:r>
            <a:r>
              <a:rPr lang="en-US" altLang="ko-KR" dirty="0"/>
              <a:t>, </a:t>
            </a:r>
            <a:r>
              <a:rPr lang="ko-KR" altLang="en-US" dirty="0"/>
              <a:t>모바일</a:t>
            </a:r>
            <a:r>
              <a:rPr lang="en-US" altLang="ko-KR" dirty="0"/>
              <a:t>, </a:t>
            </a:r>
            <a:r>
              <a:rPr lang="en-US" altLang="ko-KR" dirty="0" smtClean="0"/>
              <a:t>SNS, </a:t>
            </a:r>
            <a:r>
              <a:rPr lang="ko-KR" altLang="en-US" dirty="0" smtClean="0"/>
              <a:t>온라인 </a:t>
            </a:r>
            <a:r>
              <a:rPr lang="ko-KR" altLang="en-US" dirty="0"/>
              <a:t>스트리밍 동영상 플랫폼 등 디지털 </a:t>
            </a:r>
            <a:r>
              <a:rPr lang="ko-KR" altLang="en-US" dirty="0" smtClean="0"/>
              <a:t>매체로 변화</a:t>
            </a:r>
            <a:endParaRPr lang="en-US" altLang="ko-KR" dirty="0" smtClean="0"/>
          </a:p>
          <a:p>
            <a:pPr lvl="2"/>
            <a:r>
              <a:rPr lang="ko-KR" altLang="en-US" sz="1100" dirty="0"/>
              <a:t>빠르게 변화하는 사용자들의 </a:t>
            </a:r>
            <a:r>
              <a:rPr lang="ko-KR" altLang="en-US" sz="1100" dirty="0" err="1"/>
              <a:t>니즈를</a:t>
            </a:r>
            <a:r>
              <a:rPr lang="ko-KR" altLang="en-US" sz="1100" dirty="0"/>
              <a:t> 따라잡기 위해서는 이슈와 동향을 분석하고 상관관계를 파악하는 속도가 중요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708920"/>
            <a:ext cx="52101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920880" cy="4104456"/>
          </a:xfrm>
        </p:spPr>
        <p:txBody>
          <a:bodyPr>
            <a:normAutofit/>
          </a:bodyPr>
          <a:lstStyle/>
          <a:p>
            <a:pPr>
              <a:buClr>
                <a:srgbClr val="EDCAD2"/>
              </a:buClr>
            </a:pPr>
            <a:r>
              <a:rPr lang="ko-KR" altLang="en-US" sz="1400" dirty="0"/>
              <a:t>체계적인 시장 조사 와 정보 수집을 통해 미래의 불확실성을 제거하고 잠재적 수요를 예측할 수 있는 다양한 정보 수집 방법에 대해 </a:t>
            </a:r>
            <a:r>
              <a:rPr lang="ko-KR" altLang="en-US" sz="1400" dirty="0" smtClean="0"/>
              <a:t>알아봄</a:t>
            </a:r>
            <a:endParaRPr lang="ko-KR" altLang="en-US" sz="1550" dirty="0"/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동</a:t>
            </a:r>
            <a:r>
              <a:rPr lang="ko-KR" altLang="en-US" dirty="0" smtClean="0"/>
              <a:t>향 </a:t>
            </a:r>
            <a:r>
              <a:rPr lang="ko-KR" altLang="en-US" dirty="0"/>
              <a:t>사이클 및 상관관계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동향 및 상관관계 분석의 </a:t>
            </a:r>
            <a:r>
              <a:rPr lang="ko-KR" altLang="en-US" dirty="0" smtClean="0"/>
              <a:t>중요성</a:t>
            </a:r>
          </a:p>
          <a:p>
            <a:pPr lvl="2"/>
            <a:r>
              <a:rPr lang="ko-KR" altLang="en-US" sz="1100" dirty="0" smtClean="0"/>
              <a:t>빠르게 변화하는 사용자들의 </a:t>
            </a:r>
            <a:r>
              <a:rPr lang="ko-KR" altLang="en-US" sz="1100" dirty="0" err="1" smtClean="0"/>
              <a:t>니즈를</a:t>
            </a:r>
            <a:r>
              <a:rPr lang="ko-KR" altLang="en-US" sz="1100" dirty="0" smtClean="0"/>
              <a:t> 따라잡기 위해서는 이슈와 동향을 분석하고 상관관계를 파악하는 속도가 중요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63" y="2132856"/>
            <a:ext cx="5040560" cy="431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정보 수집의 원칙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정보를 </a:t>
            </a:r>
            <a:r>
              <a:rPr lang="ko-KR" altLang="en-US" dirty="0"/>
              <a:t>수집할 때는 조사를 통해 알고자 하는 정보의 명확한 범위가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정보를 </a:t>
            </a:r>
            <a:r>
              <a:rPr lang="ko-KR" altLang="en-US" dirty="0"/>
              <a:t>분석할 때는 누락되는 정보를 방지하기 위해 많은 정보를 </a:t>
            </a:r>
            <a:r>
              <a:rPr lang="ko-KR" altLang="en-US" dirty="0" smtClean="0"/>
              <a:t>수집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수집되는 </a:t>
            </a:r>
            <a:r>
              <a:rPr lang="ko-KR" altLang="en-US" dirty="0"/>
              <a:t>정보를 </a:t>
            </a:r>
            <a:r>
              <a:rPr lang="ko-KR" altLang="en-US" dirty="0" smtClean="0"/>
              <a:t>바탕으로 </a:t>
            </a:r>
            <a:r>
              <a:rPr lang="ko-KR" altLang="en-US" dirty="0"/>
              <a:t>섣부른 결론에 도달하지 않도록 주의해야 </a:t>
            </a:r>
            <a:r>
              <a:rPr lang="ko-KR" altLang="en-US" dirty="0" smtClean="0"/>
              <a:t>함</a:t>
            </a:r>
            <a:endParaRPr lang="en-US" altLang="ko-KR" sz="720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2123728" y="2348880"/>
            <a:ext cx="3392386" cy="4396215"/>
            <a:chOff x="1115616" y="2348880"/>
            <a:chExt cx="3392386" cy="439621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64" y="5690368"/>
              <a:ext cx="3380738" cy="105472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348880"/>
              <a:ext cx="3392386" cy="35921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35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정보 수집의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ko-KR" altLang="en-US" dirty="0"/>
              <a:t>구글이나 검색 서비스를 활용한 인터넷 검색</a:t>
            </a:r>
          </a:p>
          <a:p>
            <a:pPr lvl="2"/>
            <a:r>
              <a:rPr lang="ko-KR" altLang="en-US" dirty="0"/>
              <a:t>다양한 장르의 미디어 기사 분석</a:t>
            </a:r>
          </a:p>
          <a:p>
            <a:pPr lvl="2"/>
            <a:r>
              <a:rPr lang="ko-KR" altLang="en-US" dirty="0"/>
              <a:t>소셜 네트워크 서비스 분석</a:t>
            </a:r>
          </a:p>
          <a:p>
            <a:pPr lvl="2"/>
            <a:r>
              <a:rPr lang="ko-KR" altLang="en-US" dirty="0"/>
              <a:t>블로그나 사설을 통한 업계 전문가의 의견 경청</a:t>
            </a:r>
          </a:p>
          <a:p>
            <a:pPr lvl="2"/>
            <a:r>
              <a:rPr lang="ko-KR" altLang="en-US" dirty="0"/>
              <a:t>정부 및 민간 기관에서 발행하는 보고서 등 온라인 매체 활용</a:t>
            </a:r>
          </a:p>
          <a:p>
            <a:pPr lvl="2"/>
            <a:r>
              <a:rPr lang="ko-KR" altLang="en-US" dirty="0"/>
              <a:t>관찰</a:t>
            </a:r>
            <a:r>
              <a:rPr lang="en-US" altLang="ko-KR" dirty="0"/>
              <a:t>, </a:t>
            </a:r>
            <a:r>
              <a:rPr lang="ko-KR" altLang="en-US" dirty="0"/>
              <a:t>인터뷰</a:t>
            </a:r>
            <a:r>
              <a:rPr lang="en-US" altLang="ko-KR" dirty="0"/>
              <a:t>, </a:t>
            </a:r>
            <a:r>
              <a:rPr lang="ko-KR" altLang="en-US" dirty="0"/>
              <a:t>비즈니스 트렌드 잡지 및 도서 등 오프라인 매체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06" y="4293096"/>
            <a:ext cx="6376873" cy="194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2"/>
            <a:r>
              <a:rPr lang="ko-KR" altLang="en-US" dirty="0"/>
              <a:t>인터넷 검색이나 소셜 네트워크 서비스</a:t>
            </a:r>
            <a:r>
              <a:rPr lang="en-US" altLang="ko-KR" dirty="0"/>
              <a:t>(SNS)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lvl="2"/>
            <a:r>
              <a:rPr lang="ko-KR" altLang="en-US" dirty="0"/>
              <a:t>가장 대표적인 인터넷 검색 방법은 구글이나 네이버와 같은 인터넷 포털 사이트를 이용한 검색 방법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12976"/>
            <a:ext cx="7417692" cy="263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/>
              <a:t>구글을 이용한 정보 </a:t>
            </a:r>
            <a:r>
              <a:rPr lang="ko-KR" altLang="en-US" dirty="0" smtClean="0"/>
              <a:t>수집</a:t>
            </a:r>
            <a:endParaRPr lang="en-US" altLang="ko-KR" dirty="0" smtClean="0"/>
          </a:p>
          <a:p>
            <a:pPr lvl="2"/>
            <a:r>
              <a:rPr lang="ko-KR" altLang="en-US" dirty="0"/>
              <a:t>반드시 포함될 문장이나 단어 지정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반드시 </a:t>
            </a:r>
            <a:r>
              <a:rPr lang="ko-KR" altLang="en-US" dirty="0"/>
              <a:t>찾고 싶은 문장이나 단어가 있다면</a:t>
            </a:r>
            <a:r>
              <a:rPr lang="en-US" altLang="ko-KR" dirty="0"/>
              <a:t>, </a:t>
            </a:r>
            <a:r>
              <a:rPr lang="ko-KR" altLang="en-US" dirty="0"/>
              <a:t>큰 따옴표</a:t>
            </a:r>
            <a:r>
              <a:rPr lang="en-US" altLang="ko-KR" dirty="0"/>
              <a:t>(“ ”)</a:t>
            </a:r>
            <a:r>
              <a:rPr lang="ko-KR" altLang="en-US" dirty="0"/>
              <a:t>를 넣어 검색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08920"/>
            <a:ext cx="6120680" cy="374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정보 수집의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온라인 매체를 이용한 정보 수집</a:t>
            </a:r>
            <a:endParaRPr lang="en-US" altLang="ko-KR" dirty="0"/>
          </a:p>
          <a:p>
            <a:pPr lvl="1"/>
            <a:r>
              <a:rPr lang="ko-KR" altLang="en-US" dirty="0"/>
              <a:t>구글을 이용한 정보 </a:t>
            </a:r>
            <a:r>
              <a:rPr lang="ko-KR" altLang="en-US" dirty="0" smtClean="0"/>
              <a:t>수집</a:t>
            </a:r>
            <a:endParaRPr lang="en-US" altLang="ko-KR" dirty="0" smtClean="0"/>
          </a:p>
          <a:p>
            <a:pPr lvl="2"/>
            <a:r>
              <a:rPr lang="ko-KR" altLang="en-US" dirty="0"/>
              <a:t>제외할 문장이나 단어 지정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제외할 </a:t>
            </a:r>
            <a:r>
              <a:rPr lang="ko-KR" altLang="en-US" dirty="0"/>
              <a:t>문장이나 단어 앞에 마이너스</a:t>
            </a:r>
            <a:r>
              <a:rPr lang="en-US" altLang="ko-KR" dirty="0"/>
              <a:t>- </a:t>
            </a:r>
            <a:r>
              <a:rPr lang="ko-KR" altLang="en-US" dirty="0"/>
              <a:t>부호를 입력해 주면 해당 단어를 제외한 검색 </a:t>
            </a:r>
            <a:r>
              <a:rPr lang="ko-KR" altLang="en-US" dirty="0" smtClean="0"/>
              <a:t>결과를 보여줌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10819"/>
            <a:ext cx="6120680" cy="37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0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</TotalTime>
  <Words>1308</Words>
  <Application>Microsoft Office PowerPoint</Application>
  <PresentationFormat>화면 슬라이드 쇼(4:3)</PresentationFormat>
  <Paragraphs>192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HY견고딕</vt:lpstr>
      <vt:lpstr>맑은 고딕</vt:lpstr>
      <vt:lpstr>Arial</vt:lpstr>
      <vt:lpstr>Tahoma</vt:lpstr>
      <vt:lpstr>Wingdings</vt:lpstr>
      <vt:lpstr>Office 테마</vt:lpstr>
      <vt:lpstr>PowerPoint 프레젠테이션</vt:lpstr>
      <vt:lpstr>07 정보 수집</vt:lpstr>
      <vt:lpstr>PowerPoint 프레젠테이션</vt:lpstr>
      <vt:lpstr>PowerPoint 프레젠테이션</vt:lpstr>
      <vt:lpstr>01. 정보 수집의 이해</vt:lpstr>
      <vt:lpstr>01. 정보 수집의 이해</vt:lpstr>
      <vt:lpstr>01. 정보 수집의 이해</vt:lpstr>
      <vt:lpstr>01. 정보 수집의 이해</vt:lpstr>
      <vt:lpstr>01. 정보 수집의 이해</vt:lpstr>
      <vt:lpstr>01. 정보 수집의 이해</vt:lpstr>
      <vt:lpstr>01. 정보 수집의 이해</vt:lpstr>
      <vt:lpstr>01. 정보 수집의 이해</vt:lpstr>
      <vt:lpstr>01. 정보 수집의 이해</vt:lpstr>
      <vt:lpstr>01. 정보 수집의 이해</vt:lpstr>
      <vt:lpstr>01. 정보 수집의 이해</vt:lpstr>
      <vt:lpstr>01. 정보 수집의 이해</vt:lpstr>
      <vt:lpstr>01. 정보 수집의 이해</vt:lpstr>
      <vt:lpstr>01. 정보 수집의 이해</vt:lpstr>
      <vt:lpstr>01. 정보 수집의 이해</vt:lpstr>
      <vt:lpstr>01. 정보 수집의 이해</vt:lpstr>
      <vt:lpstr>01. 정보 수집의 이해</vt:lpstr>
      <vt:lpstr>01. 정보 수집의 이해</vt:lpstr>
      <vt:lpstr>01. 정보 수집의 이해</vt:lpstr>
      <vt:lpstr>01. 정보 수집의 이해</vt:lpstr>
      <vt:lpstr>01. 정보 수집의 이해</vt:lpstr>
      <vt:lpstr>01. 정보 수집의 이해</vt:lpstr>
      <vt:lpstr>01. 정보 수집의 이해</vt:lpstr>
      <vt:lpstr>01. 정보 수집의 이해</vt:lpstr>
      <vt:lpstr>01. 정보 수집의 이해</vt:lpstr>
      <vt:lpstr>01. 정보 수집의 이해</vt:lpstr>
      <vt:lpstr>02. 동향 파악 및 분석</vt:lpstr>
      <vt:lpstr>02. 동향 파악 및 분석</vt:lpstr>
      <vt:lpstr>02. 동향 파악 및 분석</vt:lpstr>
      <vt:lpstr>02. 동향 파악 및 분석</vt:lpstr>
      <vt:lpstr>02. 동향 파악 및 분석</vt:lpstr>
      <vt:lpstr>02. 동향 파악 및 분석</vt:lpstr>
      <vt:lpstr>03. 동향 사이클 및 상관관계 분석</vt:lpstr>
      <vt:lpstr>03. 동향 사이클 및 상관관계 분석</vt:lpstr>
      <vt:lpstr>03. 동향 사이클 및 상관관계 분석</vt:lpstr>
      <vt:lpstr>03. 동향 사이클 및 상관관계 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admin</cp:lastModifiedBy>
  <cp:revision>115</cp:revision>
  <dcterms:created xsi:type="dcterms:W3CDTF">2020-06-18T03:20:34Z</dcterms:created>
  <dcterms:modified xsi:type="dcterms:W3CDTF">2021-07-20T10:21:07Z</dcterms:modified>
</cp:coreProperties>
</file>