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461" r:id="rId2"/>
    <p:sldId id="522" r:id="rId3"/>
    <p:sldId id="386" r:id="rId4"/>
    <p:sldId id="387" r:id="rId5"/>
    <p:sldId id="523" r:id="rId6"/>
    <p:sldId id="460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8" r:id="rId21"/>
    <p:sldId id="537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7" r:id="rId30"/>
    <p:sldId id="549" r:id="rId31"/>
    <p:sldId id="546" r:id="rId32"/>
    <p:sldId id="548" r:id="rId33"/>
    <p:sldId id="550" r:id="rId34"/>
    <p:sldId id="385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기술적 환경 분석</a:t>
            </a:r>
            <a:endParaRPr lang="en-US" altLang="ko-KR" dirty="0"/>
          </a:p>
          <a:p>
            <a:pPr lvl="1"/>
            <a:r>
              <a:rPr lang="en-US" altLang="ko-KR" dirty="0"/>
              <a:t>SNS</a:t>
            </a:r>
            <a:r>
              <a:rPr lang="ko-KR" altLang="en-US" dirty="0"/>
              <a:t>의 대중화</a:t>
            </a:r>
            <a:endParaRPr lang="en-US" altLang="ko-KR" dirty="0"/>
          </a:p>
          <a:p>
            <a:pPr lvl="2"/>
            <a:r>
              <a:rPr lang="ko-KR" altLang="en-US" dirty="0"/>
              <a:t>소셜 네트워크 서비스</a:t>
            </a:r>
            <a:r>
              <a:rPr lang="en-US" altLang="ko-KR" dirty="0"/>
              <a:t>(SNS)</a:t>
            </a:r>
            <a:r>
              <a:rPr lang="ko-KR" altLang="en-US" dirty="0"/>
              <a:t>가 대중화되면서 자신의 일상을 공유하거나 타인의 활동을 관찰하고 소통하는 문화 확산</a:t>
            </a:r>
            <a:endParaRPr lang="en-US" altLang="ko-KR" dirty="0"/>
          </a:p>
          <a:p>
            <a:pPr lvl="2"/>
            <a:r>
              <a:rPr lang="ko-KR" altLang="en-US" dirty="0"/>
              <a:t>사회적인 이슈에 대해 적극적 참여가 가능하기 때문에 정보 민주주의의 확산이 편리하다는 순기능</a:t>
            </a:r>
            <a:endParaRPr lang="en-US" altLang="ko-KR" dirty="0"/>
          </a:p>
          <a:p>
            <a:pPr lvl="2"/>
            <a:r>
              <a:rPr lang="ko-KR" altLang="en-US" dirty="0"/>
              <a:t>프라이 버시</a:t>
            </a:r>
            <a:r>
              <a:rPr lang="en-US" altLang="ko-KR" dirty="0"/>
              <a:t> </a:t>
            </a:r>
            <a:r>
              <a:rPr lang="ko-KR" altLang="en-US" dirty="0"/>
              <a:t>침해와 같은 온라인 사생활 침해</a:t>
            </a:r>
            <a:r>
              <a:rPr lang="en-US" altLang="ko-KR" dirty="0"/>
              <a:t>, </a:t>
            </a:r>
            <a:r>
              <a:rPr lang="ko-KR" altLang="en-US" dirty="0" err="1"/>
              <a:t>스토킹</a:t>
            </a:r>
            <a:r>
              <a:rPr lang="en-US" altLang="ko-KR" dirty="0"/>
              <a:t>, </a:t>
            </a:r>
            <a:r>
              <a:rPr lang="ko-KR" altLang="en-US" dirty="0"/>
              <a:t>허위정보 유포</a:t>
            </a:r>
            <a:r>
              <a:rPr lang="en-US" altLang="ko-KR" dirty="0"/>
              <a:t>, SNS</a:t>
            </a:r>
            <a:r>
              <a:rPr lang="ko-KR" altLang="en-US" dirty="0"/>
              <a:t>를 통한 성추행</a:t>
            </a:r>
            <a:r>
              <a:rPr lang="en-US" altLang="ko-KR" dirty="0"/>
              <a:t>, </a:t>
            </a:r>
            <a:r>
              <a:rPr lang="ko-KR" altLang="en-US" dirty="0"/>
              <a:t>잊혀질 권리 등과 같은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사회적 부작용도 대두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429000"/>
            <a:ext cx="3849998" cy="28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기술적 환경 분석</a:t>
            </a:r>
            <a:endParaRPr lang="en-US" altLang="ko-KR" dirty="0"/>
          </a:p>
          <a:p>
            <a:pPr lvl="1"/>
            <a:r>
              <a:rPr lang="ko-KR" altLang="en-US" dirty="0"/>
              <a:t>사물인터넷의 확산</a:t>
            </a:r>
            <a:endParaRPr lang="en-US" altLang="ko-KR" dirty="0"/>
          </a:p>
          <a:p>
            <a:pPr lvl="2"/>
            <a:r>
              <a:rPr lang="ko-KR" altLang="en-US" dirty="0"/>
              <a:t>국내 </a:t>
            </a:r>
            <a:r>
              <a:rPr lang="ko-KR" altLang="en-US" dirty="0" err="1"/>
              <a:t>사물인터넷</a:t>
            </a:r>
            <a:r>
              <a:rPr lang="ko-KR" altLang="en-US" dirty="0"/>
              <a:t> 시장은 </a:t>
            </a:r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2.9</a:t>
            </a:r>
            <a:r>
              <a:rPr lang="ko-KR" altLang="en-US" dirty="0"/>
              <a:t>조 원에서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22.9</a:t>
            </a:r>
            <a:r>
              <a:rPr lang="ko-KR" altLang="en-US" dirty="0"/>
              <a:t>조 원으로 약 </a:t>
            </a:r>
            <a:r>
              <a:rPr lang="en-US" altLang="ko-KR" dirty="0"/>
              <a:t>8</a:t>
            </a:r>
            <a:r>
              <a:rPr lang="ko-KR" altLang="en-US" dirty="0"/>
              <a:t>배 성장할 것으로 전망</a:t>
            </a:r>
            <a:endParaRPr lang="en-US" altLang="ko-KR" dirty="0"/>
          </a:p>
          <a:p>
            <a:pPr lvl="2"/>
            <a:r>
              <a:rPr lang="ko-KR" altLang="en-US" dirty="0" err="1"/>
              <a:t>스마트홈</a:t>
            </a:r>
            <a:r>
              <a:rPr lang="en-US" altLang="ko-KR" dirty="0"/>
              <a:t>, </a:t>
            </a:r>
            <a:r>
              <a:rPr lang="ko-KR" altLang="en-US" dirty="0"/>
              <a:t>증강현실</a:t>
            </a:r>
            <a:r>
              <a:rPr lang="en-US" altLang="ko-KR" dirty="0"/>
              <a:t>, </a:t>
            </a:r>
            <a:r>
              <a:rPr lang="ko-KR" altLang="en-US" dirty="0"/>
              <a:t>가상현실 등의 분야로 확대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4392488" cy="32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기술적 환경 분석</a:t>
            </a:r>
            <a:endParaRPr lang="en-US" altLang="ko-KR" dirty="0"/>
          </a:p>
          <a:p>
            <a:pPr lvl="1"/>
            <a:r>
              <a:rPr lang="ko-KR" altLang="en-US" dirty="0" err="1"/>
              <a:t>스마트카의</a:t>
            </a:r>
            <a:r>
              <a:rPr lang="ko-KR" altLang="en-US" dirty="0"/>
              <a:t> 등장</a:t>
            </a:r>
            <a:endParaRPr lang="en-US" altLang="ko-KR" dirty="0"/>
          </a:p>
          <a:p>
            <a:pPr lvl="2"/>
            <a:r>
              <a:rPr lang="ko-KR" altLang="en-US" dirty="0"/>
              <a:t>현재 자가 진단</a:t>
            </a:r>
            <a:r>
              <a:rPr lang="en-US" altLang="ko-KR" dirty="0"/>
              <a:t>, </a:t>
            </a:r>
            <a:r>
              <a:rPr lang="ko-KR" altLang="en-US" dirty="0"/>
              <a:t>물체 인식</a:t>
            </a:r>
            <a:r>
              <a:rPr lang="en-US" altLang="ko-KR" dirty="0"/>
              <a:t>, </a:t>
            </a:r>
            <a:r>
              <a:rPr lang="ko-KR" altLang="en-US" dirty="0"/>
              <a:t>위치 인식 기능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자동으로 운전하는 네트워크 기반 자율 주행</a:t>
            </a:r>
            <a:r>
              <a:rPr lang="en-US" altLang="ko-KR" dirty="0"/>
              <a:t> </a:t>
            </a:r>
            <a:r>
              <a:rPr lang="ko-KR" altLang="en-US" dirty="0"/>
              <a:t>기술까지 가능하도록 개발 중</a:t>
            </a:r>
            <a:endParaRPr lang="en-US" altLang="ko-KR" dirty="0"/>
          </a:p>
          <a:p>
            <a:pPr lvl="2"/>
            <a:r>
              <a:rPr lang="ko-KR" altLang="en-US" dirty="0"/>
              <a:t>애플의 ‘</a:t>
            </a:r>
            <a:r>
              <a:rPr lang="ko-KR" altLang="en-US" dirty="0" err="1"/>
              <a:t>카플레이</a:t>
            </a:r>
            <a:r>
              <a:rPr lang="en-US" altLang="ko-KR" dirty="0"/>
              <a:t>’</a:t>
            </a:r>
            <a:r>
              <a:rPr lang="ko-KR" altLang="en-US" dirty="0"/>
              <a:t>와 구글의 ‘안드로이드 오토</a:t>
            </a:r>
            <a:r>
              <a:rPr lang="en-US" altLang="ko-KR" dirty="0"/>
              <a:t>’ </a:t>
            </a:r>
            <a:r>
              <a:rPr lang="ko-KR" altLang="en-US" dirty="0"/>
              <a:t>등은 차량 내에서 다양한 엔터테인먼트를 즐길 수 있음</a:t>
            </a:r>
            <a:endParaRPr lang="en-US" altLang="ko-KR" dirty="0"/>
          </a:p>
          <a:p>
            <a:pPr lvl="2"/>
            <a:r>
              <a:rPr lang="en-US" altLang="ko-KR" dirty="0"/>
              <a:t>BMW 5, 7, X </a:t>
            </a:r>
            <a:r>
              <a:rPr lang="ko-KR" altLang="en-US" dirty="0"/>
              <a:t>시리즈 등은 주행 중에 간단한 손동작으로 전화</a:t>
            </a:r>
            <a:r>
              <a:rPr lang="en-US" altLang="ko-KR" dirty="0"/>
              <a:t>, </a:t>
            </a:r>
            <a:r>
              <a:rPr lang="ko-KR" altLang="en-US" dirty="0"/>
              <a:t>오디오 음량 조절을 할 수 있는 제스처 컨트롤 지원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79" y="3271625"/>
            <a:ext cx="4752528" cy="32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경제적 환경 분석</a:t>
            </a:r>
            <a:endParaRPr lang="en-US" altLang="ko-KR" dirty="0"/>
          </a:p>
          <a:p>
            <a:pPr lvl="1"/>
            <a:r>
              <a:rPr lang="ko-KR" altLang="en-US" dirty="0"/>
              <a:t>중산층의 붕괴</a:t>
            </a:r>
            <a:endParaRPr lang="en-US" altLang="ko-KR" dirty="0"/>
          </a:p>
          <a:p>
            <a:pPr lvl="2"/>
            <a:r>
              <a:rPr lang="ko-KR" altLang="en-US" dirty="0"/>
              <a:t>대표적인 경제 환경의 동향은 소득수준의 양극화로 인한 중산층의 붕괴</a:t>
            </a:r>
            <a:endParaRPr lang="en-US" altLang="ko-KR" dirty="0"/>
          </a:p>
          <a:p>
            <a:pPr lvl="2"/>
            <a:r>
              <a:rPr lang="ko-KR" altLang="en-US" dirty="0"/>
              <a:t>연애</a:t>
            </a:r>
            <a:r>
              <a:rPr lang="en-US" altLang="ko-KR" dirty="0"/>
              <a:t>, </a:t>
            </a:r>
            <a:r>
              <a:rPr lang="ko-KR" altLang="en-US" dirty="0"/>
              <a:t>결혼</a:t>
            </a:r>
            <a:r>
              <a:rPr lang="en-US" altLang="ko-KR" dirty="0"/>
              <a:t>, </a:t>
            </a:r>
            <a:r>
              <a:rPr lang="ko-KR" altLang="en-US" dirty="0"/>
              <a:t>출산을 포기하는 ‘</a:t>
            </a:r>
            <a:r>
              <a:rPr lang="en-US" altLang="ko-KR" dirty="0"/>
              <a:t>3</a:t>
            </a:r>
            <a:r>
              <a:rPr lang="ko-KR" altLang="en-US" dirty="0" err="1"/>
              <a:t>포세대</a:t>
            </a:r>
            <a:r>
              <a:rPr lang="ko-KR" altLang="en-US" dirty="0"/>
              <a:t>’</a:t>
            </a:r>
            <a:r>
              <a:rPr lang="en-US" altLang="ko-KR" dirty="0"/>
              <a:t>, </a:t>
            </a:r>
            <a:r>
              <a:rPr lang="ko-KR" altLang="en-US" dirty="0"/>
              <a:t>그 외 취업</a:t>
            </a:r>
            <a:r>
              <a:rPr lang="en-US" altLang="ko-KR" dirty="0"/>
              <a:t>, </a:t>
            </a:r>
            <a:r>
              <a:rPr lang="ko-KR" altLang="en-US" dirty="0"/>
              <a:t>내 집 마련 출산 등 모든 것을 포기하는 ‘</a:t>
            </a:r>
            <a:r>
              <a:rPr lang="en-US" altLang="ko-KR" dirty="0"/>
              <a:t>N</a:t>
            </a:r>
            <a:r>
              <a:rPr lang="ko-KR" altLang="en-US" dirty="0" err="1"/>
              <a:t>포세대</a:t>
            </a:r>
            <a:r>
              <a:rPr lang="ko-KR" altLang="en-US" dirty="0"/>
              <a:t>’ 신조어 탄생</a:t>
            </a:r>
            <a:endParaRPr lang="en-US" altLang="ko-KR" dirty="0"/>
          </a:p>
          <a:p>
            <a:pPr lvl="2"/>
            <a:r>
              <a:rPr lang="en-US" altLang="ko-KR" dirty="0"/>
              <a:t>30~40</a:t>
            </a:r>
            <a:r>
              <a:rPr lang="ko-KR" altLang="en-US" dirty="0"/>
              <a:t>대는 비정규직의 확산과 조기 은퇴로 인한 실직 공포에 시달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32" y="3140968"/>
            <a:ext cx="4773021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경제적 환경 분석</a:t>
            </a:r>
            <a:endParaRPr lang="en-US" altLang="ko-KR" dirty="0"/>
          </a:p>
          <a:p>
            <a:pPr lvl="1"/>
            <a:r>
              <a:rPr lang="ko-KR" altLang="en-US" dirty="0"/>
              <a:t>노인의 </a:t>
            </a:r>
            <a:r>
              <a:rPr lang="ko-KR" altLang="en-US" dirty="0" err="1"/>
              <a:t>빈곤율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2"/>
            <a:r>
              <a:rPr lang="ko-KR" altLang="en-US" dirty="0"/>
              <a:t>대한민국 노인의 </a:t>
            </a:r>
            <a:r>
              <a:rPr lang="ko-KR" altLang="en-US" dirty="0" err="1"/>
              <a:t>빈곤율은</a:t>
            </a: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년 기준 </a:t>
            </a:r>
            <a:r>
              <a:rPr lang="en-US" altLang="ko-KR" dirty="0"/>
              <a:t>44%, OECD </a:t>
            </a:r>
            <a:r>
              <a:rPr lang="ko-KR" altLang="en-US" dirty="0"/>
              <a:t>회원국 평균 </a:t>
            </a:r>
            <a:r>
              <a:rPr lang="en-US" altLang="ko-KR" dirty="0"/>
              <a:t>14.8%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배 수준에 달할 만큼 노후 대책이 취약</a:t>
            </a:r>
            <a:endParaRPr lang="en-US" altLang="ko-KR" dirty="0"/>
          </a:p>
          <a:p>
            <a:pPr lvl="2"/>
            <a:r>
              <a:rPr lang="ko-KR" altLang="en-US" dirty="0"/>
              <a:t>대부분 노인의 재산이 부 동산에 집중되어 있고</a:t>
            </a:r>
            <a:r>
              <a:rPr lang="en-US" altLang="ko-KR" dirty="0"/>
              <a:t>, </a:t>
            </a:r>
            <a:r>
              <a:rPr lang="ko-KR" altLang="en-US" dirty="0"/>
              <a:t>그나마 가지고 있는 재산도 빚을 갚는데 지출되고 있기 때문</a:t>
            </a:r>
            <a:endParaRPr lang="en-US" altLang="ko-KR" dirty="0"/>
          </a:p>
          <a:p>
            <a:pPr lvl="2"/>
            <a:r>
              <a:rPr lang="ko-KR" altLang="en-US" dirty="0"/>
              <a:t>경제적 환경 변화는 </a:t>
            </a:r>
            <a:r>
              <a:rPr lang="ko-KR" altLang="en-US" dirty="0" err="1"/>
              <a:t>저출산과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 가구의 증가</a:t>
            </a:r>
            <a:r>
              <a:rPr lang="en-US" altLang="ko-KR" dirty="0"/>
              <a:t>, </a:t>
            </a:r>
            <a:r>
              <a:rPr lang="ko-KR" altLang="en-US" dirty="0"/>
              <a:t>경제활동과 소비의 위축</a:t>
            </a:r>
            <a:r>
              <a:rPr lang="en-US" altLang="ko-KR" dirty="0"/>
              <a:t>, </a:t>
            </a:r>
            <a:r>
              <a:rPr lang="ko-KR" altLang="en-US" dirty="0"/>
              <a:t>복지 사각 지대에 위치한 노인의 </a:t>
            </a:r>
            <a:r>
              <a:rPr lang="ko-KR" altLang="en-US" dirty="0" err="1"/>
              <a:t>고독사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치매인구</a:t>
            </a:r>
            <a:r>
              <a:rPr lang="ko-KR" altLang="en-US" dirty="0"/>
              <a:t> 증가 등의 심각한 사회 문제로 연결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24" y="3466040"/>
            <a:ext cx="5206638" cy="3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경제적 환경 분석</a:t>
            </a:r>
            <a:endParaRPr lang="en-US" altLang="ko-KR" dirty="0"/>
          </a:p>
          <a:p>
            <a:pPr lvl="1"/>
            <a:r>
              <a:rPr lang="ko-KR" altLang="en-US" dirty="0" err="1"/>
              <a:t>공유경제의</a:t>
            </a:r>
            <a:r>
              <a:rPr lang="ko-KR" altLang="en-US" dirty="0"/>
              <a:t> 등장</a:t>
            </a:r>
            <a:endParaRPr lang="en-US" altLang="ko-KR" dirty="0"/>
          </a:p>
          <a:p>
            <a:pPr lvl="2"/>
            <a:r>
              <a:rPr lang="en-US" altLang="ko-KR" dirty="0"/>
              <a:t>2008</a:t>
            </a:r>
            <a:r>
              <a:rPr lang="ko-KR" altLang="en-US" dirty="0"/>
              <a:t>년 미국 하버드대학교 로렌스 </a:t>
            </a:r>
            <a:r>
              <a:rPr lang="ko-KR" altLang="en-US" dirty="0" err="1"/>
              <a:t>레식</a:t>
            </a:r>
            <a:r>
              <a:rPr lang="en-US" altLang="ko-KR" dirty="0"/>
              <a:t> </a:t>
            </a:r>
            <a:r>
              <a:rPr lang="ko-KR" altLang="en-US" dirty="0"/>
              <a:t>교수가 주창한 개념</a:t>
            </a:r>
            <a:endParaRPr lang="en-US" altLang="ko-KR" dirty="0"/>
          </a:p>
          <a:p>
            <a:pPr lvl="2"/>
            <a:r>
              <a:rPr lang="en-US" altLang="ko-KR" dirty="0"/>
              <a:t>20</a:t>
            </a:r>
            <a:r>
              <a:rPr lang="ko-KR" altLang="en-US" dirty="0"/>
              <a:t>세기의 대량생산</a:t>
            </a:r>
            <a:r>
              <a:rPr lang="en-US" altLang="ko-KR" dirty="0"/>
              <a:t>, </a:t>
            </a:r>
            <a:r>
              <a:rPr lang="ko-KR" altLang="en-US" dirty="0"/>
              <a:t>대량소비 방식과 반대로 실물 자산을 소유하는 개념이 아닌 서로 나눠 쓰는 협력적 소비를 의미</a:t>
            </a:r>
            <a:endParaRPr lang="en-US" altLang="ko-KR" dirty="0"/>
          </a:p>
          <a:p>
            <a:pPr lvl="2"/>
            <a:r>
              <a:rPr lang="ko-KR" altLang="en-US" dirty="0"/>
              <a:t>셰어 하우스</a:t>
            </a:r>
            <a:r>
              <a:rPr lang="en-US" altLang="ko-KR" dirty="0"/>
              <a:t>, </a:t>
            </a:r>
            <a:r>
              <a:rPr lang="ko-KR" altLang="en-US" dirty="0"/>
              <a:t>에어 </a:t>
            </a:r>
            <a:r>
              <a:rPr lang="ko-KR" altLang="en-US" dirty="0" err="1"/>
              <a:t>비앤비와</a:t>
            </a:r>
            <a:r>
              <a:rPr lang="ko-KR" altLang="en-US" dirty="0"/>
              <a:t> 같은 숙박 공유 서비스</a:t>
            </a:r>
            <a:endParaRPr lang="en-US" altLang="ko-KR" dirty="0"/>
          </a:p>
          <a:p>
            <a:pPr lvl="2"/>
            <a:r>
              <a:rPr lang="ko-KR" altLang="en-US" dirty="0" err="1"/>
              <a:t>우버나</a:t>
            </a:r>
            <a:r>
              <a:rPr lang="ko-KR" altLang="en-US" dirty="0"/>
              <a:t> 한국의 </a:t>
            </a:r>
            <a:r>
              <a:rPr lang="ko-KR" altLang="en-US" dirty="0" err="1"/>
              <a:t>쏘카와</a:t>
            </a:r>
            <a:r>
              <a:rPr lang="ko-KR" altLang="en-US" dirty="0"/>
              <a:t> 같은 차량 공유 서비스</a:t>
            </a:r>
            <a:endParaRPr lang="en-US" altLang="ko-KR" dirty="0"/>
          </a:p>
          <a:p>
            <a:pPr lvl="2"/>
            <a:r>
              <a:rPr lang="ko-KR" altLang="en-US" dirty="0"/>
              <a:t>창의적 아이디어나 사업 계획에 대해 다수의 소액 투자자로부터 자금을 </a:t>
            </a:r>
            <a:r>
              <a:rPr lang="ko-KR" altLang="en-US" dirty="0" err="1"/>
              <a:t>조달받는</a:t>
            </a:r>
            <a:r>
              <a:rPr lang="ko-KR" altLang="en-US" dirty="0"/>
              <a:t> </a:t>
            </a:r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500500" cy="34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0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생태적 환경 분석</a:t>
            </a:r>
            <a:endParaRPr lang="en-US" altLang="ko-KR" dirty="0"/>
          </a:p>
          <a:p>
            <a:pPr lvl="1"/>
            <a:r>
              <a:rPr lang="ko-KR" altLang="en-US" dirty="0"/>
              <a:t>건축 신소재 개발</a:t>
            </a:r>
            <a:endParaRPr lang="en-US" altLang="ko-KR" dirty="0"/>
          </a:p>
          <a:p>
            <a:pPr lvl="2"/>
            <a:r>
              <a:rPr lang="ko-KR" altLang="en-US" dirty="0"/>
              <a:t>아파트의 에너지 효율성이 교통</a:t>
            </a:r>
            <a:r>
              <a:rPr lang="en-US" altLang="ko-KR" dirty="0"/>
              <a:t>, </a:t>
            </a:r>
            <a:r>
              <a:rPr lang="ko-KR" altLang="en-US" dirty="0"/>
              <a:t>학군</a:t>
            </a:r>
            <a:r>
              <a:rPr lang="en-US" altLang="ko-KR" dirty="0"/>
              <a:t>, </a:t>
            </a:r>
            <a:r>
              <a:rPr lang="ko-KR" altLang="en-US" dirty="0"/>
              <a:t>조경처럼 소비자의 중요한 평가 기준</a:t>
            </a:r>
            <a:endParaRPr lang="en-US" altLang="ko-KR" dirty="0"/>
          </a:p>
          <a:p>
            <a:pPr lvl="2"/>
            <a:r>
              <a:rPr lang="ko-KR" altLang="en-US" dirty="0"/>
              <a:t>삼성물산도 ‘총 에너지 </a:t>
            </a:r>
            <a:r>
              <a:rPr lang="ko-KR" altLang="en-US" dirty="0" err="1"/>
              <a:t>제로’를</a:t>
            </a:r>
            <a:r>
              <a:rPr lang="ko-KR" altLang="en-US" dirty="0"/>
              <a:t> 구현하는 기술력을 확보하기 위한 연구 개발에 총력을 쏟음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e</a:t>
            </a:r>
            <a:r>
              <a:rPr lang="ko-KR" altLang="en-US" dirty="0" err="1"/>
              <a:t>편한세상</a:t>
            </a:r>
            <a:r>
              <a:rPr lang="ko-KR" altLang="en-US" dirty="0"/>
              <a:t>’ 광교 부속건물 </a:t>
            </a:r>
            <a:r>
              <a:rPr lang="en-US" altLang="ko-KR" dirty="0"/>
              <a:t>4</a:t>
            </a:r>
            <a:r>
              <a:rPr lang="ko-KR" altLang="en-US" dirty="0"/>
              <a:t>개 동을 ‘에너지 자립형 </a:t>
            </a:r>
            <a:r>
              <a:rPr lang="ko-KR" altLang="en-US" dirty="0" err="1"/>
              <a:t>건물’로</a:t>
            </a:r>
            <a:r>
              <a:rPr lang="ko-KR" altLang="en-US" dirty="0"/>
              <a:t> 지은 대림산업이 대표적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56992"/>
            <a:ext cx="4104456" cy="3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생태적 환경 분석</a:t>
            </a:r>
            <a:endParaRPr lang="en-US" altLang="ko-KR" dirty="0"/>
          </a:p>
          <a:p>
            <a:pPr lvl="1"/>
            <a:r>
              <a:rPr lang="ko-KR" altLang="en-US" dirty="0"/>
              <a:t>친환경 라이프 스타일</a:t>
            </a:r>
            <a:endParaRPr lang="en-US" altLang="ko-KR" dirty="0"/>
          </a:p>
          <a:p>
            <a:pPr lvl="2"/>
            <a:r>
              <a:rPr lang="ko-KR" altLang="en-US" dirty="0"/>
              <a:t>사회 전반에 걸쳐 친환경에 대한 중요성이 강조되면서 친환경적인 라이프 스타일을 동경하는 </a:t>
            </a:r>
            <a:r>
              <a:rPr lang="ko-KR" altLang="en-US" dirty="0" err="1"/>
              <a:t>로하스족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3"/>
            <a:r>
              <a:rPr lang="ko-KR" altLang="en-US" dirty="0" err="1"/>
              <a:t>로하스족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/>
              <a:t>Lifestyles Of Health And Sustainability’ </a:t>
            </a:r>
            <a:r>
              <a:rPr lang="ko-KR" altLang="en-US" dirty="0"/>
              <a:t>의 약자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17032"/>
            <a:ext cx="5752697" cy="23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정치적 환경 분석</a:t>
            </a:r>
            <a:endParaRPr lang="en-US" altLang="ko-KR" dirty="0"/>
          </a:p>
          <a:p>
            <a:pPr lvl="2"/>
            <a:r>
              <a:rPr lang="ko-KR" altLang="en-US" dirty="0"/>
              <a:t>개혁 정책</a:t>
            </a:r>
            <a:r>
              <a:rPr lang="en-US" altLang="ko-KR" dirty="0"/>
              <a:t>, </a:t>
            </a:r>
            <a:r>
              <a:rPr lang="ko-KR" altLang="en-US" dirty="0"/>
              <a:t>규제 기관의 활동</a:t>
            </a:r>
            <a:r>
              <a:rPr lang="en-US" altLang="ko-KR" dirty="0"/>
              <a:t>, </a:t>
            </a:r>
            <a:r>
              <a:rPr lang="ko-KR" altLang="en-US" dirty="0"/>
              <a:t>재산권 보호법 존재 여부</a:t>
            </a:r>
            <a:r>
              <a:rPr lang="en-US" altLang="ko-KR" dirty="0"/>
              <a:t>, </a:t>
            </a:r>
            <a:r>
              <a:rPr lang="ko-KR" altLang="en-US" dirty="0"/>
              <a:t>정치적 의사결정에 대한 영향력</a:t>
            </a:r>
            <a:r>
              <a:rPr lang="en-US" altLang="ko-KR" dirty="0"/>
              <a:t>, </a:t>
            </a:r>
            <a:r>
              <a:rPr lang="ko-KR" altLang="en-US" dirty="0"/>
              <a:t>여론</a:t>
            </a:r>
            <a:r>
              <a:rPr lang="en-US" altLang="ko-KR" dirty="0"/>
              <a:t>, </a:t>
            </a:r>
            <a:r>
              <a:rPr lang="ko-KR" altLang="en-US" dirty="0"/>
              <a:t>정책 결정 구조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지원 정책</a:t>
            </a:r>
            <a:r>
              <a:rPr lang="en-US" altLang="ko-KR" dirty="0"/>
              <a:t>, </a:t>
            </a:r>
            <a:r>
              <a:rPr lang="ko-KR" altLang="en-US" dirty="0"/>
              <a:t>규제 합리화</a:t>
            </a:r>
            <a:r>
              <a:rPr lang="en-US" altLang="ko-KR" dirty="0"/>
              <a:t>, </a:t>
            </a:r>
            <a:r>
              <a:rPr lang="ko-KR" altLang="en-US" dirty="0"/>
              <a:t>민영화</a:t>
            </a:r>
            <a:r>
              <a:rPr lang="en-US" altLang="ko-KR" dirty="0"/>
              <a:t>, </a:t>
            </a:r>
            <a:r>
              <a:rPr lang="ko-KR" altLang="en-US" dirty="0"/>
              <a:t>특허 등을 의미</a:t>
            </a:r>
            <a:endParaRPr lang="en-US" altLang="ko-KR" dirty="0"/>
          </a:p>
          <a:p>
            <a:pPr lvl="2"/>
            <a:r>
              <a:rPr lang="ko-KR" altLang="en-US" dirty="0"/>
              <a:t>대형마트 규제를 강화한 유통산업 </a:t>
            </a:r>
            <a:r>
              <a:rPr lang="ko-KR" altLang="en-US" dirty="0" err="1"/>
              <a:t>발전법</a:t>
            </a:r>
            <a:r>
              <a:rPr lang="ko-KR" altLang="en-US" dirty="0"/>
              <a:t> 시행</a:t>
            </a:r>
            <a:r>
              <a:rPr lang="en-US" altLang="ko-KR" dirty="0"/>
              <a:t>, </a:t>
            </a:r>
            <a:r>
              <a:rPr lang="ko-KR" altLang="en-US" dirty="0"/>
              <a:t>대형마트의 월 </a:t>
            </a:r>
            <a:r>
              <a:rPr lang="en-US" altLang="ko-KR" dirty="0"/>
              <a:t>2</a:t>
            </a:r>
            <a:r>
              <a:rPr lang="ko-KR" altLang="en-US" dirty="0"/>
              <a:t>회 주말 휴무 의무화가 대표 사례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0968"/>
            <a:ext cx="4784595" cy="31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STEEP </a:t>
            </a:r>
            <a:r>
              <a:rPr lang="ko-KR" altLang="en-US" dirty="0"/>
              <a:t>분석 사례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32ACA7-4013-1D0B-4B8D-EF169AE5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7" y="1606104"/>
            <a:ext cx="4071861" cy="5152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758D2C-F075-A43B-31A3-ADBC8AF2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09" y="1801694"/>
            <a:ext cx="4027119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1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/>
              <a:t>시장 환경 분석</a:t>
            </a:r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STEEP </a:t>
            </a:r>
            <a:r>
              <a:rPr lang="ko-KR" altLang="en-US" dirty="0"/>
              <a:t>분석 사례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90" y="1674930"/>
            <a:ext cx="3781495" cy="2404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7" y="1516226"/>
            <a:ext cx="4006321" cy="50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3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미시 환경 분석의 개념</a:t>
            </a:r>
            <a:endParaRPr lang="en-US" altLang="ko-KR" dirty="0"/>
          </a:p>
          <a:p>
            <a:pPr lvl="1"/>
            <a:r>
              <a:rPr lang="ko-KR" altLang="en-US" dirty="0"/>
              <a:t>미시 환경</a:t>
            </a:r>
            <a:endParaRPr lang="en-US" altLang="ko-KR" dirty="0"/>
          </a:p>
          <a:p>
            <a:pPr lvl="2"/>
            <a:r>
              <a:rPr lang="ko-KR" altLang="en-US" dirty="0"/>
              <a:t>기업이 통제 가능한 환경</a:t>
            </a:r>
            <a:endParaRPr lang="en-US" altLang="ko-KR" dirty="0"/>
          </a:p>
          <a:p>
            <a:pPr lvl="2"/>
            <a:r>
              <a:rPr lang="ko-KR" altLang="en-US" sz="1100" dirty="0"/>
              <a:t>기업 내부 환경</a:t>
            </a:r>
            <a:r>
              <a:rPr lang="en-US" altLang="ko-KR" sz="1100" dirty="0"/>
              <a:t>, </a:t>
            </a:r>
            <a:r>
              <a:rPr lang="ko-KR" altLang="en-US" sz="1100" dirty="0"/>
              <a:t>과업 환경</a:t>
            </a:r>
            <a:r>
              <a:rPr lang="en-US" altLang="ko-KR" sz="1100" dirty="0"/>
              <a:t>, </a:t>
            </a:r>
            <a:r>
              <a:rPr lang="ko-KR" altLang="en-US" sz="1100" dirty="0"/>
              <a:t>제약 환경</a:t>
            </a:r>
            <a:r>
              <a:rPr lang="en-US" altLang="ko-KR" sz="1100" dirty="0"/>
              <a:t>, </a:t>
            </a:r>
            <a:r>
              <a:rPr lang="ko-KR" altLang="en-US" sz="1100" dirty="0"/>
              <a:t>공급자</a:t>
            </a:r>
            <a:r>
              <a:rPr lang="en-US" altLang="ko-KR" sz="1100" dirty="0"/>
              <a:t>, </a:t>
            </a:r>
            <a:r>
              <a:rPr lang="ko-KR" altLang="en-US" sz="1100" dirty="0"/>
              <a:t>클라이언트</a:t>
            </a:r>
            <a:r>
              <a:rPr lang="en-US" altLang="ko-KR" sz="1100" dirty="0"/>
              <a:t>, </a:t>
            </a:r>
            <a:r>
              <a:rPr lang="ko-KR" altLang="en-US" sz="1100" dirty="0"/>
              <a:t>경쟁사</a:t>
            </a:r>
            <a:r>
              <a:rPr lang="en-US" altLang="ko-KR" sz="1100" dirty="0"/>
              <a:t>, </a:t>
            </a:r>
            <a:r>
              <a:rPr lang="ko-KR" altLang="en-US" sz="1100" dirty="0"/>
              <a:t>소비자 등 마케팅에 영향을 미치는 세부 상황과 동향</a:t>
            </a:r>
            <a:endParaRPr lang="en-US" altLang="ko-KR" sz="1100" dirty="0"/>
          </a:p>
          <a:p>
            <a:pPr lvl="2"/>
            <a:r>
              <a:rPr lang="ko-KR" altLang="en-US" dirty="0"/>
              <a:t>미시 환경을 분석한다는 것은 경쟁사에 비해 상대적으로 경쟁 우위를 점할 수 있도록 노력하는 것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851938" cy="27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소비자의 취향</a:t>
            </a:r>
            <a:r>
              <a:rPr lang="en-US" altLang="ko-KR" dirty="0"/>
              <a:t>, </a:t>
            </a:r>
            <a:r>
              <a:rPr lang="ko-KR" altLang="en-US" dirty="0"/>
              <a:t>성향</a:t>
            </a:r>
            <a:r>
              <a:rPr lang="en-US" altLang="ko-KR" dirty="0"/>
              <a:t>, </a:t>
            </a:r>
            <a:r>
              <a:rPr lang="ko-KR" altLang="en-US" dirty="0"/>
              <a:t>특징 등 소비자의 사회 적 현상들을 연구</a:t>
            </a:r>
            <a:endParaRPr lang="en-US" altLang="ko-KR" dirty="0"/>
          </a:p>
          <a:p>
            <a:pPr lvl="2"/>
            <a:r>
              <a:rPr lang="ko-KR" altLang="en-US" dirty="0"/>
              <a:t>자사의 역량과 경쟁사의 동향을 파악하여 어떠한 형태로 포지셔닝 해야 하는지에 대한 전반적인 분석 방석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9" y="3140968"/>
            <a:ext cx="3359930" cy="27984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64904"/>
            <a:ext cx="4064274" cy="38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소비자 분석</a:t>
            </a:r>
            <a:endParaRPr lang="en-US" altLang="ko-KR" dirty="0"/>
          </a:p>
          <a:p>
            <a:pPr lvl="2"/>
            <a:r>
              <a:rPr lang="ko-KR" altLang="en-US" dirty="0"/>
              <a:t>소비자 의사결정 과정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문제 인식 </a:t>
            </a:r>
            <a:r>
              <a:rPr lang="en-US" altLang="ko-KR" dirty="0"/>
              <a:t>: </a:t>
            </a:r>
            <a:r>
              <a:rPr lang="ko-KR" altLang="en-US" dirty="0"/>
              <a:t>욕구가 발생하고 이용 동기가 형성되기까지의 과정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정보 탐색 </a:t>
            </a:r>
            <a:r>
              <a:rPr lang="en-US" altLang="ko-KR" dirty="0"/>
              <a:t>: </a:t>
            </a:r>
            <a:r>
              <a:rPr lang="ko-KR" altLang="en-US" dirty="0"/>
              <a:t>문제를 해결하기 위한 탐색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대안 평가 </a:t>
            </a:r>
            <a:r>
              <a:rPr lang="en-US" altLang="ko-KR" dirty="0"/>
              <a:t>: </a:t>
            </a:r>
            <a:r>
              <a:rPr lang="ko-KR" altLang="en-US" dirty="0"/>
              <a:t>서비스를 선택하기 위한 대안 평가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이용 결정 및 이용 </a:t>
            </a:r>
            <a:r>
              <a:rPr lang="en-US" altLang="ko-KR" dirty="0"/>
              <a:t>: </a:t>
            </a:r>
            <a:r>
              <a:rPr lang="ko-KR" altLang="en-US" dirty="0"/>
              <a:t>대안 평가 후 최상의 서비스나 브랜드 이용 결정 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이용 후 행동 </a:t>
            </a:r>
            <a:r>
              <a:rPr lang="en-US" altLang="ko-KR" dirty="0"/>
              <a:t>: </a:t>
            </a:r>
            <a:r>
              <a:rPr lang="ko-KR" altLang="en-US" dirty="0"/>
              <a:t>이용 후의 소비자 행동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53136"/>
            <a:ext cx="6516216" cy="13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소비자 분석</a:t>
            </a:r>
            <a:endParaRPr lang="en-US" altLang="ko-KR" dirty="0"/>
          </a:p>
          <a:p>
            <a:pPr lvl="2"/>
            <a:r>
              <a:rPr lang="ko-KR" altLang="en-US" dirty="0"/>
              <a:t>소비자 분석 내용 및 방법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EB6B8-19A1-0B0C-9109-5563F80C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65" y="2060405"/>
            <a:ext cx="4527909" cy="27309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4EB168-D91A-9067-FC05-28360B29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9" y="2069031"/>
            <a:ext cx="4406548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소비자 분석</a:t>
            </a:r>
            <a:endParaRPr lang="en-US" altLang="ko-KR" dirty="0"/>
          </a:p>
          <a:p>
            <a:pPr lvl="2"/>
            <a:r>
              <a:rPr lang="ko-KR" altLang="en-US" dirty="0"/>
              <a:t>소비자 분석 사례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8880"/>
            <a:ext cx="3791020" cy="43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88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소비자 분석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인 반송 콘텐츠에 대한 소비자 분석 사례</a:t>
            </a:r>
            <a:endParaRPr lang="en-US" altLang="ko-KR" dirty="0"/>
          </a:p>
          <a:p>
            <a:pPr lvl="3"/>
            <a:r>
              <a:rPr lang="ko-KR" altLang="en-US" dirty="0"/>
              <a:t>대다수의 소비자들은 부정적</a:t>
            </a:r>
            <a:endParaRPr lang="en-US" altLang="ko-KR" dirty="0"/>
          </a:p>
          <a:p>
            <a:pPr lvl="3"/>
            <a:r>
              <a:rPr lang="en-US" altLang="ko-KR" dirty="0"/>
              <a:t>30</a:t>
            </a:r>
            <a:r>
              <a:rPr lang="ko-KR" altLang="en-US" dirty="0"/>
              <a:t>대 이하의 연령층에서는 </a:t>
            </a:r>
            <a:r>
              <a:rPr lang="en-US" altLang="ko-KR" dirty="0"/>
              <a:t>1</a:t>
            </a:r>
            <a:r>
              <a:rPr lang="ko-KR" altLang="en-US" dirty="0"/>
              <a:t>인 방송을 즐겨본다는 긍정적인 응답이 유의미한 수준으로 나타남</a:t>
            </a:r>
            <a:endParaRPr lang="en-US" altLang="ko-KR" dirty="0"/>
          </a:p>
          <a:p>
            <a:pPr lvl="3"/>
            <a:r>
              <a:rPr lang="en-US" altLang="ko-KR" dirty="0"/>
              <a:t>30</a:t>
            </a:r>
            <a:r>
              <a:rPr lang="ko-KR" altLang="en-US" dirty="0"/>
              <a:t>대를 기점으로 긍정</a:t>
            </a:r>
            <a:r>
              <a:rPr lang="en-US" altLang="ko-KR" dirty="0"/>
              <a:t>/</a:t>
            </a:r>
            <a:r>
              <a:rPr lang="ko-KR" altLang="en-US" dirty="0"/>
              <a:t>부정 응답이 갈리는 것으로 조사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7" y="2824743"/>
            <a:ext cx="4046517" cy="37622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852936"/>
            <a:ext cx="4212784" cy="26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경쟁사 분석</a:t>
            </a:r>
            <a:endParaRPr lang="en-US" altLang="ko-KR" dirty="0"/>
          </a:p>
          <a:p>
            <a:pPr lvl="2"/>
            <a:r>
              <a:rPr lang="ko-KR" altLang="en-US" sz="1100" dirty="0"/>
              <a:t>시장의 우위를 점하기 위해 자사의 상황과 경쟁사를 비교 분석하여 마케팅 전략을 도출</a:t>
            </a:r>
            <a:endParaRPr lang="en-US" altLang="ko-KR" sz="1100" dirty="0"/>
          </a:p>
          <a:p>
            <a:pPr lvl="2"/>
            <a:endParaRPr lang="en-US" altLang="ko-KR" sz="100" dirty="0"/>
          </a:p>
          <a:p>
            <a:pPr lvl="2"/>
            <a:r>
              <a:rPr lang="ko-KR" altLang="en-US" sz="1100" dirty="0"/>
              <a:t>경쟁자 분석 사례</a:t>
            </a:r>
            <a:r>
              <a:rPr lang="en-US" altLang="ko-KR" sz="1100" dirty="0"/>
              <a:t>: </a:t>
            </a:r>
            <a:r>
              <a:rPr lang="ko-KR" altLang="en-US" sz="1100" dirty="0"/>
              <a:t>배달 앱 서비스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4464496" cy="41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경쟁사 분석</a:t>
            </a:r>
            <a:endParaRPr lang="en-US" altLang="ko-KR" dirty="0"/>
          </a:p>
          <a:p>
            <a:pPr lvl="2"/>
            <a:r>
              <a:rPr lang="ko-KR" altLang="en-US" sz="1100" dirty="0"/>
              <a:t>경쟁자 분석 사례</a:t>
            </a:r>
            <a:r>
              <a:rPr lang="en-US" altLang="ko-KR" sz="1100" dirty="0"/>
              <a:t>: </a:t>
            </a:r>
            <a:r>
              <a:rPr lang="ko-KR" altLang="en-US" sz="1100" dirty="0"/>
              <a:t>배달 앱 서비스</a:t>
            </a:r>
            <a:endParaRPr lang="en-US" altLang="ko-KR" sz="1100" dirty="0"/>
          </a:p>
          <a:p>
            <a:pPr lvl="2"/>
            <a:r>
              <a:rPr lang="ko-KR" altLang="en-US" dirty="0"/>
              <a:t>‘</a:t>
            </a:r>
            <a:r>
              <a:rPr lang="ko-KR" altLang="en-US" dirty="0" err="1"/>
              <a:t>요기요’와</a:t>
            </a:r>
            <a:r>
              <a:rPr lang="ko-KR" altLang="en-US" dirty="0"/>
              <a:t> ‘</a:t>
            </a:r>
            <a:r>
              <a:rPr lang="ko-KR" altLang="en-US" dirty="0" err="1"/>
              <a:t>배달통</a:t>
            </a:r>
            <a:r>
              <a:rPr lang="ko-KR" altLang="en-US" dirty="0"/>
              <a:t>’ 운영사인 ‘</a:t>
            </a:r>
            <a:r>
              <a:rPr lang="ko-KR" altLang="en-US" dirty="0" err="1"/>
              <a:t>딜리버리</a:t>
            </a:r>
            <a:r>
              <a:rPr lang="ko-KR" altLang="en-US" dirty="0"/>
              <a:t> </a:t>
            </a:r>
            <a:r>
              <a:rPr lang="ko-KR" altLang="en-US" dirty="0" err="1"/>
              <a:t>히어로’가</a:t>
            </a:r>
            <a:r>
              <a:rPr lang="ko-KR" altLang="en-US" dirty="0"/>
              <a:t> 업계 </a:t>
            </a:r>
            <a:r>
              <a:rPr lang="en-US" altLang="ko-KR" dirty="0"/>
              <a:t>1</a:t>
            </a:r>
            <a:r>
              <a:rPr lang="ko-KR" altLang="en-US" dirty="0"/>
              <a:t>위인 ‘배달의 </a:t>
            </a:r>
            <a:r>
              <a:rPr lang="ko-KR" altLang="en-US" dirty="0" err="1"/>
              <a:t>민족’을</a:t>
            </a:r>
            <a:r>
              <a:rPr lang="ko-KR" altLang="en-US" dirty="0"/>
              <a:t> 인수 합병</a:t>
            </a:r>
            <a:endParaRPr lang="en-US" altLang="ko-KR" dirty="0"/>
          </a:p>
          <a:p>
            <a:pPr lvl="2"/>
            <a:r>
              <a:rPr lang="ko-KR" altLang="en-US" dirty="0"/>
              <a:t>시장 독과점을 우려한 공정거래위원회의 결정으로 </a:t>
            </a:r>
            <a:r>
              <a:rPr lang="en-US" altLang="ko-KR" dirty="0"/>
              <a:t>2021</a:t>
            </a:r>
            <a:r>
              <a:rPr lang="ko-KR" altLang="en-US" dirty="0"/>
              <a:t>년 상 반기까지 ‘</a:t>
            </a:r>
            <a:r>
              <a:rPr lang="ko-KR" altLang="en-US" dirty="0" err="1"/>
              <a:t>요기요</a:t>
            </a:r>
            <a:r>
              <a:rPr lang="ko-KR" altLang="en-US" dirty="0"/>
              <a:t>’ 서비스는 매각</a:t>
            </a:r>
            <a:endParaRPr lang="en-US" altLang="ko-KR" dirty="0"/>
          </a:p>
          <a:p>
            <a:pPr lvl="2"/>
            <a:r>
              <a:rPr lang="ko-KR" altLang="en-US" dirty="0"/>
              <a:t>소셜커머스 강자인 ‘</a:t>
            </a:r>
            <a:r>
              <a:rPr lang="ko-KR" altLang="en-US" dirty="0" err="1"/>
              <a:t>쿠팡</a:t>
            </a:r>
            <a:r>
              <a:rPr lang="ko-KR" altLang="en-US" dirty="0"/>
              <a:t>’</a:t>
            </a:r>
            <a:r>
              <a:rPr lang="en-US" altLang="ko-KR" dirty="0"/>
              <a:t>,</a:t>
            </a:r>
            <a:r>
              <a:rPr lang="ko-KR" altLang="en-US" dirty="0" err="1"/>
              <a:t>위메프오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카카오 등 다양한 </a:t>
            </a:r>
            <a:r>
              <a:rPr lang="en-US" altLang="ko-KR" dirty="0"/>
              <a:t>IT </a:t>
            </a:r>
            <a:r>
              <a:rPr lang="ko-KR" altLang="en-US" dirty="0"/>
              <a:t>기업들까지 일제히 배달 앱 시장에 </a:t>
            </a:r>
            <a:r>
              <a:rPr lang="ko-KR" altLang="en-US" dirty="0" err="1"/>
              <a:t>뛰어듬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23661"/>
            <a:ext cx="3832377" cy="26344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67" y="3429000"/>
            <a:ext cx="4400313" cy="2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자사 분석</a:t>
            </a:r>
            <a:endParaRPr lang="en-US" altLang="ko-KR" dirty="0"/>
          </a:p>
          <a:p>
            <a:pPr lvl="2"/>
            <a:r>
              <a:rPr lang="ko-KR" altLang="en-US" dirty="0"/>
              <a:t>자사의 핵심 서비스</a:t>
            </a:r>
            <a:r>
              <a:rPr lang="en-US" altLang="ko-KR" dirty="0"/>
              <a:t>, </a:t>
            </a:r>
            <a:r>
              <a:rPr lang="ko-KR" altLang="en-US" dirty="0"/>
              <a:t>서비스 목표</a:t>
            </a:r>
            <a:r>
              <a:rPr lang="en-US" altLang="ko-KR" dirty="0"/>
              <a:t>, </a:t>
            </a:r>
            <a:r>
              <a:rPr lang="ko-KR" altLang="en-US" dirty="0"/>
              <a:t>타깃 소비자</a:t>
            </a:r>
            <a:r>
              <a:rPr lang="en-US" altLang="ko-KR" dirty="0"/>
              <a:t>, </a:t>
            </a:r>
            <a:r>
              <a:rPr lang="ko-KR" altLang="en-US" dirty="0"/>
              <a:t>강점과 약점</a:t>
            </a:r>
            <a:r>
              <a:rPr lang="en-US" altLang="ko-KR" dirty="0"/>
              <a:t>, </a:t>
            </a:r>
            <a:r>
              <a:rPr lang="ko-KR" altLang="en-US" dirty="0"/>
              <a:t>기 </a:t>
            </a:r>
            <a:r>
              <a:rPr lang="ko-KR" altLang="en-US" dirty="0" err="1"/>
              <a:t>술적</a:t>
            </a:r>
            <a:r>
              <a:rPr lang="ko-KR" altLang="en-US" dirty="0"/>
              <a:t> 우위</a:t>
            </a:r>
            <a:r>
              <a:rPr lang="en-US" altLang="ko-KR" dirty="0"/>
              <a:t>, </a:t>
            </a:r>
            <a:r>
              <a:rPr lang="ko-KR" altLang="en-US" dirty="0"/>
              <a:t>차별화 전략</a:t>
            </a:r>
            <a:r>
              <a:rPr lang="en-US" altLang="ko-KR" dirty="0"/>
              <a:t>, </a:t>
            </a:r>
            <a:r>
              <a:rPr lang="ko-KR" altLang="en-US" dirty="0"/>
              <a:t>마케팅 역량</a:t>
            </a:r>
            <a:r>
              <a:rPr lang="en-US" altLang="ko-KR" dirty="0"/>
              <a:t>, </a:t>
            </a:r>
            <a:r>
              <a:rPr lang="ko-KR" altLang="en-US" dirty="0"/>
              <a:t>자원의 규모와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재원 등 내부 환경의 핵심 역량 분석을 통해 표적 시장을 설정하기 위해 실시</a:t>
            </a:r>
            <a:endParaRPr lang="en-US" altLang="ko-KR" dirty="0"/>
          </a:p>
          <a:p>
            <a:pPr lvl="2"/>
            <a:r>
              <a:rPr lang="ko-KR" altLang="en-US" dirty="0"/>
              <a:t>객관적인 시각에서 자사의 핵심 내부 역량을 면밀히 분석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4176464" cy="3915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67" y="2708920"/>
            <a:ext cx="2664296" cy="31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7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거시 환경 분석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미시 환경 분석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자사 분석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4896544" cy="45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5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3C </a:t>
            </a:r>
            <a:r>
              <a:rPr lang="ko-KR" altLang="en-US" dirty="0" err="1"/>
              <a:t>스윗스팟</a:t>
            </a:r>
            <a:endParaRPr lang="en-US" altLang="ko-KR" dirty="0"/>
          </a:p>
          <a:p>
            <a:pPr lvl="2"/>
            <a:r>
              <a:rPr lang="ko-KR" altLang="en-US" dirty="0"/>
              <a:t>원래 스포츠 분야에서 나온 용어</a:t>
            </a:r>
            <a:endParaRPr lang="en-US" altLang="ko-KR" dirty="0"/>
          </a:p>
          <a:p>
            <a:pPr lvl="2"/>
            <a:r>
              <a:rPr lang="ko-KR" altLang="en-US" sz="1100" dirty="0"/>
              <a:t>소비자의 최적의 구매 심리를 자극하는 지점</a:t>
            </a:r>
            <a:r>
              <a:rPr lang="en-US" altLang="ko-KR" sz="1100" dirty="0"/>
              <a:t>, </a:t>
            </a:r>
            <a:r>
              <a:rPr lang="ko-KR" altLang="en-US" sz="1100" dirty="0"/>
              <a:t>고객이 구매를 결정하게 되는 지점 등 최적의 상황이 조합되는 교집합 지점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39" y="2924944"/>
            <a:ext cx="3248808" cy="34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5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프로젝트 상황 분석 및 전략 수립을 위한 필수 기법</a:t>
            </a:r>
            <a:endParaRPr lang="en-US" altLang="ko-KR" dirty="0"/>
          </a:p>
          <a:p>
            <a:pPr lvl="2"/>
            <a:r>
              <a:rPr lang="ko-KR" altLang="en-US" dirty="0"/>
              <a:t>기업의 </a:t>
            </a:r>
            <a:r>
              <a:rPr lang="ko-KR" altLang="en-US" dirty="0" err="1"/>
              <a:t>내ㆍ외부</a:t>
            </a:r>
            <a:r>
              <a:rPr lang="ko-KR" altLang="en-US" dirty="0"/>
              <a:t> 환경을 분석하여 강점과 약점을 찾아내고 기회와 위협 요인을 도출할 수 있는 도구</a:t>
            </a:r>
            <a:endParaRPr lang="en-US" altLang="ko-KR" dirty="0"/>
          </a:p>
          <a:p>
            <a:pPr lvl="2"/>
            <a:r>
              <a:rPr lang="ko-KR" altLang="en-US" dirty="0"/>
              <a:t>대상 기업의 내부 요인 상황과 경쟁자와 비교한 강점</a:t>
            </a:r>
            <a:r>
              <a:rPr lang="en-US" altLang="ko-KR" dirty="0"/>
              <a:t>, </a:t>
            </a:r>
            <a:r>
              <a:rPr lang="ko-KR" altLang="en-US" dirty="0"/>
              <a:t>약점</a:t>
            </a:r>
            <a:r>
              <a:rPr lang="en-US" altLang="ko-KR" dirty="0"/>
              <a:t>, </a:t>
            </a:r>
            <a:r>
              <a:rPr lang="ko-KR" altLang="en-US" dirty="0"/>
              <a:t>그리고 자사를 제외한 외부 환경인 기회</a:t>
            </a:r>
            <a:r>
              <a:rPr lang="en-US" altLang="ko-KR" dirty="0"/>
              <a:t>, </a:t>
            </a:r>
            <a:r>
              <a:rPr lang="ko-KR" altLang="en-US" dirty="0"/>
              <a:t>위협 요소 분석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6" y="3072909"/>
            <a:ext cx="4392488" cy="35164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94" y="3220519"/>
            <a:ext cx="3809939" cy="16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미시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SO </a:t>
            </a:r>
            <a:r>
              <a:rPr lang="ko-KR" altLang="en-US" dirty="0"/>
              <a:t>전략</a:t>
            </a:r>
            <a:r>
              <a:rPr lang="en-US" altLang="ko-KR" dirty="0"/>
              <a:t>: </a:t>
            </a:r>
            <a:r>
              <a:rPr lang="ko-KR" altLang="en-US" dirty="0"/>
              <a:t>내부도 강하지만 외부의 기회에도 강함</a:t>
            </a:r>
            <a:endParaRPr lang="en-US" altLang="ko-KR" dirty="0"/>
          </a:p>
          <a:p>
            <a:pPr lvl="2"/>
            <a:r>
              <a:rPr lang="en-US" altLang="ko-KR" dirty="0"/>
              <a:t>WO </a:t>
            </a:r>
            <a:r>
              <a:rPr lang="ko-KR" altLang="en-US" dirty="0"/>
              <a:t>전략</a:t>
            </a:r>
            <a:r>
              <a:rPr lang="en-US" altLang="ko-KR" dirty="0"/>
              <a:t>: </a:t>
            </a:r>
            <a:r>
              <a:rPr lang="ko-KR" altLang="en-US" dirty="0"/>
              <a:t>내부는 약하지만 외부의 기회가 있음</a:t>
            </a:r>
            <a:endParaRPr lang="en-US" altLang="ko-KR" dirty="0"/>
          </a:p>
          <a:p>
            <a:pPr lvl="2"/>
            <a:r>
              <a:rPr lang="en-US" altLang="ko-KR" dirty="0"/>
              <a:t>ST </a:t>
            </a:r>
            <a:r>
              <a:rPr lang="ko-KR" altLang="en-US" dirty="0"/>
              <a:t>전략</a:t>
            </a:r>
            <a:r>
              <a:rPr lang="en-US" altLang="ko-KR" dirty="0"/>
              <a:t>: </a:t>
            </a:r>
            <a:r>
              <a:rPr lang="ko-KR" altLang="en-US" dirty="0"/>
              <a:t>내부는 강하지만 외부의 위협이 도사리고 있음</a:t>
            </a:r>
            <a:endParaRPr lang="en-US" altLang="ko-KR" dirty="0"/>
          </a:p>
          <a:p>
            <a:pPr lvl="2"/>
            <a:r>
              <a:rPr lang="en-US" altLang="ko-KR" dirty="0"/>
              <a:t>WT </a:t>
            </a:r>
            <a:r>
              <a:rPr lang="ko-KR" altLang="en-US" dirty="0"/>
              <a:t>전략</a:t>
            </a:r>
            <a:r>
              <a:rPr lang="en-US" altLang="ko-KR" dirty="0"/>
              <a:t>: </a:t>
            </a:r>
            <a:r>
              <a:rPr lang="ko-KR" altLang="en-US" dirty="0"/>
              <a:t>내부가 약할 뿐만 아니라 외부의 위협도 존재</a:t>
            </a: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29000"/>
            <a:ext cx="4716016" cy="27543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3752916" cy="17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시장 환경 분석은 크게 거시 환경 분석과 미시 환경 분석으로 구분된다</a:t>
            </a:r>
            <a:r>
              <a:rPr lang="en-US" altLang="ko-KR" sz="1400" dirty="0"/>
              <a:t>. </a:t>
            </a:r>
          </a:p>
          <a:p>
            <a:pPr>
              <a:buClr>
                <a:srgbClr val="EDCAD2"/>
              </a:buClr>
            </a:pPr>
            <a:r>
              <a:rPr lang="ko-KR" altLang="en-US" sz="1400" dirty="0"/>
              <a:t>거시 환경은 정치</a:t>
            </a:r>
            <a:r>
              <a:rPr lang="en-US" altLang="ko-KR" sz="1400" dirty="0"/>
              <a:t>, </a:t>
            </a:r>
            <a:r>
              <a:rPr lang="ko-KR" altLang="en-US" sz="1400" dirty="0"/>
              <a:t>경제</a:t>
            </a:r>
            <a:r>
              <a:rPr lang="en-US" altLang="ko-KR" sz="1400" dirty="0"/>
              <a:t>, </a:t>
            </a:r>
            <a:r>
              <a:rPr lang="ko-KR" altLang="en-US" sz="1400" dirty="0"/>
              <a:t>사회</a:t>
            </a:r>
            <a:r>
              <a:rPr lang="en-US" altLang="ko-KR" sz="1400" dirty="0"/>
              <a:t>, </a:t>
            </a:r>
            <a:r>
              <a:rPr lang="ko-KR" altLang="en-US" sz="1400" dirty="0"/>
              <a:t>문화</a:t>
            </a:r>
            <a:r>
              <a:rPr lang="en-US" altLang="ko-KR" sz="1400" dirty="0"/>
              <a:t>, </a:t>
            </a:r>
            <a:r>
              <a:rPr lang="ko-KR" altLang="en-US" sz="1400" dirty="0"/>
              <a:t>경제</a:t>
            </a:r>
            <a:r>
              <a:rPr lang="en-US" altLang="ko-KR" sz="1400" dirty="0"/>
              <a:t>, </a:t>
            </a:r>
            <a:r>
              <a:rPr lang="ko-KR" altLang="en-US" sz="1400" dirty="0"/>
              <a:t>기술 등 기획자가 통제할 수 없는 환경을 말한다</a:t>
            </a:r>
            <a:endParaRPr lang="en-US" altLang="ko-KR" sz="1400" dirty="0"/>
          </a:p>
          <a:p>
            <a:pPr>
              <a:buClr>
                <a:srgbClr val="EDCAD2"/>
              </a:buClr>
            </a:pPr>
            <a:r>
              <a:rPr lang="ko-KR" altLang="en-US" sz="1400" dirty="0"/>
              <a:t>미시 환경 분석은 기업 활동에 </a:t>
            </a:r>
            <a:r>
              <a:rPr lang="ko-KR" altLang="en-US" sz="1400" dirty="0" err="1"/>
              <a:t>밀정한</a:t>
            </a:r>
            <a:r>
              <a:rPr lang="ko-KR" altLang="en-US" sz="1400" dirty="0"/>
              <a:t> 영향을 미치는 소비 자</a:t>
            </a:r>
            <a:r>
              <a:rPr lang="en-US" altLang="ko-KR" sz="1400" dirty="0"/>
              <a:t>, </a:t>
            </a:r>
            <a:r>
              <a:rPr lang="ko-KR" altLang="en-US" sz="1400" dirty="0"/>
              <a:t>경쟁사</a:t>
            </a:r>
            <a:r>
              <a:rPr lang="en-US" altLang="ko-KR" sz="1400" dirty="0"/>
              <a:t>, </a:t>
            </a:r>
            <a:r>
              <a:rPr lang="ko-KR" altLang="en-US" sz="1400" dirty="0"/>
              <a:t>자사를 분석하는 것을 의미한다</a:t>
            </a:r>
            <a:r>
              <a:rPr lang="en-US" altLang="ko-KR" sz="140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거시 환경 분석의 개념</a:t>
            </a:r>
            <a:endParaRPr lang="en-US" altLang="ko-KR" dirty="0"/>
          </a:p>
          <a:p>
            <a:pPr lvl="2"/>
            <a:r>
              <a:rPr lang="ko-KR" altLang="en-US" dirty="0"/>
              <a:t>거시 환경</a:t>
            </a:r>
            <a:r>
              <a:rPr lang="en-US" altLang="ko-KR" dirty="0"/>
              <a:t>: </a:t>
            </a:r>
            <a:r>
              <a:rPr lang="ko-KR" altLang="en-US" dirty="0"/>
              <a:t>기업의 성장 방향</a:t>
            </a:r>
            <a:r>
              <a:rPr lang="en-US" altLang="ko-KR" dirty="0"/>
              <a:t>, </a:t>
            </a:r>
            <a:r>
              <a:rPr lang="ko-KR" altLang="en-US" dirty="0"/>
              <a:t>경영 전략에 영향을 미치지만</a:t>
            </a:r>
            <a:r>
              <a:rPr lang="en-US" altLang="ko-KR" dirty="0"/>
              <a:t>, </a:t>
            </a:r>
            <a:r>
              <a:rPr lang="ko-KR" altLang="en-US" dirty="0"/>
              <a:t>기업이 통제하지 못하는 정치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               </a:t>
            </a:r>
            <a:r>
              <a:rPr lang="ko-KR" altLang="en-US" dirty="0"/>
              <a:t>자연 등의 환경을 의미</a:t>
            </a:r>
            <a:endParaRPr lang="en-US" altLang="ko-KR" dirty="0"/>
          </a:p>
          <a:p>
            <a:pPr lvl="2"/>
            <a:r>
              <a:rPr lang="en-US" altLang="ko-KR" dirty="0"/>
              <a:t>STEEP </a:t>
            </a:r>
            <a:r>
              <a:rPr lang="ko-KR" altLang="en-US" dirty="0"/>
              <a:t>분석</a:t>
            </a:r>
            <a:r>
              <a:rPr lang="en-US" altLang="ko-KR" dirty="0"/>
              <a:t>:</a:t>
            </a:r>
            <a:r>
              <a:rPr lang="ko-KR" altLang="en-US" dirty="0"/>
              <a:t> 사회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생태</a:t>
            </a:r>
            <a:r>
              <a:rPr lang="en-US" altLang="ko-KR" dirty="0"/>
              <a:t>, </a:t>
            </a:r>
            <a:r>
              <a:rPr lang="ko-KR" altLang="en-US" dirty="0"/>
              <a:t>정치의 다섯 가지 측면에서 영향을 주는 요인을 파악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7D5A76-EC0F-4908-795D-BAE40B7983D2}"/>
              </a:ext>
            </a:extLst>
          </p:cNvPr>
          <p:cNvGrpSpPr/>
          <p:nvPr/>
        </p:nvGrpSpPr>
        <p:grpSpPr>
          <a:xfrm>
            <a:off x="426656" y="2780928"/>
            <a:ext cx="8586540" cy="3429000"/>
            <a:chOff x="426656" y="2780928"/>
            <a:chExt cx="8586540" cy="3429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56" y="2780928"/>
              <a:ext cx="3314548" cy="3429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74AE65-DE38-F73E-69F7-593898E4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646" y="3170291"/>
              <a:ext cx="5161550" cy="2650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3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거시 환경 분석의 개념</a:t>
            </a:r>
            <a:endParaRPr lang="en-US" altLang="ko-KR" dirty="0"/>
          </a:p>
          <a:p>
            <a:pPr lvl="1"/>
            <a:r>
              <a:rPr lang="ko-KR" altLang="en-US" dirty="0"/>
              <a:t>거시 환경 분석 과정</a:t>
            </a:r>
            <a:endParaRPr lang="en-US" altLang="ko-KR" dirty="0"/>
          </a:p>
          <a:p>
            <a:pPr lvl="2"/>
            <a:r>
              <a:rPr lang="ko-KR" altLang="en-US" dirty="0"/>
              <a:t>기업의 전략적 입지를 점검</a:t>
            </a:r>
            <a:endParaRPr lang="en-US" altLang="ko-KR" dirty="0"/>
          </a:p>
          <a:p>
            <a:pPr lvl="2"/>
            <a:r>
              <a:rPr lang="ko-KR" altLang="en-US" dirty="0"/>
              <a:t>각 환경 영 역에서 분석의 폭과 깊이를 설정하기 위해 환경 경계를 정의</a:t>
            </a:r>
            <a:endParaRPr lang="en-US" altLang="ko-KR" dirty="0"/>
          </a:p>
          <a:p>
            <a:pPr lvl="2"/>
            <a:r>
              <a:rPr lang="ko-KR" altLang="en-US" dirty="0"/>
              <a:t>각 영역별 사건과 동향이 무엇인지 분석한다</a:t>
            </a:r>
            <a:r>
              <a:rPr lang="en-US" altLang="ko-KR" dirty="0"/>
              <a:t>. </a:t>
            </a:r>
            <a:r>
              <a:rPr lang="ko-KR" altLang="en-US" dirty="0"/>
              <a:t>다음으로 동향 간의 상호관계를 이해</a:t>
            </a:r>
            <a:endParaRPr lang="en-US" altLang="ko-KR" dirty="0"/>
          </a:p>
          <a:p>
            <a:pPr lvl="2"/>
            <a:r>
              <a:rPr lang="ko-KR" altLang="en-US" dirty="0"/>
              <a:t>동향과 이슈를 연결하여 미래 방향을 예측한 후</a:t>
            </a:r>
            <a:r>
              <a:rPr lang="en-US" altLang="ko-KR" dirty="0"/>
              <a:t>, </a:t>
            </a:r>
            <a:r>
              <a:rPr lang="ko-KR" altLang="en-US" dirty="0"/>
              <a:t>최종적으로 의미를 도출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6204169" cy="19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사회적 환경 분석</a:t>
            </a:r>
            <a:endParaRPr lang="en-US" altLang="ko-KR" dirty="0"/>
          </a:p>
          <a:p>
            <a:pPr lvl="1"/>
            <a:r>
              <a:rPr lang="ko-KR" altLang="en-US" dirty="0"/>
              <a:t>고령 인구의 증가</a:t>
            </a:r>
            <a:endParaRPr lang="en-US" altLang="ko-KR" dirty="0"/>
          </a:p>
          <a:p>
            <a:pPr lvl="2"/>
            <a:r>
              <a:rPr lang="ko-KR" altLang="en-US" dirty="0"/>
              <a:t>전 세계 </a:t>
            </a:r>
            <a:r>
              <a:rPr lang="en-US" altLang="ko-KR" dirty="0"/>
              <a:t>60</a:t>
            </a:r>
            <a:r>
              <a:rPr lang="ko-KR" altLang="en-US" dirty="0"/>
              <a:t>세 이상의 노인 인구가 </a:t>
            </a:r>
            <a:r>
              <a:rPr lang="en-US" altLang="ko-KR" dirty="0"/>
              <a:t>2050</a:t>
            </a:r>
            <a:r>
              <a:rPr lang="ko-KR" altLang="en-US" dirty="0"/>
              <a:t>년에는 </a:t>
            </a:r>
            <a:r>
              <a:rPr lang="en-US" altLang="ko-KR" dirty="0"/>
              <a:t>20</a:t>
            </a:r>
            <a:r>
              <a:rPr lang="ko-KR" altLang="en-US" dirty="0"/>
              <a:t>억 명에 이를 것 으로 전망 </a:t>
            </a:r>
            <a:r>
              <a:rPr lang="en-US" altLang="ko-KR" dirty="0"/>
              <a:t>(UN </a:t>
            </a:r>
            <a:r>
              <a:rPr lang="ko-KR" altLang="en-US" dirty="0"/>
              <a:t>보고서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sz="1100" dirty="0"/>
              <a:t>고령 인구의 증가에 따른 여가</a:t>
            </a:r>
            <a:r>
              <a:rPr lang="en-US" altLang="ko-KR" sz="1100" dirty="0"/>
              <a:t>, </a:t>
            </a:r>
            <a:r>
              <a:rPr lang="ko-KR" altLang="en-US" sz="1100" dirty="0"/>
              <a:t>요양</a:t>
            </a:r>
            <a:r>
              <a:rPr lang="en-US" altLang="ko-KR" sz="1100" dirty="0"/>
              <a:t>, </a:t>
            </a:r>
            <a:r>
              <a:rPr lang="ko-KR" altLang="en-US" sz="1100" dirty="0"/>
              <a:t>의료기기</a:t>
            </a:r>
            <a:r>
              <a:rPr lang="en-US" altLang="ko-KR" sz="1100" dirty="0"/>
              <a:t>, </a:t>
            </a:r>
            <a:r>
              <a:rPr lang="ko-KR" altLang="en-US" sz="1100" dirty="0"/>
              <a:t>건강 지원 등 고령친화산업의 수요가 지속적으로 확대될 것으로 전망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91" y="2996952"/>
            <a:ext cx="4536504" cy="33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사회적 환경 분석</a:t>
            </a:r>
            <a:endParaRPr lang="en-US" altLang="ko-KR" dirty="0"/>
          </a:p>
          <a:p>
            <a:pPr lvl="1"/>
            <a:r>
              <a:rPr lang="ko-KR" altLang="en-US" dirty="0"/>
              <a:t>다문화 사회 진입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현재 대한민국에 거주하는 외국인 주민은 </a:t>
            </a:r>
            <a:r>
              <a:rPr lang="en-US" altLang="ko-KR" dirty="0"/>
              <a:t>250</a:t>
            </a:r>
            <a:r>
              <a:rPr lang="ko-KR" altLang="en-US" dirty="0"/>
              <a:t>만 명을 넘어서며 전체 인구의 약 </a:t>
            </a:r>
            <a:r>
              <a:rPr lang="en-US" altLang="ko-KR" dirty="0"/>
              <a:t>5%</a:t>
            </a:r>
            <a:r>
              <a:rPr lang="ko-KR" altLang="en-US" dirty="0"/>
              <a:t>를 자지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2780928"/>
            <a:ext cx="3600400" cy="37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거시 환경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사회적 환경 분석</a:t>
            </a:r>
            <a:endParaRPr lang="en-US" altLang="ko-KR" dirty="0"/>
          </a:p>
          <a:p>
            <a:pPr lvl="1"/>
            <a:r>
              <a:rPr lang="ko-KR" altLang="en-US" dirty="0"/>
              <a:t>여성의 경제활동 참여 증가 </a:t>
            </a:r>
            <a:endParaRPr lang="en-US" altLang="ko-KR" dirty="0"/>
          </a:p>
          <a:p>
            <a:pPr lvl="2"/>
            <a:r>
              <a:rPr lang="ko-KR" altLang="en-US" dirty="0"/>
              <a:t>여성의 인권 및 지위 향상과 더불어 경제활동 참여가 증가</a:t>
            </a:r>
            <a:endParaRPr lang="en-US" altLang="ko-KR" dirty="0"/>
          </a:p>
          <a:p>
            <a:pPr lvl="2"/>
            <a:r>
              <a:rPr lang="ko-KR" altLang="en-US" dirty="0"/>
              <a:t>결혼과 출산율의 하락</a:t>
            </a:r>
            <a:r>
              <a:rPr lang="en-US" altLang="ko-KR" dirty="0"/>
              <a:t>, </a:t>
            </a:r>
            <a:r>
              <a:rPr lang="ko-KR" altLang="en-US" dirty="0"/>
              <a:t>이혼율의 상승 으로 이어지고 있으며 여성의 경제적 독립과 개인화를 확대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개인주의 </a:t>
            </a:r>
            <a:endParaRPr lang="en-US" altLang="ko-KR" dirty="0"/>
          </a:p>
          <a:p>
            <a:pPr lvl="2"/>
            <a:r>
              <a:rPr lang="ko-KR" altLang="en-US" dirty="0"/>
              <a:t>여가와 문화의 가치가 증가하면서 소비자의 욕구가 다양화</a:t>
            </a:r>
            <a:endParaRPr lang="en-US" altLang="ko-KR" dirty="0"/>
          </a:p>
          <a:p>
            <a:pPr lvl="2"/>
            <a:r>
              <a:rPr lang="ko-KR" altLang="en-US" dirty="0"/>
              <a:t>명품</a:t>
            </a:r>
            <a:r>
              <a:rPr lang="en-US" altLang="ko-KR" dirty="0"/>
              <a:t>, </a:t>
            </a:r>
            <a:r>
              <a:rPr lang="ko-KR" altLang="en-US" dirty="0"/>
              <a:t>향수</a:t>
            </a:r>
            <a:r>
              <a:rPr lang="en-US" altLang="ko-KR" dirty="0"/>
              <a:t>, </a:t>
            </a:r>
            <a:r>
              <a:rPr lang="ko-KR" altLang="en-US" dirty="0"/>
              <a:t>고가의 디저트</a:t>
            </a:r>
            <a:r>
              <a:rPr lang="en-US" altLang="ko-KR" dirty="0"/>
              <a:t>, </a:t>
            </a:r>
            <a:r>
              <a:rPr lang="ko-KR" altLang="en-US" dirty="0" err="1"/>
              <a:t>뷰티</a:t>
            </a:r>
            <a:r>
              <a:rPr lang="ko-KR" altLang="en-US" dirty="0"/>
              <a:t> 케어</a:t>
            </a:r>
            <a:r>
              <a:rPr lang="en-US" altLang="ko-KR" dirty="0"/>
              <a:t>, </a:t>
            </a:r>
            <a:r>
              <a:rPr lang="ko-KR" altLang="en-US" dirty="0"/>
              <a:t>여행 등 프리미엄 상품에 과감한 투자를 아끼지 않는 </a:t>
            </a:r>
            <a:r>
              <a:rPr lang="ko-KR" altLang="en-US" dirty="0" err="1"/>
              <a:t>포미족이</a:t>
            </a:r>
            <a:r>
              <a:rPr lang="ko-KR" altLang="en-US" dirty="0"/>
              <a:t> 등장</a:t>
            </a:r>
            <a:endParaRPr lang="en-US" altLang="ko-KR" dirty="0"/>
          </a:p>
          <a:p>
            <a:pPr lvl="3"/>
            <a:r>
              <a:rPr lang="ko-KR" altLang="en-US" dirty="0" err="1"/>
              <a:t>포미</a:t>
            </a:r>
            <a:r>
              <a:rPr lang="en-US" altLang="ko-KR" dirty="0"/>
              <a:t>: </a:t>
            </a:r>
            <a:r>
              <a:rPr lang="ko-KR" altLang="en-US" dirty="0"/>
              <a:t>건강</a:t>
            </a:r>
            <a:r>
              <a:rPr lang="en-US" altLang="ko-KR" dirty="0"/>
              <a:t>, </a:t>
            </a:r>
            <a:r>
              <a:rPr lang="ko-KR" altLang="en-US" dirty="0"/>
              <a:t>싱글</a:t>
            </a:r>
            <a:r>
              <a:rPr lang="en-US" altLang="ko-KR" dirty="0"/>
              <a:t>, </a:t>
            </a:r>
            <a:r>
              <a:rPr lang="ko-KR" altLang="en-US" dirty="0"/>
              <a:t>여가</a:t>
            </a:r>
            <a:r>
              <a:rPr lang="en-US" altLang="ko-KR" dirty="0"/>
              <a:t>, </a:t>
            </a:r>
            <a:r>
              <a:rPr lang="ko-KR" altLang="en-US" dirty="0"/>
              <a:t>편의</a:t>
            </a:r>
            <a:r>
              <a:rPr lang="en-US" altLang="ko-KR" dirty="0"/>
              <a:t>, </a:t>
            </a:r>
            <a:r>
              <a:rPr lang="ko-KR" altLang="en-US" dirty="0"/>
              <a:t>고가의 알파벳 앞 글자를 따서 만든 신조어</a:t>
            </a:r>
            <a:endParaRPr lang="en-US" altLang="ko-KR" dirty="0"/>
          </a:p>
          <a:p>
            <a:pPr marL="628650" lvl="3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 ‘나를 위한 작은 </a:t>
            </a:r>
            <a:r>
              <a:rPr lang="ko-KR" altLang="en-US" dirty="0" err="1"/>
              <a:t>사치’를</a:t>
            </a:r>
            <a:r>
              <a:rPr lang="ko-KR" altLang="en-US" dirty="0"/>
              <a:t> 추구하는 소비 성향을 가진 사람들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1391</Words>
  <Application>Microsoft Office PowerPoint</Application>
  <PresentationFormat>화면 슬라이드 쇼(4:3)</PresentationFormat>
  <Paragraphs>172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08 시장 환경 분석</vt:lpstr>
      <vt:lpstr>PowerPoint 프레젠테이션</vt:lpstr>
      <vt:lpstr>PowerPoint 프레젠테이션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01. 거시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02. 미시 환경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131</cp:revision>
  <dcterms:created xsi:type="dcterms:W3CDTF">2020-06-18T03:20:34Z</dcterms:created>
  <dcterms:modified xsi:type="dcterms:W3CDTF">2023-01-03T07:43:33Z</dcterms:modified>
</cp:coreProperties>
</file>