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461" r:id="rId2"/>
    <p:sldId id="522" r:id="rId3"/>
    <p:sldId id="386" r:id="rId4"/>
    <p:sldId id="387" r:id="rId5"/>
    <p:sldId id="460" r:id="rId6"/>
    <p:sldId id="524" r:id="rId7"/>
    <p:sldId id="523" r:id="rId8"/>
    <p:sldId id="525" r:id="rId9"/>
    <p:sldId id="526" r:id="rId10"/>
    <p:sldId id="527" r:id="rId11"/>
    <p:sldId id="528" r:id="rId12"/>
    <p:sldId id="529" r:id="rId13"/>
    <p:sldId id="530" r:id="rId14"/>
    <p:sldId id="55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9" r:id="rId23"/>
    <p:sldId id="538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49" r:id="rId34"/>
    <p:sldId id="385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기술적 환경 분석의 목적</a:t>
            </a:r>
            <a:endParaRPr lang="en-US" altLang="ko-KR" dirty="0"/>
          </a:p>
          <a:p>
            <a:pPr lvl="2"/>
            <a:r>
              <a:rPr lang="ko-KR" altLang="en-US" dirty="0"/>
              <a:t>시스템 사양 및 구성</a:t>
            </a:r>
            <a:r>
              <a:rPr lang="en-US" altLang="ko-KR" dirty="0"/>
              <a:t>, </a:t>
            </a:r>
            <a:r>
              <a:rPr lang="ko-KR" altLang="en-US" dirty="0"/>
              <a:t>디렉터리 구성</a:t>
            </a:r>
            <a:r>
              <a:rPr lang="en-US" altLang="ko-KR" dirty="0"/>
              <a:t>, </a:t>
            </a:r>
            <a:r>
              <a:rPr lang="ko-KR" altLang="en-US" dirty="0"/>
              <a:t>데이터베이스 구조 등 을 파악하여 개발자로 하여금 그 내용을 이해하고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   효율적이며 효과적인 설계 대안을 선택하도록 만들기 위해서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r>
              <a:rPr lang="ko-KR" altLang="en-US" dirty="0"/>
              <a:t>기술적 환경 분석 자료 </a:t>
            </a:r>
            <a:endParaRPr lang="en-US" altLang="ko-KR" dirty="0"/>
          </a:p>
          <a:p>
            <a:pPr lvl="2"/>
            <a:r>
              <a:rPr lang="ko-KR" altLang="en-US" dirty="0"/>
              <a:t>기술적 환경 분석을 위한 자료로는 개발 환경 정의서</a:t>
            </a:r>
            <a:r>
              <a:rPr lang="en-US" altLang="ko-KR" dirty="0"/>
              <a:t>, </a:t>
            </a:r>
            <a:r>
              <a:rPr lang="ko-KR" altLang="en-US" dirty="0"/>
              <a:t>개발 표준 정의서</a:t>
            </a:r>
            <a:r>
              <a:rPr lang="en-US" altLang="ko-KR" dirty="0"/>
              <a:t>, </a:t>
            </a:r>
            <a:r>
              <a:rPr lang="ko-KR" altLang="en-US" dirty="0"/>
              <a:t>시스템 구성도 및 시스템 요구사항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데이터베이스 테이블 명세서</a:t>
            </a:r>
            <a:r>
              <a:rPr lang="en-US" altLang="ko-KR" dirty="0"/>
              <a:t>, </a:t>
            </a:r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r>
              <a:rPr lang="en-US" altLang="ko-KR" dirty="0"/>
              <a:t> </a:t>
            </a:r>
            <a:r>
              <a:rPr lang="ko-KR" altLang="en-US" dirty="0"/>
              <a:t>등 여러 가지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550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기술적 환경 분석 자료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2477"/>
            <a:ext cx="4464496" cy="4746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8880"/>
            <a:ext cx="3816424" cy="1198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22908"/>
            <a:ext cx="3816423" cy="22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9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endParaRPr lang="en-US" altLang="ko-KR" dirty="0"/>
          </a:p>
          <a:p>
            <a:pPr lvl="1"/>
            <a:r>
              <a:rPr lang="ko-KR" altLang="en-US" dirty="0"/>
              <a:t>디렉터리 이름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메뉴별로</a:t>
            </a:r>
            <a:r>
              <a:rPr lang="ko-KR" altLang="en-US" dirty="0"/>
              <a:t> 디렉터리를 구성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0" y="2115487"/>
            <a:ext cx="4355976" cy="2618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2" y="4734284"/>
            <a:ext cx="4355976" cy="13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endParaRPr lang="en-US" altLang="ko-KR" dirty="0"/>
          </a:p>
          <a:p>
            <a:pPr lvl="1"/>
            <a:r>
              <a:rPr lang="ko-KR" altLang="en-US" dirty="0"/>
              <a:t>페이지 이름</a:t>
            </a:r>
            <a:endParaRPr lang="en-US" altLang="ko-KR" dirty="0"/>
          </a:p>
          <a:p>
            <a:pPr lvl="2"/>
            <a:r>
              <a:rPr lang="ko-KR" altLang="en-US" dirty="0"/>
              <a:t>각 디렉터리의 톱</a:t>
            </a:r>
            <a:r>
              <a:rPr lang="en-US" altLang="ko-KR" dirty="0"/>
              <a:t>(Top)</a:t>
            </a:r>
            <a:r>
              <a:rPr lang="ko-KR" altLang="en-US" dirty="0"/>
              <a:t>은 </a:t>
            </a:r>
            <a:r>
              <a:rPr lang="en-US" altLang="ko-KR" dirty="0"/>
              <a:t>index.html</a:t>
            </a:r>
            <a:r>
              <a:rPr lang="ko-KR" altLang="en-US" dirty="0"/>
              <a:t>로 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각 메뉴의 </a:t>
            </a:r>
            <a:r>
              <a:rPr lang="ko-KR" altLang="en-US" dirty="0" err="1"/>
              <a:t>풀네임</a:t>
            </a:r>
            <a:r>
              <a:rPr lang="en-US" altLang="ko-KR" dirty="0"/>
              <a:t>(Full Name)</a:t>
            </a:r>
            <a:r>
              <a:rPr lang="ko-KR" altLang="en-US" dirty="0"/>
              <a:t>을 기본으로 하되</a:t>
            </a:r>
            <a:r>
              <a:rPr lang="en-US" altLang="ko-KR" dirty="0"/>
              <a:t>, </a:t>
            </a:r>
            <a:r>
              <a:rPr lang="ko-KR" altLang="en-US" dirty="0"/>
              <a:t>관사와 전치사는 생략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sz="1130" dirty="0"/>
              <a:t>메뉴 이름이 </a:t>
            </a:r>
            <a:r>
              <a:rPr lang="en-US" altLang="ko-KR" sz="1130" dirty="0"/>
              <a:t>2</a:t>
            </a:r>
            <a:r>
              <a:rPr lang="ko-KR" altLang="en-US" sz="1130" dirty="0"/>
              <a:t>음절 이상일 때는 ‘첫 음절</a:t>
            </a:r>
            <a:r>
              <a:rPr lang="en-US" altLang="ko-KR" sz="1130" dirty="0"/>
              <a:t>_</a:t>
            </a:r>
            <a:r>
              <a:rPr lang="ko-KR" altLang="en-US" sz="1130" dirty="0"/>
              <a:t>둘째 음절의 첫 두 글자</a:t>
            </a:r>
            <a:r>
              <a:rPr lang="en-US" altLang="ko-KR" sz="1130" dirty="0"/>
              <a:t>(</a:t>
            </a:r>
            <a:r>
              <a:rPr lang="ko-KR" altLang="en-US" sz="1130" dirty="0"/>
              <a:t>또는 약어</a:t>
            </a:r>
            <a:r>
              <a:rPr lang="en-US" altLang="ko-KR" sz="1130" dirty="0"/>
              <a:t>)_</a:t>
            </a:r>
            <a:r>
              <a:rPr lang="ko-KR" altLang="en-US" sz="1130" dirty="0"/>
              <a:t>다음 음절의 첫 두 글자</a:t>
            </a:r>
            <a:r>
              <a:rPr lang="en-US" altLang="ko-KR" sz="1130" dirty="0"/>
              <a:t>(</a:t>
            </a:r>
            <a:r>
              <a:rPr lang="ko-KR" altLang="en-US" sz="1130" dirty="0"/>
              <a:t>또 는 약어</a:t>
            </a:r>
            <a:r>
              <a:rPr lang="en-US" altLang="ko-KR" sz="1130" dirty="0"/>
              <a:t>)‘</a:t>
            </a:r>
            <a:r>
              <a:rPr lang="ko-KR" altLang="en-US" sz="1130" dirty="0"/>
              <a:t>로 함</a:t>
            </a:r>
            <a:endParaRPr lang="en-US" altLang="ko-KR" sz="1130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이미지 이름</a:t>
            </a:r>
            <a:endParaRPr lang="en-US" altLang="ko-KR" dirty="0"/>
          </a:p>
          <a:p>
            <a:pPr lvl="2"/>
            <a:r>
              <a:rPr lang="ko-KR" altLang="en-US" dirty="0" err="1"/>
              <a:t>분류별</a:t>
            </a:r>
            <a:r>
              <a:rPr lang="ko-KR" altLang="en-US" dirty="0"/>
              <a:t> </a:t>
            </a:r>
            <a:r>
              <a:rPr lang="en-US" altLang="ko-KR" dirty="0" err="1"/>
              <a:t>imgs</a:t>
            </a:r>
            <a:r>
              <a:rPr lang="en-US" altLang="ko-KR" dirty="0"/>
              <a:t> : ‘</a:t>
            </a:r>
            <a:r>
              <a:rPr lang="ko-KR" altLang="en-US" dirty="0"/>
              <a:t>해당디렉터리</a:t>
            </a:r>
            <a:r>
              <a:rPr lang="en-US" altLang="ko-KR" dirty="0"/>
              <a:t>/</a:t>
            </a:r>
            <a:r>
              <a:rPr lang="en-US" altLang="ko-KR" dirty="0" err="1"/>
              <a:t>imgs</a:t>
            </a:r>
            <a:r>
              <a:rPr lang="en-US" altLang="ko-KR" dirty="0"/>
              <a:t>/’ </a:t>
            </a:r>
            <a:r>
              <a:rPr lang="ko-KR" altLang="en-US" dirty="0"/>
              <a:t>에 위치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3CB782-B8D9-910B-9B5F-F0E7F9770EFB}"/>
              </a:ext>
            </a:extLst>
          </p:cNvPr>
          <p:cNvGrpSpPr/>
          <p:nvPr/>
        </p:nvGrpSpPr>
        <p:grpSpPr>
          <a:xfrm>
            <a:off x="1723591" y="3560044"/>
            <a:ext cx="5696819" cy="2605260"/>
            <a:chOff x="1240518" y="3450930"/>
            <a:chExt cx="5696819" cy="26052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A1DAB8-91E3-CABB-45F1-8D9DA2D3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3450930"/>
              <a:ext cx="5677705" cy="20226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A3795BC-954F-C7D8-0C23-D9CD4D30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518" y="5473579"/>
              <a:ext cx="5677705" cy="582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27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파일 디렉터리 네이밍 가이드</a:t>
            </a:r>
            <a:endParaRPr lang="en-US" altLang="ko-KR" dirty="0"/>
          </a:p>
          <a:p>
            <a:pPr lvl="1"/>
            <a:r>
              <a:rPr lang="ko-KR" altLang="en-US" dirty="0"/>
              <a:t>공통 규칙</a:t>
            </a:r>
            <a:endParaRPr lang="en-US" altLang="ko-KR" dirty="0"/>
          </a:p>
          <a:p>
            <a:pPr lvl="2"/>
            <a:r>
              <a:rPr lang="ko-KR" altLang="en-US" dirty="0"/>
              <a:t>각 메뉴의 </a:t>
            </a:r>
            <a:r>
              <a:rPr lang="ko-KR" altLang="en-US" dirty="0" err="1"/>
              <a:t>풀네임</a:t>
            </a:r>
            <a:r>
              <a:rPr lang="en-US" altLang="ko-KR" dirty="0"/>
              <a:t>(Full Name)</a:t>
            </a:r>
            <a:r>
              <a:rPr lang="ko-KR" altLang="en-US" dirty="0"/>
              <a:t>을 기본으로 하되</a:t>
            </a:r>
            <a:r>
              <a:rPr lang="en-US" altLang="ko-KR" dirty="0"/>
              <a:t>, </a:t>
            </a:r>
            <a:r>
              <a:rPr lang="ko-KR" altLang="en-US" dirty="0"/>
              <a:t>관사와 전치사는 생략</a:t>
            </a:r>
            <a:endParaRPr lang="en-US" altLang="ko-KR" dirty="0"/>
          </a:p>
          <a:p>
            <a:pPr lvl="2"/>
            <a:r>
              <a:rPr lang="ko-KR" altLang="en-US" sz="1130" dirty="0"/>
              <a:t>메뉴 이름이 </a:t>
            </a:r>
            <a:r>
              <a:rPr lang="en-US" altLang="ko-KR" sz="1130" dirty="0"/>
              <a:t>2</a:t>
            </a:r>
            <a:r>
              <a:rPr lang="ko-KR" altLang="en-US" sz="1130" dirty="0"/>
              <a:t>음절 이상일 때에는 ‘</a:t>
            </a:r>
            <a:r>
              <a:rPr lang="ko-KR" altLang="en-US" sz="1130" dirty="0" err="1"/>
              <a:t>첫음절</a:t>
            </a:r>
            <a:r>
              <a:rPr lang="en-US" altLang="ko-KR" sz="1130" dirty="0"/>
              <a:t>_</a:t>
            </a:r>
            <a:r>
              <a:rPr lang="ko-KR" altLang="en-US" sz="1130" dirty="0" err="1"/>
              <a:t>둘째음절의</a:t>
            </a:r>
            <a:r>
              <a:rPr lang="ko-KR" altLang="en-US" sz="1130" dirty="0"/>
              <a:t> 첫 </a:t>
            </a:r>
            <a:r>
              <a:rPr lang="ko-KR" altLang="en-US" sz="1130" dirty="0" err="1"/>
              <a:t>두글자</a:t>
            </a:r>
            <a:r>
              <a:rPr lang="en-US" altLang="ko-KR" sz="1130" dirty="0"/>
              <a:t>(</a:t>
            </a:r>
            <a:r>
              <a:rPr lang="ko-KR" altLang="en-US" sz="1130" dirty="0"/>
              <a:t>또는 약어</a:t>
            </a:r>
            <a:r>
              <a:rPr lang="en-US" altLang="ko-KR" sz="1130" dirty="0"/>
              <a:t>)_</a:t>
            </a:r>
            <a:r>
              <a:rPr lang="ko-KR" altLang="en-US" sz="1130" dirty="0"/>
              <a:t>다음 음절의 첫 두 글자 </a:t>
            </a:r>
            <a:r>
              <a:rPr lang="en-US" altLang="ko-KR" sz="1130" dirty="0"/>
              <a:t>(</a:t>
            </a:r>
            <a:r>
              <a:rPr lang="ko-KR" altLang="en-US" sz="1130" dirty="0"/>
              <a:t>또는 약어</a:t>
            </a:r>
            <a:r>
              <a:rPr lang="en-US" altLang="ko-KR" sz="1130" dirty="0"/>
              <a:t>)’</a:t>
            </a:r>
            <a:r>
              <a:rPr lang="ko-KR" altLang="en-US" sz="1130" dirty="0"/>
              <a:t>로 함</a:t>
            </a:r>
            <a:endParaRPr lang="en-US" altLang="ko-KR" sz="1130" dirty="0"/>
          </a:p>
          <a:p>
            <a:pPr lvl="2"/>
            <a:r>
              <a:rPr lang="ko-KR" altLang="en-US" dirty="0"/>
              <a:t>위의 규칙을 지키면서 파일 이름이 겹치지 않도록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37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endParaRPr lang="en-US" altLang="ko-KR" dirty="0"/>
          </a:p>
          <a:p>
            <a:pPr lvl="1"/>
            <a:r>
              <a:rPr lang="ko-KR" altLang="en-US" dirty="0"/>
              <a:t>페이지 이름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서비스별</a:t>
            </a:r>
            <a:r>
              <a:rPr lang="ko-KR" altLang="en-US" dirty="0"/>
              <a:t> 기능 및 기술 난이도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9F477C5-EB67-91FB-5A4E-DA544A83FDD9}"/>
              </a:ext>
            </a:extLst>
          </p:cNvPr>
          <p:cNvGrpSpPr/>
          <p:nvPr/>
        </p:nvGrpSpPr>
        <p:grpSpPr>
          <a:xfrm>
            <a:off x="2195736" y="2077465"/>
            <a:ext cx="4752528" cy="4637262"/>
            <a:chOff x="1907704" y="2077465"/>
            <a:chExt cx="4752528" cy="46372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FC469C-CF89-34D2-785A-DEED11A5E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7509" y="2077465"/>
              <a:ext cx="4742723" cy="335553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9D5E00-1D5E-BE49-C3FA-1CDCBDA1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5433598"/>
              <a:ext cx="4742723" cy="128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제반 조건 분석</a:t>
            </a:r>
            <a:endParaRPr lang="en-US" altLang="ko-KR" dirty="0"/>
          </a:p>
          <a:p>
            <a:pPr lvl="2"/>
            <a:r>
              <a:rPr lang="ko-KR" altLang="en-US" dirty="0"/>
              <a:t>프로젝트 진행에 전제가 될 수 있는 제반 조건들을 충분히 파악하여 전체 프로젝트의 진행에 차질의 발생을 방지 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8CCD5B-189C-EE8E-17C4-8F454C53949C}"/>
              </a:ext>
            </a:extLst>
          </p:cNvPr>
          <p:cNvGrpSpPr/>
          <p:nvPr/>
        </p:nvGrpSpPr>
        <p:grpSpPr>
          <a:xfrm>
            <a:off x="2314216" y="1988840"/>
            <a:ext cx="4515569" cy="4346742"/>
            <a:chOff x="992535" y="1988840"/>
            <a:chExt cx="4515569" cy="434674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30" y="5007210"/>
              <a:ext cx="4472747" cy="132837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35" y="1988840"/>
              <a:ext cx="4515569" cy="32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6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기술적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제반 조건 분석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0" y="2564904"/>
            <a:ext cx="5584785" cy="35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내부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내부 환경 분석의 개념</a:t>
            </a:r>
            <a:endParaRPr lang="en-US" altLang="ko-KR" dirty="0"/>
          </a:p>
          <a:p>
            <a:pPr lvl="2"/>
            <a:r>
              <a:rPr lang="ko-KR" altLang="en-US" dirty="0"/>
              <a:t>내부 환경</a:t>
            </a:r>
            <a:r>
              <a:rPr lang="en-US" altLang="ko-KR" dirty="0"/>
              <a:t>: </a:t>
            </a:r>
            <a:r>
              <a:rPr lang="ko-KR" altLang="en-US" dirty="0"/>
              <a:t>클라이언트 기업의 인적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재무 등의 경영 자원이나 핵심 역량을 의미하는 것</a:t>
            </a:r>
            <a:endParaRPr lang="en-US" altLang="ko-KR" dirty="0"/>
          </a:p>
          <a:p>
            <a:pPr lvl="2"/>
            <a:r>
              <a:rPr lang="ko-KR" altLang="en-US" dirty="0"/>
              <a:t>내부 환경 분석</a:t>
            </a:r>
            <a:r>
              <a:rPr lang="en-US" altLang="ko-KR" dirty="0"/>
              <a:t>:</a:t>
            </a:r>
            <a:r>
              <a:rPr lang="ko-KR" altLang="en-US" dirty="0"/>
              <a:t> 기업의 보유 자원과 핵심 역량을 분석하여 전략적 강점</a:t>
            </a:r>
            <a:r>
              <a:rPr lang="en-US" altLang="ko-KR" dirty="0"/>
              <a:t>, </a:t>
            </a:r>
            <a:r>
              <a:rPr lang="ko-KR" altLang="en-US" dirty="0"/>
              <a:t>약점</a:t>
            </a:r>
            <a:r>
              <a:rPr lang="en-US" altLang="ko-KR" dirty="0"/>
              <a:t>, </a:t>
            </a:r>
            <a:r>
              <a:rPr lang="ko-KR" altLang="en-US" dirty="0"/>
              <a:t>문제점 등을 파악하고 경쟁사와의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                    </a:t>
            </a:r>
            <a:r>
              <a:rPr lang="ko-KR" altLang="en-US" dirty="0"/>
              <a:t>비교 분석을 통해 기업의 경쟁적 지위를 높이는 것</a:t>
            </a:r>
            <a:r>
              <a:rPr lang="en-US" altLang="ko-KR" dirty="0"/>
              <a:t> </a:t>
            </a:r>
          </a:p>
          <a:p>
            <a:pPr marL="447675" lvl="2" indent="0">
              <a:buNone/>
            </a:pPr>
            <a:endParaRPr lang="en-US" altLang="ko-KR" sz="100" dirty="0"/>
          </a:p>
          <a:p>
            <a:pPr lvl="2"/>
            <a:r>
              <a:rPr lang="ko-KR" altLang="en-US" dirty="0"/>
              <a:t>내부 환경 분석의 목적은 기업의 조직 구성</a:t>
            </a:r>
            <a:r>
              <a:rPr lang="en-US" altLang="ko-KR" dirty="0"/>
              <a:t>, </a:t>
            </a:r>
            <a:r>
              <a:rPr lang="ko-KR" altLang="en-US" dirty="0"/>
              <a:t>의사 전달 체계</a:t>
            </a:r>
            <a:r>
              <a:rPr lang="en-US" altLang="ko-KR" dirty="0"/>
              <a:t>, </a:t>
            </a:r>
            <a:r>
              <a:rPr lang="ko-KR" altLang="en-US" dirty="0"/>
              <a:t>업무 프로세스 및 처리 방식</a:t>
            </a:r>
            <a:r>
              <a:rPr lang="en-US" altLang="ko-KR" dirty="0"/>
              <a:t>, </a:t>
            </a:r>
            <a:r>
              <a:rPr lang="ko-KR" altLang="en-US" dirty="0"/>
              <a:t>행동 문화</a:t>
            </a:r>
            <a:r>
              <a:rPr lang="en-US" altLang="ko-KR" dirty="0"/>
              <a:t>, </a:t>
            </a:r>
            <a:r>
              <a:rPr lang="ko-KR" altLang="en-US" dirty="0"/>
              <a:t>인적 자원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물적 자원 등 자사의 구조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자원을 분석한 후</a:t>
            </a:r>
            <a:r>
              <a:rPr lang="en-US" altLang="ko-KR" dirty="0"/>
              <a:t>, </a:t>
            </a:r>
            <a:r>
              <a:rPr lang="ko-KR" altLang="en-US" dirty="0"/>
              <a:t>이를 통해 핵심 역량을 도출하는 데에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00282"/>
            <a:ext cx="6347470" cy="3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내부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내부 환경 분석의 개념</a:t>
            </a:r>
            <a:endParaRPr lang="en-US" altLang="ko-KR" dirty="0"/>
          </a:p>
          <a:p>
            <a:pPr lvl="2"/>
            <a:r>
              <a:rPr lang="ko-KR" altLang="en-US" dirty="0"/>
              <a:t>내부 환경 분석의 요소는 크게 조직 구조</a:t>
            </a:r>
            <a:r>
              <a:rPr lang="en-US" altLang="ko-KR" dirty="0"/>
              <a:t>, </a:t>
            </a:r>
            <a:r>
              <a:rPr lang="ko-KR" altLang="en-US" dirty="0"/>
              <a:t>조직 문화</a:t>
            </a:r>
            <a:r>
              <a:rPr lang="en-US" altLang="ko-KR" dirty="0"/>
              <a:t>, </a:t>
            </a:r>
            <a:r>
              <a:rPr lang="ko-KR" altLang="en-US" dirty="0"/>
              <a:t>조직 자원으로 구분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347470" cy="31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 </a:t>
            </a:r>
            <a:r>
              <a:rPr lang="ko-KR" altLang="en-US" sz="2700" dirty="0"/>
              <a:t>프로젝트 환경 분석 및 조사 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내부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가치사슬 분석</a:t>
            </a:r>
            <a:endParaRPr lang="en-US" altLang="ko-KR" dirty="0"/>
          </a:p>
          <a:p>
            <a:pPr lvl="1"/>
            <a:r>
              <a:rPr lang="ko-KR" altLang="en-US" dirty="0"/>
              <a:t>가치사슬 분석 모형</a:t>
            </a:r>
            <a:endParaRPr lang="en-US" altLang="ko-KR" dirty="0"/>
          </a:p>
          <a:p>
            <a:pPr lvl="2"/>
            <a:r>
              <a:rPr lang="ko-KR" altLang="en-US" dirty="0"/>
              <a:t>주요 활동</a:t>
            </a:r>
            <a:endParaRPr lang="en-US" altLang="ko-KR" dirty="0"/>
          </a:p>
          <a:p>
            <a:pPr lvl="3"/>
            <a:r>
              <a:rPr lang="ko-KR" altLang="en-US" dirty="0"/>
              <a:t>기업의 이윤 창출에 직접적인 영향을 미치는 활동</a:t>
            </a:r>
            <a:endParaRPr lang="en-US" altLang="ko-KR" dirty="0"/>
          </a:p>
          <a:p>
            <a:pPr lvl="3"/>
            <a:r>
              <a:rPr lang="ko-KR" altLang="en-US" dirty="0"/>
              <a:t>원재료 구매</a:t>
            </a:r>
            <a:r>
              <a:rPr lang="en-US" altLang="ko-KR" dirty="0"/>
              <a:t>, </a:t>
            </a:r>
            <a:r>
              <a:rPr lang="ko-KR" altLang="en-US" dirty="0"/>
              <a:t>검수</a:t>
            </a:r>
            <a:r>
              <a:rPr lang="en-US" altLang="ko-KR" dirty="0"/>
              <a:t>, </a:t>
            </a:r>
            <a:r>
              <a:rPr lang="ko-KR" altLang="en-US" dirty="0"/>
              <a:t>보관</a:t>
            </a:r>
            <a:r>
              <a:rPr lang="en-US" altLang="ko-KR" dirty="0"/>
              <a:t>, </a:t>
            </a:r>
            <a:r>
              <a:rPr lang="ko-KR" altLang="en-US" dirty="0"/>
              <a:t>재고 관리 등 투입 물류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포장</a:t>
            </a:r>
            <a:r>
              <a:rPr lang="en-US" altLang="ko-KR" dirty="0"/>
              <a:t>, </a:t>
            </a:r>
            <a:r>
              <a:rPr lang="ko-KR" altLang="en-US" dirty="0"/>
              <a:t>조립</a:t>
            </a:r>
            <a:r>
              <a:rPr lang="en-US" altLang="ko-KR" dirty="0"/>
              <a:t>, </a:t>
            </a:r>
            <a:r>
              <a:rPr lang="ko-KR" altLang="en-US" dirty="0"/>
              <a:t>장비 유지</a:t>
            </a:r>
            <a:r>
              <a:rPr lang="en-US" altLang="ko-KR" dirty="0"/>
              <a:t>, </a:t>
            </a:r>
            <a:r>
              <a:rPr lang="ko-KR" altLang="en-US" dirty="0"/>
              <a:t>검사 등 운영</a:t>
            </a:r>
            <a:r>
              <a:rPr lang="en-US" altLang="ko-KR" dirty="0"/>
              <a:t>, </a:t>
            </a:r>
            <a:r>
              <a:rPr lang="ko-KR" altLang="en-US" dirty="0"/>
              <a:t>창고 관리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배송</a:t>
            </a:r>
            <a:r>
              <a:rPr lang="en-US" altLang="ko-KR" dirty="0"/>
              <a:t>, </a:t>
            </a:r>
          </a:p>
          <a:p>
            <a:pPr marL="628650" lvl="3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유통 관리 등 산출 물류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프로모션 등 마케팅 및 영업</a:t>
            </a:r>
            <a:r>
              <a:rPr lang="en-US" altLang="ko-KR" dirty="0"/>
              <a:t>, </a:t>
            </a:r>
            <a:r>
              <a:rPr lang="ko-KR" altLang="en-US" dirty="0"/>
              <a:t>고객 지원</a:t>
            </a:r>
            <a:r>
              <a:rPr lang="en-US" altLang="ko-KR" dirty="0"/>
              <a:t>, </a:t>
            </a:r>
            <a:r>
              <a:rPr lang="ko-KR" altLang="en-US" dirty="0"/>
              <a:t>업그레이드 등 서비스</a:t>
            </a:r>
            <a:endParaRPr lang="en-US" altLang="ko-KR" dirty="0"/>
          </a:p>
          <a:p>
            <a:pPr marL="628650" lvl="3" indent="0">
              <a:buNone/>
            </a:pPr>
            <a:endParaRPr lang="en-US" altLang="ko-KR" sz="100" dirty="0"/>
          </a:p>
          <a:p>
            <a:pPr lvl="2"/>
            <a:r>
              <a:rPr lang="ko-KR" altLang="en-US" dirty="0"/>
              <a:t>지원 활동</a:t>
            </a:r>
            <a:endParaRPr lang="en-US" altLang="ko-KR" dirty="0"/>
          </a:p>
          <a:p>
            <a:pPr lvl="3"/>
            <a:r>
              <a:rPr lang="ko-KR" altLang="en-US" dirty="0"/>
              <a:t>이윤 창출에 간접적인 영향을 미치는 활동</a:t>
            </a:r>
            <a:endParaRPr lang="en-US" altLang="ko-KR" dirty="0"/>
          </a:p>
          <a:p>
            <a:pPr lvl="3"/>
            <a:r>
              <a:rPr lang="ko-KR" altLang="en-US" dirty="0"/>
              <a:t>경영 일반 관리</a:t>
            </a:r>
            <a:r>
              <a:rPr lang="en-US" altLang="ko-KR" dirty="0"/>
              <a:t>,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재무</a:t>
            </a:r>
            <a:r>
              <a:rPr lang="en-US" altLang="ko-KR" dirty="0"/>
              <a:t>, </a:t>
            </a:r>
            <a:r>
              <a:rPr lang="ko-KR" altLang="en-US" dirty="0"/>
              <a:t>총무</a:t>
            </a:r>
            <a:r>
              <a:rPr lang="en-US" altLang="ko-KR" dirty="0"/>
              <a:t>, </a:t>
            </a:r>
            <a:r>
              <a:rPr lang="ko-KR" altLang="en-US" dirty="0"/>
              <a:t>법무</a:t>
            </a:r>
            <a:r>
              <a:rPr lang="en-US" altLang="ko-KR" dirty="0"/>
              <a:t>, </a:t>
            </a:r>
            <a:r>
              <a:rPr lang="ko-KR" altLang="en-US" dirty="0"/>
              <a:t>회계 등 기업의 인프라 구조</a:t>
            </a:r>
            <a:r>
              <a:rPr lang="en-US" altLang="ko-KR" dirty="0"/>
              <a:t>, </a:t>
            </a:r>
            <a:r>
              <a:rPr lang="ko-KR" altLang="en-US" dirty="0"/>
              <a:t>채용</a:t>
            </a:r>
            <a:r>
              <a:rPr lang="en-US" altLang="ko-KR" dirty="0"/>
              <a:t>, </a:t>
            </a:r>
            <a:r>
              <a:rPr lang="ko-KR" altLang="en-US" dirty="0"/>
              <a:t>동기부여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보상 등 인적 자원 관리</a:t>
            </a:r>
            <a:r>
              <a:rPr lang="en-US" altLang="ko-KR" dirty="0"/>
              <a:t>, </a:t>
            </a:r>
          </a:p>
          <a:p>
            <a:pPr marL="628650" lvl="3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연구 개발</a:t>
            </a:r>
            <a:r>
              <a:rPr lang="en-US" altLang="ko-KR" dirty="0"/>
              <a:t>, </a:t>
            </a:r>
            <a:r>
              <a:rPr lang="ko-KR" altLang="en-US" dirty="0"/>
              <a:t>소프트웨어 개발</a:t>
            </a:r>
            <a:r>
              <a:rPr lang="en-US" altLang="ko-KR" dirty="0"/>
              <a:t>, </a:t>
            </a:r>
            <a:r>
              <a:rPr lang="ko-KR" altLang="en-US" dirty="0"/>
              <a:t>혁신 기술</a:t>
            </a:r>
            <a:r>
              <a:rPr lang="en-US" altLang="ko-KR" dirty="0"/>
              <a:t>, </a:t>
            </a:r>
            <a:r>
              <a:rPr lang="ko-KR" altLang="en-US" dirty="0"/>
              <a:t>디자인 등 기술 개발</a:t>
            </a:r>
            <a:r>
              <a:rPr lang="en-US" altLang="ko-KR" dirty="0"/>
              <a:t>, </a:t>
            </a:r>
            <a:r>
              <a:rPr lang="ko-KR" altLang="en-US" dirty="0"/>
              <a:t>원료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부품 등의 조달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392488" cy="26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내부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가치사슬 분석</a:t>
            </a:r>
            <a:endParaRPr lang="en-US" altLang="ko-KR" dirty="0"/>
          </a:p>
          <a:p>
            <a:pPr lvl="1"/>
            <a:r>
              <a:rPr lang="ko-KR" altLang="en-US" dirty="0"/>
              <a:t>가치사슬 분석 방법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기업의 주요 활동 </a:t>
            </a:r>
            <a:r>
              <a:rPr lang="ko-KR" altLang="en-US" dirty="0" err="1"/>
              <a:t>단위별</a:t>
            </a:r>
            <a:r>
              <a:rPr lang="ko-KR" altLang="en-US" dirty="0"/>
              <a:t> 세부 활동 분석</a:t>
            </a:r>
            <a:endParaRPr lang="en-US" altLang="ko-KR" dirty="0"/>
          </a:p>
          <a:p>
            <a:pPr lvl="3"/>
            <a:r>
              <a:rPr lang="ko-KR" altLang="en-US" dirty="0"/>
              <a:t>기업이 제공하는 제품이나 서비스가 어떠한 원료와 콘텐츠가 투입되어 운영되고 있는지 확인</a:t>
            </a:r>
            <a:endParaRPr lang="en-US" altLang="ko-KR" dirty="0"/>
          </a:p>
          <a:p>
            <a:pPr lvl="3"/>
            <a:r>
              <a:rPr lang="ko-KR" altLang="en-US" dirty="0"/>
              <a:t>제품이나 서비스가 마케팅 방식을 통해 어떻게 고객에게 전달되어 제공되는지 흐름을 파악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기업의 지원 활동 </a:t>
            </a:r>
            <a:r>
              <a:rPr lang="ko-KR" altLang="en-US" dirty="0" err="1"/>
              <a:t>단위별</a:t>
            </a:r>
            <a:r>
              <a:rPr lang="ko-KR" altLang="en-US" dirty="0"/>
              <a:t> 세부 활동 분석</a:t>
            </a:r>
            <a:endParaRPr lang="en-US" altLang="ko-KR" dirty="0"/>
          </a:p>
          <a:p>
            <a:pPr lvl="3"/>
            <a:r>
              <a:rPr lang="ko-KR" altLang="en-US" dirty="0"/>
              <a:t>기업의 조직 구조</a:t>
            </a:r>
            <a:r>
              <a:rPr lang="en-US" altLang="ko-KR" dirty="0"/>
              <a:t>, </a:t>
            </a:r>
            <a:r>
              <a:rPr lang="ko-KR" altLang="en-US" dirty="0"/>
              <a:t>경영관리</a:t>
            </a:r>
            <a:r>
              <a:rPr lang="en-US" altLang="ko-KR" dirty="0"/>
              <a:t>,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재무 등의 </a:t>
            </a:r>
            <a:r>
              <a:rPr lang="ko-KR" altLang="en-US" dirty="0" err="1"/>
              <a:t>인프라스트럭처를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3"/>
            <a:r>
              <a:rPr lang="ko-KR" altLang="en-US" dirty="0"/>
              <a:t>채용</a:t>
            </a:r>
            <a:r>
              <a:rPr lang="en-US" altLang="ko-KR" dirty="0"/>
              <a:t>, </a:t>
            </a:r>
            <a:r>
              <a:rPr lang="ko-KR" altLang="en-US" dirty="0"/>
              <a:t>동기부여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평가 등의 인적 자원 관리</a:t>
            </a:r>
            <a:r>
              <a:rPr lang="en-US" altLang="ko-KR" dirty="0"/>
              <a:t> </a:t>
            </a:r>
            <a:r>
              <a:rPr lang="ko-KR" altLang="en-US" dirty="0"/>
              <a:t>가 어떻게 이루어지고 있는지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endParaRPr lang="en-US" altLang="ko-KR" dirty="0"/>
          </a:p>
          <a:p>
            <a:pPr lvl="3"/>
            <a:r>
              <a:rPr lang="ko-KR" altLang="en-US" dirty="0"/>
              <a:t>신기술 개발을 위한 연구 개발</a:t>
            </a:r>
            <a:r>
              <a:rPr lang="en-US" altLang="ko-KR" dirty="0"/>
              <a:t>, </a:t>
            </a:r>
            <a:r>
              <a:rPr lang="ko-KR" altLang="en-US" dirty="0"/>
              <a:t>소프트웨어 개발</a:t>
            </a:r>
            <a:r>
              <a:rPr lang="en-US" altLang="ko-KR" dirty="0"/>
              <a:t>, </a:t>
            </a:r>
            <a:r>
              <a:rPr lang="ko-KR" altLang="en-US" dirty="0"/>
              <a:t>디자인 등의 기술 개발이 어떠한 활동을 통해 이루어지고 있는지 파악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기업의 주요 활동 </a:t>
            </a:r>
            <a:r>
              <a:rPr lang="ko-KR" altLang="en-US" dirty="0" err="1"/>
              <a:t>단위별</a:t>
            </a:r>
            <a:r>
              <a:rPr lang="ko-KR" altLang="en-US" dirty="0"/>
              <a:t> 세부 활동 간의 연계성 분석</a:t>
            </a:r>
            <a:endParaRPr lang="en-US" altLang="ko-KR" dirty="0"/>
          </a:p>
          <a:p>
            <a:pPr lvl="3"/>
            <a:r>
              <a:rPr lang="ko-KR" altLang="en-US" dirty="0"/>
              <a:t>각 </a:t>
            </a:r>
            <a:r>
              <a:rPr lang="ko-KR" altLang="en-US" dirty="0" err="1"/>
              <a:t>단위별</a:t>
            </a:r>
            <a:r>
              <a:rPr lang="ko-KR" altLang="en-US" dirty="0"/>
              <a:t> 세부 활동이 차지하는 상대적 중요도를 파악</a:t>
            </a:r>
            <a:endParaRPr lang="en-US" altLang="ko-KR" dirty="0"/>
          </a:p>
          <a:p>
            <a:pPr lvl="3"/>
            <a:r>
              <a:rPr lang="ko-KR" altLang="en-US" dirty="0"/>
              <a:t>어떠한 기업의 활동 분야가 가장 핵심 분야인지 경쟁 우위 요인을 분석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기업의 전사적 핵심 역량 분석</a:t>
            </a:r>
            <a:endParaRPr lang="en-US" altLang="ko-KR" dirty="0"/>
          </a:p>
          <a:p>
            <a:pPr lvl="3"/>
            <a:r>
              <a:rPr lang="ko-KR" altLang="en-US" dirty="0"/>
              <a:t>경쟁사가 모방하기 힘들고 차별화될 수 있는 경쟁 우위 요인을 분석하여 </a:t>
            </a:r>
            <a:r>
              <a:rPr lang="ko-KR" altLang="en-US" dirty="0" err="1"/>
              <a:t>지속가능한</a:t>
            </a:r>
            <a:r>
              <a:rPr lang="ko-KR" altLang="en-US" dirty="0"/>
              <a:t> 전사적 핵심 역량을 도출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770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예산 및 일정 수립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프로젝트 예산의 중요성</a:t>
            </a:r>
            <a:endParaRPr lang="en-US" altLang="ko-KR" dirty="0"/>
          </a:p>
          <a:p>
            <a:pPr lvl="2"/>
            <a:r>
              <a:rPr lang="ko-KR" altLang="en-US" dirty="0"/>
              <a:t>프로젝트 예산은 제공하고자 하는 서비스나 콘텐츠의 개발 범위 및 일정을 수립할 수 있는 중요한 기준의 하나</a:t>
            </a:r>
            <a:endParaRPr lang="en-US" altLang="ko-KR" dirty="0"/>
          </a:p>
          <a:p>
            <a:pPr lvl="2"/>
            <a:r>
              <a:rPr lang="ko-KR" altLang="en-US" dirty="0"/>
              <a:t>외주 제작의 경우 제안 요청서 상에 명시된 프로젝트의 전체 예산을 파악하고 투입 인력과 일정을 계획하고 책정</a:t>
            </a:r>
            <a:endParaRPr lang="en-US" altLang="ko-KR" dirty="0"/>
          </a:p>
          <a:p>
            <a:pPr lvl="2"/>
            <a:r>
              <a:rPr lang="ko-KR" altLang="en-US" dirty="0"/>
              <a:t>디지털 콘텐츠 분야의 경우</a:t>
            </a:r>
            <a:r>
              <a:rPr lang="en-US" altLang="ko-KR" dirty="0"/>
              <a:t>, </a:t>
            </a:r>
            <a:r>
              <a:rPr lang="ko-KR" altLang="en-US" dirty="0"/>
              <a:t>투입 인력의 등급</a:t>
            </a:r>
            <a:r>
              <a:rPr lang="en-US" altLang="ko-KR" dirty="0"/>
              <a:t>, </a:t>
            </a:r>
            <a:r>
              <a:rPr lang="ko-KR" altLang="en-US" dirty="0"/>
              <a:t>인원수</a:t>
            </a:r>
            <a:r>
              <a:rPr lang="en-US" altLang="ko-KR" dirty="0"/>
              <a:t>, </a:t>
            </a:r>
            <a:r>
              <a:rPr lang="ko-KR" altLang="en-US" dirty="0"/>
              <a:t>투입 기간을 근거로 견적을 산출하여 예산을 책정</a:t>
            </a:r>
            <a:endParaRPr lang="en-US" altLang="ko-KR" dirty="0"/>
          </a:p>
          <a:p>
            <a:pPr lvl="2"/>
            <a:r>
              <a:rPr lang="ko-KR" altLang="en-US" dirty="0"/>
              <a:t>투입 인력의 단가는 학력과 관련 분야 프로젝트의 수행 경력을 토대로 크게 특급</a:t>
            </a:r>
            <a:r>
              <a:rPr lang="en-US" altLang="ko-KR" dirty="0"/>
              <a:t>, </a:t>
            </a:r>
            <a:r>
              <a:rPr lang="ko-KR" altLang="en-US" dirty="0"/>
              <a:t>고급</a:t>
            </a:r>
            <a:r>
              <a:rPr lang="en-US" altLang="ko-KR" dirty="0"/>
              <a:t>, </a:t>
            </a:r>
            <a:r>
              <a:rPr lang="ko-KR" altLang="en-US" dirty="0"/>
              <a:t>중급</a:t>
            </a:r>
            <a:r>
              <a:rPr lang="en-US" altLang="ko-KR" dirty="0"/>
              <a:t>, </a:t>
            </a:r>
            <a:r>
              <a:rPr lang="ko-KR" altLang="en-US" dirty="0"/>
              <a:t>초급으로 나뉨</a:t>
            </a:r>
            <a:endParaRPr lang="en-US" altLang="ko-KR" dirty="0"/>
          </a:p>
          <a:p>
            <a:pPr lvl="2"/>
            <a:r>
              <a:rPr lang="ko-KR" altLang="en-US" dirty="0"/>
              <a:t>각 분야별 투입 인력의 인원 수와 투입 기간으로 프로젝트 예산 및 비용을 산출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2" y="3090798"/>
            <a:ext cx="3901250" cy="1224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3068960"/>
            <a:ext cx="3901250" cy="22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6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예산 및 일정 수립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프로젝트 예산의 중요성</a:t>
            </a:r>
            <a:endParaRPr lang="en-US" altLang="ko-KR" dirty="0"/>
          </a:p>
          <a:p>
            <a:pPr lvl="2"/>
            <a:r>
              <a:rPr lang="ko-KR" altLang="en-US" sz="1130" dirty="0"/>
              <a:t>최근 소프트웨어 기술자의 등급별 노임단가 기준은 공시되지 않고 소프트웨어 산업 분야 별 평균 임금을 해마다 발표</a:t>
            </a:r>
            <a:endParaRPr lang="en-US" altLang="ko-KR" sz="113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5" y="1833176"/>
            <a:ext cx="4019758" cy="28546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11" y="1988840"/>
            <a:ext cx="4180355" cy="45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예산 및 일정 수립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프로젝트 예산 및 비용 산출</a:t>
            </a:r>
            <a:endParaRPr lang="en-US" altLang="ko-KR" dirty="0"/>
          </a:p>
          <a:p>
            <a:pPr lvl="1"/>
            <a:r>
              <a:rPr lang="ko-KR" altLang="en-US" dirty="0"/>
              <a:t>예산 및 비용 산출 방법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프로젝트의 규모와 일정을 파악하고 기획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개발 등 </a:t>
            </a:r>
            <a:r>
              <a:rPr lang="ko-KR" altLang="en-US" dirty="0" err="1"/>
              <a:t>파트별로</a:t>
            </a:r>
            <a:r>
              <a:rPr lang="ko-KR" altLang="en-US" dirty="0"/>
              <a:t> 구분된 업무별 상세 업무 내역을 작성</a:t>
            </a:r>
            <a:r>
              <a:rPr lang="en-US" altLang="ko-KR" dirty="0"/>
              <a:t> </a:t>
            </a:r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sz="1100" dirty="0"/>
              <a:t>각 업무에 해당되는 투입 인력을 소프트웨어 기술자 등급 분류 기준표를 기반으로 특급</a:t>
            </a:r>
            <a:r>
              <a:rPr lang="en-US" altLang="ko-KR" sz="1100" dirty="0"/>
              <a:t>, </a:t>
            </a:r>
            <a:r>
              <a:rPr lang="ko-KR" altLang="en-US" sz="1100" dirty="0"/>
              <a:t>고급</a:t>
            </a:r>
            <a:r>
              <a:rPr lang="en-US" altLang="ko-KR" sz="1100" dirty="0"/>
              <a:t>, </a:t>
            </a:r>
            <a:r>
              <a:rPr lang="ko-KR" altLang="en-US" sz="1100" dirty="0"/>
              <a:t>중급</a:t>
            </a:r>
            <a:r>
              <a:rPr lang="en-US" altLang="ko-KR" sz="1100" dirty="0"/>
              <a:t>, </a:t>
            </a:r>
            <a:r>
              <a:rPr lang="ko-KR" altLang="en-US" sz="1100" dirty="0"/>
              <a:t>초급으로 나누어 배정</a:t>
            </a:r>
            <a:endParaRPr lang="en-US" altLang="ko-KR" sz="1100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각 업무별 투입 인력의 참여율을 배정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각 업무별 수행 인력의 등급에 따라 투입 기간</a:t>
            </a:r>
            <a:r>
              <a:rPr lang="en-US" altLang="ko-KR" dirty="0"/>
              <a:t>(Man/Month)</a:t>
            </a:r>
            <a:r>
              <a:rPr lang="ko-KR" altLang="en-US" dirty="0"/>
              <a:t>을 배정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각 업무별 등급에 따른 인력 단가</a:t>
            </a:r>
            <a:r>
              <a:rPr lang="en-US" altLang="ko-KR" dirty="0"/>
              <a:t>×</a:t>
            </a:r>
            <a:r>
              <a:rPr lang="ko-KR" altLang="en-US" dirty="0"/>
              <a:t>참여율</a:t>
            </a:r>
            <a:r>
              <a:rPr lang="en-US" altLang="ko-KR" dirty="0"/>
              <a:t>×</a:t>
            </a:r>
            <a:r>
              <a:rPr lang="ko-KR" altLang="en-US" dirty="0"/>
              <a:t>투입 인력 수</a:t>
            </a:r>
            <a:r>
              <a:rPr lang="en-US" altLang="ko-KR" dirty="0"/>
              <a:t>(Man)×</a:t>
            </a:r>
            <a:r>
              <a:rPr lang="ko-KR" altLang="en-US" dirty="0"/>
              <a:t>투입 기간</a:t>
            </a:r>
            <a:r>
              <a:rPr lang="en-US" altLang="ko-KR" dirty="0"/>
              <a:t>(Month)</a:t>
            </a:r>
            <a:r>
              <a:rPr lang="ko-KR" altLang="en-US" dirty="0"/>
              <a:t>을 계산하여 직접 인건비를 산출</a:t>
            </a:r>
            <a:endParaRPr lang="en-US" altLang="ko-KR" dirty="0"/>
          </a:p>
          <a:p>
            <a:pPr lvl="3"/>
            <a:r>
              <a:rPr lang="ko-KR" altLang="en-US" dirty="0"/>
              <a:t>중급 디자이너 </a:t>
            </a:r>
            <a:r>
              <a:rPr lang="en-US" altLang="ko-KR" dirty="0"/>
              <a:t>100% </a:t>
            </a:r>
            <a:r>
              <a:rPr lang="ko-KR" altLang="en-US" dirty="0"/>
              <a:t>참여</a:t>
            </a:r>
            <a:r>
              <a:rPr lang="en-US" altLang="ko-KR" dirty="0"/>
              <a:t>, 1</a:t>
            </a:r>
            <a:r>
              <a:rPr lang="ko-KR" altLang="en-US" dirty="0"/>
              <a:t>명</a:t>
            </a:r>
            <a:r>
              <a:rPr lang="en-US" altLang="ko-KR" dirty="0"/>
              <a:t>, 1</a:t>
            </a:r>
            <a:r>
              <a:rPr lang="ko-KR" altLang="en-US" dirty="0"/>
              <a:t>개월 투입 </a:t>
            </a:r>
            <a:endParaRPr lang="en-US" altLang="ko-KR" dirty="0"/>
          </a:p>
          <a:p>
            <a:pPr marL="628650" lvl="3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→ </a:t>
            </a:r>
            <a:r>
              <a:rPr lang="en-US" altLang="ko-KR" dirty="0"/>
              <a:t>239,748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중급 기술자 노임 단가</a:t>
            </a:r>
            <a:r>
              <a:rPr lang="en-US" altLang="ko-KR" dirty="0"/>
              <a:t>)×1(100%)×1(Man)×21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월평균 근무 일 수</a:t>
            </a:r>
            <a:r>
              <a:rPr lang="en-US" altLang="ko-KR" dirty="0"/>
              <a:t>) =5,034,708</a:t>
            </a:r>
            <a:r>
              <a:rPr lang="ko-KR" altLang="en-US" dirty="0"/>
              <a:t>원</a:t>
            </a:r>
            <a:endParaRPr lang="en-US" altLang="ko-KR" dirty="0"/>
          </a:p>
          <a:p>
            <a:pPr marL="628650" lvl="3" indent="0">
              <a:buNone/>
            </a:pPr>
            <a:endParaRPr lang="en-US" altLang="ko-KR" sz="100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err="1"/>
              <a:t>제경비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경상비용</a:t>
            </a:r>
            <a:r>
              <a:rPr lang="en-US" altLang="ko-KR" dirty="0"/>
              <a:t>)</a:t>
            </a:r>
            <a:r>
              <a:rPr lang="ko-KR" altLang="en-US" dirty="0"/>
              <a:t>를 직접인건비의 합의 </a:t>
            </a:r>
            <a:r>
              <a:rPr lang="en-US" altLang="ko-KR" dirty="0"/>
              <a:t>110%</a:t>
            </a:r>
            <a:r>
              <a:rPr lang="ko-KR" altLang="en-US" dirty="0"/>
              <a:t>로 계산</a:t>
            </a:r>
            <a:endParaRPr lang="en-US" altLang="ko-KR" dirty="0"/>
          </a:p>
          <a:p>
            <a:pPr lvl="3"/>
            <a:r>
              <a:rPr lang="en-US" altLang="ko-KR" dirty="0"/>
              <a:t>5,034,708×1.1=5,538,179</a:t>
            </a:r>
            <a:r>
              <a:rPr lang="ko-KR" altLang="en-US" dirty="0"/>
              <a:t>원</a:t>
            </a:r>
            <a:endParaRPr lang="en-US" altLang="ko-KR" dirty="0"/>
          </a:p>
          <a:p>
            <a:pPr lvl="3"/>
            <a:endParaRPr lang="en-US" altLang="ko-KR" sz="100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err="1"/>
              <a:t>기술료를</a:t>
            </a:r>
            <a:r>
              <a:rPr lang="ko-KR" altLang="en-US" dirty="0"/>
              <a:t> 직접인건비와 </a:t>
            </a:r>
            <a:r>
              <a:rPr lang="ko-KR" altLang="en-US" dirty="0" err="1"/>
              <a:t>제경비의</a:t>
            </a:r>
            <a:r>
              <a:rPr lang="ko-KR" altLang="en-US" dirty="0"/>
              <a:t> 합의 </a:t>
            </a:r>
            <a:r>
              <a:rPr lang="en-US" altLang="ko-KR" dirty="0"/>
              <a:t>20%</a:t>
            </a:r>
            <a:r>
              <a:rPr lang="ko-KR" altLang="en-US" dirty="0"/>
              <a:t>로 계산</a:t>
            </a:r>
            <a:endParaRPr lang="en-US" altLang="ko-KR" dirty="0"/>
          </a:p>
          <a:p>
            <a:pPr lvl="3"/>
            <a:r>
              <a:rPr lang="en-US" altLang="ko-KR" dirty="0"/>
              <a:t>5,034,708+5,538,179×0.2=2,114,577</a:t>
            </a:r>
            <a:r>
              <a:rPr lang="ko-KR" altLang="en-US" dirty="0"/>
              <a:t>원</a:t>
            </a:r>
            <a:endParaRPr lang="en-US" altLang="ko-KR" dirty="0"/>
          </a:p>
          <a:p>
            <a:pPr lvl="3"/>
            <a:endParaRPr lang="en-US" altLang="ko-KR" sz="100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직접인건비와 간접비를 합하여 전체 비용을 산출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391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예산 및 일정 수립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프로젝트 예산 및 비용 산출</a:t>
            </a:r>
            <a:endParaRPr lang="en-US" altLang="ko-KR" dirty="0"/>
          </a:p>
          <a:p>
            <a:pPr lvl="1"/>
            <a:r>
              <a:rPr lang="ko-KR" altLang="en-US" dirty="0"/>
              <a:t>예산 및 비용 산출 방법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FFA6A-C65B-36E9-55F8-C3F0C3A5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68" y="1913247"/>
            <a:ext cx="5462664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예산 및 일정 수립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프로젝트 일정 수립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세부 일정 계획 수립하기</a:t>
            </a:r>
            <a:endParaRPr lang="en-US" altLang="ko-KR" dirty="0"/>
          </a:p>
          <a:p>
            <a:pPr lvl="2"/>
            <a:r>
              <a:rPr lang="ko-KR" altLang="en-US" dirty="0"/>
              <a:t>프로젝트의 전체 범위를 파악하고 기획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개발 등 단계별 주요 업무를 분류</a:t>
            </a:r>
            <a:endParaRPr lang="en-US" altLang="ko-KR" dirty="0"/>
          </a:p>
          <a:p>
            <a:pPr lvl="2"/>
            <a:r>
              <a:rPr lang="ko-KR" altLang="en-US" dirty="0"/>
              <a:t>각 업무 항목별 책임 및 담당자를 선정</a:t>
            </a:r>
            <a:endParaRPr lang="en-US" altLang="ko-KR" dirty="0"/>
          </a:p>
          <a:p>
            <a:pPr lvl="2"/>
            <a:r>
              <a:rPr lang="ko-KR" altLang="en-US" dirty="0"/>
              <a:t>각 업무 항목별 난이도를 파악하여 시작일과 마감일을 할당</a:t>
            </a:r>
            <a:endParaRPr lang="en-US" altLang="ko-KR" dirty="0"/>
          </a:p>
          <a:p>
            <a:pPr lvl="2"/>
            <a:r>
              <a:rPr lang="ko-KR" altLang="en-US" dirty="0"/>
              <a:t>각 업무 항목별 수행 가능 기간을 산정하여 일정 계획을 수립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537302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예산 및 일정 수립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en-US" altLang="ko-KR" dirty="0"/>
              <a:t>WBS(</a:t>
            </a:r>
            <a:r>
              <a:rPr lang="ko-KR" altLang="en-US" dirty="0"/>
              <a:t>작업 분류 체계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WBS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/>
            <a:r>
              <a:rPr lang="ko-KR" altLang="en-US" dirty="0"/>
              <a:t>프로젝트 목표를 달성하기 위해 필요한 활동과 업무를 세분화하는 작업</a:t>
            </a:r>
            <a:endParaRPr lang="en-US" altLang="ko-KR" dirty="0"/>
          </a:p>
          <a:p>
            <a:pPr lvl="2"/>
            <a:r>
              <a:rPr lang="ko-KR" altLang="en-US" dirty="0"/>
              <a:t>프로젝트 구성 요소들을 계층 구조로 분류하여 프로젝트의 전체 범위를 정의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프로젝트 작업을 관리하기 쉽도록 작게 세분화</a:t>
            </a:r>
            <a:endParaRPr lang="en-US" altLang="ko-KR" dirty="0"/>
          </a:p>
          <a:p>
            <a:pPr lvl="2"/>
            <a:r>
              <a:rPr lang="ko-KR" altLang="en-US" dirty="0"/>
              <a:t>작업 패키지</a:t>
            </a:r>
            <a:r>
              <a:rPr lang="en-US" altLang="ko-KR" dirty="0"/>
              <a:t>: </a:t>
            </a:r>
            <a:r>
              <a:rPr lang="ko-KR" altLang="en-US" dirty="0"/>
              <a:t>계층 구조에서 최하위에 있는 항목</a:t>
            </a:r>
            <a:r>
              <a:rPr lang="en-US" altLang="ko-KR" dirty="0"/>
              <a:t>, </a:t>
            </a:r>
            <a:r>
              <a:rPr lang="ko-KR" altLang="en-US" dirty="0"/>
              <a:t>해당 업무의 담당자를 할당할 수 있을 정도로 작게 나눔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WBS</a:t>
            </a:r>
            <a:r>
              <a:rPr lang="ko-KR" altLang="en-US" dirty="0"/>
              <a:t>의 목적과 용도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투입 인력 등 프로젝트 이해 관계자 간의 의사소통 도구로 사용함</a:t>
            </a:r>
            <a:endParaRPr lang="en-US" altLang="ko-KR" dirty="0"/>
          </a:p>
          <a:p>
            <a:pPr lvl="2"/>
            <a:r>
              <a:rPr lang="ko-KR" altLang="en-US" dirty="0"/>
              <a:t>프로젝트 업무 내역을 가시화할 수 있어 관리가 용이함</a:t>
            </a:r>
            <a:endParaRPr lang="en-US" altLang="ko-KR" dirty="0"/>
          </a:p>
          <a:p>
            <a:pPr lvl="2"/>
            <a:r>
              <a:rPr lang="ko-KR" altLang="en-US" dirty="0"/>
              <a:t>프로젝트 팀원의 책임과 역할이 분명함</a:t>
            </a:r>
            <a:endParaRPr lang="en-US" altLang="ko-KR" dirty="0"/>
          </a:p>
          <a:p>
            <a:pPr lvl="2"/>
            <a:r>
              <a:rPr lang="ko-KR" altLang="en-US" dirty="0"/>
              <a:t>필요 인력과 일정 계획을 세우는 데 기초로 활용함</a:t>
            </a:r>
            <a:endParaRPr lang="en-US" altLang="ko-KR" dirty="0"/>
          </a:p>
          <a:p>
            <a:pPr lvl="2"/>
            <a:r>
              <a:rPr lang="ko-KR" altLang="en-US" dirty="0"/>
              <a:t>개발비 산정 시 기초로 활용함</a:t>
            </a:r>
            <a:endParaRPr lang="en-US" altLang="ko-KR" dirty="0"/>
          </a:p>
          <a:p>
            <a:pPr lvl="2"/>
            <a:r>
              <a:rPr lang="ko-KR" altLang="en-US" dirty="0"/>
              <a:t>성과 측정 및 조정 시 기준선으로 활용할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308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조사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타깃 </a:t>
            </a:r>
            <a:r>
              <a:rPr lang="ko-KR" altLang="en-US" dirty="0" err="1"/>
              <a:t>인사이트의</a:t>
            </a:r>
            <a:r>
              <a:rPr lang="ko-KR" altLang="en-US" dirty="0"/>
              <a:t> 이해</a:t>
            </a:r>
            <a:endParaRPr lang="en-US" altLang="ko-KR" dirty="0"/>
          </a:p>
          <a:p>
            <a:pPr lvl="1"/>
            <a:r>
              <a:rPr lang="ko-KR" altLang="en-US" dirty="0"/>
              <a:t>마케팅 분야의 타겟</a:t>
            </a:r>
            <a:endParaRPr lang="en-US" altLang="ko-KR" dirty="0"/>
          </a:p>
          <a:p>
            <a:pPr lvl="2"/>
            <a:r>
              <a:rPr lang="ko-KR" altLang="en-US" dirty="0"/>
              <a:t>기업이 목표하는 마켓의 의미로 해석</a:t>
            </a:r>
            <a:endParaRPr lang="en-US" altLang="ko-KR" dirty="0"/>
          </a:p>
          <a:p>
            <a:pPr lvl="2"/>
            <a:r>
              <a:rPr lang="ko-KR" altLang="en-US" dirty="0"/>
              <a:t>기업이 목표로 하는 특정 지역</a:t>
            </a:r>
            <a:r>
              <a:rPr lang="en-US" altLang="ko-KR" dirty="0"/>
              <a:t>, </a:t>
            </a:r>
            <a:r>
              <a:rPr lang="ko-KR" altLang="en-US" dirty="0"/>
              <a:t>분야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성향</a:t>
            </a:r>
            <a:r>
              <a:rPr lang="en-US" altLang="ko-KR" dirty="0"/>
              <a:t>, </a:t>
            </a:r>
            <a:r>
              <a:rPr lang="ko-KR" altLang="en-US" dirty="0"/>
              <a:t>사용자층 등의 </a:t>
            </a:r>
            <a:r>
              <a:rPr lang="ko-KR" altLang="en-US" dirty="0" err="1"/>
              <a:t>소구</a:t>
            </a:r>
            <a:r>
              <a:rPr lang="ko-KR" altLang="en-US" dirty="0"/>
              <a:t> 대상을 의미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타겟 </a:t>
            </a:r>
            <a:r>
              <a:rPr lang="ko-KR" altLang="en-US" dirty="0" err="1"/>
              <a:t>인사이트</a:t>
            </a:r>
            <a:endParaRPr lang="en-US" altLang="ko-KR" dirty="0"/>
          </a:p>
          <a:p>
            <a:pPr lvl="2"/>
            <a:r>
              <a:rPr lang="ko-KR" altLang="en-US" dirty="0"/>
              <a:t>서비스 사용자와 서비스 제공자의 직접적인 상호작용에서 발생하는 사용자의 정보를 분석한 후</a:t>
            </a:r>
            <a:r>
              <a:rPr lang="en-US" altLang="ko-KR" dirty="0"/>
              <a:t>, </a:t>
            </a:r>
            <a:r>
              <a:rPr lang="ko-KR" altLang="en-US" dirty="0"/>
              <a:t>분석된 정보를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sz="1050" dirty="0"/>
              <a:t>   </a:t>
            </a:r>
            <a:r>
              <a:rPr lang="ko-KR" altLang="en-US" dirty="0"/>
              <a:t>사실에 기반하여 독창적이며 정성적인 분석을 통해 도출될 수 있는 사용자 </a:t>
            </a:r>
            <a:r>
              <a:rPr lang="ko-KR" altLang="en-US" dirty="0" err="1"/>
              <a:t>니즈에</a:t>
            </a:r>
            <a:r>
              <a:rPr lang="ko-KR" altLang="en-US" dirty="0"/>
              <a:t> 대한 이해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25044"/>
            <a:ext cx="5584785" cy="26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조사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타깃 </a:t>
            </a:r>
            <a:r>
              <a:rPr lang="ko-KR" altLang="en-US" dirty="0" err="1"/>
              <a:t>인사이트의</a:t>
            </a:r>
            <a:r>
              <a:rPr lang="ko-KR" altLang="en-US" dirty="0"/>
              <a:t> 이해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044492" cy="46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환경 분석의 이해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기술적 환경 분석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내부 환경 분석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예산 및 일정 수립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조사 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조사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조사 보고서 작성의 필요성</a:t>
            </a:r>
            <a:endParaRPr lang="en-US" altLang="ko-KR" dirty="0"/>
          </a:p>
          <a:p>
            <a:pPr lvl="1"/>
            <a:r>
              <a:rPr lang="ko-KR" altLang="en-US" dirty="0"/>
              <a:t>조사 보고서의 개념</a:t>
            </a:r>
            <a:endParaRPr lang="en-US" altLang="ko-KR" dirty="0"/>
          </a:p>
          <a:p>
            <a:pPr lvl="2"/>
            <a:r>
              <a:rPr lang="ko-KR" altLang="en-US" dirty="0"/>
              <a:t>조사 목적에 따라 조사한 핵심적인 내용과 결과를 축약한 문서를 의미</a:t>
            </a:r>
            <a:endParaRPr lang="en-US" altLang="ko-KR" dirty="0"/>
          </a:p>
          <a:p>
            <a:pPr lvl="2"/>
            <a:r>
              <a:rPr lang="ko-KR" altLang="en-US" dirty="0"/>
              <a:t>기획자가 보유한 업무 지식과 동원 가능한 정보</a:t>
            </a:r>
            <a:r>
              <a:rPr lang="en-US" altLang="ko-KR" dirty="0"/>
              <a:t>, </a:t>
            </a:r>
            <a:r>
              <a:rPr lang="ko-KR" altLang="en-US" dirty="0"/>
              <a:t>통찰력 있는 분석</a:t>
            </a:r>
            <a:r>
              <a:rPr lang="en-US" altLang="ko-KR" dirty="0"/>
              <a:t>, </a:t>
            </a:r>
            <a:r>
              <a:rPr lang="ko-KR" altLang="en-US" dirty="0"/>
              <a:t>상하 동료 간 의사소통</a:t>
            </a:r>
            <a:r>
              <a:rPr lang="en-US" altLang="ko-KR" dirty="0"/>
              <a:t>, </a:t>
            </a:r>
            <a:r>
              <a:rPr lang="ko-KR" altLang="en-US" dirty="0"/>
              <a:t>추진력 등의 결정체</a:t>
            </a:r>
            <a:endParaRPr lang="en-US" altLang="ko-KR" dirty="0"/>
          </a:p>
          <a:p>
            <a:pPr lvl="2"/>
            <a:r>
              <a:rPr lang="ko-KR" altLang="en-US" dirty="0"/>
              <a:t>보고서 작성 능력은 그 사람의 업무 능력과 직결되 는 중요한 부분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조사 보고서 작성시 주의사항</a:t>
            </a:r>
            <a:endParaRPr lang="en-US" altLang="ko-KR" dirty="0"/>
          </a:p>
          <a:p>
            <a:pPr lvl="2"/>
            <a:r>
              <a:rPr lang="ko-KR" altLang="en-US" dirty="0"/>
              <a:t>수집된 자료를 자체적으로 해석한 다거나 논리적으로 비약하지 않도록 선입견을 배제해야 함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정확한 사실에 기반하여 객관 적인 입장에서 분석해야 함</a:t>
            </a:r>
            <a:endParaRPr lang="en-US" altLang="ko-KR" dirty="0"/>
          </a:p>
          <a:p>
            <a:pPr lvl="2"/>
            <a:r>
              <a:rPr lang="ko-KR" altLang="en-US" dirty="0"/>
              <a:t>지나치게 어려운 전문용어나 불필요한 외래어 사용은 지양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조사 보고서 작성의 원칙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목표 설정</a:t>
            </a:r>
            <a:r>
              <a:rPr lang="en-US" altLang="ko-KR" dirty="0"/>
              <a:t>: </a:t>
            </a:r>
            <a:r>
              <a:rPr lang="ko-KR" altLang="en-US" dirty="0"/>
              <a:t>조사 보고서를 통해 달성하고자 하는 목표가 무엇인지 설정</a:t>
            </a:r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타당성</a:t>
            </a:r>
            <a:r>
              <a:rPr lang="en-US" altLang="ko-KR" dirty="0"/>
              <a:t>: </a:t>
            </a:r>
            <a:r>
              <a:rPr lang="ko-KR" altLang="en-US" dirty="0"/>
              <a:t>자료 수집 및 분석을 통해 논리적 인과 관 계를 증명할 수 있는 근거를 확보</a:t>
            </a:r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사소한 오류가 없는지 주의하고</a:t>
            </a:r>
            <a:r>
              <a:rPr lang="en-US" altLang="ko-KR" dirty="0"/>
              <a:t> </a:t>
            </a:r>
            <a:r>
              <a:rPr lang="ko-KR" altLang="en-US" dirty="0"/>
              <a:t>비전문가도 쉽게 이해 할 수 있도록 작성</a:t>
            </a:r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간결성</a:t>
            </a:r>
            <a:r>
              <a:rPr lang="en-US" altLang="ko-KR" dirty="0"/>
              <a:t>: </a:t>
            </a:r>
            <a:r>
              <a:rPr lang="ko-KR" altLang="en-US" dirty="0"/>
              <a:t>다양한 도표나 다이어그램을 활용하여 심플하면서도 간결하게 표현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430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조사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조사 보고서 작성의 필요성</a:t>
            </a:r>
            <a:endParaRPr lang="en-US" altLang="ko-KR" dirty="0"/>
          </a:p>
          <a:p>
            <a:pPr lvl="1"/>
            <a:r>
              <a:rPr lang="ko-KR" altLang="en-US" dirty="0" err="1"/>
              <a:t>민토</a:t>
            </a:r>
            <a:r>
              <a:rPr lang="ko-KR" altLang="en-US" dirty="0"/>
              <a:t> 피라미드</a:t>
            </a:r>
            <a:endParaRPr lang="en-US" altLang="ko-KR" dirty="0"/>
          </a:p>
          <a:p>
            <a:pPr lvl="2"/>
            <a:r>
              <a:rPr lang="ko-KR" altLang="en-US" dirty="0"/>
              <a:t>핵심 메시지를 상단에 위치시키고 핵심 메시지를 설명하기 위한 메시지를 그 아래에 배치한 후</a:t>
            </a:r>
            <a:r>
              <a:rPr lang="en-US" altLang="ko-KR" dirty="0"/>
              <a:t>, </a:t>
            </a:r>
            <a:r>
              <a:rPr lang="ko-KR" altLang="en-US" dirty="0"/>
              <a:t>점차 아래로 내용을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sz="1050" dirty="0"/>
              <a:t>   </a:t>
            </a:r>
            <a:r>
              <a:rPr lang="ko-KR" altLang="en-US" dirty="0"/>
              <a:t> 전개하면서 왜 </a:t>
            </a:r>
            <a:r>
              <a:rPr lang="en-US" altLang="ko-KR" dirty="0"/>
              <a:t>(Why), </a:t>
            </a:r>
            <a:r>
              <a:rPr lang="ko-KR" altLang="en-US" dirty="0"/>
              <a:t>어떻게</a:t>
            </a:r>
            <a:r>
              <a:rPr lang="en-US" altLang="ko-KR" dirty="0"/>
              <a:t>(How), </a:t>
            </a:r>
            <a:r>
              <a:rPr lang="ko-KR" altLang="en-US" dirty="0"/>
              <a:t>무엇을</a:t>
            </a:r>
            <a:r>
              <a:rPr lang="en-US" altLang="ko-KR" dirty="0"/>
              <a:t>(What) </a:t>
            </a:r>
            <a:r>
              <a:rPr lang="ko-KR" altLang="en-US" dirty="0"/>
              <a:t>등의 질문을 통해 그에 대한 근거를 제시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13456"/>
            <a:ext cx="5832648" cy="38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1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조사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조사 보고서 시각화</a:t>
            </a:r>
            <a:endParaRPr lang="en-US" altLang="ko-KR" dirty="0"/>
          </a:p>
          <a:p>
            <a:pPr lvl="2"/>
            <a:r>
              <a:rPr lang="ko-KR" altLang="en-US" dirty="0"/>
              <a:t>정리된 정보들을 </a:t>
            </a:r>
            <a:r>
              <a:rPr lang="ko-KR" altLang="en-US" dirty="0" err="1"/>
              <a:t>인포그래픽</a:t>
            </a:r>
            <a:r>
              <a:rPr lang="en-US" altLang="ko-KR" dirty="0"/>
              <a:t> </a:t>
            </a:r>
            <a:r>
              <a:rPr lang="ko-KR" altLang="en-US" dirty="0"/>
              <a:t>기법으로 시각화하여 간결한 조사 보고서가 되도록 구성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50"/>
          <a:stretch/>
        </p:blipFill>
        <p:spPr>
          <a:xfrm>
            <a:off x="1763688" y="1854485"/>
            <a:ext cx="582199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1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조사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조사 보고서 시각화</a:t>
            </a:r>
            <a:endParaRPr lang="en-US" altLang="ko-KR" dirty="0"/>
          </a:p>
          <a:p>
            <a:pPr lvl="2"/>
            <a:r>
              <a:rPr lang="ko-KR" altLang="en-US" dirty="0"/>
              <a:t>정리된 정보들을 </a:t>
            </a:r>
            <a:r>
              <a:rPr lang="ko-KR" altLang="en-US" dirty="0" err="1"/>
              <a:t>인포그래픽</a:t>
            </a:r>
            <a:r>
              <a:rPr lang="en-US" altLang="ko-KR" dirty="0"/>
              <a:t> </a:t>
            </a:r>
            <a:r>
              <a:rPr lang="ko-KR" altLang="en-US" dirty="0"/>
              <a:t>기법으로 시각화하여 간결한 조사 보고서가 되도록 구성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691680" y="1772816"/>
            <a:ext cx="5916066" cy="4945788"/>
            <a:chOff x="1682313" y="1660426"/>
            <a:chExt cx="5916066" cy="49457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313" y="3959722"/>
              <a:ext cx="5916066" cy="264649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08" b="392"/>
            <a:stretch/>
          </p:blipFill>
          <p:spPr>
            <a:xfrm>
              <a:off x="1763688" y="1660426"/>
              <a:ext cx="5821991" cy="2304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96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클라이언트의 </a:t>
            </a:r>
            <a:r>
              <a:rPr lang="ko-KR" altLang="en-US" sz="1400"/>
              <a:t>니즈</a:t>
            </a:r>
            <a:r>
              <a:rPr lang="ko-KR" altLang="en-US" sz="1400" dirty="0"/>
              <a:t> 분석</a:t>
            </a:r>
            <a:r>
              <a:rPr lang="en-US" altLang="ko-KR" sz="1400" dirty="0"/>
              <a:t>, </a:t>
            </a:r>
            <a:r>
              <a:rPr lang="ko-KR" altLang="en-US" sz="1400" dirty="0"/>
              <a:t>예산</a:t>
            </a:r>
            <a:r>
              <a:rPr lang="en-US" altLang="ko-KR" sz="1400" dirty="0"/>
              <a:t>, </a:t>
            </a:r>
            <a:r>
              <a:rPr lang="ko-KR" altLang="en-US" sz="1400" dirty="0"/>
              <a:t>범위</a:t>
            </a:r>
            <a:r>
              <a:rPr lang="en-US" altLang="ko-KR" sz="1400" dirty="0"/>
              <a:t>,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투입 인력 등의 프로젝트 환경 분석을 통해 프로젝트를 진행하기 위한 제반 조건을 이해한다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분석된 정보를 바탕으로 조사 보고서를 작성하는 방법과 시각화하는 방법에 대해 알아본다</a:t>
            </a:r>
            <a:r>
              <a:rPr lang="en-US" altLang="ko-KR" sz="1400" dirty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환경 분석의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프로젝트 환경 분석의 개념</a:t>
            </a:r>
            <a:endParaRPr lang="en-US" altLang="ko-KR" dirty="0"/>
          </a:p>
          <a:p>
            <a:pPr lvl="1"/>
            <a:r>
              <a:rPr lang="ko-KR" altLang="en-US" dirty="0"/>
              <a:t>프로젝트 환경</a:t>
            </a:r>
            <a:endParaRPr lang="en-US" altLang="ko-KR" dirty="0"/>
          </a:p>
          <a:p>
            <a:pPr lvl="2"/>
            <a:r>
              <a:rPr lang="ko-KR" altLang="en-US" dirty="0"/>
              <a:t>일반적인 현황</a:t>
            </a:r>
            <a:r>
              <a:rPr lang="en-US" altLang="ko-KR" dirty="0"/>
              <a:t>, </a:t>
            </a:r>
            <a:r>
              <a:rPr lang="ko-KR" altLang="en-US" dirty="0"/>
              <a:t>시스템 개발 환경</a:t>
            </a:r>
            <a:r>
              <a:rPr lang="en-US" altLang="ko-KR" dirty="0"/>
              <a:t>, </a:t>
            </a:r>
            <a:r>
              <a:rPr lang="ko-KR" altLang="en-US" dirty="0"/>
              <a:t>기술적 환경을 의미하며</a:t>
            </a:r>
            <a:r>
              <a:rPr lang="en-US" altLang="ko-KR" dirty="0"/>
              <a:t> </a:t>
            </a:r>
            <a:r>
              <a:rPr lang="ko-KR" altLang="en-US" dirty="0"/>
              <a:t>프로젝트를 진행하기 위한 제반 조건</a:t>
            </a:r>
            <a:endParaRPr lang="en-US" altLang="ko-KR" dirty="0"/>
          </a:p>
          <a:p>
            <a:pPr lvl="2"/>
            <a:r>
              <a:rPr lang="ko-KR" altLang="en-US" dirty="0"/>
              <a:t>환경 분석을 할 때는 클라이언트가 프로젝트를 발주할 때 제시하는 제안 요청서에 예산</a:t>
            </a:r>
            <a:r>
              <a:rPr lang="en-US" altLang="ko-KR" dirty="0"/>
              <a:t>,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/>
              <a:t>수행 일정</a:t>
            </a:r>
            <a:r>
              <a:rPr lang="en-US" altLang="ko-KR" dirty="0"/>
              <a:t>, </a:t>
            </a:r>
            <a:r>
              <a:rPr lang="ko-KR" altLang="en-US" dirty="0"/>
              <a:t>개발 환경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시스템 환경 등 환경 분석에 필요한 내용을 명시해야 함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sz="100" dirty="0"/>
          </a:p>
          <a:p>
            <a:pPr lvl="1"/>
            <a:r>
              <a:rPr lang="ko-KR" altLang="en-US" dirty="0"/>
              <a:t>프로젝트 현황 파악</a:t>
            </a:r>
            <a:endParaRPr lang="en-US" altLang="ko-KR" dirty="0"/>
          </a:p>
          <a:p>
            <a:pPr lvl="2"/>
            <a:r>
              <a:rPr lang="ko-KR" altLang="en-US" dirty="0"/>
              <a:t>프로젝트 환경을 분석하기 위해서는 기존 서비스가 어떻게 운영되어 왔으며</a:t>
            </a:r>
            <a:r>
              <a:rPr lang="en-US" altLang="ko-KR" dirty="0"/>
              <a:t>, </a:t>
            </a:r>
            <a:r>
              <a:rPr lang="ko-KR" altLang="en-US" dirty="0"/>
              <a:t>현재 서비스를 이용하는 회원의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  숫자나 사용자층</a:t>
            </a:r>
            <a:r>
              <a:rPr lang="en-US" altLang="ko-KR" dirty="0"/>
              <a:t>, </a:t>
            </a:r>
            <a:r>
              <a:rPr lang="ko-KR" altLang="en-US" dirty="0"/>
              <a:t>사용자의 이용 행태적 특성을 파악</a:t>
            </a:r>
            <a:endParaRPr lang="en-US" altLang="ko-KR" dirty="0"/>
          </a:p>
          <a:p>
            <a:pPr lvl="2"/>
            <a:r>
              <a:rPr lang="ko-KR" altLang="en-US" dirty="0"/>
              <a:t>콘텐츠 업데이트 주기</a:t>
            </a:r>
            <a:r>
              <a:rPr lang="en-US" altLang="ko-KR" dirty="0"/>
              <a:t>, </a:t>
            </a:r>
            <a:r>
              <a:rPr lang="ko-KR" altLang="en-US" dirty="0"/>
              <a:t>서비스를 위한 각 부서별 역할</a:t>
            </a:r>
            <a:r>
              <a:rPr lang="en-US" altLang="ko-KR" dirty="0"/>
              <a:t>, </a:t>
            </a:r>
            <a:r>
              <a:rPr lang="ko-KR" altLang="en-US" dirty="0"/>
              <a:t>원활한 운영을 위한 시스템 사양과 관리 등 현재 운영 중인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   서비스의 현황을 우선적으로 확인</a:t>
            </a:r>
            <a:r>
              <a:rPr lang="en-US" altLang="ko-KR" dirty="0"/>
              <a:t> 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47" y="4365104"/>
            <a:ext cx="3528392" cy="23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환경 분석의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니즈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1"/>
            <a:r>
              <a:rPr lang="ko-KR" altLang="en-US" dirty="0"/>
              <a:t>조사 설계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조사 기간</a:t>
            </a:r>
            <a:r>
              <a:rPr lang="en-US" altLang="ko-KR" dirty="0"/>
              <a:t>, </a:t>
            </a:r>
            <a:r>
              <a:rPr lang="ko-KR" altLang="en-US" dirty="0"/>
              <a:t>조사 대상자</a:t>
            </a:r>
            <a:r>
              <a:rPr lang="en-US" altLang="ko-KR" dirty="0"/>
              <a:t>, </a:t>
            </a:r>
            <a:r>
              <a:rPr lang="ko-KR" altLang="en-US" dirty="0"/>
              <a:t>조사 범위</a:t>
            </a:r>
            <a:r>
              <a:rPr lang="en-US" altLang="ko-KR" dirty="0"/>
              <a:t>, </a:t>
            </a:r>
            <a:r>
              <a:rPr lang="ko-KR" altLang="en-US" dirty="0"/>
              <a:t>조사 방법 등 조사 대상 및 유형을 설정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조사 응답자를 위한 소정의 답례품</a:t>
            </a:r>
            <a:r>
              <a:rPr lang="en-US" altLang="ko-KR" dirty="0"/>
              <a:t>(</a:t>
            </a:r>
            <a:r>
              <a:rPr lang="ko-KR" altLang="en-US" dirty="0"/>
              <a:t>기념품</a:t>
            </a:r>
            <a:r>
              <a:rPr lang="en-US" altLang="ko-KR" dirty="0"/>
              <a:t>)</a:t>
            </a:r>
            <a:r>
              <a:rPr lang="ko-KR" altLang="en-US" dirty="0"/>
              <a:t>을 준비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클라이언트 </a:t>
            </a:r>
            <a:r>
              <a:rPr lang="ko-KR" altLang="en-US" dirty="0" err="1"/>
              <a:t>니즈</a:t>
            </a:r>
            <a:r>
              <a:rPr lang="ko-KR" altLang="en-US" dirty="0"/>
              <a:t> 분석을 위한 설문지를 작성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너무 많은 항목이나 답변이 어려운 설문은 피하도록 함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전문 용어보다는 쉬운 용어를 사용하여 구체적인 질문으로 구성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질문지를 미리 전달하고 필요에 따라 면접 설문 조사를 실시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현 서비스에 대한 내부 구성원의 서비스에 대한 느낌과 인식</a:t>
            </a:r>
            <a:r>
              <a:rPr lang="en-US" altLang="ko-KR" dirty="0"/>
              <a:t>, </a:t>
            </a:r>
            <a:r>
              <a:rPr lang="ko-KR" altLang="en-US" dirty="0"/>
              <a:t>경험적 의견을 청취</a:t>
            </a:r>
            <a:endParaRPr lang="en-US" altLang="ko-KR" dirty="0"/>
          </a:p>
          <a:p>
            <a:pPr marL="857250" lvl="3" indent="-2286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4389601"/>
            <a:ext cx="3168352" cy="21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8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환경 분석의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니즈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1"/>
            <a:r>
              <a:rPr lang="ko-KR" altLang="en-US" dirty="0"/>
              <a:t>문제 발견 세미나 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각 서비스 부서</a:t>
            </a:r>
            <a:r>
              <a:rPr lang="en-US" altLang="ko-KR" dirty="0"/>
              <a:t>, </a:t>
            </a:r>
            <a:r>
              <a:rPr lang="ko-KR" altLang="en-US" dirty="0"/>
              <a:t>유형별 담당자 및 관리자</a:t>
            </a:r>
            <a:r>
              <a:rPr lang="en-US" altLang="ko-KR" dirty="0"/>
              <a:t>, </a:t>
            </a:r>
            <a:r>
              <a:rPr lang="ko-KR" altLang="en-US" dirty="0"/>
              <a:t>임원 등을 대상으로 세미나 참가자를 모집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팀을 구성한 후 참가자들 사이에 어색함을 없애기 위한 아이스 </a:t>
            </a:r>
            <a:r>
              <a:rPr lang="ko-KR" altLang="en-US" dirty="0" err="1"/>
              <a:t>브레이킹을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err="1"/>
              <a:t>포스트잇을</a:t>
            </a:r>
            <a:r>
              <a:rPr lang="ko-KR" altLang="en-US" dirty="0"/>
              <a:t> 이용하여 클라이언트가 현재 겪고 있는 문제들을 기입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도출된 유사한 성격의 </a:t>
            </a:r>
            <a:r>
              <a:rPr lang="ko-KR" altLang="en-US" dirty="0" err="1"/>
              <a:t>문제끼리</a:t>
            </a:r>
            <a:r>
              <a:rPr lang="ko-KR" altLang="en-US" dirty="0"/>
              <a:t> 묶음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투표를 통해 가장 심각한 문제의 순위를 결정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현재 이 문제들을 어떻게 해결하고 있는지 정리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발견된 문제와 현재 해결되고 있는 방식에 대해 토론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전체 내용을 정리하고 발표하여 서로 공유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21088"/>
            <a:ext cx="3312368" cy="221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환경 분석의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클라이언트 포지셔닝 분석</a:t>
            </a:r>
            <a:endParaRPr lang="en-US" altLang="ko-KR" dirty="0"/>
          </a:p>
          <a:p>
            <a:pPr lvl="1"/>
            <a:r>
              <a:rPr lang="ko-KR" altLang="en-US" dirty="0" err="1"/>
              <a:t>밸류</a:t>
            </a:r>
            <a:r>
              <a:rPr lang="ko-KR" altLang="en-US" dirty="0"/>
              <a:t> 매트릭스 분석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제공하고자 하는 제품 및 서비스명이나 프로젝트의 핵심 키워드를 중심에 기입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각각 상반되는 키워드를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축으로 구분하여 기입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중심선을 기준으로 각 면에 환경 분석을 통해 도출된 항목들을 명사 또는 형용사화하여 기입 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타깃 시장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타깃 사용자의 태도 및 동기</a:t>
            </a:r>
            <a:r>
              <a:rPr lang="en-US" altLang="ko-KR" dirty="0"/>
              <a:t>, </a:t>
            </a:r>
            <a:r>
              <a:rPr lang="ko-KR" altLang="en-US" dirty="0"/>
              <a:t>예상되는 행동이나 키워드를 각 면에 기입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도출된 키워드에 가장 부합하는 포지셔닝을 통해 프로젝트의 핵심 가치를 어디에 둘 것인지를 도출</a:t>
            </a:r>
            <a:r>
              <a:rPr lang="en-US" altLang="ko-KR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6"/>
            <a:ext cx="5950215" cy="28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환경 분석의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클라이언트 포지셔닝 분석</a:t>
            </a:r>
            <a:endParaRPr lang="en-US" altLang="ko-KR" dirty="0"/>
          </a:p>
          <a:p>
            <a:pPr lvl="1"/>
            <a:r>
              <a:rPr lang="ko-KR" altLang="en-US" dirty="0" err="1"/>
              <a:t>밸류</a:t>
            </a:r>
            <a:r>
              <a:rPr lang="ko-KR" altLang="en-US" dirty="0"/>
              <a:t> 매트릭스 분석</a:t>
            </a:r>
            <a:endParaRPr lang="en-US" altLang="ko-KR" dirty="0"/>
          </a:p>
          <a:p>
            <a:pPr lvl="2"/>
            <a:r>
              <a:rPr lang="ko-KR" altLang="en-US" dirty="0" err="1"/>
              <a:t>밸류</a:t>
            </a:r>
            <a:r>
              <a:rPr lang="ko-KR" altLang="en-US" dirty="0"/>
              <a:t> 매트릭스 분석을 바탕으로 경쟁사와 차별화할 수 있는 서비스 포지셔닝을 선정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77" y="2348880"/>
            <a:ext cx="4191989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1870</Words>
  <Application>Microsoft Office PowerPoint</Application>
  <PresentationFormat>화면 슬라이드 쇼(4:3)</PresentationFormat>
  <Paragraphs>237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09 프로젝트 환경 분석 및 조사 보고서 작성</vt:lpstr>
      <vt:lpstr>PowerPoint 프레젠테이션</vt:lpstr>
      <vt:lpstr>PowerPoint 프레젠테이션</vt:lpstr>
      <vt:lpstr>01. 프로젝트 환경 분석의 이해</vt:lpstr>
      <vt:lpstr>01. 프로젝트 환경 분석의 이해</vt:lpstr>
      <vt:lpstr>01. 프로젝트 환경 분석의 이해</vt:lpstr>
      <vt:lpstr>01. 프로젝트 환경 분석의 이해</vt:lpstr>
      <vt:lpstr>01. 프로젝트 환경 분석의 이해</vt:lpstr>
      <vt:lpstr>02. 기술적 환경 분석</vt:lpstr>
      <vt:lpstr>02. 기술적 환경 분석</vt:lpstr>
      <vt:lpstr>02. 기술적 환경 분석</vt:lpstr>
      <vt:lpstr>02. 기술적 환경 분석</vt:lpstr>
      <vt:lpstr>02. 기술적 환경 분석</vt:lpstr>
      <vt:lpstr>02. 기술적 환경 분석</vt:lpstr>
      <vt:lpstr>02. 기술적 환경 분석</vt:lpstr>
      <vt:lpstr>02. 기술적 환경 분석</vt:lpstr>
      <vt:lpstr>03. 내부 환경 분석</vt:lpstr>
      <vt:lpstr>03. 내부 환경 분석</vt:lpstr>
      <vt:lpstr>03. 내부 환경 분석</vt:lpstr>
      <vt:lpstr>03. 내부 환경 분석</vt:lpstr>
      <vt:lpstr>04. 예산 및 일정 수립</vt:lpstr>
      <vt:lpstr>04. 예산 및 일정 수립</vt:lpstr>
      <vt:lpstr>04. 예산 및 일정 수립</vt:lpstr>
      <vt:lpstr>04. 예산 및 일정 수립</vt:lpstr>
      <vt:lpstr>04. 예산 및 일정 수립</vt:lpstr>
      <vt:lpstr>04. 예산 및 일정 수립</vt:lpstr>
      <vt:lpstr>05. 조사 보고서 작성</vt:lpstr>
      <vt:lpstr>05. 조사 보고서 작성</vt:lpstr>
      <vt:lpstr>05. 조사 보고서 작성</vt:lpstr>
      <vt:lpstr>05. 조사 보고서 작성</vt:lpstr>
      <vt:lpstr>05. 조사 보고서 작성</vt:lpstr>
      <vt:lpstr>05. 조사 보고서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142</cp:revision>
  <dcterms:created xsi:type="dcterms:W3CDTF">2020-06-18T03:20:34Z</dcterms:created>
  <dcterms:modified xsi:type="dcterms:W3CDTF">2023-01-03T07:48:31Z</dcterms:modified>
</cp:coreProperties>
</file>