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461" r:id="rId2"/>
    <p:sldId id="522" r:id="rId3"/>
    <p:sldId id="386" r:id="rId4"/>
    <p:sldId id="387" r:id="rId5"/>
    <p:sldId id="523" r:id="rId6"/>
    <p:sldId id="524" r:id="rId7"/>
    <p:sldId id="525" r:id="rId8"/>
    <p:sldId id="526" r:id="rId9"/>
    <p:sldId id="527" r:id="rId10"/>
    <p:sldId id="528" r:id="rId11"/>
    <p:sldId id="530" r:id="rId12"/>
    <p:sldId id="529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38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9" autoAdjust="0"/>
    <p:restoredTop sz="98898" autoAdjust="0"/>
  </p:normalViewPr>
  <p:slideViewPr>
    <p:cSldViewPr>
      <p:cViewPr varScale="1">
        <p:scale>
          <a:sx n="164" d="100"/>
          <a:sy n="164" d="100"/>
        </p:scale>
        <p:origin x="1896" y="13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 smtClean="0">
                <a:latin typeface="+mn-lt"/>
                <a:ea typeface="맑은 고딕" pitchFamily="50" charset="-127"/>
              </a:rPr>
              <a:t>Chapter.</a:t>
            </a:r>
            <a:endParaRPr kumimoji="0" lang="en-US" altLang="ko-KR" sz="3300" b="1" dirty="0">
              <a:latin typeface="+mn-lt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지시 </a:t>
            </a:r>
            <a:r>
              <a:rPr lang="ko-KR" altLang="en-US" dirty="0"/>
              <a:t>대상과 유사성으로 연결되어 있는 형태로</a:t>
            </a:r>
            <a:r>
              <a:rPr lang="en-US" altLang="ko-KR" dirty="0"/>
              <a:t>, </a:t>
            </a:r>
            <a:r>
              <a:rPr lang="ko-KR" altLang="en-US" dirty="0"/>
              <a:t>지시 대상과 ‘</a:t>
            </a:r>
            <a:r>
              <a:rPr lang="ko-KR" altLang="en-US" dirty="0" err="1"/>
              <a:t>닮음’의</a:t>
            </a:r>
            <a:r>
              <a:rPr lang="ko-KR" altLang="en-US" dirty="0"/>
              <a:t> </a:t>
            </a:r>
            <a:r>
              <a:rPr lang="ko-KR" altLang="en-US" dirty="0" smtClean="0"/>
              <a:t>관계가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회화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영상 등 지시 대상을 구체적이며 사실적인 형상으로 재현한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/>
              <a:t>사진은 인덱스와 아이콘의 특성을 동시에 지니는 매체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40" y="2780928"/>
            <a:ext cx="4005064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심벌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상징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지시 대상과의 직접적인 연관성 없이 오직 사회적인 약속이나 관습 체계에 의해서 표현되는 형태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5256584" cy="36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이미지를 활용한 콘셉트 시각화의 사례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21" y="2348880"/>
            <a:ext cx="63294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이미지를 활용한 콘셉트 시각화의 사례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31" y="2348880"/>
            <a:ext cx="631882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이미지를 활용한 콘셉트 시각화의 사례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31" y="2361877"/>
            <a:ext cx="6318822" cy="357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이미지를 활용한 콘셉트 시각화의 사례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614272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타입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의미적으로 </a:t>
            </a:r>
            <a:r>
              <a:rPr lang="ko-KR" altLang="en-US" dirty="0"/>
              <a:t>전달하는 데 있어서 가장 강렬한 전달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콘셉트를 </a:t>
            </a:r>
            <a:r>
              <a:rPr lang="ko-KR" altLang="en-US" dirty="0"/>
              <a:t>설명 해 주기도 하고 상황을 전달하기도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타이포그래피</a:t>
            </a:r>
            <a:endParaRPr lang="en-US" altLang="ko-KR" dirty="0"/>
          </a:p>
          <a:p>
            <a:pPr lvl="2"/>
            <a:r>
              <a:rPr lang="ko-KR" altLang="en-US" dirty="0" err="1"/>
              <a:t>글자’의</a:t>
            </a:r>
            <a:r>
              <a:rPr lang="ko-KR" altLang="en-US" dirty="0"/>
              <a:t> 의미를 지닌 ‘</a:t>
            </a:r>
            <a:r>
              <a:rPr lang="en-US" altLang="ko-KR" dirty="0"/>
              <a:t>Typo’</a:t>
            </a:r>
            <a:r>
              <a:rPr lang="ko-KR" altLang="en-US" dirty="0"/>
              <a:t>라는 그리스어에서 유래</a:t>
            </a:r>
            <a:endParaRPr lang="en-US" altLang="ko-KR" dirty="0"/>
          </a:p>
          <a:p>
            <a:pPr lvl="2"/>
            <a:r>
              <a:rPr lang="ko-KR" altLang="en-US" dirty="0"/>
              <a:t>전통적으로 활판 인쇄술을 가리키는 말</a:t>
            </a:r>
            <a:endParaRPr lang="en-US" altLang="ko-KR" dirty="0"/>
          </a:p>
          <a:p>
            <a:pPr lvl="2"/>
            <a:r>
              <a:rPr lang="ko-KR" altLang="en-US" dirty="0"/>
              <a:t>현대에 와서는 ‘활자를 기능과 미적인 면에서 보다 효율적으로 운용하는 기술이나 </a:t>
            </a:r>
            <a:r>
              <a:rPr lang="ko-KR" altLang="en-US" dirty="0" err="1"/>
              <a:t>학문’의</a:t>
            </a:r>
            <a:r>
              <a:rPr lang="ko-KR" altLang="en-US" dirty="0"/>
              <a:t> 의미로 변화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24" y="4077072"/>
            <a:ext cx="5436096" cy="22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기능적 </a:t>
            </a:r>
            <a:r>
              <a:rPr lang="ko-KR" altLang="en-US" dirty="0" err="1" smtClean="0"/>
              <a:t>타이포그래피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활자 </a:t>
            </a:r>
            <a:r>
              <a:rPr lang="ko-KR" altLang="en-US" dirty="0"/>
              <a:t>그 자체의 미적인 가치보다는 글자의 가장 근본적인 기능인 의미를 전달하기 위한 </a:t>
            </a:r>
            <a:r>
              <a:rPr lang="ko-KR" altLang="en-US" dirty="0" err="1"/>
              <a:t>가독성에</a:t>
            </a:r>
            <a:r>
              <a:rPr lang="ko-KR" altLang="en-US" dirty="0"/>
              <a:t> 중점을 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sz="700" dirty="0"/>
          </a:p>
          <a:p>
            <a:pPr lvl="1"/>
            <a:r>
              <a:rPr lang="ko-KR" altLang="en-US" dirty="0"/>
              <a:t>실험적 </a:t>
            </a:r>
            <a:r>
              <a:rPr lang="ko-KR" altLang="en-US" dirty="0" err="1" smtClean="0"/>
              <a:t>타이포그래피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단순히 </a:t>
            </a:r>
            <a:r>
              <a:rPr lang="ko-KR" altLang="en-US" dirty="0"/>
              <a:t>읽기 위한 글자보다는 다양한 조형 </a:t>
            </a:r>
            <a:r>
              <a:rPr lang="ko-KR" altLang="en-US" dirty="0" smtClean="0"/>
              <a:t>요소를 </a:t>
            </a:r>
            <a:r>
              <a:rPr lang="ko-KR" altLang="en-US" dirty="0"/>
              <a:t>활용하여 시각적으로 아름답고 심미적인 장식에 중점을 둔 방식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5256584" cy="18939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97152"/>
            <a:ext cx="5256584" cy="18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레이아웃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컬러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타입 등의 디자인 요소를 제한된 공간에 다양한 형태 로 조직화한 후</a:t>
            </a:r>
            <a:r>
              <a:rPr lang="en-US" altLang="ko-KR" dirty="0"/>
              <a:t>, </a:t>
            </a:r>
            <a:r>
              <a:rPr lang="ko-KR" altLang="en-US" dirty="0"/>
              <a:t>배치와 배열을 통해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sz="1200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시각적 </a:t>
            </a:r>
            <a:r>
              <a:rPr lang="ko-KR" altLang="en-US" dirty="0"/>
              <a:t>질서를 만드는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먼저 대략적인 </a:t>
            </a:r>
            <a:r>
              <a:rPr lang="ko-KR" altLang="en-US" dirty="0"/>
              <a:t>스케치를 통해 콘셉트에 부합하는 전체적인 프레임을 </a:t>
            </a:r>
            <a:r>
              <a:rPr lang="ko-KR" altLang="en-US" dirty="0" smtClean="0"/>
              <a:t>그림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4" y="2924944"/>
            <a:ext cx="6592897" cy="32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레이아웃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스케치가 끝나면 </a:t>
            </a:r>
            <a:r>
              <a:rPr lang="ko-KR" altLang="en-US" dirty="0"/>
              <a:t>포토샵을 이용하여 스케치 위에 그리드 가이드라인을 설정하여 구조를 만들고 컬러 </a:t>
            </a:r>
            <a:r>
              <a:rPr lang="ko-KR" altLang="en-US" dirty="0" smtClean="0"/>
              <a:t>콘셉트 </a:t>
            </a:r>
            <a:r>
              <a:rPr lang="ko-KR" altLang="en-US" dirty="0"/>
              <a:t>단계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에서 </a:t>
            </a:r>
            <a:r>
              <a:rPr lang="ko-KR" altLang="en-US" dirty="0"/>
              <a:t>도출된 컬러를 이용하여 주요 영역이 강조될 수 있도록 구성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92896"/>
            <a:ext cx="3104728" cy="40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 </a:t>
            </a:r>
            <a:r>
              <a:rPr lang="ko-KR" altLang="en-US" dirty="0"/>
              <a:t>콘셉트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핵심 키워드 도출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핵심 키워드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/>
            <a:r>
              <a:rPr lang="ko-KR" altLang="en-US" dirty="0"/>
              <a:t>제공하고자 하는 서비스의 콘셉트를 가장 잘 드러내고 대표할 수 있는 단어 </a:t>
            </a:r>
            <a:r>
              <a:rPr lang="ko-KR" altLang="en-US" dirty="0" smtClean="0"/>
              <a:t>또는 문장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핵심 </a:t>
            </a:r>
            <a:r>
              <a:rPr lang="ko-KR" altLang="en-US" dirty="0"/>
              <a:t>키워드 도출은 향후 톤</a:t>
            </a:r>
            <a:r>
              <a:rPr lang="en-US" altLang="ko-KR" dirty="0"/>
              <a:t>&amp;</a:t>
            </a:r>
            <a:r>
              <a:rPr lang="ko-KR" altLang="en-US" dirty="0" smtClean="0"/>
              <a:t>매너</a:t>
            </a:r>
            <a:r>
              <a:rPr lang="en-US" altLang="ko-KR" dirty="0" smtClean="0"/>
              <a:t> </a:t>
            </a:r>
            <a:r>
              <a:rPr lang="ko-KR" altLang="en-US" dirty="0"/>
              <a:t>및 디자인 </a:t>
            </a:r>
            <a:r>
              <a:rPr lang="ko-KR" altLang="en-US" dirty="0" smtClean="0"/>
              <a:t>에센스로 </a:t>
            </a:r>
            <a:r>
              <a:rPr lang="ko-KR" altLang="en-US" dirty="0"/>
              <a:t>연결되기 때문에 콘셉트를 시각화하기 위한 중요한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브레인스토밍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브레인라이팅</a:t>
            </a:r>
            <a:r>
              <a:rPr lang="en-US" altLang="ko-KR" dirty="0" smtClean="0"/>
              <a:t>, </a:t>
            </a:r>
            <a:r>
              <a:rPr lang="ko-KR" altLang="en-US" dirty="0"/>
              <a:t>마인드 </a:t>
            </a:r>
            <a:r>
              <a:rPr lang="ko-KR" altLang="en-US" dirty="0" err="1" smtClean="0"/>
              <a:t>맵핑</a:t>
            </a:r>
            <a:r>
              <a:rPr lang="en-US" altLang="ko-KR" dirty="0" smtClean="0"/>
              <a:t> , </a:t>
            </a:r>
            <a:r>
              <a:rPr lang="ko-KR" altLang="en-US" dirty="0"/>
              <a:t>소셜 </a:t>
            </a:r>
            <a:r>
              <a:rPr lang="ko-KR" altLang="en-US" dirty="0" smtClean="0"/>
              <a:t>매트릭스 분석 등 </a:t>
            </a:r>
            <a:r>
              <a:rPr lang="ko-KR" altLang="en-US" dirty="0"/>
              <a:t>다양한 방법을 통해 도출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96952"/>
            <a:ext cx="5037321" cy="33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핵심 키워드 도출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핵심 키워드 도출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/>
              <a:t>단어</a:t>
            </a:r>
            <a:r>
              <a:rPr lang="en-US" altLang="ko-KR" dirty="0"/>
              <a:t>-</a:t>
            </a:r>
            <a:r>
              <a:rPr lang="ko-KR" altLang="en-US" dirty="0"/>
              <a:t>개념 </a:t>
            </a:r>
            <a:r>
              <a:rPr lang="ko-KR" altLang="en-US" dirty="0" smtClean="0"/>
              <a:t>매칭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단어와 </a:t>
            </a:r>
            <a:r>
              <a:rPr lang="ko-KR" altLang="en-US" dirty="0"/>
              <a:t>서비스의 특정 기능</a:t>
            </a:r>
            <a:r>
              <a:rPr lang="en-US" altLang="ko-KR" dirty="0"/>
              <a:t>, </a:t>
            </a:r>
            <a:r>
              <a:rPr lang="ko-KR" altLang="en-US" dirty="0"/>
              <a:t>콘텐츠와의 상관관계를 </a:t>
            </a:r>
            <a:r>
              <a:rPr lang="ko-KR" altLang="en-US" dirty="0" smtClean="0"/>
              <a:t>분석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88840"/>
            <a:ext cx="3816424" cy="47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핵심 키워드 도출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엑셀을 활용한 단어</a:t>
            </a:r>
            <a:r>
              <a:rPr lang="en-US" altLang="ko-KR" dirty="0"/>
              <a:t>-</a:t>
            </a:r>
            <a:r>
              <a:rPr lang="ko-KR" altLang="en-US" dirty="0"/>
              <a:t>개념 </a:t>
            </a:r>
            <a:r>
              <a:rPr lang="ko-KR" altLang="en-US" dirty="0" smtClean="0"/>
              <a:t>매칭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/>
              <a:t>수집된 키워드를 나열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05" y="2996952"/>
            <a:ext cx="6924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핵심 키워드 도출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엑셀을 활용한 단어</a:t>
            </a:r>
            <a:r>
              <a:rPr lang="en-US" altLang="ko-KR" dirty="0"/>
              <a:t>-</a:t>
            </a:r>
            <a:r>
              <a:rPr lang="ko-KR" altLang="en-US" dirty="0"/>
              <a:t>개념 </a:t>
            </a:r>
            <a:r>
              <a:rPr lang="ko-KR" altLang="en-US" dirty="0" smtClean="0"/>
              <a:t>매칭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 err="1"/>
              <a:t>키워드별</a:t>
            </a:r>
            <a:r>
              <a:rPr lang="ko-KR" altLang="en-US" dirty="0"/>
              <a:t> 중요도에 따라 점수를 </a:t>
            </a:r>
            <a:r>
              <a:rPr lang="ko-KR" altLang="en-US" dirty="0" smtClean="0"/>
              <a:t>부여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05" y="3095049"/>
            <a:ext cx="6924675" cy="27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핵심 키워드 도출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엑셀을 활용한 단어</a:t>
            </a:r>
            <a:r>
              <a:rPr lang="en-US" altLang="ko-KR" dirty="0"/>
              <a:t>-</a:t>
            </a:r>
            <a:r>
              <a:rPr lang="ko-KR" altLang="en-US" dirty="0"/>
              <a:t>개념 </a:t>
            </a:r>
            <a:r>
              <a:rPr lang="ko-KR" altLang="en-US" dirty="0" smtClean="0"/>
              <a:t>매칭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3"/>
            </a:pPr>
            <a:r>
              <a:rPr lang="ko-KR" altLang="en-US" dirty="0"/>
              <a:t>입력된 모든 셀을 마우스로 드래그하여 선택한 후 메뉴에서 </a:t>
            </a:r>
            <a:r>
              <a:rPr lang="en-US" altLang="ko-KR" dirty="0"/>
              <a:t>[</a:t>
            </a:r>
            <a:r>
              <a:rPr lang="ko-KR" altLang="en-US" dirty="0"/>
              <a:t>삽입</a:t>
            </a:r>
            <a:r>
              <a:rPr lang="en-US" altLang="ko-KR" dirty="0"/>
              <a:t>]-[</a:t>
            </a:r>
            <a:r>
              <a:rPr lang="ko-KR" altLang="en-US" dirty="0"/>
              <a:t>차트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[</a:t>
            </a:r>
            <a:r>
              <a:rPr lang="ko-KR" altLang="en-US" dirty="0"/>
              <a:t>주식형</a:t>
            </a:r>
            <a:r>
              <a:rPr lang="en-US" altLang="ko-KR" dirty="0"/>
              <a:t>, </a:t>
            </a:r>
            <a:r>
              <a:rPr lang="ko-KR" altLang="en-US" dirty="0" err="1"/>
              <a:t>표면형</a:t>
            </a:r>
            <a:r>
              <a:rPr lang="ko-KR" altLang="en-US" dirty="0"/>
              <a:t> 방사형 차트 삽입</a:t>
            </a:r>
            <a:r>
              <a:rPr lang="en-US" altLang="ko-KR" dirty="0"/>
              <a:t>]</a:t>
            </a:r>
            <a:r>
              <a:rPr lang="ko-KR" altLang="en-US" dirty="0"/>
              <a:t>을 클릭한 후 </a:t>
            </a:r>
            <a:r>
              <a:rPr lang="en-US" altLang="ko-KR" dirty="0"/>
              <a:t>[</a:t>
            </a:r>
            <a:r>
              <a:rPr lang="ko-KR" altLang="en-US" dirty="0"/>
              <a:t>방사형</a:t>
            </a:r>
            <a:r>
              <a:rPr lang="en-US" altLang="ko-KR" dirty="0"/>
              <a:t>]-[</a:t>
            </a:r>
            <a:r>
              <a:rPr lang="ko-KR" altLang="en-US" dirty="0"/>
              <a:t>채워진 방사형</a:t>
            </a:r>
            <a:r>
              <a:rPr lang="en-US" altLang="ko-KR" dirty="0"/>
              <a:t>]</a:t>
            </a:r>
            <a:r>
              <a:rPr lang="ko-KR" altLang="en-US" dirty="0"/>
              <a:t>을 선택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36912"/>
            <a:ext cx="5999325" cy="34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핵심 키워드 도출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엑셀을 활용한 단어</a:t>
            </a:r>
            <a:r>
              <a:rPr lang="en-US" altLang="ko-KR" dirty="0"/>
              <a:t>-</a:t>
            </a:r>
            <a:r>
              <a:rPr lang="ko-KR" altLang="en-US" dirty="0"/>
              <a:t>개념 </a:t>
            </a:r>
            <a:r>
              <a:rPr lang="ko-KR" altLang="en-US" dirty="0" smtClean="0"/>
              <a:t>매칭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4"/>
            </a:pPr>
            <a:r>
              <a:rPr lang="ko-KR" altLang="en-US" dirty="0"/>
              <a:t>다음과 같이 ‘팀원 </a:t>
            </a:r>
            <a:r>
              <a:rPr lang="en-US" altLang="ko-KR" dirty="0"/>
              <a:t>A’</a:t>
            </a:r>
            <a:r>
              <a:rPr lang="ko-KR" altLang="en-US" dirty="0"/>
              <a:t>에 대한 방사형 차트가 </a:t>
            </a:r>
            <a:r>
              <a:rPr lang="ko-KR" altLang="en-US" dirty="0" smtClean="0"/>
              <a:t>만들어짐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5999325" cy="32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핵심 키워드 도출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엑셀을 활용한 단어</a:t>
            </a:r>
            <a:r>
              <a:rPr lang="en-US" altLang="ko-KR" dirty="0"/>
              <a:t>-</a:t>
            </a:r>
            <a:r>
              <a:rPr lang="ko-KR" altLang="en-US" dirty="0"/>
              <a:t>개념 </a:t>
            </a:r>
            <a:r>
              <a:rPr lang="ko-KR" altLang="en-US" dirty="0" smtClean="0"/>
              <a:t>매칭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5"/>
            </a:pPr>
            <a:r>
              <a:rPr lang="ko-KR" altLang="en-US" dirty="0"/>
              <a:t>같은 방식으로 팀원들이 모두 참여하여 각자 자신이 생각하는 주요 키워드를 </a:t>
            </a:r>
            <a:r>
              <a:rPr lang="ko-KR" altLang="en-US" dirty="0" err="1"/>
              <a:t>점수화해서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가장 </a:t>
            </a:r>
            <a:r>
              <a:rPr lang="ko-KR" altLang="en-US" dirty="0"/>
              <a:t>높게 나오는 키워드를 핵심 키워드로 도출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34" y="2708920"/>
            <a:ext cx="5954000" cy="32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핵심 키워드 도출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엑셀을 활용한 단어</a:t>
            </a:r>
            <a:r>
              <a:rPr lang="en-US" altLang="ko-KR" dirty="0"/>
              <a:t>-</a:t>
            </a:r>
            <a:r>
              <a:rPr lang="ko-KR" altLang="en-US" dirty="0"/>
              <a:t>개념 </a:t>
            </a:r>
            <a:r>
              <a:rPr lang="ko-KR" altLang="en-US" dirty="0" smtClean="0"/>
              <a:t>매칭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 startAt="5"/>
            </a:pPr>
            <a:r>
              <a:rPr lang="ko-KR" altLang="en-US" dirty="0"/>
              <a:t>같은 방식으로 팀원들이 모두 참여하여 각자 자신이 생각하는 주요 키워드를 </a:t>
            </a:r>
            <a:r>
              <a:rPr lang="ko-KR" altLang="en-US" dirty="0" err="1"/>
              <a:t>점수화해서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가장 </a:t>
            </a:r>
            <a:r>
              <a:rPr lang="ko-KR" altLang="en-US" dirty="0"/>
              <a:t>높게 나오는 키워드를 핵심 키워드로 도출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93" y="2708920"/>
            <a:ext cx="5736681" cy="32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콘셉트 시각화 </a:t>
            </a:r>
            <a:r>
              <a:rPr lang="ko-KR" altLang="en-US" dirty="0" smtClean="0"/>
              <a:t>표현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 표현 방법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핵심 </a:t>
            </a:r>
            <a:r>
              <a:rPr lang="ko-KR" altLang="en-US" dirty="0"/>
              <a:t>키워드가 도출되었다면 마지막으로 키워드를 바탕으로 핵심 콘셉트를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선정된 </a:t>
            </a:r>
            <a:r>
              <a:rPr lang="ko-KR" altLang="en-US" dirty="0"/>
              <a:t>콘셉트를 구체화할 수 있도록 컬러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레이아웃을 이용하여 서비스의 주요 </a:t>
            </a:r>
            <a:r>
              <a:rPr lang="ko-KR" altLang="en-US" dirty="0" smtClean="0"/>
              <a:t>개념이나 </a:t>
            </a: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 주제와 </a:t>
            </a:r>
            <a:r>
              <a:rPr lang="ko-KR" altLang="en-US" dirty="0"/>
              <a:t>키워드 사이의 관계를 한눈에 알아볼 수 있도록 다이어그램을 통해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64904"/>
            <a:ext cx="5184576" cy="36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콘셉트 시각화 </a:t>
            </a:r>
            <a:r>
              <a:rPr lang="ko-KR" altLang="en-US" dirty="0" smtClean="0"/>
              <a:t>표현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 표현 방법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44824"/>
            <a:ext cx="4404172" cy="48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콘셉트 시각화의 이해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핵심 </a:t>
            </a:r>
            <a:r>
              <a:rPr lang="ko-KR" altLang="en-US" dirty="0"/>
              <a:t>키워드 도출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콘셉트 </a:t>
            </a:r>
            <a:r>
              <a:rPr lang="ko-KR" altLang="en-US" dirty="0"/>
              <a:t>시각화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콘셉트 시각화 </a:t>
            </a:r>
            <a:r>
              <a:rPr lang="ko-KR" altLang="en-US" dirty="0" smtClean="0"/>
              <a:t>표현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 사례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27" y="1772816"/>
            <a:ext cx="5688632" cy="48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콘셉트 시각화 </a:t>
            </a:r>
            <a:r>
              <a:rPr lang="ko-KR" altLang="en-US" dirty="0" smtClean="0"/>
              <a:t>표현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 사례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40128"/>
            <a:ext cx="3844513" cy="4641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189" y="2132856"/>
            <a:ext cx="4294700" cy="46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콘셉트 시각화 </a:t>
            </a:r>
            <a:r>
              <a:rPr lang="ko-KR" altLang="en-US" dirty="0" smtClean="0"/>
              <a:t>표현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 사례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6079406" cy="41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다양한 디자인 요소를 활용하여 </a:t>
            </a:r>
            <a:r>
              <a:rPr lang="ko-KR" altLang="en-US" sz="1400" dirty="0" smtClean="0"/>
              <a:t>콘셉트를 </a:t>
            </a:r>
            <a:r>
              <a:rPr lang="ko-KR" altLang="en-US" sz="1400" dirty="0"/>
              <a:t>시각화하는 방법에 대해 </a:t>
            </a:r>
            <a:r>
              <a:rPr lang="ko-KR" altLang="en-US" sz="1400" dirty="0" smtClean="0"/>
              <a:t>알아본다</a:t>
            </a:r>
            <a:r>
              <a:rPr lang="en-US" altLang="ko-KR" sz="1400" dirty="0" smtClean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</a:t>
            </a:r>
            <a:r>
              <a:rPr lang="ko-KR" altLang="en-US" dirty="0" smtClean="0"/>
              <a:t>시각화의 개념</a:t>
            </a:r>
            <a:endParaRPr lang="en-US" altLang="ko-KR" dirty="0" smtClean="0"/>
          </a:p>
          <a:p>
            <a:pPr lvl="2"/>
            <a:r>
              <a:rPr lang="ko-KR" altLang="en-US" dirty="0"/>
              <a:t>눈에 보이지 않는 핵심 메시지나 생각 또는 정보를 가시화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콘셉트 </a:t>
            </a:r>
            <a:r>
              <a:rPr lang="ko-KR" altLang="en-US" dirty="0" err="1"/>
              <a:t>구상화’나</a:t>
            </a:r>
            <a:r>
              <a:rPr lang="ko-KR" altLang="en-US" dirty="0"/>
              <a:t> ‘콘셉트 개념화’ 등으로 해석될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sz="1130" dirty="0" smtClean="0"/>
              <a:t>생각</a:t>
            </a:r>
            <a:r>
              <a:rPr lang="en-US" altLang="ko-KR" sz="1130" dirty="0"/>
              <a:t>, </a:t>
            </a:r>
            <a:r>
              <a:rPr lang="ko-KR" altLang="en-US" sz="1130" dirty="0"/>
              <a:t>이미지</a:t>
            </a:r>
            <a:r>
              <a:rPr lang="en-US" altLang="ko-KR" sz="1130" dirty="0"/>
              <a:t>, </a:t>
            </a:r>
            <a:r>
              <a:rPr lang="ko-KR" altLang="en-US" sz="1130" dirty="0"/>
              <a:t>개념</a:t>
            </a:r>
            <a:r>
              <a:rPr lang="en-US" altLang="ko-KR" sz="1130" dirty="0"/>
              <a:t>, </a:t>
            </a:r>
            <a:r>
              <a:rPr lang="ko-KR" altLang="en-US" sz="1130" dirty="0"/>
              <a:t>주제들 사이의 관계를 표현하기 위해 다이어그램</a:t>
            </a:r>
            <a:r>
              <a:rPr lang="en-US" altLang="ko-KR" sz="1130" dirty="0"/>
              <a:t>, </a:t>
            </a:r>
            <a:r>
              <a:rPr lang="ko-KR" altLang="en-US" sz="1130" dirty="0"/>
              <a:t>도표</a:t>
            </a:r>
            <a:r>
              <a:rPr lang="en-US" altLang="ko-KR" sz="1130" dirty="0"/>
              <a:t>, </a:t>
            </a:r>
            <a:r>
              <a:rPr lang="ko-KR" altLang="en-US" sz="1130" dirty="0"/>
              <a:t>차트 등 을 이용하여 도식적인 형태로 표현</a:t>
            </a:r>
            <a:endParaRPr lang="en-US" altLang="ko-KR" sz="113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64904"/>
            <a:ext cx="4896544" cy="41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요소</a:t>
            </a:r>
            <a:endParaRPr lang="en-US" altLang="ko-KR" sz="113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6768752" cy="30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컬러</a:t>
            </a:r>
            <a:endParaRPr lang="en-US" altLang="ko-KR" dirty="0" smtClean="0"/>
          </a:p>
          <a:p>
            <a:pPr lvl="2"/>
            <a:r>
              <a:rPr lang="ko-KR" altLang="en-US" dirty="0"/>
              <a:t>인간의 감정을 가장 크게 자극하는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단일색이</a:t>
            </a:r>
            <a:r>
              <a:rPr lang="ko-KR" altLang="en-US" dirty="0" smtClean="0"/>
              <a:t> </a:t>
            </a:r>
            <a:r>
              <a:rPr lang="ko-KR" altLang="en-US" dirty="0"/>
              <a:t>주는 상징적 이미지와 몇 가지 색이 어울리면서 전달되는 지각 효과는 </a:t>
            </a:r>
            <a:r>
              <a:rPr lang="ko-KR" altLang="en-US" dirty="0" smtClean="0"/>
              <a:t>따뜻함</a:t>
            </a:r>
            <a:r>
              <a:rPr lang="en-US" altLang="ko-KR" dirty="0"/>
              <a:t>, </a:t>
            </a:r>
            <a:r>
              <a:rPr lang="ko-KR" altLang="en-US" dirty="0"/>
              <a:t>온화함</a:t>
            </a:r>
            <a:r>
              <a:rPr lang="en-US" altLang="ko-KR" dirty="0"/>
              <a:t>, </a:t>
            </a:r>
            <a:r>
              <a:rPr lang="ko-KR" altLang="en-US" dirty="0"/>
              <a:t>상쾌함 등의 감정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상태를 메타포로 </a:t>
            </a:r>
            <a:r>
              <a:rPr lang="ko-KR" altLang="en-US" dirty="0"/>
              <a:t>드러내는 속성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24944"/>
            <a:ext cx="4903812" cy="34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구체적이거나 </a:t>
            </a:r>
            <a:r>
              <a:rPr lang="ko-KR" altLang="en-US" dirty="0"/>
              <a:t>심적으로 나타낼 수 있는 재현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표현을 </a:t>
            </a:r>
            <a:r>
              <a:rPr lang="ko-KR" altLang="en-US" dirty="0"/>
              <a:t>통해 </a:t>
            </a:r>
            <a:r>
              <a:rPr lang="ko-KR" altLang="en-US" dirty="0" smtClean="0"/>
              <a:t>상황을 </a:t>
            </a:r>
            <a:r>
              <a:rPr lang="ko-KR" altLang="en-US" dirty="0"/>
              <a:t>만들어내고 상황을 이해하기 쉽게 도와주는 언어적 기능을 </a:t>
            </a:r>
            <a:r>
              <a:rPr lang="ko-KR" altLang="en-US" dirty="0" smtClean="0"/>
              <a:t>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상황의 언어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5544616" cy="30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콘셉트 시각화의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콘셉트 시각화의 디자인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</a:t>
            </a:r>
            <a:r>
              <a:rPr lang="en-US" altLang="ko-KR" dirty="0" smtClean="0"/>
              <a:t> (</a:t>
            </a:r>
            <a:r>
              <a:rPr lang="ko-KR" altLang="en-US" dirty="0" smtClean="0"/>
              <a:t>지표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지시 </a:t>
            </a:r>
            <a:r>
              <a:rPr lang="ko-KR" altLang="en-US" dirty="0"/>
              <a:t>대상과 물리적 또는 필연적인 인과관계로 연결 되어 있는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인덱스의 </a:t>
            </a:r>
            <a:r>
              <a:rPr lang="ko-KR" altLang="en-US" dirty="0"/>
              <a:t>대표적인 형태로는 ‘온도계</a:t>
            </a:r>
            <a:r>
              <a:rPr lang="en-US" altLang="ko-KR" dirty="0"/>
              <a:t>=</a:t>
            </a:r>
            <a:r>
              <a:rPr lang="ko-KR" altLang="en-US" dirty="0"/>
              <a:t>기온’</a:t>
            </a:r>
            <a:r>
              <a:rPr lang="en-US" altLang="ko-KR" dirty="0"/>
              <a:t>, ‘</a:t>
            </a:r>
            <a:r>
              <a:rPr lang="ko-KR" altLang="en-US" dirty="0"/>
              <a:t>낙엽</a:t>
            </a:r>
            <a:r>
              <a:rPr lang="en-US" altLang="ko-KR" dirty="0"/>
              <a:t>=</a:t>
            </a:r>
            <a:r>
              <a:rPr lang="ko-KR" altLang="en-US" dirty="0"/>
              <a:t>가을’</a:t>
            </a:r>
            <a:r>
              <a:rPr lang="en-US" altLang="ko-KR" dirty="0"/>
              <a:t>, ‘</a:t>
            </a:r>
            <a:r>
              <a:rPr lang="ko-KR" altLang="en-US" dirty="0"/>
              <a:t>연기</a:t>
            </a:r>
            <a:r>
              <a:rPr lang="en-US" altLang="ko-KR" dirty="0"/>
              <a:t>=</a:t>
            </a:r>
            <a:r>
              <a:rPr lang="ko-KR" altLang="en-US" dirty="0"/>
              <a:t>불’</a:t>
            </a:r>
            <a:r>
              <a:rPr lang="en-US" altLang="ko-KR" dirty="0"/>
              <a:t>, ‘</a:t>
            </a:r>
            <a:r>
              <a:rPr lang="ko-KR" altLang="en-US" dirty="0"/>
              <a:t>다이아몬드</a:t>
            </a:r>
            <a:r>
              <a:rPr lang="en-US" altLang="ko-KR" dirty="0"/>
              <a:t>=</a:t>
            </a:r>
            <a:r>
              <a:rPr lang="ko-KR" altLang="en-US" dirty="0"/>
              <a:t>부’ </a:t>
            </a:r>
            <a:r>
              <a:rPr lang="ko-KR" altLang="en-US" dirty="0" smtClean="0"/>
              <a:t>등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52936"/>
            <a:ext cx="4810209" cy="35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829</Words>
  <Application>Microsoft Office PowerPoint</Application>
  <PresentationFormat>화면 슬라이드 쇼(4:3)</PresentationFormat>
  <Paragraphs>128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11 콘셉트 시각화</vt:lpstr>
      <vt:lpstr>PowerPoint 프레젠테이션</vt:lpstr>
      <vt:lpstr>PowerPoint 프레젠테이션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01. 콘셉트 시각화의 이해</vt:lpstr>
      <vt:lpstr>02. 핵심 키워드 도출</vt:lpstr>
      <vt:lpstr>02. 핵심 키워드 도출</vt:lpstr>
      <vt:lpstr>02. 핵심 키워드 도출</vt:lpstr>
      <vt:lpstr>02. 핵심 키워드 도출</vt:lpstr>
      <vt:lpstr>02. 핵심 키워드 도출</vt:lpstr>
      <vt:lpstr>02. 핵심 키워드 도출</vt:lpstr>
      <vt:lpstr>02. 핵심 키워드 도출</vt:lpstr>
      <vt:lpstr>02. 핵심 키워드 도출</vt:lpstr>
      <vt:lpstr>03. 콘셉트 시각화 표현</vt:lpstr>
      <vt:lpstr>03. 콘셉트 시각화 표현</vt:lpstr>
      <vt:lpstr>03. 콘셉트 시각화 표현</vt:lpstr>
      <vt:lpstr>03. 콘셉트 시각화 표현</vt:lpstr>
      <vt:lpstr>03. 콘셉트 시각화 표현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admin</cp:lastModifiedBy>
  <cp:revision>129</cp:revision>
  <dcterms:created xsi:type="dcterms:W3CDTF">2020-06-18T03:20:34Z</dcterms:created>
  <dcterms:modified xsi:type="dcterms:W3CDTF">2021-07-22T11:27:05Z</dcterms:modified>
</cp:coreProperties>
</file>