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handoutMasterIdLst>
    <p:handoutMasterId r:id="rId36"/>
  </p:handoutMasterIdLst>
  <p:sldIdLst>
    <p:sldId id="461" r:id="rId2"/>
    <p:sldId id="522" r:id="rId3"/>
    <p:sldId id="386" r:id="rId4"/>
    <p:sldId id="387" r:id="rId5"/>
    <p:sldId id="460" r:id="rId6"/>
    <p:sldId id="523" r:id="rId7"/>
    <p:sldId id="524" r:id="rId8"/>
    <p:sldId id="525" r:id="rId9"/>
    <p:sldId id="526" r:id="rId10"/>
    <p:sldId id="528" r:id="rId11"/>
    <p:sldId id="527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3" r:id="rId26"/>
    <p:sldId id="542" r:id="rId27"/>
    <p:sldId id="544" r:id="rId28"/>
    <p:sldId id="545" r:id="rId29"/>
    <p:sldId id="546" r:id="rId30"/>
    <p:sldId id="547" r:id="rId31"/>
    <p:sldId id="548" r:id="rId32"/>
    <p:sldId id="549" r:id="rId33"/>
    <p:sldId id="385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FFFFFF"/>
    <a:srgbClr val="F0DDE3"/>
    <a:srgbClr val="E2BBC7"/>
    <a:srgbClr val="CC889D"/>
    <a:srgbClr val="83CBA1"/>
    <a:srgbClr val="C85873"/>
    <a:srgbClr val="DB91A3"/>
    <a:srgbClr val="E6B4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9" autoAdjust="0"/>
    <p:restoredTop sz="98898" autoAdjust="0"/>
  </p:normalViewPr>
  <p:slideViewPr>
    <p:cSldViewPr>
      <p:cViewPr varScale="1">
        <p:scale>
          <a:sx n="161" d="100"/>
          <a:sy n="161" d="100"/>
        </p:scale>
        <p:origin x="1986" y="15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 smtClean="0">
                <a:latin typeface="+mn-lt"/>
                <a:ea typeface="맑은 고딕" pitchFamily="50" charset="-127"/>
              </a:rPr>
              <a:t>Chapter.</a:t>
            </a:r>
            <a:endParaRPr kumimoji="0" lang="en-US" altLang="ko-KR" sz="3300" b="1" dirty="0">
              <a:latin typeface="+mn-lt"/>
              <a:ea typeface="맑은 고딕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15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색채 </a:t>
            </a:r>
            <a:r>
              <a:rPr lang="ko-KR" altLang="en-US" dirty="0"/>
              <a:t>이미지 공간의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en-US" altLang="ko-KR" dirty="0"/>
              <a:t>IRI </a:t>
            </a:r>
            <a:r>
              <a:rPr lang="ko-KR" altLang="en-US" dirty="0"/>
              <a:t>색채연구소에서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색채에 </a:t>
            </a:r>
            <a:r>
              <a:rPr lang="ko-KR" altLang="en-US" dirty="0"/>
              <a:t>의해 연상되는 이미지를 형용사 의미 </a:t>
            </a:r>
            <a:r>
              <a:rPr lang="ko-KR" altLang="en-US" dirty="0" err="1"/>
              <a:t>분별법에</a:t>
            </a:r>
            <a:r>
              <a:rPr lang="ko-KR" altLang="en-US" dirty="0"/>
              <a:t> 의해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색을 </a:t>
            </a:r>
            <a:r>
              <a:rPr lang="ko-KR" altLang="en-US" dirty="0"/>
              <a:t>사용하거나 색의 이미지를 연상할 때 그 이미지를 결정하는 심리적인 요인에 따라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2"/>
            <a:r>
              <a:rPr lang="ko-KR" altLang="en-US" dirty="0" smtClean="0"/>
              <a:t>단색 </a:t>
            </a:r>
            <a:r>
              <a:rPr lang="ko-KR" altLang="en-US" dirty="0"/>
              <a:t>이미지 공간</a:t>
            </a:r>
            <a:r>
              <a:rPr lang="en-US" altLang="ko-KR" dirty="0"/>
              <a:t>, </a:t>
            </a:r>
            <a:r>
              <a:rPr lang="ko-KR" altLang="en-US" dirty="0"/>
              <a:t>배색 이미지 공간</a:t>
            </a:r>
            <a:r>
              <a:rPr lang="en-US" altLang="ko-KR" dirty="0"/>
              <a:t>, </a:t>
            </a:r>
            <a:r>
              <a:rPr lang="ko-KR" altLang="en-US" dirty="0"/>
              <a:t>형용사 이미지 </a:t>
            </a:r>
            <a:r>
              <a:rPr lang="ko-KR" altLang="en-US" dirty="0" smtClean="0"/>
              <a:t>공간으로 분류</a:t>
            </a:r>
            <a:endParaRPr lang="en-US" altLang="ko-KR" dirty="0" smtClean="0"/>
          </a:p>
          <a:p>
            <a:pPr lvl="2"/>
            <a:r>
              <a:rPr lang="ko-KR" altLang="en-US" dirty="0"/>
              <a:t>세로 방향으로는 </a:t>
            </a:r>
            <a:r>
              <a:rPr lang="ko-KR" altLang="en-US" dirty="0" smtClean="0"/>
              <a:t>부드러움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딱딱함을 </a:t>
            </a:r>
            <a:r>
              <a:rPr lang="ko-KR" altLang="en-US" dirty="0" err="1"/>
              <a:t>기준축으로</a:t>
            </a:r>
            <a:r>
              <a:rPr lang="en-US" altLang="ko-KR" dirty="0"/>
              <a:t>, </a:t>
            </a:r>
            <a:r>
              <a:rPr lang="ko-KR" altLang="en-US" dirty="0"/>
              <a:t>가로 방향으로 는 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정적을 </a:t>
            </a:r>
            <a:r>
              <a:rPr lang="ko-KR" altLang="en-US" dirty="0" err="1" smtClean="0"/>
              <a:t>기준축으로</a:t>
            </a:r>
            <a:r>
              <a:rPr lang="ko-KR" altLang="en-US" dirty="0" smtClean="0"/>
              <a:t> 함</a:t>
            </a:r>
            <a:endParaRPr lang="ko-KR" altLang="en-US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49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색채 </a:t>
            </a:r>
            <a:r>
              <a:rPr lang="ko-KR" altLang="en-US" dirty="0"/>
              <a:t>이미지 공간의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ko-KR" altLang="en-US" dirty="0"/>
              <a:t>채도가 높아질수록 강한 </a:t>
            </a:r>
            <a:r>
              <a:rPr lang="ko-KR" altLang="en-US" dirty="0" err="1"/>
              <a:t>주목성을</a:t>
            </a:r>
            <a:r>
              <a:rPr lang="ko-KR" altLang="en-US" dirty="0"/>
              <a:t> 가지며 역동적인 </a:t>
            </a:r>
            <a:r>
              <a:rPr lang="ko-KR" altLang="en-US" dirty="0" smtClean="0"/>
              <a:t>느낌</a:t>
            </a:r>
            <a:r>
              <a:rPr lang="en-US" altLang="ko-KR" dirty="0" smtClean="0"/>
              <a:t>, </a:t>
            </a:r>
            <a:r>
              <a:rPr lang="ko-KR" altLang="en-US" dirty="0"/>
              <a:t>낮아질수록 정적인 느낌을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명도가 </a:t>
            </a:r>
            <a:r>
              <a:rPr lang="ko-KR" altLang="en-US" dirty="0"/>
              <a:t>높아질수록 가볍고 부드러운 </a:t>
            </a:r>
            <a:r>
              <a:rPr lang="ko-KR" altLang="en-US" dirty="0" smtClean="0"/>
              <a:t>느낌을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낮아질수록 </a:t>
            </a:r>
            <a:r>
              <a:rPr lang="ko-KR" altLang="en-US" dirty="0"/>
              <a:t>무겁고 딱딱한 느낌을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76872"/>
            <a:ext cx="4536504" cy="446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단색 이미지 공간 </a:t>
            </a:r>
            <a:r>
              <a:rPr lang="en-US" altLang="ko-KR" dirty="0"/>
              <a:t>: </a:t>
            </a:r>
            <a:r>
              <a:rPr lang="ko-KR" altLang="en-US" dirty="0"/>
              <a:t>빨간색 </a:t>
            </a:r>
            <a:endParaRPr lang="en-US" altLang="ko-KR" dirty="0" smtClean="0"/>
          </a:p>
          <a:p>
            <a:pPr lvl="2"/>
            <a:r>
              <a:rPr lang="ko-KR" altLang="en-US" dirty="0"/>
              <a:t>정열</a:t>
            </a:r>
            <a:r>
              <a:rPr lang="en-US" altLang="ko-KR" dirty="0"/>
              <a:t>, </a:t>
            </a:r>
            <a:r>
              <a:rPr lang="ko-KR" altLang="en-US" dirty="0"/>
              <a:t>관능</a:t>
            </a:r>
            <a:r>
              <a:rPr lang="en-US" altLang="ko-KR" dirty="0"/>
              <a:t>, </a:t>
            </a:r>
            <a:r>
              <a:rPr lang="ko-KR" altLang="en-US" dirty="0"/>
              <a:t>도발</a:t>
            </a:r>
            <a:r>
              <a:rPr lang="en-US" altLang="ko-KR" dirty="0"/>
              <a:t>, </a:t>
            </a:r>
            <a:r>
              <a:rPr lang="ko-KR" altLang="en-US" dirty="0"/>
              <a:t>사랑</a:t>
            </a:r>
            <a:r>
              <a:rPr lang="en-US" altLang="ko-KR" dirty="0"/>
              <a:t>, </a:t>
            </a:r>
            <a:r>
              <a:rPr lang="ko-KR" altLang="en-US" dirty="0"/>
              <a:t>피</a:t>
            </a:r>
            <a:r>
              <a:rPr lang="en-US" altLang="ko-KR" dirty="0"/>
              <a:t>, </a:t>
            </a:r>
            <a:r>
              <a:rPr lang="ko-KR" altLang="en-US" dirty="0"/>
              <a:t>힘</a:t>
            </a:r>
            <a:r>
              <a:rPr lang="en-US" altLang="ko-KR" dirty="0"/>
              <a:t>, </a:t>
            </a:r>
            <a:r>
              <a:rPr lang="ko-KR" altLang="en-US" dirty="0"/>
              <a:t>불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, </a:t>
            </a:r>
            <a:r>
              <a:rPr lang="ko-KR" altLang="en-US" dirty="0"/>
              <a:t>위험</a:t>
            </a:r>
            <a:r>
              <a:rPr lang="en-US" altLang="ko-KR" dirty="0"/>
              <a:t>, </a:t>
            </a:r>
            <a:r>
              <a:rPr lang="ko-KR" altLang="en-US" dirty="0"/>
              <a:t>혁명 등을 </a:t>
            </a:r>
            <a:r>
              <a:rPr lang="ko-KR" altLang="en-US" dirty="0" smtClean="0"/>
              <a:t>상징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</a:t>
            </a:r>
            <a:r>
              <a:rPr lang="ko-KR" altLang="en-US" dirty="0"/>
              <a:t>사이트나 어플리케이션 등의 디스플레이 기반 매체에서 </a:t>
            </a:r>
            <a:r>
              <a:rPr lang="ko-KR" altLang="en-US" dirty="0" err="1"/>
              <a:t>주목성을</a:t>
            </a:r>
            <a:r>
              <a:rPr lang="ko-KR" altLang="en-US" dirty="0"/>
              <a:t> 높이기 위한 포인트 컬러나 액센트 컬러로 </a:t>
            </a:r>
            <a:r>
              <a:rPr lang="ko-KR" altLang="en-US" dirty="0" smtClean="0"/>
              <a:t>사용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84984"/>
            <a:ext cx="657726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단색 이미지 공간 </a:t>
            </a:r>
            <a:r>
              <a:rPr lang="en-US" altLang="ko-KR" dirty="0"/>
              <a:t>: </a:t>
            </a:r>
            <a:r>
              <a:rPr lang="ko-KR" altLang="en-US" dirty="0" smtClean="0"/>
              <a:t>주황색 </a:t>
            </a:r>
            <a:endParaRPr lang="en-US" altLang="ko-KR" dirty="0" smtClean="0"/>
          </a:p>
          <a:p>
            <a:pPr lvl="2"/>
            <a:r>
              <a:rPr lang="ko-KR" altLang="en-US" sz="1100" dirty="0"/>
              <a:t>원기</a:t>
            </a:r>
            <a:r>
              <a:rPr lang="en-US" altLang="ko-KR" sz="1100" dirty="0"/>
              <a:t>, </a:t>
            </a:r>
            <a:r>
              <a:rPr lang="ko-KR" altLang="en-US" sz="1100" dirty="0"/>
              <a:t>약동</a:t>
            </a:r>
            <a:r>
              <a:rPr lang="en-US" altLang="ko-KR" sz="1100" dirty="0"/>
              <a:t>, </a:t>
            </a:r>
            <a:r>
              <a:rPr lang="ko-KR" altLang="en-US" sz="1100" dirty="0"/>
              <a:t>활력</a:t>
            </a:r>
            <a:r>
              <a:rPr lang="en-US" altLang="ko-KR" sz="1100" dirty="0"/>
              <a:t>, </a:t>
            </a:r>
            <a:r>
              <a:rPr lang="ko-KR" altLang="en-US" sz="1100" dirty="0"/>
              <a:t>다정</a:t>
            </a:r>
            <a:r>
              <a:rPr lang="en-US" altLang="ko-KR" sz="1100" dirty="0"/>
              <a:t>, </a:t>
            </a:r>
            <a:r>
              <a:rPr lang="ko-KR" altLang="en-US" sz="1100" dirty="0"/>
              <a:t>만족</a:t>
            </a:r>
            <a:r>
              <a:rPr lang="en-US" altLang="ko-KR" sz="1100" dirty="0"/>
              <a:t>, </a:t>
            </a:r>
            <a:r>
              <a:rPr lang="ko-KR" altLang="en-US" sz="1100" dirty="0"/>
              <a:t>유쾌</a:t>
            </a:r>
            <a:r>
              <a:rPr lang="en-US" altLang="ko-KR" sz="1100" dirty="0"/>
              <a:t>, </a:t>
            </a:r>
            <a:r>
              <a:rPr lang="ko-KR" altLang="en-US" sz="1100" dirty="0"/>
              <a:t>적극 등을 상징하며</a:t>
            </a:r>
            <a:r>
              <a:rPr lang="en-US" altLang="ko-KR" sz="1100" dirty="0"/>
              <a:t>, </a:t>
            </a:r>
            <a:r>
              <a:rPr lang="ko-KR" altLang="en-US" sz="1100" dirty="0"/>
              <a:t>밝고 활기찬 느낌과 친근하고 명랑한 분위기를 전달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84984"/>
            <a:ext cx="6696000" cy="24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단색 이미지 공간 </a:t>
            </a:r>
            <a:r>
              <a:rPr lang="en-US" altLang="ko-KR" dirty="0"/>
              <a:t>: </a:t>
            </a:r>
            <a:r>
              <a:rPr lang="ko-KR" altLang="en-US" dirty="0" smtClean="0"/>
              <a:t>주황색 </a:t>
            </a:r>
            <a:endParaRPr lang="en-US" altLang="ko-KR" dirty="0" smtClean="0"/>
          </a:p>
          <a:p>
            <a:pPr lvl="2"/>
            <a:r>
              <a:rPr lang="ko-KR" altLang="en-US" sz="1100" dirty="0" smtClean="0"/>
              <a:t>희망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유쾌</a:t>
            </a:r>
            <a:r>
              <a:rPr lang="en-US" altLang="ko-KR" sz="1100" dirty="0"/>
              <a:t>, </a:t>
            </a:r>
            <a:r>
              <a:rPr lang="ko-KR" altLang="en-US" sz="1100" dirty="0"/>
              <a:t>명랑</a:t>
            </a:r>
            <a:r>
              <a:rPr lang="en-US" altLang="ko-KR" sz="1100" dirty="0"/>
              <a:t>, </a:t>
            </a:r>
            <a:r>
              <a:rPr lang="ko-KR" altLang="en-US" sz="1100" dirty="0"/>
              <a:t>주목</a:t>
            </a:r>
            <a:r>
              <a:rPr lang="en-US" altLang="ko-KR" sz="1100" dirty="0"/>
              <a:t>, </a:t>
            </a:r>
            <a:r>
              <a:rPr lang="ko-KR" altLang="en-US" sz="1100" dirty="0"/>
              <a:t>황금</a:t>
            </a:r>
            <a:r>
              <a:rPr lang="en-US" altLang="ko-KR" sz="1100" dirty="0"/>
              <a:t>, </a:t>
            </a:r>
            <a:r>
              <a:rPr lang="ko-KR" altLang="en-US" sz="1100" dirty="0"/>
              <a:t>햇빛 등을 상징하며</a:t>
            </a:r>
            <a:r>
              <a:rPr lang="en-US" altLang="ko-KR" sz="1100" dirty="0"/>
              <a:t>, </a:t>
            </a:r>
            <a:r>
              <a:rPr lang="ko-KR" altLang="en-US" sz="1100" dirty="0"/>
              <a:t>밝고 긍정적이면서 </a:t>
            </a:r>
            <a:r>
              <a:rPr lang="ko-KR" altLang="en-US" sz="1100" dirty="0" smtClean="0"/>
              <a:t>유쾌한 </a:t>
            </a:r>
            <a:r>
              <a:rPr lang="ko-KR" altLang="en-US" sz="1100" dirty="0"/>
              <a:t>분위기를 </a:t>
            </a:r>
            <a:r>
              <a:rPr lang="ko-KR" altLang="en-US" sz="1100" dirty="0" smtClean="0"/>
              <a:t>전달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특히</a:t>
            </a:r>
            <a:r>
              <a:rPr lang="en-US" altLang="ko-KR" sz="1100" dirty="0"/>
              <a:t>, </a:t>
            </a:r>
            <a:r>
              <a:rPr lang="ko-KR" altLang="en-US" sz="1100" dirty="0"/>
              <a:t>검정색</a:t>
            </a:r>
            <a:r>
              <a:rPr lang="en-US" altLang="ko-KR" sz="1100" dirty="0"/>
              <a:t>, </a:t>
            </a:r>
            <a:r>
              <a:rPr lang="ko-KR" altLang="en-US" sz="1100" dirty="0"/>
              <a:t>파란색</a:t>
            </a:r>
            <a:r>
              <a:rPr lang="en-US" altLang="ko-KR" sz="1100" dirty="0"/>
              <a:t>, </a:t>
            </a:r>
            <a:r>
              <a:rPr lang="ko-KR" altLang="en-US" sz="1100" dirty="0"/>
              <a:t>빨간색과 함께 사용하면 주의를 </a:t>
            </a:r>
            <a:r>
              <a:rPr lang="ko-KR" altLang="en-US" sz="1100" dirty="0" smtClean="0"/>
              <a:t>집중시키는 </a:t>
            </a:r>
            <a:r>
              <a:rPr lang="ko-KR" altLang="en-US" sz="1100" dirty="0"/>
              <a:t>효과도 </a:t>
            </a:r>
            <a:r>
              <a:rPr lang="ko-KR" altLang="en-US" sz="1100" dirty="0" smtClean="0"/>
              <a:t>있음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3284984"/>
            <a:ext cx="6696000" cy="247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단색 이미지 공간 </a:t>
            </a:r>
            <a:r>
              <a:rPr lang="en-US" altLang="ko-KR" dirty="0"/>
              <a:t>: </a:t>
            </a:r>
            <a:r>
              <a:rPr lang="ko-KR" altLang="en-US" dirty="0" smtClean="0"/>
              <a:t>파란색 </a:t>
            </a:r>
            <a:endParaRPr lang="en-US" altLang="ko-KR" dirty="0" smtClean="0"/>
          </a:p>
          <a:p>
            <a:pPr lvl="2"/>
            <a:r>
              <a:rPr lang="ko-KR" altLang="en-US" sz="1100" dirty="0"/>
              <a:t>차가움</a:t>
            </a:r>
            <a:r>
              <a:rPr lang="en-US" altLang="ko-KR" sz="1100" dirty="0"/>
              <a:t>, </a:t>
            </a:r>
            <a:r>
              <a:rPr lang="ko-KR" altLang="en-US" sz="1100" dirty="0"/>
              <a:t>냉정</a:t>
            </a:r>
            <a:r>
              <a:rPr lang="en-US" altLang="ko-KR" sz="1100" dirty="0"/>
              <a:t>, </a:t>
            </a:r>
            <a:r>
              <a:rPr lang="ko-KR" altLang="en-US" sz="1100" dirty="0"/>
              <a:t>심원</a:t>
            </a:r>
            <a:r>
              <a:rPr lang="en-US" altLang="ko-KR" sz="1100" dirty="0"/>
              <a:t>, </a:t>
            </a:r>
            <a:r>
              <a:rPr lang="ko-KR" altLang="en-US" sz="1100" dirty="0"/>
              <a:t>명상</a:t>
            </a:r>
            <a:r>
              <a:rPr lang="en-US" altLang="ko-KR" sz="1100" dirty="0"/>
              <a:t>, </a:t>
            </a:r>
            <a:r>
              <a:rPr lang="ko-KR" altLang="en-US" sz="1100" dirty="0"/>
              <a:t>평온</a:t>
            </a:r>
            <a:r>
              <a:rPr lang="en-US" altLang="ko-KR" sz="1100" dirty="0"/>
              <a:t>, </a:t>
            </a:r>
            <a:r>
              <a:rPr lang="ko-KR" altLang="en-US" sz="1100" dirty="0"/>
              <a:t>고요</a:t>
            </a:r>
            <a:r>
              <a:rPr lang="en-US" altLang="ko-KR" sz="1100" dirty="0"/>
              <a:t>, </a:t>
            </a:r>
            <a:r>
              <a:rPr lang="ko-KR" altLang="en-US" sz="1100" dirty="0"/>
              <a:t>온전함</a:t>
            </a:r>
            <a:r>
              <a:rPr lang="en-US" altLang="ko-KR" sz="1100" dirty="0"/>
              <a:t>, </a:t>
            </a:r>
            <a:r>
              <a:rPr lang="ko-KR" altLang="en-US" sz="1100" dirty="0"/>
              <a:t>편안함</a:t>
            </a:r>
            <a:r>
              <a:rPr lang="en-US" altLang="ko-KR" sz="1100" dirty="0"/>
              <a:t>, </a:t>
            </a:r>
            <a:r>
              <a:rPr lang="ko-KR" altLang="en-US" sz="1100" dirty="0"/>
              <a:t>영원</a:t>
            </a:r>
            <a:r>
              <a:rPr lang="en-US" altLang="ko-KR" sz="1100" dirty="0"/>
              <a:t>, </a:t>
            </a:r>
            <a:r>
              <a:rPr lang="ko-KR" altLang="en-US" sz="1100" dirty="0"/>
              <a:t>바다 등을 </a:t>
            </a:r>
            <a:r>
              <a:rPr lang="ko-KR" altLang="en-US" sz="1100" dirty="0" smtClean="0"/>
              <a:t>상징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시원하고 </a:t>
            </a:r>
            <a:r>
              <a:rPr lang="ko-KR" altLang="en-US" sz="1100" dirty="0"/>
              <a:t>청명한 느낌이나 때로는 고독함과 우울함도 전달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84983"/>
            <a:ext cx="6696000" cy="26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단색 이미지 공간 </a:t>
            </a:r>
            <a:r>
              <a:rPr lang="en-US" altLang="ko-KR" dirty="0"/>
              <a:t>: </a:t>
            </a:r>
            <a:r>
              <a:rPr lang="ko-KR" altLang="en-US" dirty="0" smtClean="0"/>
              <a:t>초록색 </a:t>
            </a:r>
            <a:endParaRPr lang="en-US" altLang="ko-KR" dirty="0" smtClean="0"/>
          </a:p>
          <a:p>
            <a:pPr lvl="2"/>
            <a:r>
              <a:rPr lang="ko-KR" altLang="en-US" sz="1100" dirty="0"/>
              <a:t>안식</a:t>
            </a:r>
            <a:r>
              <a:rPr lang="en-US" altLang="ko-KR" sz="1100" dirty="0"/>
              <a:t>, </a:t>
            </a:r>
            <a:r>
              <a:rPr lang="ko-KR" altLang="en-US" sz="1100" dirty="0"/>
              <a:t>안전</a:t>
            </a:r>
            <a:r>
              <a:rPr lang="en-US" altLang="ko-KR" sz="1100" dirty="0"/>
              <a:t>, </a:t>
            </a:r>
            <a:r>
              <a:rPr lang="ko-KR" altLang="en-US" sz="1100" dirty="0"/>
              <a:t>평화</a:t>
            </a:r>
            <a:r>
              <a:rPr lang="en-US" altLang="ko-KR" sz="1100" dirty="0"/>
              <a:t>, </a:t>
            </a:r>
            <a:r>
              <a:rPr lang="ko-KR" altLang="en-US" sz="1100" dirty="0"/>
              <a:t>휴식</a:t>
            </a:r>
            <a:r>
              <a:rPr lang="en-US" altLang="ko-KR" sz="1100" dirty="0"/>
              <a:t>, </a:t>
            </a:r>
            <a:r>
              <a:rPr lang="ko-KR" altLang="en-US" sz="1100" dirty="0"/>
              <a:t>여름</a:t>
            </a:r>
            <a:r>
              <a:rPr lang="en-US" altLang="ko-KR" sz="1100" dirty="0"/>
              <a:t>, </a:t>
            </a:r>
            <a:r>
              <a:rPr lang="ko-KR" altLang="en-US" sz="1100" dirty="0"/>
              <a:t>식수 등을 상징하며</a:t>
            </a:r>
            <a:r>
              <a:rPr lang="en-US" altLang="ko-KR" sz="1100" dirty="0"/>
              <a:t>, </a:t>
            </a:r>
            <a:r>
              <a:rPr lang="ko-KR" altLang="en-US" sz="1100" dirty="0"/>
              <a:t>깨끗하고 </a:t>
            </a:r>
            <a:r>
              <a:rPr lang="ko-KR" altLang="en-US" sz="1100" dirty="0" err="1"/>
              <a:t>신선하면서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대중적인 </a:t>
            </a:r>
            <a:r>
              <a:rPr lang="ko-KR" altLang="en-US" sz="1100" dirty="0"/>
              <a:t>이미지를 전달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84984"/>
            <a:ext cx="5580000" cy="24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단색 이미지 공간 </a:t>
            </a:r>
            <a:r>
              <a:rPr lang="en-US" altLang="ko-KR" dirty="0"/>
              <a:t>: </a:t>
            </a:r>
            <a:r>
              <a:rPr lang="ko-KR" altLang="en-US" dirty="0" smtClean="0"/>
              <a:t>보라색 </a:t>
            </a:r>
            <a:endParaRPr lang="en-US" altLang="ko-KR" dirty="0" smtClean="0"/>
          </a:p>
          <a:p>
            <a:pPr lvl="2"/>
            <a:r>
              <a:rPr lang="ko-KR" altLang="en-US" sz="1100" dirty="0"/>
              <a:t>창조</a:t>
            </a:r>
            <a:r>
              <a:rPr lang="en-US" altLang="ko-KR" sz="1100" dirty="0"/>
              <a:t>, </a:t>
            </a:r>
            <a:r>
              <a:rPr lang="ko-KR" altLang="en-US" sz="1100" dirty="0"/>
              <a:t>신비</a:t>
            </a:r>
            <a:r>
              <a:rPr lang="en-US" altLang="ko-KR" sz="1100" dirty="0"/>
              <a:t>, </a:t>
            </a:r>
            <a:r>
              <a:rPr lang="ko-KR" altLang="en-US" sz="1100" dirty="0"/>
              <a:t>우아</a:t>
            </a:r>
            <a:r>
              <a:rPr lang="en-US" altLang="ko-KR" sz="1100" dirty="0"/>
              <a:t>, </a:t>
            </a:r>
            <a:r>
              <a:rPr lang="ko-KR" altLang="en-US" sz="1100" dirty="0"/>
              <a:t>사치</a:t>
            </a:r>
            <a:r>
              <a:rPr lang="en-US" altLang="ko-KR" sz="1100" dirty="0"/>
              <a:t>, </a:t>
            </a:r>
            <a:r>
              <a:rPr lang="ko-KR" altLang="en-US" sz="1100" dirty="0"/>
              <a:t>고귀</a:t>
            </a:r>
            <a:r>
              <a:rPr lang="en-US" altLang="ko-KR" sz="1100" dirty="0"/>
              <a:t>, </a:t>
            </a:r>
            <a:r>
              <a:rPr lang="ko-KR" altLang="en-US" sz="1100" dirty="0"/>
              <a:t>존엄</a:t>
            </a:r>
            <a:r>
              <a:rPr lang="en-US" altLang="ko-KR" sz="1100" dirty="0"/>
              <a:t>, </a:t>
            </a:r>
            <a:r>
              <a:rPr lang="ko-KR" altLang="en-US" sz="1100" dirty="0"/>
              <a:t>예술</a:t>
            </a:r>
            <a:r>
              <a:rPr lang="en-US" altLang="ko-KR" sz="1100" dirty="0"/>
              <a:t>, </a:t>
            </a:r>
            <a:r>
              <a:rPr lang="ko-KR" altLang="en-US" sz="1100" dirty="0"/>
              <a:t>개성</a:t>
            </a:r>
            <a:r>
              <a:rPr lang="en-US" altLang="ko-KR" sz="1100" dirty="0"/>
              <a:t>, </a:t>
            </a:r>
            <a:r>
              <a:rPr lang="ko-KR" altLang="en-US" sz="1100" dirty="0"/>
              <a:t>불안</a:t>
            </a:r>
            <a:r>
              <a:rPr lang="en-US" altLang="ko-KR" sz="1100" dirty="0"/>
              <a:t>, </a:t>
            </a:r>
            <a:r>
              <a:rPr lang="ko-KR" altLang="en-US" sz="1100" dirty="0"/>
              <a:t>질투 등을 </a:t>
            </a:r>
            <a:r>
              <a:rPr lang="ko-KR" altLang="en-US" sz="1100" dirty="0" smtClean="0"/>
              <a:t>상징하며 화려하면서도 </a:t>
            </a:r>
            <a:r>
              <a:rPr lang="ko-KR" altLang="en-US" sz="1100" dirty="0"/>
              <a:t>신비로운 이미지를 전달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68960"/>
            <a:ext cx="6696000" cy="28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단색 이미지 공간 </a:t>
            </a:r>
            <a:r>
              <a:rPr lang="en-US" altLang="ko-KR" dirty="0"/>
              <a:t>: </a:t>
            </a:r>
            <a:r>
              <a:rPr lang="ko-KR" altLang="en-US" dirty="0" smtClean="0"/>
              <a:t>하얀색 </a:t>
            </a:r>
            <a:endParaRPr lang="en-US" altLang="ko-KR" dirty="0" smtClean="0"/>
          </a:p>
          <a:p>
            <a:pPr lvl="2"/>
            <a:r>
              <a:rPr lang="ko-KR" altLang="en-US" sz="1100" dirty="0"/>
              <a:t>순수</a:t>
            </a:r>
            <a:r>
              <a:rPr lang="en-US" altLang="ko-KR" sz="1100" dirty="0"/>
              <a:t>, </a:t>
            </a:r>
            <a:r>
              <a:rPr lang="ko-KR" altLang="en-US" sz="1100" dirty="0"/>
              <a:t>순결</a:t>
            </a:r>
            <a:r>
              <a:rPr lang="en-US" altLang="ko-KR" sz="1100" dirty="0"/>
              <a:t>, </a:t>
            </a:r>
            <a:r>
              <a:rPr lang="ko-KR" altLang="en-US" sz="1100" dirty="0"/>
              <a:t>소박</a:t>
            </a:r>
            <a:r>
              <a:rPr lang="en-US" altLang="ko-KR" sz="1100" dirty="0"/>
              <a:t>, </a:t>
            </a:r>
            <a:r>
              <a:rPr lang="ko-KR" altLang="en-US" sz="1100" dirty="0"/>
              <a:t>청결</a:t>
            </a:r>
            <a:r>
              <a:rPr lang="en-US" altLang="ko-KR" sz="1100" dirty="0"/>
              <a:t>, </a:t>
            </a:r>
            <a:r>
              <a:rPr lang="ko-KR" altLang="en-US" sz="1100" dirty="0"/>
              <a:t>정직</a:t>
            </a:r>
            <a:r>
              <a:rPr lang="en-US" altLang="ko-KR" sz="1100" dirty="0"/>
              <a:t>, </a:t>
            </a:r>
            <a:r>
              <a:rPr lang="ko-KR" altLang="en-US" sz="1100" dirty="0"/>
              <a:t>정의</a:t>
            </a:r>
            <a:r>
              <a:rPr lang="en-US" altLang="ko-KR" sz="1100" dirty="0"/>
              <a:t>, </a:t>
            </a:r>
            <a:r>
              <a:rPr lang="ko-KR" altLang="en-US" sz="1100" dirty="0"/>
              <a:t>절제</a:t>
            </a:r>
            <a:r>
              <a:rPr lang="en-US" altLang="ko-KR" sz="1100" dirty="0"/>
              <a:t>, </a:t>
            </a:r>
            <a:r>
              <a:rPr lang="ko-KR" altLang="en-US" sz="1100" dirty="0"/>
              <a:t>눈</a:t>
            </a:r>
            <a:r>
              <a:rPr lang="en-US" altLang="ko-KR" sz="1100" dirty="0"/>
              <a:t>, </a:t>
            </a:r>
            <a:r>
              <a:rPr lang="ko-KR" altLang="en-US" sz="1100" dirty="0"/>
              <a:t>빛</a:t>
            </a:r>
            <a:r>
              <a:rPr lang="en-US" altLang="ko-KR" sz="1100" dirty="0"/>
              <a:t>, </a:t>
            </a:r>
            <a:r>
              <a:rPr lang="ko-KR" altLang="en-US" sz="1100" dirty="0"/>
              <a:t>성스러움 등을 </a:t>
            </a:r>
            <a:r>
              <a:rPr lang="ko-KR" altLang="en-US" sz="1100" dirty="0" smtClean="0"/>
              <a:t>상징하며</a:t>
            </a:r>
            <a:r>
              <a:rPr lang="en-US" altLang="ko-KR" sz="1100" dirty="0"/>
              <a:t>, </a:t>
            </a:r>
            <a:r>
              <a:rPr lang="ko-KR" altLang="en-US" sz="1100" dirty="0"/>
              <a:t>숭고하고 깨끗한 이미지를 </a:t>
            </a:r>
            <a:r>
              <a:rPr lang="ko-KR" altLang="en-US" sz="1100" dirty="0" smtClean="0"/>
              <a:t>전달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96952"/>
            <a:ext cx="6696000" cy="290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단색 이미지 공간 </a:t>
            </a:r>
            <a:r>
              <a:rPr lang="en-US" altLang="ko-KR" dirty="0"/>
              <a:t>: </a:t>
            </a:r>
            <a:r>
              <a:rPr lang="ko-KR" altLang="en-US" dirty="0"/>
              <a:t>회</a:t>
            </a:r>
            <a:r>
              <a:rPr lang="ko-KR" altLang="en-US" dirty="0" smtClean="0"/>
              <a:t>색 </a:t>
            </a:r>
            <a:endParaRPr lang="en-US" altLang="ko-KR" dirty="0" smtClean="0"/>
          </a:p>
          <a:p>
            <a:pPr lvl="2"/>
            <a:r>
              <a:rPr lang="ko-KR" altLang="en-US" sz="1100" dirty="0"/>
              <a:t>절제</a:t>
            </a:r>
            <a:r>
              <a:rPr lang="en-US" altLang="ko-KR" sz="1100" dirty="0"/>
              <a:t>, </a:t>
            </a:r>
            <a:r>
              <a:rPr lang="ko-KR" altLang="en-US" sz="1100" dirty="0"/>
              <a:t>침착</a:t>
            </a:r>
            <a:r>
              <a:rPr lang="en-US" altLang="ko-KR" sz="1100" dirty="0"/>
              <a:t>, </a:t>
            </a:r>
            <a:r>
              <a:rPr lang="ko-KR" altLang="en-US" sz="1100" dirty="0"/>
              <a:t>평범</a:t>
            </a:r>
            <a:r>
              <a:rPr lang="en-US" altLang="ko-KR" sz="1100" dirty="0"/>
              <a:t>, </a:t>
            </a:r>
            <a:r>
              <a:rPr lang="ko-KR" altLang="en-US" sz="1100" dirty="0"/>
              <a:t>겸손</a:t>
            </a:r>
            <a:r>
              <a:rPr lang="en-US" altLang="ko-KR" sz="1100" dirty="0"/>
              <a:t>, </a:t>
            </a:r>
            <a:r>
              <a:rPr lang="ko-KR" altLang="en-US" sz="1100" dirty="0"/>
              <a:t>우울</a:t>
            </a:r>
            <a:r>
              <a:rPr lang="en-US" altLang="ko-KR" sz="1100" dirty="0"/>
              <a:t>, </a:t>
            </a:r>
            <a:r>
              <a:rPr lang="ko-KR" altLang="en-US" sz="1100" dirty="0"/>
              <a:t>도시</a:t>
            </a:r>
            <a:r>
              <a:rPr lang="en-US" altLang="ko-KR" sz="1100" dirty="0"/>
              <a:t>, </a:t>
            </a:r>
            <a:r>
              <a:rPr lang="ko-KR" altLang="en-US" sz="1100" dirty="0"/>
              <a:t>보수 등을 </a:t>
            </a:r>
            <a:r>
              <a:rPr lang="ko-KR" altLang="en-US" sz="1100" dirty="0" smtClean="0"/>
              <a:t>상징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웹 </a:t>
            </a:r>
            <a:r>
              <a:rPr lang="ko-KR" altLang="en-US" sz="1100" dirty="0"/>
              <a:t>사이트나 앱 등의 </a:t>
            </a:r>
            <a:r>
              <a:rPr lang="ko-KR" altLang="en-US" sz="1100" dirty="0" smtClean="0"/>
              <a:t>매체에서 </a:t>
            </a:r>
            <a:r>
              <a:rPr lang="ko-KR" altLang="en-US" sz="1100" dirty="0"/>
              <a:t>배경 및 </a:t>
            </a:r>
            <a:r>
              <a:rPr lang="ko-KR" altLang="en-US" sz="1100" dirty="0" err="1"/>
              <a:t>보조색으로</a:t>
            </a:r>
            <a:r>
              <a:rPr lang="ko-KR" altLang="en-US" sz="1100" dirty="0"/>
              <a:t> 많이 </a:t>
            </a:r>
            <a:r>
              <a:rPr lang="ko-KR" altLang="en-US" sz="1100" dirty="0" smtClean="0"/>
              <a:t>사용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원색과 </a:t>
            </a:r>
            <a:r>
              <a:rPr lang="ko-KR" altLang="en-US" sz="1100" dirty="0"/>
              <a:t>함께 사용하면 도시적이면서 </a:t>
            </a:r>
            <a:r>
              <a:rPr lang="ko-KR" altLang="en-US" sz="1100" dirty="0" smtClean="0"/>
              <a:t>현대적인 </a:t>
            </a:r>
            <a:r>
              <a:rPr lang="ko-KR" altLang="en-US" sz="1100" dirty="0"/>
              <a:t>이미지를 전달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84984"/>
            <a:ext cx="6696000" cy="277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 </a:t>
            </a:r>
            <a:r>
              <a:rPr lang="ko-KR" altLang="en-US" sz="2800" dirty="0" smtClean="0"/>
              <a:t>톤</a:t>
            </a:r>
            <a:r>
              <a:rPr lang="en-US" altLang="ko-KR" sz="2800" dirty="0" smtClean="0"/>
              <a:t>&amp;</a:t>
            </a:r>
            <a:r>
              <a:rPr lang="ko-KR" altLang="en-US" sz="2800" dirty="0" smtClean="0"/>
              <a:t>매너 설정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단색 이미지 공간 </a:t>
            </a:r>
            <a:r>
              <a:rPr lang="en-US" altLang="ko-KR" dirty="0"/>
              <a:t>: </a:t>
            </a:r>
            <a:r>
              <a:rPr lang="ko-KR" altLang="en-US" dirty="0" smtClean="0"/>
              <a:t>검정색 </a:t>
            </a:r>
            <a:endParaRPr lang="en-US" altLang="ko-KR" dirty="0" smtClean="0"/>
          </a:p>
          <a:p>
            <a:pPr lvl="2"/>
            <a:r>
              <a:rPr lang="ko-KR" altLang="en-US" sz="1100" dirty="0"/>
              <a:t>고상함</a:t>
            </a:r>
            <a:r>
              <a:rPr lang="en-US" altLang="ko-KR" sz="1100" dirty="0"/>
              <a:t>, </a:t>
            </a:r>
            <a:r>
              <a:rPr lang="ko-KR" altLang="en-US" sz="1100" dirty="0"/>
              <a:t>권위</a:t>
            </a:r>
            <a:r>
              <a:rPr lang="en-US" altLang="ko-KR" sz="1100" dirty="0"/>
              <a:t>, </a:t>
            </a:r>
            <a:r>
              <a:rPr lang="ko-KR" altLang="en-US" sz="1100" dirty="0"/>
              <a:t>밤</a:t>
            </a:r>
            <a:r>
              <a:rPr lang="en-US" altLang="ko-KR" sz="1100" dirty="0"/>
              <a:t>, </a:t>
            </a:r>
            <a:r>
              <a:rPr lang="ko-KR" altLang="en-US" sz="1100" dirty="0"/>
              <a:t>허무</a:t>
            </a:r>
            <a:r>
              <a:rPr lang="en-US" altLang="ko-KR" sz="1100" dirty="0"/>
              <a:t>, </a:t>
            </a:r>
            <a:r>
              <a:rPr lang="ko-KR" altLang="en-US" sz="1100" dirty="0"/>
              <a:t>절망</a:t>
            </a:r>
            <a:r>
              <a:rPr lang="en-US" altLang="ko-KR" sz="1100" dirty="0"/>
              <a:t>, </a:t>
            </a:r>
            <a:r>
              <a:rPr lang="ko-KR" altLang="en-US" sz="1100" dirty="0"/>
              <a:t>침묵</a:t>
            </a:r>
            <a:r>
              <a:rPr lang="en-US" altLang="ko-KR" sz="1100" dirty="0"/>
              <a:t>, </a:t>
            </a:r>
            <a:r>
              <a:rPr lang="ko-KR" altLang="en-US" sz="1100" dirty="0"/>
              <a:t>죽음</a:t>
            </a:r>
            <a:r>
              <a:rPr lang="en-US" altLang="ko-KR" sz="1100" dirty="0"/>
              <a:t>, </a:t>
            </a:r>
            <a:r>
              <a:rPr lang="ko-KR" altLang="en-US" sz="1100" dirty="0"/>
              <a:t>애도</a:t>
            </a:r>
            <a:r>
              <a:rPr lang="en-US" altLang="ko-KR" sz="1100" dirty="0"/>
              <a:t>, </a:t>
            </a:r>
            <a:r>
              <a:rPr lang="ko-KR" altLang="en-US" sz="1100" dirty="0"/>
              <a:t>공포</a:t>
            </a:r>
            <a:r>
              <a:rPr lang="en-US" altLang="ko-KR" sz="1100" dirty="0"/>
              <a:t>, </a:t>
            </a:r>
            <a:r>
              <a:rPr lang="ko-KR" altLang="en-US" sz="1100" dirty="0"/>
              <a:t>암흑 등을 </a:t>
            </a:r>
            <a:r>
              <a:rPr lang="ko-KR" altLang="en-US" sz="1100" dirty="0" smtClean="0"/>
              <a:t>상징</a:t>
            </a:r>
            <a:endParaRPr lang="en-US" altLang="ko-KR" sz="1100" dirty="0" smtClean="0"/>
          </a:p>
          <a:p>
            <a:pPr lvl="2"/>
            <a:r>
              <a:rPr lang="ko-KR" altLang="en-US" sz="1100" dirty="0" err="1" smtClean="0"/>
              <a:t>냉담함과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두려움이나 고급스러운 이미지를 전달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71" y="3284984"/>
            <a:ext cx="6559905" cy="277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배색 이미지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lvl="2"/>
            <a:r>
              <a:rPr lang="ko-KR" altLang="en-US" dirty="0"/>
              <a:t>명도가 높고 채도가 낮은 은은한 파스텔 톤의 </a:t>
            </a:r>
            <a:r>
              <a:rPr lang="ko-KR" altLang="en-US" dirty="0" smtClean="0"/>
              <a:t>배색은 </a:t>
            </a:r>
            <a:r>
              <a:rPr lang="ko-KR" altLang="en-US" dirty="0"/>
              <a:t>부드럽고 정적인 </a:t>
            </a:r>
            <a:r>
              <a:rPr lang="ko-KR" altLang="en-US" dirty="0" smtClean="0"/>
              <a:t>느낌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명도가 </a:t>
            </a:r>
            <a:r>
              <a:rPr lang="ko-KR" altLang="en-US" dirty="0"/>
              <a:t>낮고 채도가 낮은 배색은 정적이며 딱딱한 </a:t>
            </a:r>
            <a:r>
              <a:rPr lang="ko-KR" altLang="en-US" dirty="0" smtClean="0"/>
              <a:t>느낌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높고 </a:t>
            </a:r>
            <a:r>
              <a:rPr lang="ko-KR" altLang="en-US" dirty="0"/>
              <a:t>명도가 낮은 배색은 동적이며 딱딱한 </a:t>
            </a:r>
            <a:r>
              <a:rPr lang="ko-KR" altLang="en-US" dirty="0" smtClean="0"/>
              <a:t>느낌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채도가 </a:t>
            </a:r>
            <a:r>
              <a:rPr lang="ko-KR" altLang="en-US" dirty="0"/>
              <a:t>높고 명도가 높은 배색은 동적이며 부드러운 </a:t>
            </a:r>
            <a:r>
              <a:rPr lang="ko-KR" altLang="en-US" dirty="0" smtClean="0"/>
              <a:t>느낌</a:t>
            </a:r>
            <a:endParaRPr lang="en-US" altLang="ko-KR" dirty="0"/>
          </a:p>
          <a:p>
            <a:pPr lvl="2"/>
            <a:r>
              <a:rPr lang="ko-KR" altLang="en-US" dirty="0" smtClean="0"/>
              <a:t>배색 </a:t>
            </a:r>
            <a:r>
              <a:rPr lang="ko-KR" altLang="en-US" dirty="0"/>
              <a:t>이미지 공간에서 가로</a:t>
            </a:r>
            <a:r>
              <a:rPr lang="en-US" altLang="ko-KR" dirty="0"/>
              <a:t>-</a:t>
            </a:r>
            <a:r>
              <a:rPr lang="ko-KR" altLang="en-US" dirty="0"/>
              <a:t>세로축을 기준으로 상호 간의 위치가 멀리 떨어질수록 서로 상반된 이미지를 전달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852936"/>
            <a:ext cx="3963352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배색 이미지 공간 </a:t>
            </a:r>
            <a:r>
              <a:rPr lang="en-US" altLang="ko-KR" dirty="0"/>
              <a:t>: </a:t>
            </a:r>
            <a:r>
              <a:rPr lang="ko-KR" altLang="en-US" dirty="0"/>
              <a:t>동일 색상 </a:t>
            </a:r>
            <a:r>
              <a:rPr lang="ko-KR" altLang="en-US" dirty="0" smtClean="0"/>
              <a:t>배색</a:t>
            </a:r>
            <a:endParaRPr lang="en-US" altLang="ko-KR" dirty="0" smtClean="0"/>
          </a:p>
          <a:p>
            <a:pPr lvl="2"/>
            <a:r>
              <a:rPr lang="ko-KR" altLang="en-US" sz="1130" dirty="0"/>
              <a:t>동일한 색상을 배색하면 한 가지 색의 명도와 </a:t>
            </a:r>
            <a:r>
              <a:rPr lang="ko-KR" altLang="en-US" sz="1130" dirty="0" smtClean="0"/>
              <a:t>채도의 </a:t>
            </a:r>
            <a:r>
              <a:rPr lang="ko-KR" altLang="en-US" sz="1130" dirty="0"/>
              <a:t>조화를 이루기 때문에 부드러우면서 은은한 느낌을 전달할 수 </a:t>
            </a:r>
            <a:r>
              <a:rPr lang="ko-KR" altLang="en-US" sz="1130" dirty="0" smtClean="0"/>
              <a:t>있음</a:t>
            </a:r>
            <a:endParaRPr lang="ko-KR" altLang="en-US" sz="113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10" y="2420888"/>
            <a:ext cx="6927882" cy="35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배색 이미지 공간 </a:t>
            </a:r>
            <a:r>
              <a:rPr lang="en-US" altLang="ko-KR" dirty="0"/>
              <a:t>: </a:t>
            </a:r>
            <a:r>
              <a:rPr lang="ko-KR" altLang="en-US" dirty="0" smtClean="0"/>
              <a:t>유사 </a:t>
            </a:r>
            <a:r>
              <a:rPr lang="ko-KR" altLang="en-US" dirty="0"/>
              <a:t>색상 </a:t>
            </a:r>
            <a:r>
              <a:rPr lang="ko-KR" altLang="en-US" dirty="0" smtClean="0"/>
              <a:t>배색</a:t>
            </a:r>
            <a:endParaRPr lang="en-US" altLang="ko-KR" dirty="0" smtClean="0"/>
          </a:p>
          <a:p>
            <a:pPr lvl="2"/>
            <a:r>
              <a:rPr lang="ko-KR" altLang="en-US" sz="1100" dirty="0"/>
              <a:t>유사한 색상을 배색하면 인접한 색과의 조화로운 배색을 이루기 때문에 정적이며 상냥한 느낌을 전달할 수 </a:t>
            </a:r>
            <a:r>
              <a:rPr lang="ko-KR" altLang="en-US" sz="1100" dirty="0" smtClean="0"/>
              <a:t>있음</a:t>
            </a:r>
            <a:endParaRPr lang="ko-KR" altLang="en-US" sz="113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10" y="2462673"/>
            <a:ext cx="6927882" cy="349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배색 이미지 공간 </a:t>
            </a:r>
            <a:r>
              <a:rPr lang="en-US" altLang="ko-KR" dirty="0"/>
              <a:t>: </a:t>
            </a:r>
            <a:r>
              <a:rPr lang="ko-KR" altLang="en-US" dirty="0" err="1" smtClean="0"/>
              <a:t>그라데이션</a:t>
            </a:r>
            <a:r>
              <a:rPr lang="ko-KR" altLang="en-US" dirty="0" smtClean="0"/>
              <a:t> 배색</a:t>
            </a:r>
            <a:endParaRPr lang="en-US" altLang="ko-KR" dirty="0" smtClean="0"/>
          </a:p>
          <a:p>
            <a:pPr lvl="2"/>
            <a:r>
              <a:rPr lang="ko-KR" altLang="en-US" sz="1100" dirty="0" smtClean="0"/>
              <a:t>상호 </a:t>
            </a:r>
            <a:r>
              <a:rPr lang="ko-KR" altLang="en-US" sz="1100" dirty="0"/>
              <a:t>간 인접한 색의 변화에 의해 자연스럽고 조화로운 분위기를 연출 할 수 </a:t>
            </a:r>
            <a:r>
              <a:rPr lang="ko-KR" altLang="en-US" sz="1100" dirty="0" smtClean="0"/>
              <a:t>있음</a:t>
            </a:r>
            <a:endParaRPr lang="ko-KR" altLang="en-US" sz="113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31" y="2462673"/>
            <a:ext cx="6842640" cy="349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배색 이미지 공간 </a:t>
            </a:r>
            <a:r>
              <a:rPr lang="en-US" altLang="ko-KR" dirty="0"/>
              <a:t>: </a:t>
            </a:r>
            <a:r>
              <a:rPr lang="ko-KR" altLang="en-US" dirty="0" smtClean="0"/>
              <a:t>액센트 배색</a:t>
            </a:r>
            <a:endParaRPr lang="en-US" altLang="ko-KR" dirty="0" smtClean="0"/>
          </a:p>
          <a:p>
            <a:pPr lvl="2"/>
            <a:r>
              <a:rPr lang="ko-KR" altLang="en-US" sz="1100" dirty="0"/>
              <a:t>주조색인 포인트 컬러를 강조하여 배색 전체의 느낌을 상승시키는 효과를 전달할 수 </a:t>
            </a:r>
            <a:r>
              <a:rPr lang="ko-KR" altLang="en-US" sz="1100" dirty="0" smtClean="0"/>
              <a:t>있음</a:t>
            </a:r>
            <a:endParaRPr lang="ko-KR" altLang="en-US" sz="113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31" y="2475797"/>
            <a:ext cx="6842640" cy="347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506290" cy="5400600"/>
          </a:xfrm>
        </p:spPr>
        <p:txBody>
          <a:bodyPr/>
          <a:lstStyle/>
          <a:p>
            <a:r>
              <a:rPr lang="ko-KR" altLang="en-US" dirty="0"/>
              <a:t>배색 이미지 공간 </a:t>
            </a:r>
            <a:r>
              <a:rPr lang="en-US" altLang="ko-KR" dirty="0"/>
              <a:t>: </a:t>
            </a:r>
            <a:r>
              <a:rPr lang="ko-KR" altLang="en-US" dirty="0" smtClean="0"/>
              <a:t>보색 배색</a:t>
            </a:r>
            <a:endParaRPr lang="en-US" altLang="ko-KR" dirty="0" smtClean="0"/>
          </a:p>
          <a:p>
            <a:pPr lvl="2"/>
            <a:r>
              <a:rPr lang="ko-KR" altLang="en-US" sz="1100" dirty="0"/>
              <a:t>색상환에서 상호 간에 마주보고 있는 반대색을 배색하는 것으로</a:t>
            </a:r>
            <a:r>
              <a:rPr lang="en-US" altLang="ko-KR" sz="1100" dirty="0"/>
              <a:t>, </a:t>
            </a:r>
            <a:r>
              <a:rPr lang="ko-KR" altLang="en-US" sz="1100" dirty="0"/>
              <a:t>화려하고 생동감 있는 분위기를 연출할 수 </a:t>
            </a:r>
            <a:r>
              <a:rPr lang="ko-KR" altLang="en-US" sz="1100" dirty="0" smtClean="0"/>
              <a:t>있음</a:t>
            </a:r>
            <a:endParaRPr lang="ko-KR" altLang="en-US" sz="113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31" y="2515359"/>
            <a:ext cx="6842640" cy="33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5" y="1124744"/>
            <a:ext cx="8468189" cy="5400600"/>
          </a:xfrm>
        </p:spPr>
        <p:txBody>
          <a:bodyPr/>
          <a:lstStyle/>
          <a:p>
            <a:r>
              <a:rPr lang="ko-KR" altLang="en-US" dirty="0"/>
              <a:t>배색 이미지 공간 </a:t>
            </a:r>
            <a:r>
              <a:rPr lang="en-US" altLang="ko-KR" dirty="0"/>
              <a:t>: </a:t>
            </a:r>
            <a:r>
              <a:rPr lang="ko-KR" altLang="en-US" dirty="0"/>
              <a:t>톤 온 톤 </a:t>
            </a:r>
            <a:r>
              <a:rPr lang="ko-KR" altLang="en-US" dirty="0" smtClean="0"/>
              <a:t>배색</a:t>
            </a:r>
            <a:endParaRPr lang="en-US" altLang="ko-KR" dirty="0" smtClean="0"/>
          </a:p>
          <a:p>
            <a:pPr lvl="2"/>
            <a:r>
              <a:rPr lang="ko-KR" altLang="en-US" sz="1140" dirty="0" smtClean="0"/>
              <a:t>한 </a:t>
            </a:r>
            <a:r>
              <a:rPr lang="ko-KR" altLang="en-US" sz="1140" dirty="0"/>
              <a:t>가지 색을 이용하여 명도와 채도를 변화시켜 배색을 한 것으로</a:t>
            </a:r>
            <a:r>
              <a:rPr lang="en-US" altLang="ko-KR" sz="1140" dirty="0"/>
              <a:t>, </a:t>
            </a:r>
            <a:r>
              <a:rPr lang="ko-KR" altLang="en-US" sz="1140" dirty="0" smtClean="0"/>
              <a:t>차분하고 무난하면서 </a:t>
            </a:r>
            <a:r>
              <a:rPr lang="ko-KR" altLang="en-US" sz="1140" dirty="0"/>
              <a:t>세련된 느낌을 연출할 수 </a:t>
            </a:r>
            <a:r>
              <a:rPr lang="ko-KR" altLang="en-US" sz="1140" dirty="0" smtClean="0"/>
              <a:t>있음</a:t>
            </a:r>
            <a:endParaRPr lang="ko-KR" altLang="en-US" sz="114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31" y="2533693"/>
            <a:ext cx="6842640" cy="33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5" y="1124744"/>
            <a:ext cx="8468189" cy="5400600"/>
          </a:xfrm>
        </p:spPr>
        <p:txBody>
          <a:bodyPr/>
          <a:lstStyle/>
          <a:p>
            <a:r>
              <a:rPr lang="ko-KR" altLang="en-US" dirty="0"/>
              <a:t>배색 이미지 공간 </a:t>
            </a:r>
            <a:r>
              <a:rPr lang="en-US" altLang="ko-KR" dirty="0"/>
              <a:t>: </a:t>
            </a:r>
            <a:r>
              <a:rPr lang="ko-KR" altLang="en-US" dirty="0"/>
              <a:t>톤 온 톤 </a:t>
            </a:r>
            <a:r>
              <a:rPr lang="ko-KR" altLang="en-US" dirty="0" smtClean="0"/>
              <a:t>배색</a:t>
            </a:r>
            <a:endParaRPr lang="en-US" altLang="ko-KR" dirty="0" smtClean="0"/>
          </a:p>
          <a:p>
            <a:pPr lvl="2"/>
            <a:r>
              <a:rPr lang="ko-KR" altLang="en-US" sz="1100" dirty="0"/>
              <a:t>다양한 색을 이용하여 유사한 명도와 채도를 조합한 </a:t>
            </a:r>
            <a:r>
              <a:rPr lang="ko-KR" altLang="en-US" sz="1100" dirty="0" smtClean="0"/>
              <a:t>배색</a:t>
            </a:r>
            <a:r>
              <a:rPr lang="en-US" altLang="ko-KR" sz="1100" dirty="0" smtClean="0"/>
              <a:t>, </a:t>
            </a:r>
            <a:r>
              <a:rPr lang="ko-KR" altLang="en-US" sz="1100" dirty="0"/>
              <a:t>톤 온 톤 배색과는 달리 좀 더 </a:t>
            </a:r>
            <a:r>
              <a:rPr lang="ko-KR" altLang="en-US" sz="1100" dirty="0" err="1"/>
              <a:t>개성있는</a:t>
            </a:r>
            <a:r>
              <a:rPr lang="ko-KR" altLang="en-US" sz="1100" dirty="0"/>
              <a:t> 느낌을 연출할 수 </a:t>
            </a:r>
            <a:r>
              <a:rPr lang="ko-KR" altLang="en-US" sz="1100" dirty="0" smtClean="0"/>
              <a:t>있음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33693"/>
            <a:ext cx="6775175" cy="33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5" y="1124744"/>
            <a:ext cx="8468189" cy="5400600"/>
          </a:xfrm>
        </p:spPr>
        <p:txBody>
          <a:bodyPr/>
          <a:lstStyle/>
          <a:p>
            <a:r>
              <a:rPr lang="ko-KR" altLang="en-US" dirty="0"/>
              <a:t>배색 이미지 공간 </a:t>
            </a:r>
            <a:r>
              <a:rPr lang="en-US" altLang="ko-KR" dirty="0"/>
              <a:t>: </a:t>
            </a:r>
            <a:r>
              <a:rPr lang="ko-KR" altLang="en-US" dirty="0" err="1"/>
              <a:t>세퍼레이션</a:t>
            </a:r>
            <a:r>
              <a:rPr lang="ko-KR" altLang="en-US" dirty="0"/>
              <a:t> </a:t>
            </a:r>
            <a:r>
              <a:rPr lang="ko-KR" altLang="en-US" dirty="0" smtClean="0"/>
              <a:t>배색</a:t>
            </a:r>
            <a:endParaRPr lang="en-US" altLang="ko-KR" dirty="0" smtClean="0"/>
          </a:p>
          <a:p>
            <a:pPr lvl="2"/>
            <a:r>
              <a:rPr lang="ko-KR" altLang="en-US" sz="1100" dirty="0" smtClean="0"/>
              <a:t>근접한 </a:t>
            </a:r>
            <a:r>
              <a:rPr lang="ko-KR" altLang="en-US" sz="1100" dirty="0"/>
              <a:t>색의 중간 부분에 </a:t>
            </a:r>
            <a:r>
              <a:rPr lang="ko-KR" altLang="en-US" sz="1100" dirty="0" err="1"/>
              <a:t>분리색을</a:t>
            </a:r>
            <a:r>
              <a:rPr lang="ko-KR" altLang="en-US" sz="1100" dirty="0"/>
              <a:t> 사용한 것으로</a:t>
            </a:r>
            <a:r>
              <a:rPr lang="en-US" altLang="ko-KR" sz="1100" dirty="0"/>
              <a:t>, </a:t>
            </a:r>
            <a:r>
              <a:rPr lang="ko-KR" altLang="en-US" sz="1100" dirty="0"/>
              <a:t>조화로운 분위기를 연출할 수 </a:t>
            </a:r>
            <a:r>
              <a:rPr lang="ko-KR" altLang="en-US" sz="1100" dirty="0" smtClean="0"/>
              <a:t>있음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07" y="2533693"/>
            <a:ext cx="6735640" cy="33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톤</a:t>
            </a:r>
            <a:r>
              <a:rPr lang="en-US" altLang="ko-KR" dirty="0"/>
              <a:t>&amp;</a:t>
            </a:r>
            <a:r>
              <a:rPr lang="ko-KR" altLang="en-US" dirty="0"/>
              <a:t>매너 설정의 이해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색채 </a:t>
            </a:r>
            <a:r>
              <a:rPr lang="ko-KR" altLang="en-US" dirty="0"/>
              <a:t>이미지 공간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5" y="1124744"/>
            <a:ext cx="8468189" cy="5400600"/>
          </a:xfrm>
        </p:spPr>
        <p:txBody>
          <a:bodyPr/>
          <a:lstStyle/>
          <a:p>
            <a:r>
              <a:rPr lang="ko-KR" altLang="en-US" dirty="0"/>
              <a:t>형용사 이미지 공간 </a:t>
            </a:r>
            <a:r>
              <a:rPr lang="en-US" altLang="ko-KR" dirty="0"/>
              <a:t>: </a:t>
            </a:r>
            <a:r>
              <a:rPr lang="ko-KR" altLang="en-US" dirty="0"/>
              <a:t>컬러 </a:t>
            </a:r>
            <a:r>
              <a:rPr lang="ko-KR" altLang="en-US" dirty="0" err="1"/>
              <a:t>맵핑</a:t>
            </a:r>
            <a:endParaRPr lang="en-US" altLang="ko-KR" dirty="0"/>
          </a:p>
          <a:p>
            <a:pPr lvl="2"/>
            <a:r>
              <a:rPr lang="ko-KR" altLang="en-US" dirty="0" smtClean="0"/>
              <a:t>서비스의 </a:t>
            </a:r>
            <a:r>
              <a:rPr lang="ko-KR" altLang="en-US" dirty="0"/>
              <a:t>핵심 키워드에 부합하는 </a:t>
            </a:r>
            <a:r>
              <a:rPr lang="ko-KR" altLang="en-US" dirty="0" err="1"/>
              <a:t>단일색</a:t>
            </a:r>
            <a:r>
              <a:rPr lang="ko-KR" altLang="en-US" dirty="0"/>
              <a:t> 및 </a:t>
            </a:r>
            <a:r>
              <a:rPr lang="ko-KR" altLang="en-US" dirty="0" err="1"/>
              <a:t>배합색</a:t>
            </a:r>
            <a:r>
              <a:rPr lang="ko-KR" altLang="en-US" dirty="0"/>
              <a:t> 등 전반적인 색채 계획을 세우는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형용사 </a:t>
            </a:r>
            <a:r>
              <a:rPr lang="ko-KR" altLang="en-US" dirty="0"/>
              <a:t>이미지 공간을 활용하면 </a:t>
            </a:r>
            <a:r>
              <a:rPr lang="ko-KR" altLang="en-US" dirty="0" smtClean="0"/>
              <a:t>유용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98207"/>
            <a:ext cx="4320480" cy="422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5" y="1124744"/>
            <a:ext cx="8578299" cy="5400600"/>
          </a:xfrm>
        </p:spPr>
        <p:txBody>
          <a:bodyPr/>
          <a:lstStyle/>
          <a:p>
            <a:r>
              <a:rPr lang="ko-KR" altLang="en-US" dirty="0"/>
              <a:t>형용사 이미지 공간 </a:t>
            </a:r>
            <a:r>
              <a:rPr lang="en-US" altLang="ko-KR" dirty="0"/>
              <a:t>: </a:t>
            </a:r>
            <a:r>
              <a:rPr lang="ko-KR" altLang="en-US" dirty="0"/>
              <a:t>컬러 </a:t>
            </a:r>
            <a:r>
              <a:rPr lang="ko-KR" altLang="en-US" dirty="0" err="1"/>
              <a:t>맵핑</a:t>
            </a:r>
            <a:endParaRPr lang="en-US" altLang="ko-KR" dirty="0"/>
          </a:p>
          <a:p>
            <a:pPr lvl="2"/>
            <a:r>
              <a:rPr lang="ko-KR" altLang="en-US" sz="1100" dirty="0"/>
              <a:t>컬러 배색 및 조합에 의한 느낌은 미리 제공되는 샘플이나 다른 사용자가 만들어 놓은 배색 이미지를 통해 </a:t>
            </a:r>
            <a:r>
              <a:rPr lang="ko-KR" altLang="en-US" sz="1100" dirty="0" err="1"/>
              <a:t>공유받을</a:t>
            </a:r>
            <a:r>
              <a:rPr lang="ko-KR" altLang="en-US" sz="1100" dirty="0"/>
              <a:t> 수 </a:t>
            </a:r>
            <a:r>
              <a:rPr lang="ko-KR" altLang="en-US" sz="1100" dirty="0" smtClean="0"/>
              <a:t>있음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437112"/>
            <a:ext cx="3060000" cy="25405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3060000" cy="22415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16832"/>
            <a:ext cx="3060000" cy="22606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37112"/>
            <a:ext cx="3060000" cy="22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 smtClean="0"/>
              <a:t>02. </a:t>
            </a:r>
            <a:r>
              <a:rPr lang="ko-KR" altLang="en-US" dirty="0"/>
              <a:t>색채 이미지 공간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5" y="1124744"/>
            <a:ext cx="8578299" cy="5400600"/>
          </a:xfrm>
        </p:spPr>
        <p:txBody>
          <a:bodyPr/>
          <a:lstStyle/>
          <a:p>
            <a:r>
              <a:rPr lang="ko-KR" altLang="en-US" dirty="0"/>
              <a:t>타입과 </a:t>
            </a:r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레이아웃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53" y="1916832"/>
            <a:ext cx="3060000" cy="17323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8" y="4509120"/>
            <a:ext cx="3060000" cy="19035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893536"/>
            <a:ext cx="3168917" cy="4579534"/>
          </a:xfrm>
          <a:prstGeom prst="rect">
            <a:avLst/>
          </a:prstGeom>
        </p:spPr>
      </p:pic>
      <p:sp>
        <p:nvSpPr>
          <p:cNvPr id="9" name="내용 개체 틀 4"/>
          <p:cNvSpPr txBox="1">
            <a:spLocks/>
          </p:cNvSpPr>
          <p:nvPr/>
        </p:nvSpPr>
        <p:spPr>
          <a:xfrm>
            <a:off x="4850685" y="1545144"/>
            <a:ext cx="2097579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B65574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B65574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smtClean="0"/>
              <a:t>톤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매너 </a:t>
            </a:r>
            <a:r>
              <a:rPr lang="ko-KR" altLang="en-US" dirty="0" err="1" smtClean="0"/>
              <a:t>무드보드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82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400" dirty="0"/>
              <a:t>제공하고자 하는 서비스에 부합하는 톤</a:t>
            </a:r>
            <a:r>
              <a:rPr lang="en-US" altLang="ko-KR" sz="1400" dirty="0"/>
              <a:t>&amp;</a:t>
            </a:r>
            <a:r>
              <a:rPr lang="ko-KR" altLang="en-US" sz="1400" dirty="0"/>
              <a:t>매너 설정 방법에 대해 </a:t>
            </a:r>
            <a:r>
              <a:rPr lang="ko-KR" altLang="en-US" sz="1400" dirty="0" smtClean="0"/>
              <a:t>알아본다</a:t>
            </a:r>
            <a:r>
              <a:rPr lang="en-US" altLang="ko-KR" sz="1400" dirty="0" smtClean="0"/>
              <a:t>.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톤</a:t>
            </a:r>
            <a:r>
              <a:rPr lang="en-US" altLang="ko-KR" dirty="0"/>
              <a:t>&amp;</a:t>
            </a:r>
            <a:r>
              <a:rPr lang="ko-KR" altLang="en-US" dirty="0"/>
              <a:t>매너 설정의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톤</a:t>
            </a:r>
            <a:r>
              <a:rPr lang="en-US" altLang="ko-KR" dirty="0"/>
              <a:t>&amp;</a:t>
            </a:r>
            <a:r>
              <a:rPr lang="ko-KR" altLang="en-US" dirty="0" smtClean="0"/>
              <a:t>매너의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시각</a:t>
            </a:r>
            <a:r>
              <a:rPr lang="en-US" altLang="ko-KR" dirty="0"/>
              <a:t>·</a:t>
            </a:r>
            <a:r>
              <a:rPr lang="ko-KR" altLang="en-US" dirty="0"/>
              <a:t>광고</a:t>
            </a:r>
            <a:r>
              <a:rPr lang="en-US" altLang="ko-KR" dirty="0"/>
              <a:t>·</a:t>
            </a:r>
            <a:r>
              <a:rPr lang="ko-KR" altLang="en-US" dirty="0"/>
              <a:t>디지털 디자인 등의 분야에서 작업의 결과물을 어떠한 </a:t>
            </a:r>
            <a:r>
              <a:rPr lang="ko-KR" altLang="en-US" dirty="0" smtClean="0"/>
              <a:t>느낌으로 </a:t>
            </a:r>
            <a:r>
              <a:rPr lang="ko-KR" altLang="en-US" dirty="0"/>
              <a:t>전개해 나갈 것인지에 대해 전반적인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계획을 </a:t>
            </a:r>
            <a:r>
              <a:rPr lang="ko-KR" altLang="en-US" dirty="0"/>
              <a:t>세우는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시각적으로 </a:t>
            </a:r>
            <a:r>
              <a:rPr lang="ko-KR" altLang="en-US" dirty="0"/>
              <a:t>전달하고자 하는 </a:t>
            </a:r>
            <a:r>
              <a:rPr lang="ko-KR" altLang="en-US" dirty="0" smtClean="0"/>
              <a:t>분위기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뉘앙스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태도</a:t>
            </a:r>
            <a:r>
              <a:rPr lang="en-US" altLang="ko-KR" dirty="0" smtClean="0"/>
              <a:t>, </a:t>
            </a:r>
            <a:r>
              <a:rPr lang="ko-KR" altLang="en-US" dirty="0"/>
              <a:t>룩</a:t>
            </a:r>
            <a:r>
              <a:rPr lang="en-US" altLang="ko-KR" dirty="0"/>
              <a:t>&amp;</a:t>
            </a:r>
            <a:r>
              <a:rPr lang="ko-KR" altLang="en-US" dirty="0" smtClean="0"/>
              <a:t>필</a:t>
            </a:r>
            <a:r>
              <a:rPr lang="en-US" altLang="ko-KR" dirty="0" smtClean="0"/>
              <a:t> </a:t>
            </a:r>
            <a:r>
              <a:rPr lang="ko-KR" altLang="en-US" dirty="0"/>
              <a:t>등을 의미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30" y="2852936"/>
            <a:ext cx="56102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톤</a:t>
            </a:r>
            <a:r>
              <a:rPr lang="en-US" altLang="ko-KR" dirty="0"/>
              <a:t>&amp;</a:t>
            </a:r>
            <a:r>
              <a:rPr lang="ko-KR" altLang="en-US" dirty="0"/>
              <a:t>매너 설정의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톤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매너의 개념</a:t>
            </a:r>
            <a:endParaRPr lang="en-US" altLang="ko-KR" dirty="0" smtClean="0"/>
          </a:p>
          <a:p>
            <a:pPr lvl="1"/>
            <a:r>
              <a:rPr lang="ko-KR" altLang="en-US" dirty="0"/>
              <a:t>톤</a:t>
            </a:r>
            <a:r>
              <a:rPr lang="en-US" altLang="ko-KR" dirty="0"/>
              <a:t>(Tone) </a:t>
            </a:r>
            <a:r>
              <a:rPr lang="ko-KR" altLang="en-US" dirty="0" smtClean="0"/>
              <a:t>톤은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주로 </a:t>
            </a:r>
            <a:r>
              <a:rPr lang="ko-KR" altLang="en-US" dirty="0"/>
              <a:t>컬러에서 드러나는 요소로 색상</a:t>
            </a:r>
            <a:r>
              <a:rPr lang="en-US" altLang="ko-KR" dirty="0"/>
              <a:t>, </a:t>
            </a:r>
            <a:r>
              <a:rPr lang="ko-KR" altLang="en-US" dirty="0"/>
              <a:t>명도</a:t>
            </a:r>
            <a:r>
              <a:rPr lang="en-US" altLang="ko-KR" dirty="0"/>
              <a:t>, </a:t>
            </a:r>
            <a:r>
              <a:rPr lang="ko-KR" altLang="en-US" dirty="0"/>
              <a:t>채도의 조화에 의해 지각되는 색조로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/>
              <a:t>빨간색</a:t>
            </a:r>
            <a:r>
              <a:rPr lang="en-US" altLang="ko-KR" dirty="0"/>
              <a:t>=</a:t>
            </a:r>
            <a:r>
              <a:rPr lang="ko-KR" altLang="en-US" dirty="0"/>
              <a:t>정열’</a:t>
            </a:r>
            <a:r>
              <a:rPr lang="en-US" altLang="ko-KR" dirty="0"/>
              <a:t>, ‘</a:t>
            </a:r>
            <a:r>
              <a:rPr lang="ko-KR" altLang="en-US" dirty="0"/>
              <a:t>초록색</a:t>
            </a:r>
            <a:r>
              <a:rPr lang="en-US" altLang="ko-KR" dirty="0"/>
              <a:t>=</a:t>
            </a:r>
            <a:r>
              <a:rPr lang="ko-KR" altLang="en-US" dirty="0"/>
              <a:t>자연’</a:t>
            </a:r>
            <a:r>
              <a:rPr lang="en-US" altLang="ko-KR" dirty="0"/>
              <a:t>, ‘</a:t>
            </a:r>
            <a:r>
              <a:rPr lang="ko-KR" altLang="en-US" dirty="0"/>
              <a:t>하얀색</a:t>
            </a:r>
            <a:r>
              <a:rPr lang="en-US" altLang="ko-KR" dirty="0"/>
              <a:t>=</a:t>
            </a:r>
            <a:r>
              <a:rPr lang="ko-KR" altLang="en-US" dirty="0"/>
              <a:t>순수’ 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492896"/>
            <a:ext cx="3815899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톤</a:t>
            </a:r>
            <a:r>
              <a:rPr lang="en-US" altLang="ko-KR" dirty="0"/>
              <a:t>&amp;</a:t>
            </a:r>
            <a:r>
              <a:rPr lang="ko-KR" altLang="en-US" dirty="0"/>
              <a:t>매너 설정의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smtClean="0"/>
              <a:t>톤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매너의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주로 </a:t>
            </a:r>
            <a:r>
              <a:rPr lang="ko-KR" altLang="en-US" dirty="0"/>
              <a:t>표현 기법에 의해 나타낼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면 </a:t>
            </a:r>
            <a:r>
              <a:rPr lang="ko-KR" altLang="en-US" dirty="0"/>
              <a:t>분할</a:t>
            </a:r>
            <a:r>
              <a:rPr lang="en-US" altLang="ko-KR" dirty="0"/>
              <a:t>, </a:t>
            </a:r>
            <a:r>
              <a:rPr lang="ko-KR" altLang="en-US" dirty="0" smtClean="0"/>
              <a:t>선 드로잉</a:t>
            </a:r>
            <a:r>
              <a:rPr lang="en-US" altLang="ko-KR" dirty="0"/>
              <a:t>, </a:t>
            </a:r>
            <a:r>
              <a:rPr lang="ko-KR" altLang="en-US" dirty="0"/>
              <a:t>일러스트레이션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캘리그래피</a:t>
            </a:r>
            <a:r>
              <a:rPr lang="en-US" altLang="ko-KR" dirty="0" smtClean="0"/>
              <a:t> </a:t>
            </a:r>
            <a:r>
              <a:rPr lang="ko-KR" altLang="en-US" dirty="0"/>
              <a:t>등의 시각적인 표현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심플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매터리얼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플랫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레트로</a:t>
            </a:r>
            <a:r>
              <a:rPr lang="en-US" altLang="ko-KR" dirty="0" smtClean="0"/>
              <a:t> </a:t>
            </a:r>
            <a:r>
              <a:rPr lang="ko-KR" altLang="en-US" dirty="0"/>
              <a:t>등의 스타일로 표현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99" y="3068960"/>
            <a:ext cx="4392488" cy="337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톤</a:t>
            </a:r>
            <a:r>
              <a:rPr lang="en-US" altLang="ko-KR" dirty="0"/>
              <a:t>&amp;</a:t>
            </a:r>
            <a:r>
              <a:rPr lang="ko-KR" altLang="en-US" dirty="0"/>
              <a:t>매너 설정의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톤</a:t>
            </a:r>
            <a:r>
              <a:rPr lang="en-US" altLang="ko-KR" dirty="0"/>
              <a:t>&amp;</a:t>
            </a:r>
            <a:r>
              <a:rPr lang="ko-KR" altLang="en-US" dirty="0"/>
              <a:t>매너 설정의 필요성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톤</a:t>
            </a:r>
            <a:r>
              <a:rPr lang="en-US" altLang="ko-KR" dirty="0"/>
              <a:t>&amp;</a:t>
            </a:r>
            <a:r>
              <a:rPr lang="ko-KR" altLang="en-US" dirty="0"/>
              <a:t>매너가 결정되면 세부적인 </a:t>
            </a:r>
            <a:r>
              <a:rPr lang="ko-KR" altLang="en-US" dirty="0" smtClean="0"/>
              <a:t>컬러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/>
              <a:t>등 다양한 디 자인 요소를 활용하여 통일된 스타일을 </a:t>
            </a:r>
            <a:endParaRPr lang="en-US" altLang="ko-KR" dirty="0"/>
          </a:p>
          <a:p>
            <a:pPr marL="447675" lvl="2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유지하면서 </a:t>
            </a:r>
            <a:r>
              <a:rPr lang="ko-KR" altLang="en-US" dirty="0"/>
              <a:t>일관성 있게 작업을 진행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64904"/>
            <a:ext cx="5832648" cy="367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톤</a:t>
            </a:r>
            <a:r>
              <a:rPr lang="en-US" altLang="ko-KR" dirty="0"/>
              <a:t>&amp;</a:t>
            </a:r>
            <a:r>
              <a:rPr lang="ko-KR" altLang="en-US" dirty="0"/>
              <a:t>매너 설정의 이해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톤</a:t>
            </a:r>
            <a:r>
              <a:rPr lang="en-US" altLang="ko-KR" dirty="0"/>
              <a:t>&amp;</a:t>
            </a:r>
            <a:r>
              <a:rPr lang="ko-KR" altLang="en-US" dirty="0"/>
              <a:t>매너 </a:t>
            </a:r>
            <a:r>
              <a:rPr lang="ko-KR" altLang="en-US" dirty="0" smtClean="0"/>
              <a:t>설정을 위한 자세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트렌디</a:t>
            </a:r>
            <a:r>
              <a:rPr lang="en-US" altLang="ko-KR" dirty="0" smtClean="0"/>
              <a:t> </a:t>
            </a:r>
            <a:r>
              <a:rPr lang="ko-KR" altLang="en-US" dirty="0"/>
              <a:t>표현 기법이나 스타일에 대한 다양한 사례를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톤</a:t>
            </a:r>
            <a:r>
              <a:rPr lang="en-US" altLang="ko-KR" dirty="0"/>
              <a:t>&amp;</a:t>
            </a:r>
            <a:r>
              <a:rPr lang="ko-KR" altLang="en-US" dirty="0"/>
              <a:t>매너의 구성 요소인 컬러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/>
              <a:t>레이아웃</a:t>
            </a:r>
            <a:r>
              <a:rPr lang="en-US" altLang="ko-KR" dirty="0"/>
              <a:t>, </a:t>
            </a:r>
            <a:r>
              <a:rPr lang="ko-KR" altLang="en-US" dirty="0"/>
              <a:t>표현 기법 등 각 요소 를 일목요연하게 </a:t>
            </a:r>
            <a:r>
              <a:rPr lang="ko-KR" altLang="en-US" dirty="0" smtClean="0"/>
              <a:t>정리</a:t>
            </a:r>
          </a:p>
          <a:p>
            <a:pPr lvl="2"/>
            <a:r>
              <a:rPr lang="ko-KR" altLang="en-US" dirty="0" smtClean="0"/>
              <a:t>전체적인 분위기를 한눈에 알아볼 수 있도록 제작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24944"/>
            <a:ext cx="5716718" cy="339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</TotalTime>
  <Words>1031</Words>
  <Application>Microsoft Office PowerPoint</Application>
  <PresentationFormat>화면 슬라이드 쇼(4:3)</PresentationFormat>
  <Paragraphs>129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HY견고딕</vt:lpstr>
      <vt:lpstr>맑은 고딕</vt:lpstr>
      <vt:lpstr>Arial</vt:lpstr>
      <vt:lpstr>Tahoma</vt:lpstr>
      <vt:lpstr>Wingdings</vt:lpstr>
      <vt:lpstr>Office 테마</vt:lpstr>
      <vt:lpstr>PowerPoint 프레젠테이션</vt:lpstr>
      <vt:lpstr>12 톤&amp;매너 설정</vt:lpstr>
      <vt:lpstr>PowerPoint 프레젠테이션</vt:lpstr>
      <vt:lpstr>PowerPoint 프레젠테이션</vt:lpstr>
      <vt:lpstr>01. 톤&amp;매너 설정의 이해</vt:lpstr>
      <vt:lpstr>01. 톤&amp;매너 설정의 이해</vt:lpstr>
      <vt:lpstr>01. 톤&amp;매너 설정의 이해</vt:lpstr>
      <vt:lpstr>01. 톤&amp;매너 설정의 이해</vt:lpstr>
      <vt:lpstr>01. 톤&amp;매너 설정의 이해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02. 색채 이미지 공간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admin</cp:lastModifiedBy>
  <cp:revision>146</cp:revision>
  <dcterms:created xsi:type="dcterms:W3CDTF">2020-06-18T03:20:34Z</dcterms:created>
  <dcterms:modified xsi:type="dcterms:W3CDTF">2021-07-23T08:53:49Z</dcterms:modified>
</cp:coreProperties>
</file>