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461" r:id="rId2"/>
    <p:sldId id="522" r:id="rId3"/>
    <p:sldId id="386" r:id="rId4"/>
    <p:sldId id="387" r:id="rId5"/>
    <p:sldId id="460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6" r:id="rId29"/>
    <p:sldId id="547" r:id="rId30"/>
    <p:sldId id="548" r:id="rId31"/>
    <p:sldId id="549" r:id="rId32"/>
    <p:sldId id="385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FFFFFF"/>
    <a:srgbClr val="F0DDE3"/>
    <a:srgbClr val="E2BBC7"/>
    <a:srgbClr val="CC889D"/>
    <a:srgbClr val="83CBA1"/>
    <a:srgbClr val="C85873"/>
    <a:srgbClr val="DB91A3"/>
    <a:srgbClr val="E6B4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9" autoAdjust="0"/>
    <p:restoredTop sz="98898" autoAdjust="0"/>
  </p:normalViewPr>
  <p:slideViewPr>
    <p:cSldViewPr>
      <p:cViewPr varScale="1">
        <p:scale>
          <a:sx n="111" d="100"/>
          <a:sy n="111" d="100"/>
        </p:scale>
        <p:origin x="1758" y="10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>
                <a:latin typeface="+mn-lt"/>
                <a:ea typeface="맑은 고딕" pitchFamily="50" charset="-127"/>
              </a:rPr>
              <a:t>Chapter.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15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정보구조</a:t>
            </a:r>
            <a:r>
              <a:rPr lang="ko-KR" altLang="en-US" dirty="0"/>
              <a:t> 설계의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정보의 분류 방법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14" y="2636912"/>
            <a:ext cx="6859578" cy="14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9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정보구조</a:t>
            </a:r>
            <a:r>
              <a:rPr lang="ko-KR" altLang="en-US" dirty="0"/>
              <a:t> 설계의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정보의 분류 방법</a:t>
            </a:r>
            <a:endParaRPr lang="en-US" altLang="ko-KR" dirty="0"/>
          </a:p>
          <a:p>
            <a:pPr lvl="1"/>
            <a:r>
              <a:rPr lang="ko-KR" altLang="en-US" dirty="0"/>
              <a:t>가나다</a:t>
            </a:r>
            <a:r>
              <a:rPr lang="en-US" altLang="ko-KR" dirty="0"/>
              <a:t>/</a:t>
            </a:r>
            <a:r>
              <a:rPr lang="ko-KR" altLang="en-US" dirty="0"/>
              <a:t>알파벳 순 분류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40"/>
            <a:ext cx="6804385" cy="37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1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정보구조</a:t>
            </a:r>
            <a:r>
              <a:rPr lang="ko-KR" altLang="en-US" dirty="0"/>
              <a:t> 설계의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정보의 분류 방법</a:t>
            </a:r>
            <a:endParaRPr lang="en-US" altLang="ko-KR" dirty="0"/>
          </a:p>
          <a:p>
            <a:pPr lvl="1"/>
            <a:r>
              <a:rPr lang="ko-KR" altLang="en-US" dirty="0"/>
              <a:t>주제 및 </a:t>
            </a:r>
            <a:r>
              <a:rPr lang="ko-KR" altLang="en-US" dirty="0" err="1"/>
              <a:t>카테고리별</a:t>
            </a:r>
            <a:r>
              <a:rPr lang="ko-KR" altLang="en-US" dirty="0"/>
              <a:t> 분류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1956233"/>
            <a:ext cx="6336705" cy="41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8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정보구조</a:t>
            </a:r>
            <a:r>
              <a:rPr lang="ko-KR" altLang="en-US" dirty="0"/>
              <a:t> 설계의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정보의 분류 방법</a:t>
            </a:r>
            <a:endParaRPr lang="en-US" altLang="ko-KR" dirty="0"/>
          </a:p>
          <a:p>
            <a:pPr lvl="1"/>
            <a:r>
              <a:rPr lang="ko-KR" altLang="en-US" dirty="0"/>
              <a:t>연대 및 날짜</a:t>
            </a:r>
            <a:r>
              <a:rPr lang="en-US" altLang="ko-KR" dirty="0"/>
              <a:t>, </a:t>
            </a:r>
            <a:r>
              <a:rPr lang="ko-KR" altLang="en-US" dirty="0"/>
              <a:t>시간 순 분류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73" y="1956233"/>
            <a:ext cx="5692605" cy="41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정보구조</a:t>
            </a:r>
            <a:r>
              <a:rPr lang="ko-KR" altLang="en-US" dirty="0"/>
              <a:t> 설계의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정보의 분류 방법</a:t>
            </a:r>
            <a:endParaRPr lang="en-US" altLang="ko-KR" dirty="0"/>
          </a:p>
          <a:p>
            <a:pPr lvl="1"/>
            <a:r>
              <a:rPr lang="ko-KR" altLang="en-US" dirty="0"/>
              <a:t>지리적 위치에 따른 분류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88840"/>
            <a:ext cx="5692605" cy="321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0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정보구조</a:t>
            </a:r>
            <a:r>
              <a:rPr lang="ko-KR" altLang="en-US" dirty="0"/>
              <a:t> 설계의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정보의 분류 방법</a:t>
            </a:r>
            <a:endParaRPr lang="en-US" altLang="ko-KR" dirty="0"/>
          </a:p>
          <a:p>
            <a:pPr lvl="1"/>
            <a:r>
              <a:rPr lang="ko-KR" altLang="en-US" dirty="0"/>
              <a:t>동적 분류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47820"/>
            <a:ext cx="5692605" cy="269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6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 err="1"/>
              <a:t>정보구조의</a:t>
            </a:r>
            <a:r>
              <a:rPr lang="ko-KR" altLang="en-US" dirty="0"/>
              <a:t> 유형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계층 구조</a:t>
            </a:r>
            <a:endParaRPr lang="en-US" altLang="ko-KR" dirty="0"/>
          </a:p>
          <a:p>
            <a:pPr lvl="2"/>
            <a:r>
              <a:rPr lang="ko-KR" altLang="en-US" dirty="0"/>
              <a:t>복잡한 정보를 </a:t>
            </a:r>
            <a:r>
              <a:rPr lang="ko-KR" altLang="en-US" dirty="0" err="1"/>
              <a:t>그룹핑에</a:t>
            </a:r>
            <a:r>
              <a:rPr lang="ko-KR" altLang="en-US" dirty="0"/>
              <a:t> 의해 상하 위계 구조로 분류하여 톱다운 방식으로 이동할 수 있는 구조</a:t>
            </a:r>
            <a:endParaRPr lang="en-US" altLang="ko-KR" dirty="0"/>
          </a:p>
          <a:p>
            <a:pPr lvl="2"/>
            <a:r>
              <a:rPr lang="ko-KR" altLang="en-US" dirty="0"/>
              <a:t>사용자 경험에 의해 익숙한 구조</a:t>
            </a:r>
            <a:endParaRPr lang="en-US" altLang="ko-KR" dirty="0"/>
          </a:p>
          <a:p>
            <a:pPr lvl="2"/>
            <a:r>
              <a:rPr lang="ko-KR" altLang="en-US" dirty="0"/>
              <a:t>각 계층 간에 분류가 모호하거나 </a:t>
            </a:r>
            <a:r>
              <a:rPr lang="ko-KR" altLang="en-US" dirty="0" err="1"/>
              <a:t>레이블링이</a:t>
            </a:r>
            <a:r>
              <a:rPr lang="ko-KR" altLang="en-US" dirty="0"/>
              <a:t> 잘못 되었을 때에는 정보를 검색하기 어려움</a:t>
            </a:r>
            <a:endParaRPr lang="en-US" altLang="ko-KR" dirty="0"/>
          </a:p>
          <a:p>
            <a:pPr lvl="2"/>
            <a:r>
              <a:rPr lang="ko-KR" altLang="en-US" dirty="0"/>
              <a:t>정보의 양을 너비와 깊이에 맞도록 적절히 분배하는 것이 중요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12976"/>
            <a:ext cx="4968552" cy="30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 err="1"/>
              <a:t>정보구조의</a:t>
            </a:r>
            <a:r>
              <a:rPr lang="ko-KR" altLang="en-US" dirty="0"/>
              <a:t> 유형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계층 구조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2721"/>
            <a:ext cx="5256584" cy="46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54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 err="1"/>
              <a:t>정보구조의</a:t>
            </a:r>
            <a:r>
              <a:rPr lang="ko-KR" altLang="en-US" dirty="0"/>
              <a:t> 유형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계열 구조</a:t>
            </a:r>
            <a:endParaRPr lang="en-US" altLang="ko-KR" dirty="0"/>
          </a:p>
          <a:p>
            <a:pPr lvl="2"/>
            <a:r>
              <a:rPr lang="ko-KR" altLang="en-US" dirty="0"/>
              <a:t>정보를 한 페이지씩 차례대로 나열하여 보여주는 가장 단순한 구조 다</a:t>
            </a:r>
            <a:endParaRPr lang="en-US" altLang="ko-KR" dirty="0"/>
          </a:p>
          <a:p>
            <a:pPr lvl="2"/>
            <a:r>
              <a:rPr lang="ko-KR" altLang="en-US" sz="1130" dirty="0"/>
              <a:t>시간의 흐름에 따라 제공되는 서술적인 정보나 각 </a:t>
            </a:r>
            <a:r>
              <a:rPr lang="ko-KR" altLang="en-US" sz="1130" dirty="0" err="1"/>
              <a:t>페이지별</a:t>
            </a:r>
            <a:r>
              <a:rPr lang="ko-KR" altLang="en-US" sz="1130" dirty="0"/>
              <a:t> 정보의 양이 적고 비교적 간단한 정보를 제공할 때 효과적</a:t>
            </a:r>
            <a:endParaRPr lang="en-US" altLang="ko-KR" sz="1130" dirty="0"/>
          </a:p>
          <a:p>
            <a:pPr lvl="2"/>
            <a:r>
              <a:rPr lang="ko-KR" altLang="en-US" dirty="0"/>
              <a:t>각 단계별 과정을 반드시 거쳐야 하는 선형적 구조</a:t>
            </a:r>
            <a:endParaRPr lang="en-US" altLang="ko-KR" dirty="0"/>
          </a:p>
          <a:p>
            <a:pPr lvl="2"/>
            <a:r>
              <a:rPr lang="ko-KR" altLang="en-US" dirty="0"/>
              <a:t>사용자가 복잡하게 느끼지 않는다는 장점이 있지만</a:t>
            </a:r>
            <a:r>
              <a:rPr lang="en-US" altLang="ko-KR" dirty="0"/>
              <a:t>, </a:t>
            </a:r>
            <a:r>
              <a:rPr lang="ko-KR" altLang="en-US" dirty="0"/>
              <a:t>사용자가 원하는 페이지로 바로 이동하기가 불편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98" y="2852936"/>
            <a:ext cx="6431890" cy="37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1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 err="1"/>
              <a:t>정보구조의</a:t>
            </a:r>
            <a:r>
              <a:rPr lang="ko-KR" altLang="en-US" dirty="0"/>
              <a:t> 유형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그리드 구조</a:t>
            </a:r>
            <a:endParaRPr lang="en-US" altLang="ko-KR" dirty="0"/>
          </a:p>
          <a:p>
            <a:pPr lvl="2"/>
            <a:r>
              <a:rPr lang="ko-KR" altLang="en-US" dirty="0"/>
              <a:t>상</a:t>
            </a:r>
            <a:r>
              <a:rPr lang="en-US" altLang="ko-KR" dirty="0"/>
              <a:t>·</a:t>
            </a:r>
            <a:r>
              <a:rPr lang="ko-KR" altLang="en-US" dirty="0"/>
              <a:t>하위 정보의 이동은 수직적 링크</a:t>
            </a:r>
            <a:r>
              <a:rPr lang="en-US" altLang="ko-KR" dirty="0"/>
              <a:t>, </a:t>
            </a:r>
            <a:r>
              <a:rPr lang="ko-KR" altLang="en-US" dirty="0"/>
              <a:t>이전</a:t>
            </a:r>
            <a:r>
              <a:rPr lang="en-US" altLang="ko-KR" dirty="0"/>
              <a:t>·</a:t>
            </a:r>
            <a:r>
              <a:rPr lang="ko-KR" altLang="en-US" dirty="0"/>
              <a:t>다음 정보의 이동은 수평적 링크</a:t>
            </a:r>
            <a:endParaRPr lang="en-US" altLang="ko-KR" dirty="0"/>
          </a:p>
          <a:p>
            <a:pPr lvl="2"/>
            <a:r>
              <a:rPr lang="ko-KR" altLang="en-US" dirty="0"/>
              <a:t>바둑판의 그리드처럼 </a:t>
            </a:r>
            <a:r>
              <a:rPr lang="ko-KR" altLang="en-US" dirty="0" err="1"/>
              <a:t>격자형으로</a:t>
            </a:r>
            <a:r>
              <a:rPr lang="ko-KR" altLang="en-US" dirty="0"/>
              <a:t> 연결되어 있는 구조</a:t>
            </a:r>
            <a:endParaRPr lang="en-US" altLang="ko-KR" dirty="0"/>
          </a:p>
          <a:p>
            <a:pPr lvl="2"/>
            <a:r>
              <a:rPr lang="ko-KR" altLang="en-US" dirty="0"/>
              <a:t>정보의 양이 많거나 다양한 분류 기준이 필요할 때 주로 사용</a:t>
            </a:r>
            <a:endParaRPr lang="en-US" altLang="ko-KR" dirty="0"/>
          </a:p>
          <a:p>
            <a:pPr lvl="2"/>
            <a:r>
              <a:rPr lang="ko-KR" altLang="en-US" dirty="0"/>
              <a:t>사용자가 분류 기준과 정보 제공 방식의 전체적인 구조를 파악할 수 있는 경우 효율적인 정보 검색이 가능함</a:t>
            </a:r>
            <a:endParaRPr lang="en-US" altLang="ko-KR" dirty="0"/>
          </a:p>
          <a:p>
            <a:pPr lvl="2"/>
            <a:r>
              <a:rPr lang="ko-KR" altLang="en-US" dirty="0"/>
              <a:t>분류 기준을 잘 파악하지 못하면 이해하기 </a:t>
            </a:r>
            <a:r>
              <a:rPr lang="ko-KR" altLang="en-US" dirty="0" err="1"/>
              <a:t>힘듬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24944"/>
            <a:ext cx="4237658" cy="37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8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 </a:t>
            </a:r>
            <a:r>
              <a:rPr lang="ko-KR" altLang="en-US" sz="2800" dirty="0" err="1"/>
              <a:t>정보구조</a:t>
            </a:r>
            <a:r>
              <a:rPr lang="ko-KR" altLang="en-US" sz="2800" dirty="0"/>
              <a:t> 설계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 err="1"/>
              <a:t>정보구조의</a:t>
            </a:r>
            <a:r>
              <a:rPr lang="ko-KR" altLang="en-US" dirty="0"/>
              <a:t> 유형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그리드 구조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72816"/>
            <a:ext cx="5472608" cy="49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60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 err="1"/>
              <a:t>정보구조의</a:t>
            </a:r>
            <a:r>
              <a:rPr lang="ko-KR" altLang="en-US" dirty="0"/>
              <a:t> 유형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네트워크 구조</a:t>
            </a:r>
            <a:endParaRPr lang="en-US" altLang="ko-KR" dirty="0"/>
          </a:p>
          <a:p>
            <a:pPr lvl="2"/>
            <a:r>
              <a:rPr lang="ko-KR" altLang="en-US" dirty="0"/>
              <a:t>비선형적 구조</a:t>
            </a:r>
            <a:r>
              <a:rPr lang="en-US" altLang="ko-KR" dirty="0"/>
              <a:t> </a:t>
            </a:r>
            <a:r>
              <a:rPr lang="ko-KR" altLang="en-US" dirty="0"/>
              <a:t>로 정보가 순차적으로 제공되지 않고 복잡한 네 </a:t>
            </a:r>
            <a:r>
              <a:rPr lang="ko-KR" altLang="en-US" dirty="0" err="1"/>
              <a:t>트워크</a:t>
            </a:r>
            <a:r>
              <a:rPr lang="ko-KR" altLang="en-US" dirty="0"/>
              <a:t> 형식으로 상호 연결</a:t>
            </a:r>
            <a:endParaRPr lang="en-US" altLang="ko-KR" dirty="0"/>
          </a:p>
          <a:p>
            <a:pPr lvl="2"/>
            <a:r>
              <a:rPr lang="ko-KR" altLang="en-US" dirty="0"/>
              <a:t>사용자가 원하는 페이지로 이동하는 것이 자유로운 구조</a:t>
            </a:r>
            <a:endParaRPr lang="en-US" altLang="ko-KR" dirty="0"/>
          </a:p>
          <a:p>
            <a:pPr lvl="2"/>
            <a:r>
              <a:rPr lang="ko-KR" altLang="en-US" dirty="0"/>
              <a:t>사용자 스스로 자유로운 정보 탐색이 가능하여 상호작용성이 높은 장점</a:t>
            </a:r>
            <a:endParaRPr lang="en-US" altLang="ko-KR" dirty="0"/>
          </a:p>
          <a:p>
            <a:pPr lvl="2"/>
            <a:r>
              <a:rPr lang="ko-KR" altLang="en-US" dirty="0"/>
              <a:t>익숙하지 않은 사용자에게는 거쳐 왔던 페이지의 경로나 전체 </a:t>
            </a:r>
            <a:r>
              <a:rPr lang="ko-KR" altLang="en-US" dirty="0" err="1"/>
              <a:t>정보구조</a:t>
            </a:r>
            <a:r>
              <a:rPr lang="ko-KR" altLang="en-US" dirty="0"/>
              <a:t> 속에서 자신의 현재 위치를 파악하기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어려워 페이지를 이탈할 수 있음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96952"/>
            <a:ext cx="4185678" cy="36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9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 err="1"/>
              <a:t>정보구조의</a:t>
            </a:r>
            <a:r>
              <a:rPr lang="ko-KR" altLang="en-US" dirty="0"/>
              <a:t> 유형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네트워크 구조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72816"/>
            <a:ext cx="6480720" cy="46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/>
              <a:t>카드소팅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/>
              <a:t>카드소팅의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2"/>
            <a:r>
              <a:rPr lang="ko-KR" altLang="en-US" dirty="0" err="1"/>
              <a:t>정보구조나</a:t>
            </a:r>
            <a:r>
              <a:rPr lang="ko-KR" altLang="en-US" dirty="0"/>
              <a:t> 내비게이션을 설계하기 위해 주로 사용</a:t>
            </a:r>
            <a:endParaRPr lang="en-US" altLang="ko-KR" dirty="0"/>
          </a:p>
          <a:p>
            <a:pPr lvl="2"/>
            <a:r>
              <a:rPr lang="ko-KR" altLang="en-US" dirty="0"/>
              <a:t>정보를 배열한 후 분류 및 </a:t>
            </a:r>
            <a:r>
              <a:rPr lang="ko-KR" altLang="en-US" dirty="0" err="1"/>
              <a:t>그룹핑하여</a:t>
            </a:r>
            <a:r>
              <a:rPr lang="ko-KR" altLang="en-US" dirty="0"/>
              <a:t> 정보의 상하 위계나 상관관계 구조화를 통해 정보를 파악하는 방법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48880"/>
            <a:ext cx="5119192" cy="432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12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/>
              <a:t>카드소팅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/>
              <a:t>카드소팅의</a:t>
            </a:r>
            <a:r>
              <a:rPr lang="ko-KR" altLang="en-US" dirty="0"/>
              <a:t> 분류</a:t>
            </a:r>
            <a:endParaRPr lang="en-US" altLang="ko-KR" dirty="0"/>
          </a:p>
          <a:p>
            <a:pPr lvl="1"/>
            <a:r>
              <a:rPr lang="ko-KR" altLang="en-US" dirty="0"/>
              <a:t>열린 </a:t>
            </a:r>
            <a:r>
              <a:rPr lang="ko-KR" altLang="en-US" dirty="0" err="1"/>
              <a:t>카드소팅</a:t>
            </a:r>
            <a:endParaRPr lang="en-US" altLang="ko-KR" dirty="0"/>
          </a:p>
          <a:p>
            <a:pPr lvl="2"/>
            <a:r>
              <a:rPr lang="ko-KR" altLang="en-US" dirty="0"/>
              <a:t>정해진 카테고리</a:t>
            </a:r>
            <a:r>
              <a:rPr lang="en-US" altLang="ko-KR" dirty="0"/>
              <a:t> </a:t>
            </a:r>
            <a:r>
              <a:rPr lang="ko-KR" altLang="en-US" dirty="0"/>
              <a:t>없이 </a:t>
            </a:r>
            <a:r>
              <a:rPr lang="ko-KR" altLang="en-US" dirty="0" err="1"/>
              <a:t>정보구조와</a:t>
            </a:r>
            <a:r>
              <a:rPr lang="ko-KR" altLang="en-US" dirty="0"/>
              <a:t> 메뉴의 구성을 생성</a:t>
            </a:r>
            <a:r>
              <a:rPr lang="en-US" altLang="ko-KR" dirty="0"/>
              <a:t>, </a:t>
            </a:r>
            <a:r>
              <a:rPr lang="ko-KR" altLang="en-US" dirty="0"/>
              <a:t> 류</a:t>
            </a:r>
            <a:r>
              <a:rPr lang="en-US" altLang="ko-KR" dirty="0"/>
              <a:t>, </a:t>
            </a:r>
            <a:r>
              <a:rPr lang="ko-KR" altLang="en-US" dirty="0" err="1"/>
              <a:t>그룹핑하는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2"/>
            <a:r>
              <a:rPr lang="ko-KR" altLang="en-US" dirty="0"/>
              <a:t>주로 신규 서비스의 </a:t>
            </a:r>
            <a:r>
              <a:rPr lang="ko-KR" altLang="en-US" dirty="0" err="1"/>
              <a:t>정보구조를</a:t>
            </a:r>
            <a:r>
              <a:rPr lang="ko-KR" altLang="en-US" dirty="0"/>
              <a:t> 설계할 때 사용</a:t>
            </a:r>
            <a:endParaRPr lang="en-US" altLang="ko-KR" dirty="0"/>
          </a:p>
          <a:p>
            <a:pPr lvl="2"/>
            <a:endParaRPr lang="en-US" altLang="ko-KR" sz="100" dirty="0"/>
          </a:p>
          <a:p>
            <a:pPr lvl="1"/>
            <a:r>
              <a:rPr lang="ko-KR" altLang="en-US" dirty="0"/>
              <a:t>닫힌 </a:t>
            </a:r>
            <a:r>
              <a:rPr lang="ko-KR" altLang="en-US" dirty="0" err="1"/>
              <a:t>카드소팅</a:t>
            </a:r>
            <a:endParaRPr lang="en-US" altLang="ko-KR" dirty="0"/>
          </a:p>
          <a:p>
            <a:pPr lvl="2"/>
            <a:r>
              <a:rPr lang="ko-KR" altLang="en-US" dirty="0"/>
              <a:t>이미 주어진 카테고리에 따라 하위 구조를 병합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분해하여 개선해 나가는 방법</a:t>
            </a:r>
            <a:endParaRPr lang="en-US" altLang="ko-KR" dirty="0"/>
          </a:p>
          <a:p>
            <a:pPr lvl="2"/>
            <a:r>
              <a:rPr lang="ko-KR" altLang="en-US" dirty="0"/>
              <a:t>기존 서비스를 보완하거나 확장하는 </a:t>
            </a:r>
            <a:r>
              <a:rPr lang="ko-KR" altLang="en-US" dirty="0" err="1"/>
              <a:t>리뉴얼</a:t>
            </a:r>
            <a:r>
              <a:rPr lang="ko-KR" altLang="en-US" dirty="0"/>
              <a:t> 개발 시 주로 사용하는 방법</a:t>
            </a:r>
            <a:endParaRPr lang="en-US" altLang="ko-KR" dirty="0"/>
          </a:p>
          <a:p>
            <a:pPr lvl="2"/>
            <a:endParaRPr lang="en-US" altLang="ko-KR" sz="500" dirty="0"/>
          </a:p>
          <a:p>
            <a:r>
              <a:rPr lang="ko-KR" altLang="en-US" dirty="0" err="1"/>
              <a:t>카드소팅의</a:t>
            </a:r>
            <a:r>
              <a:rPr lang="ko-KR" altLang="en-US" dirty="0"/>
              <a:t> 진행 방법 </a:t>
            </a:r>
            <a:endParaRPr lang="en-US" altLang="ko-KR" dirty="0"/>
          </a:p>
          <a:p>
            <a:pPr lvl="2"/>
            <a:r>
              <a:rPr lang="ko-KR" altLang="en-US" dirty="0"/>
              <a:t>먼저 정보의 주제나 핵심 내용을 종이 형태의 인덱스 카드에 기입 </a:t>
            </a:r>
            <a:r>
              <a:rPr lang="en-US" altLang="ko-KR" dirty="0"/>
              <a:t>(</a:t>
            </a:r>
            <a:r>
              <a:rPr lang="ko-KR" altLang="en-US" dirty="0" err="1"/>
              <a:t>포스트잇을</a:t>
            </a:r>
            <a:r>
              <a:rPr lang="ko-KR" altLang="en-US" dirty="0"/>
              <a:t> 사용하기도 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기입된 카드 중</a:t>
            </a:r>
            <a:r>
              <a:rPr lang="en-US" altLang="ko-KR" dirty="0"/>
              <a:t>, </a:t>
            </a:r>
            <a:r>
              <a:rPr lang="ko-KR" altLang="en-US" dirty="0"/>
              <a:t>상호 간에 관련된 정보를 카테고리 분류를 통해 트리 형태의 계층 구조로 </a:t>
            </a:r>
            <a:r>
              <a:rPr lang="ko-KR" altLang="en-US" dirty="0" err="1"/>
              <a:t>그룹핑하여</a:t>
            </a:r>
            <a:r>
              <a:rPr lang="ko-KR" altLang="en-US" dirty="0"/>
              <a:t> 각 그룹을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대표할 수 있는 이름을 부여하는 순서로 진행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653136"/>
            <a:ext cx="5904656" cy="206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65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/>
              <a:t>카드소팅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err="1"/>
              <a:t>카드소팅</a:t>
            </a:r>
            <a:endParaRPr lang="en-US" altLang="ko-KR" dirty="0"/>
          </a:p>
          <a:p>
            <a:pPr lvl="2"/>
            <a:r>
              <a:rPr lang="ko-KR" altLang="en-US" dirty="0"/>
              <a:t>이미 설계된 </a:t>
            </a:r>
            <a:r>
              <a:rPr lang="ko-KR" altLang="en-US" dirty="0" err="1"/>
              <a:t>정보구조를</a:t>
            </a:r>
            <a:r>
              <a:rPr lang="ko-KR" altLang="en-US" dirty="0"/>
              <a:t> 사용자들이 동일하게 구성할 수 있는지 확인할 수 있음</a:t>
            </a:r>
            <a:endParaRPr lang="en-US" altLang="ko-KR" dirty="0"/>
          </a:p>
          <a:p>
            <a:pPr lvl="2"/>
            <a:r>
              <a:rPr lang="ko-KR" altLang="en-US" dirty="0"/>
              <a:t>사용자의 </a:t>
            </a:r>
            <a:r>
              <a:rPr lang="ko-KR" altLang="en-US" dirty="0" err="1"/>
              <a:t>멘탈모델을</a:t>
            </a:r>
            <a:r>
              <a:rPr lang="ko-KR" altLang="en-US" dirty="0"/>
              <a:t> 파악하기 위한 </a:t>
            </a:r>
            <a:r>
              <a:rPr lang="ko-KR" altLang="en-US" dirty="0" err="1"/>
              <a:t>정보구조의</a:t>
            </a:r>
            <a:r>
              <a:rPr lang="ko-KR" altLang="en-US" dirty="0"/>
              <a:t> 평가와 사용성 테스트에도 사용</a:t>
            </a:r>
            <a:endParaRPr lang="en-US" altLang="ko-KR" dirty="0"/>
          </a:p>
          <a:p>
            <a:pPr lvl="2"/>
            <a:r>
              <a:rPr lang="ko-KR" altLang="en-US" dirty="0"/>
              <a:t>사용자 </a:t>
            </a:r>
            <a:r>
              <a:rPr lang="ko-KR" altLang="en-US" dirty="0" err="1"/>
              <a:t>카드소팅의</a:t>
            </a:r>
            <a:r>
              <a:rPr lang="ko-KR" altLang="en-US" dirty="0"/>
              <a:t> 결과는 기존에 설계된 </a:t>
            </a:r>
            <a:r>
              <a:rPr lang="ko-KR" altLang="en-US" dirty="0" err="1"/>
              <a:t>정보구조와</a:t>
            </a:r>
            <a:r>
              <a:rPr lang="ko-KR" altLang="en-US" dirty="0"/>
              <a:t> 비교하여 그 차이를 분석함</a:t>
            </a:r>
            <a:endParaRPr lang="en-US" altLang="ko-KR" dirty="0"/>
          </a:p>
          <a:p>
            <a:pPr lvl="2"/>
            <a:r>
              <a:rPr lang="ko-KR" altLang="en-US" dirty="0"/>
              <a:t>동일한 결과가 나오기는 힘들겠지만 사용자가 정보를 인식하는 모형을 파악하거나 기존 </a:t>
            </a:r>
            <a:r>
              <a:rPr lang="ko-KR" altLang="en-US" dirty="0" err="1"/>
              <a:t>정보구조</a:t>
            </a:r>
            <a:r>
              <a:rPr lang="ko-KR" altLang="en-US" dirty="0"/>
              <a:t> 개선 작업에 반영 </a:t>
            </a:r>
          </a:p>
        </p:txBody>
      </p:sp>
    </p:spTree>
    <p:extLst>
      <p:ext uri="{BB962C8B-B14F-4D97-AF65-F5344CB8AC3E}">
        <p14:creationId xmlns:p14="http://schemas.microsoft.com/office/powerpoint/2010/main" val="3922765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 err="1"/>
              <a:t>레이블링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 err="1"/>
              <a:t>레이블링의</a:t>
            </a:r>
            <a:r>
              <a:rPr lang="ko-KR" altLang="en-US" dirty="0"/>
              <a:t> 개념 </a:t>
            </a:r>
            <a:endParaRPr lang="en-US" altLang="ko-KR" dirty="0"/>
          </a:p>
          <a:p>
            <a:pPr lvl="2"/>
            <a:r>
              <a:rPr lang="ko-KR" altLang="en-US" dirty="0"/>
              <a:t>표지</a:t>
            </a:r>
            <a:r>
              <a:rPr lang="en-US" altLang="ko-KR" dirty="0"/>
              <a:t>, </a:t>
            </a:r>
            <a:r>
              <a:rPr lang="ko-KR" altLang="en-US" dirty="0"/>
              <a:t>표제어를 의미</a:t>
            </a:r>
            <a:endParaRPr lang="en-US" altLang="ko-KR" dirty="0"/>
          </a:p>
          <a:p>
            <a:pPr lvl="2"/>
            <a:r>
              <a:rPr lang="ko-KR" altLang="en-US" dirty="0"/>
              <a:t>내비게이션에 이름을 부여하는 것으로</a:t>
            </a:r>
            <a:r>
              <a:rPr lang="en-US" altLang="ko-KR" dirty="0"/>
              <a:t>, </a:t>
            </a:r>
            <a:r>
              <a:rPr lang="ko-KR" altLang="en-US" dirty="0" err="1"/>
              <a:t>레이블링</a:t>
            </a:r>
            <a:r>
              <a:rPr lang="ko-KR" altLang="en-US" dirty="0"/>
              <a:t> 작업의 결과는 </a:t>
            </a:r>
            <a:r>
              <a:rPr lang="ko-KR" altLang="en-US" dirty="0" err="1"/>
              <a:t>메뉴명</a:t>
            </a:r>
            <a:r>
              <a:rPr lang="en-US" altLang="ko-KR" dirty="0"/>
              <a:t>, </a:t>
            </a:r>
            <a:r>
              <a:rPr lang="ko-KR" altLang="en-US" dirty="0" err="1"/>
              <a:t>버튼명</a:t>
            </a:r>
            <a:r>
              <a:rPr lang="ko-KR" altLang="en-US" dirty="0"/>
              <a:t> 및 각 섹션의 타이틀이 됨</a:t>
            </a:r>
            <a:endParaRPr lang="en-US" altLang="ko-KR" dirty="0"/>
          </a:p>
          <a:p>
            <a:pPr lvl="2"/>
            <a:r>
              <a:rPr lang="ko-KR" altLang="en-US" dirty="0"/>
              <a:t>해당 서비스의 정체성을 나타내 기도 하고</a:t>
            </a:r>
            <a:r>
              <a:rPr lang="en-US" altLang="ko-KR" dirty="0"/>
              <a:t>, </a:t>
            </a:r>
            <a:r>
              <a:rPr lang="ko-KR" altLang="en-US" dirty="0"/>
              <a:t>원하는 정보로의 이동을 용이하게 도와주며 무엇보다 사용자가 서비스를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sz="1200" dirty="0"/>
              <a:t> </a:t>
            </a:r>
            <a:r>
              <a:rPr lang="en-US" altLang="ko-KR" sz="500" dirty="0"/>
              <a:t> </a:t>
            </a:r>
            <a:r>
              <a:rPr lang="en-US" altLang="ko-KR" sz="1200" dirty="0"/>
              <a:t> </a:t>
            </a:r>
            <a:r>
              <a:rPr lang="ko-KR" altLang="en-US" dirty="0"/>
              <a:t>계속 이용할지 여부를 결정하기도 하는 매우 중요한 작업</a:t>
            </a:r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r>
              <a:rPr lang="ko-KR" altLang="en-US" dirty="0" err="1"/>
              <a:t>레이블링의</a:t>
            </a:r>
            <a:r>
              <a:rPr lang="ko-KR" altLang="en-US" dirty="0"/>
              <a:t> 원칙</a:t>
            </a:r>
            <a:endParaRPr lang="en-US" altLang="ko-KR" dirty="0"/>
          </a:p>
          <a:p>
            <a:pPr lvl="2"/>
            <a:r>
              <a:rPr lang="ko-KR" altLang="en-US" dirty="0"/>
              <a:t>보편성</a:t>
            </a:r>
            <a:r>
              <a:rPr lang="en-US" altLang="ko-KR" dirty="0"/>
              <a:t>: </a:t>
            </a:r>
            <a:r>
              <a:rPr lang="ko-KR" altLang="en-US" dirty="0"/>
              <a:t>레이블은 서비스 제공자가 아닌</a:t>
            </a:r>
            <a:r>
              <a:rPr lang="en-US" altLang="ko-KR" dirty="0"/>
              <a:t>, </a:t>
            </a:r>
            <a:r>
              <a:rPr lang="ko-KR" altLang="en-US" dirty="0"/>
              <a:t>사용자들이 쉽게 이해할 수 있는 사용자 중심의 보편적인 언어로 제공 </a:t>
            </a:r>
            <a:endParaRPr lang="en-US" altLang="ko-KR" dirty="0"/>
          </a:p>
          <a:p>
            <a:pPr lvl="2"/>
            <a:r>
              <a:rPr lang="ko-KR" altLang="en-US" dirty="0" err="1"/>
              <a:t>직관성</a:t>
            </a:r>
            <a:r>
              <a:rPr lang="en-US" altLang="ko-KR" dirty="0"/>
              <a:t>:</a:t>
            </a:r>
            <a:r>
              <a:rPr lang="ko-KR" altLang="en-US" dirty="0"/>
              <a:t> 너무 긴 문장을 사용하거나 직관적이지 못한 서술형의 레이블은 지양하고</a:t>
            </a:r>
            <a:r>
              <a:rPr lang="en-US" altLang="ko-KR" dirty="0"/>
              <a:t>, </a:t>
            </a:r>
            <a:r>
              <a:rPr lang="ko-KR" altLang="en-US" dirty="0"/>
              <a:t>되도록 간결한 제목을 사용</a:t>
            </a:r>
            <a:endParaRPr lang="en-US" altLang="ko-KR" dirty="0"/>
          </a:p>
          <a:p>
            <a:pPr lvl="2"/>
            <a:r>
              <a:rPr lang="ko-KR" altLang="en-US" dirty="0"/>
              <a:t>일관성</a:t>
            </a:r>
            <a:r>
              <a:rPr lang="en-US" altLang="ko-KR" dirty="0"/>
              <a:t>:</a:t>
            </a:r>
            <a:r>
              <a:rPr lang="ko-KR" altLang="en-US" dirty="0"/>
              <a:t> 폰트나 언어 및 형용사</a:t>
            </a:r>
            <a:r>
              <a:rPr lang="en-US" altLang="ko-KR" dirty="0"/>
              <a:t>, </a:t>
            </a:r>
            <a:r>
              <a:rPr lang="ko-KR" altLang="en-US" dirty="0"/>
              <a:t>명사 등의 표현 스타일은 일관성을 지켜야 함</a:t>
            </a:r>
            <a:endParaRPr lang="en-US" altLang="ko-KR" dirty="0"/>
          </a:p>
          <a:p>
            <a:pPr lvl="2"/>
            <a:r>
              <a:rPr lang="ko-KR" altLang="en-US" dirty="0" err="1"/>
              <a:t>상호배타성</a:t>
            </a:r>
            <a:r>
              <a:rPr lang="en-US" altLang="ko-KR" dirty="0"/>
              <a:t>:</a:t>
            </a:r>
            <a:r>
              <a:rPr lang="ko-KR" altLang="en-US" dirty="0"/>
              <a:t> 서비스 내에서 각 정보는 하나의 이름만 가져야 함</a:t>
            </a:r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205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내비게이션 시스템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내비게이션의 개념</a:t>
            </a:r>
            <a:endParaRPr lang="en-US" altLang="ko-KR" dirty="0"/>
          </a:p>
          <a:p>
            <a:pPr lvl="2"/>
            <a:r>
              <a:rPr lang="ko-KR" altLang="en-US" dirty="0"/>
              <a:t>‘항해’</a:t>
            </a:r>
            <a:r>
              <a:rPr lang="en-US" altLang="ko-KR" dirty="0"/>
              <a:t>, ‘</a:t>
            </a:r>
            <a:r>
              <a:rPr lang="ko-KR" altLang="en-US" dirty="0"/>
              <a:t>항해술’</a:t>
            </a:r>
            <a:r>
              <a:rPr lang="en-US" altLang="ko-KR" dirty="0"/>
              <a:t>, ‘</a:t>
            </a:r>
            <a:r>
              <a:rPr lang="ko-KR" altLang="en-US" dirty="0" err="1"/>
              <a:t>항법’을</a:t>
            </a:r>
            <a:r>
              <a:rPr lang="ko-KR" altLang="en-US" dirty="0"/>
              <a:t> 의미</a:t>
            </a:r>
            <a:endParaRPr lang="en-US" altLang="ko-KR" dirty="0"/>
          </a:p>
          <a:p>
            <a:pPr lvl="2"/>
            <a:r>
              <a:rPr lang="ko-KR" altLang="en-US" dirty="0"/>
              <a:t>항공기나 선박을 어느 한 지점으로 부터 목표로 하는 다른 지점까지 안내하여 도달할 수 있도록 유도하는 방법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내비게이션의 목적</a:t>
            </a:r>
            <a:endParaRPr lang="en-US" altLang="ko-KR" dirty="0"/>
          </a:p>
          <a:p>
            <a:pPr lvl="2"/>
            <a:r>
              <a:rPr lang="ko-KR" altLang="en-US" dirty="0"/>
              <a:t>사용자가 제공되는 서비스를 이용하면서 원하는 정보를 빠르게 찾을 수 있도록 하는 안내 시스템</a:t>
            </a:r>
            <a:endParaRPr lang="en-US" altLang="ko-KR" dirty="0"/>
          </a:p>
          <a:p>
            <a:pPr lvl="2"/>
            <a:r>
              <a:rPr lang="ko-KR" altLang="en-US" dirty="0"/>
              <a:t>역설적으로 잘 설계된 내비게이션은 사용자가 인식하지 못하는 내비게이션</a:t>
            </a:r>
            <a:endParaRPr lang="en-US" altLang="ko-KR" dirty="0"/>
          </a:p>
          <a:p>
            <a:pPr lvl="2"/>
            <a:r>
              <a:rPr lang="ko-KR" altLang="en-US" dirty="0"/>
              <a:t>사용자로 하여금 정보 탐색의 수단이자 각 페이지 간 이동을 연결하는 역할을 수행하기 때문에 </a:t>
            </a:r>
            <a:r>
              <a:rPr lang="ko-KR" altLang="en-US" dirty="0" err="1"/>
              <a:t>정보구조</a:t>
            </a:r>
            <a:r>
              <a:rPr lang="ko-KR" altLang="en-US" dirty="0"/>
              <a:t> 설계에서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매우 중요</a:t>
            </a:r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933056"/>
            <a:ext cx="3888432" cy="28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00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내비게이션 시스템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내비게이션의 유형</a:t>
            </a:r>
            <a:endParaRPr lang="en-US" altLang="ko-KR" dirty="0"/>
          </a:p>
          <a:p>
            <a:pPr lvl="2"/>
            <a:r>
              <a:rPr lang="ko-KR" altLang="en-US" dirty="0"/>
              <a:t>내비게이션의 유형은 위치와 역할에 따라 달라질 수 있음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6196488" cy="40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44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내비게이션 시스템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내비게이션의 유형</a:t>
            </a:r>
            <a:endParaRPr lang="en-US" altLang="ko-KR" dirty="0"/>
          </a:p>
          <a:p>
            <a:pPr lvl="1"/>
            <a:r>
              <a:rPr lang="ko-KR" altLang="en-US" dirty="0"/>
              <a:t>글로벌 네비게이션</a:t>
            </a:r>
            <a:endParaRPr lang="en-US" altLang="ko-KR" dirty="0"/>
          </a:p>
          <a:p>
            <a:pPr lvl="2"/>
            <a:r>
              <a:rPr lang="ko-KR" altLang="en-US" sz="1100" dirty="0" err="1"/>
              <a:t>정보구조</a:t>
            </a:r>
            <a:r>
              <a:rPr lang="ko-KR" altLang="en-US" sz="1100" dirty="0"/>
              <a:t> 중 가장 상위에 위치하고</a:t>
            </a:r>
            <a:r>
              <a:rPr lang="en-US" altLang="ko-KR" sz="1100" dirty="0"/>
              <a:t>, </a:t>
            </a:r>
            <a:r>
              <a:rPr lang="ko-KR" altLang="en-US" sz="1100" dirty="0"/>
              <a:t>내비게이션 시스템에서 가장 중요한 역할</a:t>
            </a:r>
            <a:endParaRPr lang="en-US" altLang="ko-KR" sz="1100" dirty="0"/>
          </a:p>
          <a:p>
            <a:pPr lvl="2"/>
            <a:r>
              <a:rPr lang="ko-KR" altLang="en-US" sz="1100" dirty="0"/>
              <a:t>웹 사이트의 경우 상단에 위치한 글로벌 내비게이션 바</a:t>
            </a:r>
            <a:r>
              <a:rPr lang="en-US" altLang="ko-KR" sz="1100" dirty="0"/>
              <a:t>(GNB)</a:t>
            </a:r>
            <a:r>
              <a:rPr lang="ko-KR" altLang="en-US" sz="1100" dirty="0"/>
              <a:t>와 하단의 </a:t>
            </a:r>
            <a:r>
              <a:rPr lang="ko-KR" altLang="en-US" sz="1100" dirty="0" err="1"/>
              <a:t>푸터를</a:t>
            </a:r>
            <a:r>
              <a:rPr lang="ko-KR" altLang="en-US" sz="1100" dirty="0"/>
              <a:t> 지칭</a:t>
            </a:r>
            <a:endParaRPr lang="en-US" altLang="ko-KR" sz="1100" dirty="0"/>
          </a:p>
          <a:p>
            <a:pPr lvl="2"/>
            <a:r>
              <a:rPr lang="ko-KR" altLang="en-US" sz="1100" dirty="0"/>
              <a:t>앱의 경우 하단에 위치한 고정된 공통 메뉴</a:t>
            </a:r>
            <a:endParaRPr lang="en-US" altLang="ko-KR" sz="1100" dirty="0"/>
          </a:p>
          <a:p>
            <a:pPr lvl="2"/>
            <a:r>
              <a:rPr lang="ko-KR" altLang="en-US" sz="1100" dirty="0"/>
              <a:t>최근 신속한 이동이 용이한 메가 메뉴의 제공이 점점 증가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03" y="3080844"/>
            <a:ext cx="6196488" cy="3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정보구조</a:t>
            </a:r>
            <a:r>
              <a:rPr lang="ko-KR" altLang="en-US" dirty="0"/>
              <a:t> 설계의 이해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정보구조의</a:t>
            </a:r>
            <a:r>
              <a:rPr lang="ko-KR" altLang="en-US" dirty="0"/>
              <a:t> 유형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카드소팅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레이블링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내비게이션 시스템</a:t>
            </a:r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내비게이션 시스템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내비게이션의 유형</a:t>
            </a:r>
            <a:endParaRPr lang="en-US" altLang="ko-KR" dirty="0"/>
          </a:p>
          <a:p>
            <a:pPr lvl="1"/>
            <a:r>
              <a:rPr lang="ko-KR" altLang="en-US" dirty="0"/>
              <a:t>글로벌 네비게이션</a:t>
            </a:r>
            <a:r>
              <a:rPr lang="en-US" altLang="ko-KR" dirty="0"/>
              <a:t>: </a:t>
            </a:r>
            <a:r>
              <a:rPr lang="ko-KR" altLang="en-US" dirty="0"/>
              <a:t>메가 메뉴</a:t>
            </a:r>
            <a:endParaRPr lang="en-US" altLang="ko-KR" dirty="0"/>
          </a:p>
          <a:p>
            <a:pPr lvl="2"/>
            <a:r>
              <a:rPr lang="ko-KR" altLang="en-US" dirty="0"/>
              <a:t>글로벌 내비게이션 바에 위치한 메뉴에 마우스를 오버했을 때 나타나는 메뉴</a:t>
            </a:r>
            <a:endParaRPr lang="en-US" altLang="ko-KR" dirty="0"/>
          </a:p>
          <a:p>
            <a:pPr lvl="2"/>
            <a:r>
              <a:rPr lang="ko-KR" altLang="en-US" dirty="0"/>
              <a:t>하위 메뉴를 모두 보여줌 으로써 전체 </a:t>
            </a:r>
            <a:r>
              <a:rPr lang="ko-KR" altLang="en-US" dirty="0" err="1"/>
              <a:t>정보구조를</a:t>
            </a:r>
            <a:r>
              <a:rPr lang="ko-KR" altLang="en-US" dirty="0"/>
              <a:t> 한눈에 파악할 수 있으며 때에 따라 이미지를 사용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52936"/>
            <a:ext cx="5258164" cy="3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36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내비게이션 시스템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내비게이션의 유형</a:t>
            </a:r>
            <a:endParaRPr lang="en-US" altLang="ko-KR" dirty="0"/>
          </a:p>
          <a:p>
            <a:pPr lvl="1"/>
            <a:r>
              <a:rPr lang="ko-KR" altLang="en-US" dirty="0"/>
              <a:t>로컬 내비게이션</a:t>
            </a:r>
            <a:endParaRPr lang="en-US" altLang="ko-KR" dirty="0"/>
          </a:p>
          <a:p>
            <a:pPr lvl="2"/>
            <a:r>
              <a:rPr lang="ko-KR" altLang="en-US" dirty="0"/>
              <a:t>정보의 맥락상 유사한 정보로의 이동이 용이하도록 특정 이미지와 단어에 관련 페이지를 연결하는 방식</a:t>
            </a:r>
            <a:endParaRPr lang="en-US" altLang="ko-KR" dirty="0"/>
          </a:p>
          <a:p>
            <a:pPr lvl="2"/>
            <a:r>
              <a:rPr lang="ko-KR" altLang="en-US" dirty="0"/>
              <a:t>유연성을 제공하는 장점</a:t>
            </a:r>
            <a:r>
              <a:rPr lang="en-US" altLang="ko-KR" dirty="0"/>
              <a:t>, </a:t>
            </a:r>
            <a:r>
              <a:rPr lang="ko-KR" altLang="en-US" dirty="0"/>
              <a:t>사용자가 현재 위치를 인식 하지 못하고 길을 잃고 당황하는 경우가 발생한다는 단점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7" y="3150965"/>
            <a:ext cx="5401691" cy="23440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564904"/>
            <a:ext cx="2176702" cy="41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0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400" dirty="0" err="1"/>
              <a:t>정보구조의</a:t>
            </a:r>
            <a:r>
              <a:rPr lang="ko-KR" altLang="en-US" sz="1400" dirty="0"/>
              <a:t> 의미와 유형에 대한 이해</a:t>
            </a:r>
            <a:r>
              <a:rPr lang="en-US" altLang="ko-KR" sz="1400" dirty="0"/>
              <a:t>, </a:t>
            </a:r>
            <a:r>
              <a:rPr lang="ko-KR" altLang="en-US" sz="1400" dirty="0"/>
              <a:t>효과적인 </a:t>
            </a:r>
            <a:r>
              <a:rPr lang="ko-KR" altLang="en-US" sz="1400" dirty="0" err="1"/>
              <a:t>정보구조</a:t>
            </a:r>
            <a:r>
              <a:rPr lang="ko-KR" altLang="en-US" sz="1400" dirty="0"/>
              <a:t> 설계 방법</a:t>
            </a:r>
            <a:r>
              <a:rPr lang="en-US" altLang="ko-KR" sz="1400" dirty="0"/>
              <a:t>, </a:t>
            </a:r>
            <a:r>
              <a:rPr lang="ko-KR" altLang="en-US" sz="1400" dirty="0"/>
              <a:t>정보를 빠르게 찾을 수 있도록 가이드 역할을 수행하는 내비게이션 시스템에 대해 알아본다</a:t>
            </a:r>
            <a:r>
              <a:rPr lang="en-US" altLang="ko-KR" sz="1400" dirty="0"/>
              <a:t>.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정보구조</a:t>
            </a:r>
            <a:r>
              <a:rPr lang="ko-KR" altLang="en-US" dirty="0"/>
              <a:t> 설계의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정보 구조 설계의 개념</a:t>
            </a:r>
            <a:endParaRPr lang="en-US" altLang="ko-KR" dirty="0"/>
          </a:p>
          <a:p>
            <a:pPr lvl="1"/>
            <a:r>
              <a:rPr lang="ko-KR" altLang="en-US" dirty="0"/>
              <a:t>정보 구조와 정보 구조 설계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정보 구조</a:t>
            </a:r>
            <a:r>
              <a:rPr lang="en-US" altLang="ko-KR" dirty="0"/>
              <a:t>: </a:t>
            </a:r>
            <a:r>
              <a:rPr lang="ko-KR" altLang="en-US" dirty="0"/>
              <a:t>제공되는 서비스를 콘텐츠의 순서</a:t>
            </a:r>
            <a:r>
              <a:rPr lang="en-US" altLang="ko-KR" dirty="0"/>
              <a:t>, </a:t>
            </a:r>
            <a:r>
              <a:rPr lang="ko-KR" altLang="en-US" dirty="0"/>
              <a:t>배치</a:t>
            </a:r>
            <a:r>
              <a:rPr lang="en-US" altLang="ko-KR" dirty="0"/>
              <a:t>, </a:t>
            </a:r>
            <a:r>
              <a:rPr lang="ko-KR" altLang="en-US" dirty="0" err="1"/>
              <a:t>그룹핑</a:t>
            </a:r>
            <a:r>
              <a:rPr lang="en-US" altLang="ko-KR" dirty="0"/>
              <a:t> </a:t>
            </a:r>
            <a:r>
              <a:rPr lang="ko-KR" altLang="en-US" dirty="0"/>
              <a:t>등 정보의 성격과 유형</a:t>
            </a:r>
            <a:r>
              <a:rPr lang="en-US" altLang="ko-KR" dirty="0"/>
              <a:t>, </a:t>
            </a:r>
            <a:r>
              <a:rPr lang="ko-KR" altLang="en-US" dirty="0"/>
              <a:t>우선순위</a:t>
            </a:r>
            <a:r>
              <a:rPr lang="en-US" altLang="ko-KR" dirty="0"/>
              <a:t>, </a:t>
            </a:r>
            <a:r>
              <a:rPr lang="ko-KR" altLang="en-US" dirty="0"/>
              <a:t>위계에 따라 구조화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              </a:t>
            </a:r>
            <a:r>
              <a:rPr lang="ko-KR" altLang="en-US" dirty="0"/>
              <a:t>하는 것을 의미</a:t>
            </a:r>
            <a:endParaRPr lang="en-US" altLang="ko-KR" dirty="0"/>
          </a:p>
          <a:p>
            <a:pPr lvl="2"/>
            <a:r>
              <a:rPr lang="ko-KR" altLang="en-US" dirty="0" err="1"/>
              <a:t>정보구조</a:t>
            </a:r>
            <a:r>
              <a:rPr lang="ko-KR" altLang="en-US" dirty="0"/>
              <a:t> 설계</a:t>
            </a:r>
            <a:r>
              <a:rPr lang="en-US" altLang="ko-KR" dirty="0"/>
              <a:t>: </a:t>
            </a:r>
            <a:r>
              <a:rPr lang="ko-KR" altLang="en-US" dirty="0"/>
              <a:t>구조화된 정보를 사용자가 보다 편리하고 쉽게 의도한 목적을 달성할 수 있도록 그 구성과 흐름을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                   </a:t>
            </a:r>
            <a:r>
              <a:rPr lang="ko-KR" altLang="en-US" dirty="0"/>
              <a:t> 설계하는 것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95" y="3284984"/>
            <a:ext cx="5868695" cy="30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정보구조</a:t>
            </a:r>
            <a:r>
              <a:rPr lang="ko-KR" altLang="en-US" dirty="0"/>
              <a:t> 설계의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정보 구조 설계의 개념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26D3CA-B9EB-9B2F-A05D-96707C82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73" y="1854064"/>
            <a:ext cx="6643054" cy="39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정보구조</a:t>
            </a:r>
            <a:r>
              <a:rPr lang="ko-KR" altLang="en-US" dirty="0"/>
              <a:t> 설계의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정보 구조 설계의 개념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57125"/>
            <a:ext cx="4824536" cy="47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3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정보구조</a:t>
            </a:r>
            <a:r>
              <a:rPr lang="ko-KR" altLang="en-US" dirty="0"/>
              <a:t> 설계의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정보 구조 설계의 개념</a:t>
            </a:r>
            <a:endParaRPr lang="en-US" altLang="ko-KR" dirty="0"/>
          </a:p>
          <a:p>
            <a:pPr lvl="2"/>
            <a:r>
              <a:rPr lang="ko-KR" altLang="en-US" dirty="0"/>
              <a:t>정보의 체계와 분류 및 </a:t>
            </a:r>
            <a:r>
              <a:rPr lang="ko-KR" altLang="en-US" dirty="0" err="1"/>
              <a:t>그룹핑에</a:t>
            </a:r>
            <a:r>
              <a:rPr lang="ko-KR" altLang="en-US" dirty="0"/>
              <a:t> 따라 메뉴를 만들어 정보의 양과 깊이를 알 수 있음</a:t>
            </a:r>
            <a:endParaRPr lang="en-US" altLang="ko-KR" dirty="0"/>
          </a:p>
          <a:p>
            <a:pPr lvl="2"/>
            <a:r>
              <a:rPr lang="ko-KR" altLang="en-US" dirty="0"/>
              <a:t>사용자 친화적인 </a:t>
            </a:r>
            <a:r>
              <a:rPr lang="ko-KR" altLang="en-US" dirty="0" err="1"/>
              <a:t>레이블링</a:t>
            </a:r>
            <a:r>
              <a:rPr lang="en-US" altLang="ko-KR" dirty="0"/>
              <a:t> </a:t>
            </a:r>
            <a:r>
              <a:rPr lang="ko-KR" altLang="en-US" dirty="0"/>
              <a:t>작업을 통해 예측 가능하고 편리한 접근성으로 원하는 정보를 빨리 찾을 수 있음</a:t>
            </a:r>
            <a:endParaRPr lang="en-US" altLang="ko-KR" dirty="0"/>
          </a:p>
          <a:p>
            <a:pPr lvl="2"/>
            <a:r>
              <a:rPr lang="ko-KR" altLang="en-US" dirty="0"/>
              <a:t>전체 페이지의 양을 조감하여 개발 스케줄 및 개발에 필요한 투입 인력을 산출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09788"/>
            <a:ext cx="5184576" cy="40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8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정보구조</a:t>
            </a:r>
            <a:r>
              <a:rPr lang="ko-KR" altLang="en-US" dirty="0"/>
              <a:t> 설계의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/>
              <a:t>정보구조</a:t>
            </a:r>
            <a:r>
              <a:rPr lang="ko-KR" altLang="en-US" dirty="0"/>
              <a:t> 설계 프로세스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제공하고자 하는 서비스의 성격과 목적을 파악하고 </a:t>
            </a:r>
            <a:r>
              <a:rPr lang="ko-KR" altLang="en-US" dirty="0" err="1"/>
              <a:t>정보구조</a:t>
            </a:r>
            <a:r>
              <a:rPr lang="ko-KR" altLang="en-US" dirty="0"/>
              <a:t> 유형을 설정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err="1"/>
              <a:t>카드소팅을</a:t>
            </a:r>
            <a:r>
              <a:rPr lang="ko-KR" altLang="en-US" dirty="0"/>
              <a:t> 통해 정보를 분류</a:t>
            </a:r>
            <a:r>
              <a:rPr lang="en-US" altLang="ko-KR" dirty="0"/>
              <a:t>,</a:t>
            </a:r>
            <a:r>
              <a:rPr lang="ko-KR" altLang="en-US" dirty="0"/>
              <a:t> 주제별</a:t>
            </a:r>
            <a:r>
              <a:rPr lang="en-US" altLang="ko-KR" dirty="0"/>
              <a:t>, </a:t>
            </a:r>
            <a:r>
              <a:rPr lang="ko-KR" altLang="en-US" dirty="0"/>
              <a:t>콘텐츠 유형별</a:t>
            </a:r>
            <a:r>
              <a:rPr lang="en-US" altLang="ko-KR" dirty="0"/>
              <a:t>, </a:t>
            </a:r>
            <a:r>
              <a:rPr lang="ko-KR" altLang="en-US" dirty="0"/>
              <a:t>사용자 </a:t>
            </a:r>
            <a:r>
              <a:rPr lang="ko-KR" altLang="en-US" dirty="0" err="1"/>
              <a:t>구분별</a:t>
            </a:r>
            <a:r>
              <a:rPr lang="ko-KR" altLang="en-US" dirty="0"/>
              <a:t> 정보를 카테고리에 맞게 조직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 err="1"/>
              <a:t>그룹핑함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분류된 정보의 성격에 부합하는 </a:t>
            </a:r>
            <a:r>
              <a:rPr lang="ko-KR" altLang="en-US" dirty="0" err="1"/>
              <a:t>메뉴별</a:t>
            </a:r>
            <a:r>
              <a:rPr lang="ko-KR" altLang="en-US" dirty="0"/>
              <a:t> 이름을 붙여 엑셀 파일로 정리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내비게이션 시스템을 구상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도형과 다이어그램을 이용하여 </a:t>
            </a:r>
            <a:r>
              <a:rPr lang="ko-KR" altLang="en-US" dirty="0" err="1"/>
              <a:t>메뉴별</a:t>
            </a:r>
            <a:r>
              <a:rPr lang="ko-KR" altLang="en-US" dirty="0"/>
              <a:t> 흐름과 내비게이션 시스템이 적용된 정보구조도를 작성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7236296" cy="10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0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1020</Words>
  <Application>Microsoft Office PowerPoint</Application>
  <PresentationFormat>화면 슬라이드 쇼(4:3)</PresentationFormat>
  <Paragraphs>154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14 정보구조 설계</vt:lpstr>
      <vt:lpstr>PowerPoint 프레젠테이션</vt:lpstr>
      <vt:lpstr>PowerPoint 프레젠테이션</vt:lpstr>
      <vt:lpstr>01. 정보구조 설계의 이해</vt:lpstr>
      <vt:lpstr>01. 정보구조 설계의 이해</vt:lpstr>
      <vt:lpstr>01. 정보구조 설계의 이해</vt:lpstr>
      <vt:lpstr>01. 정보구조 설계의 이해</vt:lpstr>
      <vt:lpstr>01. 정보구조 설계의 이해</vt:lpstr>
      <vt:lpstr>01. 정보구조 설계의 이해</vt:lpstr>
      <vt:lpstr>01. 정보구조 설계의 이해</vt:lpstr>
      <vt:lpstr>01. 정보구조 설계의 이해</vt:lpstr>
      <vt:lpstr>01. 정보구조 설계의 이해</vt:lpstr>
      <vt:lpstr>01. 정보구조 설계의 이해</vt:lpstr>
      <vt:lpstr>01. 정보구조 설계의 이해</vt:lpstr>
      <vt:lpstr>02. 정보구조의 유형</vt:lpstr>
      <vt:lpstr>02. 정보구조의 유형</vt:lpstr>
      <vt:lpstr>02. 정보구조의 유형</vt:lpstr>
      <vt:lpstr>02. 정보구조의 유형</vt:lpstr>
      <vt:lpstr>02. 정보구조의 유형</vt:lpstr>
      <vt:lpstr>02. 정보구조의 유형</vt:lpstr>
      <vt:lpstr>02. 정보구조의 유형</vt:lpstr>
      <vt:lpstr>03. 카드소팅</vt:lpstr>
      <vt:lpstr>03. 카드소팅</vt:lpstr>
      <vt:lpstr>03. 카드소팅</vt:lpstr>
      <vt:lpstr>04. 레이블링</vt:lpstr>
      <vt:lpstr>05. 내비게이션 시스템</vt:lpstr>
      <vt:lpstr>05. 내비게이션 시스템</vt:lpstr>
      <vt:lpstr>05. 내비게이션 시스템</vt:lpstr>
      <vt:lpstr>05. 내비게이션 시스템</vt:lpstr>
      <vt:lpstr>05. 내비게이션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마케팅팀</cp:lastModifiedBy>
  <cp:revision>147</cp:revision>
  <dcterms:created xsi:type="dcterms:W3CDTF">2020-06-18T03:20:34Z</dcterms:created>
  <dcterms:modified xsi:type="dcterms:W3CDTF">2023-01-03T08:00:39Z</dcterms:modified>
</cp:coreProperties>
</file>