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handoutMasterIdLst>
    <p:handoutMasterId r:id="rId30"/>
  </p:handoutMasterIdLst>
  <p:sldIdLst>
    <p:sldId id="461" r:id="rId2"/>
    <p:sldId id="522" r:id="rId3"/>
    <p:sldId id="386" r:id="rId4"/>
    <p:sldId id="387" r:id="rId5"/>
    <p:sldId id="523" r:id="rId6"/>
    <p:sldId id="530" r:id="rId7"/>
    <p:sldId id="531" r:id="rId8"/>
    <p:sldId id="532" r:id="rId9"/>
    <p:sldId id="533" r:id="rId10"/>
    <p:sldId id="534" r:id="rId11"/>
    <p:sldId id="535" r:id="rId12"/>
    <p:sldId id="536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47" r:id="rId23"/>
    <p:sldId id="546" r:id="rId24"/>
    <p:sldId id="548" r:id="rId25"/>
    <p:sldId id="549" r:id="rId26"/>
    <p:sldId id="550" r:id="rId27"/>
    <p:sldId id="385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574"/>
    <a:srgbClr val="FFFFFF"/>
    <a:srgbClr val="F0DDE3"/>
    <a:srgbClr val="E2BBC7"/>
    <a:srgbClr val="CC889D"/>
    <a:srgbClr val="83CBA1"/>
    <a:srgbClr val="C85873"/>
    <a:srgbClr val="DB91A3"/>
    <a:srgbClr val="E6B4C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29" autoAdjust="0"/>
    <p:restoredTop sz="98898" autoAdjust="0"/>
  </p:normalViewPr>
  <p:slideViewPr>
    <p:cSldViewPr>
      <p:cViewPr varScale="1">
        <p:scale>
          <a:sx n="164" d="100"/>
          <a:sy n="164" d="100"/>
        </p:scale>
        <p:origin x="1896" y="13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0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2021-07-24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755576" y="165231"/>
            <a:ext cx="5804295" cy="5454426"/>
            <a:chOff x="755576" y="165231"/>
            <a:chExt cx="5804295" cy="5454426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72852"/>
              <a:ext cx="4968552" cy="94680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7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rgbClr val="83CBA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 userDrawn="1"/>
        </p:nvSpPr>
        <p:spPr>
          <a:xfrm>
            <a:off x="2195736" y="5843592"/>
            <a:ext cx="69482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619945" y="5921929"/>
            <a:ext cx="22322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300" b="1" dirty="0" smtClean="0">
                <a:latin typeface="+mn-lt"/>
                <a:ea typeface="맑은 고딕" pitchFamily="50" charset="-127"/>
              </a:rPr>
              <a:t>Chapter.</a:t>
            </a:r>
            <a:endParaRPr kumimoji="0" lang="en-US" altLang="ko-KR" sz="3300" b="1" dirty="0">
              <a:latin typeface="+mn-lt"/>
              <a:ea typeface="맑은 고딕" pitchFamily="50" charset="-127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2348136" y="5995992"/>
            <a:ext cx="6948264" cy="54868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755576" y="165231"/>
            <a:ext cx="5804295" cy="5409976"/>
            <a:chOff x="755576" y="165231"/>
            <a:chExt cx="5804295" cy="5409976"/>
          </a:xfrm>
        </p:grpSpPr>
        <p:pic>
          <p:nvPicPr>
            <p:cNvPr id="24" name="그림 2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28402"/>
              <a:ext cx="4968552" cy="9468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86764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8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7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2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B6557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65574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B65574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CC6A81"/>
              </a:buClr>
              <a:buFont typeface="Arial" pitchFamily="34" charset="0"/>
              <a:buChar char="•"/>
              <a:defRPr sz="1150"/>
            </a:lvl3pPr>
            <a:lvl4pPr marL="809625" indent="-180975">
              <a:spcAft>
                <a:spcPts val="300"/>
              </a:spcAft>
              <a:buClr>
                <a:srgbClr val="B65574"/>
              </a:buClr>
              <a:buSzPct val="96000"/>
              <a:defRPr sz="1050"/>
            </a:lvl4pPr>
            <a:lvl5pPr marL="990600" indent="-180975">
              <a:buClr>
                <a:srgbClr val="B65574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9060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A7D7FFC2-62D3-4BE0-8529-F40C1ADBD02D}"/>
              </a:ext>
            </a:extLst>
          </p:cNvPr>
          <p:cNvSpPr txBox="1"/>
          <p:nvPr userDrawn="1"/>
        </p:nvSpPr>
        <p:spPr>
          <a:xfrm>
            <a:off x="1475656" y="2767280"/>
            <a:ext cx="6696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Thank you</a:t>
            </a:r>
            <a:endParaRPr kumimoji="0"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92FB73-1543-4900-9730-CEBEC129D71A}"/>
              </a:ext>
            </a:extLst>
          </p:cNvPr>
          <p:cNvCxnSpPr>
            <a:cxnSpLocks/>
          </p:cNvCxnSpPr>
          <p:nvPr userDrawn="1"/>
        </p:nvCxnSpPr>
        <p:spPr>
          <a:xfrm>
            <a:off x="1619672" y="4221088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8D78D7-6975-4922-977D-2566434936B4}"/>
              </a:ext>
            </a:extLst>
          </p:cNvPr>
          <p:cNvCxnSpPr>
            <a:cxnSpLocks/>
          </p:cNvCxnSpPr>
          <p:nvPr userDrawn="1"/>
        </p:nvCxnSpPr>
        <p:spPr>
          <a:xfrm>
            <a:off x="1691680" y="2708920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2021-07-24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7" r:id="rId2"/>
    <p:sldLayoutId id="2147483722" r:id="rId3"/>
    <p:sldLayoutId id="2147483723" r:id="rId4"/>
    <p:sldLayoutId id="2147483724" r:id="rId5"/>
    <p:sldLayoutId id="214748372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와이어프레임의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와이어프레임 제작 </a:t>
            </a:r>
            <a:r>
              <a:rPr lang="ko-KR" altLang="en-US" dirty="0" smtClean="0"/>
              <a:t>워크숍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/>
              <a:t>팀 </a:t>
            </a:r>
            <a:r>
              <a:rPr lang="ko-KR" altLang="en-US" dirty="0" smtClean="0"/>
              <a:t>구성하기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조로 팀을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 smtClean="0"/>
              <a:t>매체 선택하기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팀 </a:t>
            </a:r>
            <a:r>
              <a:rPr lang="ko-KR" altLang="en-US" dirty="0"/>
              <a:t>구성원 중에서 한 명은 </a:t>
            </a:r>
            <a:r>
              <a:rPr lang="en-US" altLang="ko-KR" dirty="0"/>
              <a:t>A </a:t>
            </a:r>
            <a:r>
              <a:rPr lang="ko-KR" altLang="en-US" dirty="0"/>
              <a:t>웹 사이트</a:t>
            </a:r>
            <a:r>
              <a:rPr lang="en-US" altLang="ko-KR" dirty="0"/>
              <a:t>(</a:t>
            </a:r>
            <a:r>
              <a:rPr lang="ko-KR" altLang="en-US" dirty="0"/>
              <a:t>또는 스마트폰</a:t>
            </a:r>
            <a:r>
              <a:rPr lang="en-US" altLang="ko-KR" dirty="0"/>
              <a:t>, </a:t>
            </a:r>
            <a:r>
              <a:rPr lang="ko-KR" altLang="en-US" dirty="0"/>
              <a:t>태블릿 </a:t>
            </a:r>
            <a:r>
              <a:rPr lang="en-US" altLang="ko-KR" dirty="0"/>
              <a:t>PC, </a:t>
            </a:r>
            <a:r>
              <a:rPr lang="ko-KR" altLang="en-US" dirty="0" err="1" smtClean="0"/>
              <a:t>스마트워치</a:t>
            </a:r>
            <a:r>
              <a:rPr lang="en-US" altLang="ko-KR" dirty="0"/>
              <a:t>), </a:t>
            </a:r>
            <a:r>
              <a:rPr lang="ko-KR" altLang="en-US" dirty="0"/>
              <a:t>다른 한 명은 </a:t>
            </a:r>
            <a:r>
              <a:rPr lang="en-US" altLang="ko-KR" dirty="0"/>
              <a:t>B </a:t>
            </a:r>
            <a:r>
              <a:rPr lang="ko-KR" altLang="en-US" dirty="0"/>
              <a:t>웹 사이트를 </a:t>
            </a:r>
            <a:r>
              <a:rPr lang="ko-KR" altLang="en-US" dirty="0" smtClean="0"/>
              <a:t>선정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 smtClean="0"/>
              <a:t>와이어프레임 그리기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각자 </a:t>
            </a:r>
            <a:r>
              <a:rPr lang="ko-KR" altLang="en-US" dirty="0"/>
              <a:t>자신이 선정한 웹 사이트를 보면서 미리 나누어준 </a:t>
            </a:r>
            <a:r>
              <a:rPr lang="ko-KR" altLang="en-US" dirty="0" smtClean="0"/>
              <a:t>와이어프레임 </a:t>
            </a:r>
            <a:r>
              <a:rPr lang="ko-KR" altLang="en-US" dirty="0"/>
              <a:t>스케치 용지에 자유롭게 </a:t>
            </a:r>
            <a:r>
              <a:rPr lang="ko-KR" altLang="en-US" dirty="0" smtClean="0"/>
              <a:t>그림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293096"/>
            <a:ext cx="4680520" cy="17817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6" y="3933056"/>
            <a:ext cx="3736165" cy="278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와이어프레임의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와이어프레임 제작 </a:t>
            </a:r>
            <a:r>
              <a:rPr lang="ko-KR" altLang="en-US" dirty="0" smtClean="0"/>
              <a:t>워크숍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 startAt="4"/>
            </a:pPr>
            <a:r>
              <a:rPr lang="ko-KR" altLang="en-US" dirty="0"/>
              <a:t>스케치 용지 </a:t>
            </a:r>
            <a:r>
              <a:rPr lang="ko-KR" altLang="en-US" dirty="0" smtClean="0"/>
              <a:t>교환하기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스케치 </a:t>
            </a:r>
            <a:r>
              <a:rPr lang="ko-KR" altLang="en-US" dirty="0"/>
              <a:t>용지에 그린 와이어프레임을 서로 바꾸어서 </a:t>
            </a:r>
            <a:r>
              <a:rPr lang="ko-KR" altLang="en-US" dirty="0" smtClean="0"/>
              <a:t>살핌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609600" lvl="1" indent="-342900">
              <a:buFont typeface="+mj-ea"/>
              <a:buAutoNum type="circleNumDbPlain" startAt="4"/>
            </a:pPr>
            <a:r>
              <a:rPr lang="ko-KR" altLang="en-US" dirty="0" smtClean="0"/>
              <a:t>질문하기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상대방이 </a:t>
            </a:r>
            <a:r>
              <a:rPr lang="ko-KR" altLang="en-US" dirty="0"/>
              <a:t>그린 와이어프레임만 보고도 어떤 서비스의 웹 사이트인지 상상이 되는가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자신이 </a:t>
            </a:r>
            <a:r>
              <a:rPr lang="ko-KR" altLang="en-US" dirty="0"/>
              <a:t>디자이너나 개발자라면 이 와이어프레임을 통해 어떤 프로젝트인지 예상할 수 있는가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</a:t>
            </a:r>
            <a:r>
              <a:rPr lang="ko-KR" altLang="en-US" dirty="0"/>
              <a:t>와이어프레임이 가능하지 않다면</a:t>
            </a:r>
            <a:r>
              <a:rPr lang="en-US" altLang="ko-KR" dirty="0"/>
              <a:t>, </a:t>
            </a:r>
            <a:r>
              <a:rPr lang="ko-KR" altLang="en-US" dirty="0"/>
              <a:t>와이어프레임에 어떤 내용이 더 필요한가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609600" lvl="1" indent="-342900">
              <a:buFont typeface="+mj-ea"/>
              <a:buAutoNum type="circleNumDbPlain" startAt="4"/>
            </a:pPr>
            <a:r>
              <a:rPr lang="ko-KR" altLang="en-US" dirty="0" smtClean="0"/>
              <a:t>수정 </a:t>
            </a:r>
            <a:r>
              <a:rPr lang="ko-KR" altLang="en-US" dirty="0"/>
              <a:t>및 </a:t>
            </a:r>
            <a:r>
              <a:rPr lang="ko-KR" altLang="en-US" dirty="0" smtClean="0"/>
              <a:t>보완하기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다시 </a:t>
            </a:r>
            <a:r>
              <a:rPr lang="ko-KR" altLang="en-US" dirty="0"/>
              <a:t>본인이 그린 와이어프레임을 수정하고 </a:t>
            </a:r>
            <a:r>
              <a:rPr lang="ko-KR" altLang="en-US" dirty="0" smtClean="0"/>
              <a:t>보완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dirty="0" smtClean="0"/>
          </a:p>
          <a:p>
            <a:pPr marL="609600" lvl="1" indent="-342900">
              <a:buFont typeface="+mj-ea"/>
              <a:buAutoNum type="circleNumDbPlain" startAt="4"/>
            </a:pPr>
            <a:r>
              <a:rPr lang="ko-KR" altLang="en-US" dirty="0" smtClean="0"/>
              <a:t>마무리하기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완성된 </a:t>
            </a:r>
            <a:r>
              <a:rPr lang="ko-KR" altLang="en-US" dirty="0"/>
              <a:t>와이어프레임을 보면서 보충하는 </a:t>
            </a:r>
            <a:r>
              <a:rPr lang="ko-KR" altLang="en-US" dirty="0" err="1"/>
              <a:t>설명글을</a:t>
            </a:r>
            <a:r>
              <a:rPr lang="ko-KR" altLang="en-US" dirty="0"/>
              <a:t> 적고 마무리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412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화면 레이아웃 구성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화면 레이아웃의 구성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해더</a:t>
            </a:r>
            <a:r>
              <a:rPr lang="en-US" altLang="ko-KR" dirty="0" smtClean="0"/>
              <a:t>, GNB, LNB, </a:t>
            </a:r>
            <a:r>
              <a:rPr lang="ko-KR" altLang="en-US" dirty="0" smtClean="0"/>
              <a:t>콘텐츠 영역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푸터로</a:t>
            </a:r>
            <a:r>
              <a:rPr lang="ko-KR" altLang="en-US" dirty="0" smtClean="0"/>
              <a:t> 구성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2896"/>
            <a:ext cx="6884523" cy="362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화면 레이아웃 구성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화면 레이아웃의 구성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해더</a:t>
            </a:r>
            <a:endParaRPr lang="en-US" altLang="ko-KR" dirty="0" smtClean="0"/>
          </a:p>
          <a:p>
            <a:pPr lvl="2"/>
            <a:r>
              <a:rPr lang="ko-KR" altLang="en-US" dirty="0"/>
              <a:t>페이지 상단에 위치하며 가장 노출이 많이 되는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사용자에게 </a:t>
            </a:r>
            <a:r>
              <a:rPr lang="ko-KR" altLang="en-US" dirty="0"/>
              <a:t>페이지의 첫인상과 전체적인 이미지를 전달해 주는 주요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로고</a:t>
            </a:r>
            <a:r>
              <a:rPr lang="en-US" altLang="ko-KR" dirty="0"/>
              <a:t>, </a:t>
            </a:r>
            <a:r>
              <a:rPr lang="ko-KR" altLang="en-US" dirty="0"/>
              <a:t>홈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, </a:t>
            </a:r>
            <a:r>
              <a:rPr lang="ko-KR" altLang="en-US" dirty="0"/>
              <a:t>사이트 맵</a:t>
            </a:r>
            <a:r>
              <a:rPr lang="en-US" altLang="ko-KR" dirty="0"/>
              <a:t>, </a:t>
            </a:r>
            <a:r>
              <a:rPr lang="ko-KR" altLang="en-US" dirty="0"/>
              <a:t>다국어 웹 사이트</a:t>
            </a:r>
            <a:r>
              <a:rPr lang="en-US" altLang="ko-KR" dirty="0"/>
              <a:t>, </a:t>
            </a:r>
            <a:r>
              <a:rPr lang="ko-KR" altLang="en-US" dirty="0"/>
              <a:t>장바구니</a:t>
            </a:r>
            <a:r>
              <a:rPr lang="en-US" altLang="ko-KR" dirty="0"/>
              <a:t>,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 </a:t>
            </a:r>
            <a:r>
              <a:rPr lang="ko-KR" altLang="en-US" dirty="0" smtClean="0"/>
              <a:t>등의 메뉴가 위치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포털사이트</a:t>
            </a:r>
            <a:r>
              <a:rPr lang="en-US" altLang="ko-KR" dirty="0"/>
              <a:t>, </a:t>
            </a:r>
            <a:r>
              <a:rPr lang="ko-KR" altLang="en-US" dirty="0"/>
              <a:t>쇼핑몰 등 방대한 정보를 제공하는 웹 사이트의 경우 검색 창이 </a:t>
            </a:r>
            <a:r>
              <a:rPr lang="ko-KR" altLang="en-US" dirty="0" smtClean="0"/>
              <a:t>위치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501008"/>
            <a:ext cx="6660232" cy="232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화면 레이아웃 구성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화면 레이아웃의 구성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GNB</a:t>
            </a:r>
          </a:p>
          <a:p>
            <a:pPr lvl="2"/>
            <a:r>
              <a:rPr lang="ko-KR" altLang="en-US" dirty="0" smtClean="0"/>
              <a:t>보통 </a:t>
            </a:r>
            <a:r>
              <a:rPr lang="ko-KR" altLang="en-US" dirty="0"/>
              <a:t>헤더 아래에 위치하거나 헤더와 같은 영역에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대부분 </a:t>
            </a:r>
            <a:r>
              <a:rPr lang="ko-KR" altLang="en-US" dirty="0"/>
              <a:t>동일한 위치와 디자인으로 일관성 있게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어느 </a:t>
            </a:r>
            <a:r>
              <a:rPr lang="ko-KR" altLang="en-US" dirty="0" err="1"/>
              <a:t>페이지에서든</a:t>
            </a:r>
            <a:r>
              <a:rPr lang="ko-KR" altLang="en-US" dirty="0"/>
              <a:t> </a:t>
            </a:r>
            <a:r>
              <a:rPr lang="en-US" altLang="ko-KR" dirty="0"/>
              <a:t>GNB</a:t>
            </a:r>
            <a:r>
              <a:rPr lang="ko-KR" altLang="en-US" dirty="0"/>
              <a:t>를 이용 하여 원하는 페이지로 이동이 가능하도록 구성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852936"/>
            <a:ext cx="6120680" cy="34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화면 레이아웃 구성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화면 레이아웃의 구성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LNB</a:t>
            </a:r>
          </a:p>
          <a:p>
            <a:pPr lvl="2"/>
            <a:r>
              <a:rPr lang="en-US" altLang="ko-KR" dirty="0" smtClean="0"/>
              <a:t>GNB </a:t>
            </a:r>
            <a:r>
              <a:rPr lang="ko-KR" altLang="en-US" dirty="0"/>
              <a:t>하위 계층의 서브 메뉴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서브 </a:t>
            </a:r>
            <a:r>
              <a:rPr lang="ko-KR" altLang="en-US" dirty="0"/>
              <a:t>페이지의 좌측 또는 </a:t>
            </a:r>
            <a:r>
              <a:rPr lang="ko-KR" altLang="en-US" dirty="0" smtClean="0"/>
              <a:t>우측이나 </a:t>
            </a:r>
            <a:r>
              <a:rPr lang="ko-KR" altLang="en-US" dirty="0"/>
              <a:t>때에 따라서는 </a:t>
            </a:r>
            <a:r>
              <a:rPr lang="en-US" altLang="ko-KR" dirty="0"/>
              <a:t>GNB </a:t>
            </a:r>
            <a:r>
              <a:rPr lang="ko-KR" altLang="en-US" dirty="0"/>
              <a:t>바로 아래에 위치하기도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과거에는 </a:t>
            </a:r>
            <a:r>
              <a:rPr lang="ko-KR" altLang="en-US" dirty="0"/>
              <a:t>주로 서브 페이지의 </a:t>
            </a:r>
            <a:r>
              <a:rPr lang="ko-KR" altLang="en-US" dirty="0" smtClean="0"/>
              <a:t>좌측에 위치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최근에는 </a:t>
            </a:r>
            <a:r>
              <a:rPr lang="en-US" altLang="ko-KR" dirty="0"/>
              <a:t>GNB</a:t>
            </a:r>
            <a:r>
              <a:rPr lang="ko-KR" altLang="en-US" dirty="0"/>
              <a:t>에 마우스를 오버했을 때 </a:t>
            </a:r>
            <a:r>
              <a:rPr lang="ko-KR" altLang="en-US" dirty="0" smtClean="0"/>
              <a:t>전체 메뉴가 나오는 메가 </a:t>
            </a:r>
            <a:r>
              <a:rPr lang="ko-KR" altLang="en-US" dirty="0"/>
              <a:t>메뉴의 트렌드로 점차 자리잡고 있는 추세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24944"/>
            <a:ext cx="4697819" cy="37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9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화면 레이아웃 구성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화면 레이아웃의 구성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/>
              <a:t>콘텐츠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 err="1"/>
              <a:t>페이지별로</a:t>
            </a:r>
            <a:r>
              <a:rPr lang="ko-KR" altLang="en-US" dirty="0"/>
              <a:t> 주요 내용이 구성되는 영역으로 웹 사이트의 유형에 따라 다양한 형태로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최근에는 </a:t>
            </a:r>
            <a:r>
              <a:rPr lang="ko-KR" altLang="en-US" dirty="0"/>
              <a:t>콘텐츠 영역과 내비게이션 영역의 경계가 </a:t>
            </a:r>
            <a:r>
              <a:rPr lang="ko-KR" altLang="en-US" dirty="0" smtClean="0"/>
              <a:t>사라지면서</a:t>
            </a:r>
            <a:r>
              <a:rPr lang="en-US" altLang="ko-KR" dirty="0"/>
              <a:t>, </a:t>
            </a:r>
            <a:r>
              <a:rPr lang="ko-KR" altLang="en-US" dirty="0"/>
              <a:t>콘텐츠 영역의 화면 디자인과 동적인 요소를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강조하여 </a:t>
            </a:r>
            <a:r>
              <a:rPr lang="ko-KR" altLang="en-US" dirty="0"/>
              <a:t>보다 심미성이 드러나게 표현하는 경향을 보여주고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429000"/>
            <a:ext cx="5800809" cy="268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화면 레이아웃 구성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화면 레이아웃의 구성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푸터</a:t>
            </a:r>
            <a:endParaRPr lang="en-US" altLang="ko-KR" dirty="0" smtClean="0"/>
          </a:p>
          <a:p>
            <a:pPr lvl="2"/>
            <a:r>
              <a:rPr lang="ko-KR" altLang="en-US" dirty="0"/>
              <a:t>페이지 </a:t>
            </a:r>
            <a:r>
              <a:rPr lang="ko-KR" altLang="en-US" dirty="0" err="1"/>
              <a:t>최하단에</a:t>
            </a:r>
            <a:r>
              <a:rPr lang="ko-KR" altLang="en-US" dirty="0"/>
              <a:t>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주로 </a:t>
            </a:r>
            <a:r>
              <a:rPr lang="ko-KR" altLang="en-US" dirty="0"/>
              <a:t>회사명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사업자 </a:t>
            </a:r>
            <a:r>
              <a:rPr lang="ko-KR" altLang="en-US" dirty="0" smtClean="0"/>
              <a:t>등록번호</a:t>
            </a:r>
            <a:r>
              <a:rPr lang="en-US" altLang="ko-KR" dirty="0"/>
              <a:t>, </a:t>
            </a:r>
            <a:r>
              <a:rPr lang="ko-KR" altLang="en-US" dirty="0"/>
              <a:t>관련 사이트</a:t>
            </a:r>
            <a:r>
              <a:rPr lang="en-US" altLang="ko-KR" dirty="0"/>
              <a:t>, </a:t>
            </a:r>
            <a:r>
              <a:rPr lang="ko-KR" altLang="en-US" dirty="0"/>
              <a:t>패밀리 사이트 링크</a:t>
            </a:r>
            <a:r>
              <a:rPr lang="en-US" altLang="ko-KR" dirty="0"/>
              <a:t>, </a:t>
            </a:r>
            <a:r>
              <a:rPr lang="ko-KR" altLang="en-US" dirty="0" err="1"/>
              <a:t>통신판매업</a:t>
            </a:r>
            <a:r>
              <a:rPr lang="ko-KR" altLang="en-US" dirty="0"/>
              <a:t> 신고 번호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sz="1000" dirty="0" smtClean="0"/>
              <a:t>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이용약관</a:t>
            </a:r>
            <a:r>
              <a:rPr lang="en-US" altLang="ko-KR" dirty="0"/>
              <a:t>, </a:t>
            </a:r>
            <a:r>
              <a:rPr lang="ko-KR" altLang="en-US" dirty="0"/>
              <a:t>개인정보 보호정책 등의 정보가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최근 </a:t>
            </a:r>
            <a:r>
              <a:rPr lang="ko-KR" altLang="en-US" dirty="0" err="1"/>
              <a:t>푸터의</a:t>
            </a:r>
            <a:r>
              <a:rPr lang="ko-KR" altLang="en-US" dirty="0"/>
              <a:t> 영역이 점점 넓어지면서 또 하나의 새로운 정보 제공과 내비게이션 영역으로 활용되고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73016"/>
            <a:ext cx="683739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화면 레이아웃 구성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화면 레이아웃의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/>
              <a:t>스마트폰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988840"/>
            <a:ext cx="720230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화면 레이아웃 구성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화면 레이아웃의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/>
              <a:t>웹 사이트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81914"/>
            <a:ext cx="3856788" cy="485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3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 </a:t>
            </a:r>
            <a:r>
              <a:rPr lang="ko-KR" altLang="en-US" dirty="0"/>
              <a:t>와이어프레임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92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화면 레이아웃 구성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화면 레이아웃의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 err="1"/>
              <a:t>스마트워치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6624736" cy="27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화면 레이아웃 구성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화면 레이아웃의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/>
              <a:t>스마트 </a:t>
            </a:r>
            <a:r>
              <a:rPr lang="en-US" altLang="ko-KR" dirty="0" smtClean="0"/>
              <a:t>TV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스마트 </a:t>
            </a:r>
            <a:r>
              <a:rPr lang="ko-KR" altLang="en-US" dirty="0" err="1"/>
              <a:t>글래스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4824536" cy="19198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96" y="4221088"/>
            <a:ext cx="5307040" cy="16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인터페이스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인터페이스의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컴퓨터와 </a:t>
            </a:r>
            <a:r>
              <a:rPr lang="ko-KR" altLang="en-US" dirty="0"/>
              <a:t>인간의 </a:t>
            </a:r>
            <a:r>
              <a:rPr lang="ko-KR" altLang="en-US" dirty="0" smtClean="0"/>
              <a:t>상호작용</a:t>
            </a:r>
            <a:r>
              <a:rPr lang="en-US" altLang="ko-KR" dirty="0" smtClean="0"/>
              <a:t>(HCI)</a:t>
            </a:r>
            <a:r>
              <a:rPr lang="ko-KR" altLang="en-US" dirty="0" smtClean="0"/>
              <a:t>을 </a:t>
            </a:r>
            <a:r>
              <a:rPr lang="ko-KR" altLang="en-US" dirty="0"/>
              <a:t>통한 정보 교환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물리적 인터페이스와 </a:t>
            </a:r>
            <a:r>
              <a:rPr lang="ko-KR" altLang="en-US" dirty="0"/>
              <a:t>사용자 </a:t>
            </a:r>
            <a:r>
              <a:rPr lang="ko-KR" altLang="en-US" dirty="0" smtClean="0"/>
              <a:t>인터페이스로 구분</a:t>
            </a:r>
            <a:endParaRPr lang="en-US" altLang="ko-KR" dirty="0" smtClean="0"/>
          </a:p>
          <a:p>
            <a:pPr lvl="3"/>
            <a:r>
              <a:rPr lang="ko-KR" altLang="en-US" dirty="0"/>
              <a:t>물리적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마우스</a:t>
            </a:r>
            <a:r>
              <a:rPr lang="en-US" altLang="ko-KR" dirty="0"/>
              <a:t>, 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리모컨과 같이 하드웨어적 입출력 장치</a:t>
            </a:r>
            <a:endParaRPr lang="en-US" altLang="ko-KR" dirty="0" smtClean="0"/>
          </a:p>
          <a:p>
            <a:pPr lvl="3"/>
            <a:r>
              <a:rPr lang="ko-KR" altLang="en-US" dirty="0"/>
              <a:t>사용자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</a:t>
            </a:r>
            <a:r>
              <a:rPr lang="ko-KR" altLang="en-US" dirty="0"/>
              <a:t>컴퓨터나 프로그램 등을 쉽고 편리하게 조작할 수 있도록 </a:t>
            </a:r>
            <a:r>
              <a:rPr lang="ko-KR" altLang="en-US" dirty="0" smtClean="0"/>
              <a:t>도와줌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r>
              <a:rPr lang="ko-KR" altLang="en-US" dirty="0"/>
              <a:t>사용자 인터페이스의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/>
              <a:t>그래픽 유저 인터페이스 </a:t>
            </a:r>
            <a:endParaRPr lang="en-US" altLang="ko-KR" dirty="0" smtClean="0"/>
          </a:p>
          <a:p>
            <a:pPr lvl="2"/>
            <a:r>
              <a:rPr lang="ko-KR" altLang="en-US" dirty="0"/>
              <a:t>문자 위주가 아닌 그래픽 위주의 사용자 </a:t>
            </a:r>
            <a:r>
              <a:rPr lang="ko-KR" altLang="en-US" dirty="0" smtClean="0"/>
              <a:t>인터페이스 </a:t>
            </a:r>
            <a:r>
              <a:rPr lang="ko-KR" altLang="en-US" dirty="0"/>
              <a:t>방식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17032"/>
            <a:ext cx="6223511" cy="231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인터페이스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smtClean="0"/>
              <a:t>사용자 인터페이스의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터치 인터페이스 </a:t>
            </a:r>
            <a:endParaRPr lang="en-US" altLang="ko-KR" dirty="0" smtClean="0"/>
          </a:p>
          <a:p>
            <a:pPr lvl="2"/>
            <a:r>
              <a:rPr lang="ko-KR" altLang="en-US" dirty="0"/>
              <a:t>직접 손으로 터치하는 인터페이스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제스처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사용자의 </a:t>
            </a:r>
            <a:r>
              <a:rPr lang="ko-KR" altLang="en-US" dirty="0"/>
              <a:t>움직임을 인식하는 동작 기반의 </a:t>
            </a:r>
            <a:r>
              <a:rPr lang="ko-KR" altLang="en-US" dirty="0" err="1"/>
              <a:t>비접촉식</a:t>
            </a:r>
            <a:r>
              <a:rPr lang="ko-KR" altLang="en-US" dirty="0"/>
              <a:t> </a:t>
            </a:r>
            <a:r>
              <a:rPr lang="ko-KR" altLang="en-US" dirty="0" smtClean="0"/>
              <a:t>인터페이스 </a:t>
            </a:r>
            <a:r>
              <a:rPr lang="ko-KR" altLang="en-US" dirty="0"/>
              <a:t>방식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83" y="2060848"/>
            <a:ext cx="5184576" cy="19454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83" y="4869160"/>
            <a:ext cx="5295225" cy="18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인터페이스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smtClean="0"/>
              <a:t>사용자 인터페이스의 종류</a:t>
            </a:r>
            <a:endParaRPr lang="en-US" altLang="ko-KR" dirty="0" smtClean="0"/>
          </a:p>
          <a:p>
            <a:pPr lvl="1"/>
            <a:r>
              <a:rPr lang="ko-KR" altLang="en-US" dirty="0"/>
              <a:t>음성 인터페이스</a:t>
            </a:r>
            <a:endParaRPr lang="en-US" altLang="ko-KR" dirty="0"/>
          </a:p>
          <a:p>
            <a:pPr lvl="2"/>
            <a:r>
              <a:rPr lang="ko-KR" altLang="en-US" dirty="0" smtClean="0"/>
              <a:t>음성 </a:t>
            </a:r>
            <a:r>
              <a:rPr lang="ko-KR" altLang="en-US" dirty="0"/>
              <a:t>인식을 기반으로 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04864"/>
            <a:ext cx="552886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인터페이스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사용자 인터페이스의 설계 </a:t>
            </a:r>
            <a:r>
              <a:rPr lang="ko-KR" altLang="en-US" dirty="0" smtClean="0"/>
              <a:t>원칙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메타포</a:t>
            </a:r>
            <a:r>
              <a:rPr lang="en-US" altLang="ko-KR" dirty="0" smtClean="0"/>
              <a:t>	</a:t>
            </a:r>
          </a:p>
          <a:p>
            <a:pPr lvl="2"/>
            <a:r>
              <a:rPr lang="ko-KR" altLang="en-US" dirty="0" smtClean="0"/>
              <a:t>처음 </a:t>
            </a:r>
            <a:r>
              <a:rPr lang="ko-KR" altLang="en-US" dirty="0"/>
              <a:t>사용자들이 시스템에 빨리 적용할 수 있도록 도와주는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</a:t>
            </a:r>
            <a:r>
              <a:rPr lang="ko-KR" altLang="en-US" dirty="0"/>
              <a:t>경험에 의한 지식을 이용하여 조작하고자 하는 대상의 개념과 특징을 이해하는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직접 조작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제공되는 </a:t>
            </a:r>
            <a:r>
              <a:rPr lang="ko-KR" altLang="en-US" dirty="0"/>
              <a:t>오브젝트를 사용자가 직접 제어하며 시스템을 다루고 있다는 느낌을 가지게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눈으로 보고 </a:t>
            </a:r>
            <a:r>
              <a:rPr lang="ko-KR" altLang="en-US" dirty="0" smtClean="0"/>
              <a:t>지정하기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사용자와 </a:t>
            </a:r>
            <a:r>
              <a:rPr lang="ko-KR" altLang="en-US" dirty="0"/>
              <a:t>시스템 간의 상호작용하는 과정을 보여주는 것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일관성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인터페이스 </a:t>
            </a:r>
            <a:r>
              <a:rPr lang="ko-KR" altLang="en-US" dirty="0"/>
              <a:t>표준에 의해 한 번 학습된 내용이 다른 유사한 </a:t>
            </a:r>
            <a:r>
              <a:rPr lang="ko-KR" altLang="en-US" dirty="0" smtClean="0"/>
              <a:t>상황에 </a:t>
            </a:r>
            <a:r>
              <a:rPr lang="ko-KR" altLang="en-US" dirty="0"/>
              <a:t>효과적인 영향을 미칠 수 있도록 상호 공통성을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ko-KR" altLang="en-US" sz="900" dirty="0" smtClean="0"/>
              <a:t> </a:t>
            </a:r>
            <a:r>
              <a:rPr lang="ko-KR" altLang="en-US" dirty="0" smtClean="0"/>
              <a:t>   부여하는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여러가지 조작 </a:t>
            </a:r>
            <a:r>
              <a:rPr lang="ko-KR" altLang="en-US" dirty="0"/>
              <a:t>방식이 일관성 있게 제공되면 </a:t>
            </a:r>
            <a:r>
              <a:rPr lang="ko-KR" altLang="en-US" dirty="0" smtClean="0"/>
              <a:t>한 </a:t>
            </a:r>
            <a:r>
              <a:rPr lang="ko-KR" altLang="en-US" dirty="0"/>
              <a:t>번의 </a:t>
            </a:r>
            <a:r>
              <a:rPr lang="ko-KR" altLang="en-US" dirty="0" smtClean="0"/>
              <a:t>학습에 </a:t>
            </a:r>
            <a:r>
              <a:rPr lang="ko-KR" altLang="en-US" dirty="0"/>
              <a:t>의한 인터페이스 학습이 가능</a:t>
            </a:r>
            <a:endParaRPr lang="en-US" altLang="ko-KR" dirty="0" smtClean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38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인터페이스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사용자 인터페이스의 설계 </a:t>
            </a:r>
            <a:r>
              <a:rPr lang="ko-KR" altLang="en-US" dirty="0" smtClean="0"/>
              <a:t>원칙</a:t>
            </a:r>
            <a:endParaRPr lang="en-US" altLang="ko-KR" dirty="0" smtClean="0"/>
          </a:p>
          <a:p>
            <a:pPr lvl="1"/>
            <a:r>
              <a:rPr lang="ko-KR" altLang="en-US" dirty="0"/>
              <a:t>사용자 </a:t>
            </a:r>
            <a:r>
              <a:rPr lang="ko-KR" altLang="en-US" dirty="0" smtClean="0"/>
              <a:t>조절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</a:t>
            </a:r>
            <a:r>
              <a:rPr lang="ko-KR" altLang="en-US" dirty="0"/>
              <a:t>자신이 실제로 참여하고 있다고 느끼도록 만드는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피드백과 </a:t>
            </a:r>
            <a:r>
              <a:rPr lang="ko-KR" altLang="en-US" dirty="0" smtClean="0"/>
              <a:t>대화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</a:t>
            </a:r>
            <a:r>
              <a:rPr lang="ko-KR" altLang="en-US" dirty="0"/>
              <a:t>조작에 대한 상태를 알려주는 것으로 행위에 대한 결과와 작업 수행 반응을 시각적</a:t>
            </a:r>
            <a:r>
              <a:rPr lang="en-US" altLang="ko-KR" dirty="0"/>
              <a:t>, </a:t>
            </a:r>
            <a:r>
              <a:rPr lang="ko-KR" altLang="en-US" dirty="0"/>
              <a:t>청각적 신호로 </a:t>
            </a:r>
            <a:r>
              <a:rPr lang="ko-KR" altLang="en-US" dirty="0" smtClean="0"/>
              <a:t>제공함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관대함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사용자의 </a:t>
            </a:r>
            <a:r>
              <a:rPr lang="ko-KR" altLang="en-US" dirty="0"/>
              <a:t>실수를 관대하게 허용하고 잘못된 행위에 대해 철회할 수 있도록 하여 사용자가 시스템의 손상 없이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자유롭게 </a:t>
            </a:r>
            <a:r>
              <a:rPr lang="ko-KR" altLang="en-US" dirty="0"/>
              <a:t>다양한 조작을 시도해 볼 수 있는 느낌을 </a:t>
            </a:r>
            <a:r>
              <a:rPr lang="ko-KR" altLang="en-US" dirty="0" smtClean="0"/>
              <a:t>갖게 함</a:t>
            </a:r>
            <a:endParaRPr lang="en-US" altLang="ko-KR" dirty="0" smtClean="0"/>
          </a:p>
          <a:p>
            <a:pPr marL="447675" lvl="2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심미적 완전함</a:t>
            </a:r>
            <a:endParaRPr lang="en-US" altLang="ko-KR" dirty="0" smtClean="0"/>
          </a:p>
          <a:p>
            <a:pPr lvl="2"/>
            <a:r>
              <a:rPr lang="ko-KR" altLang="en-US" smtClean="0"/>
              <a:t>시각디자인의 </a:t>
            </a:r>
            <a:r>
              <a:rPr lang="ko-KR" altLang="en-US" dirty="0"/>
              <a:t>원칙과 일치하여 정보가 잘 </a:t>
            </a:r>
            <a:r>
              <a:rPr lang="ko-KR" altLang="en-US"/>
              <a:t>조직되어 </a:t>
            </a:r>
            <a:r>
              <a:rPr lang="ko-KR" altLang="en-US" smtClean="0"/>
              <a:t>보이고 </a:t>
            </a:r>
            <a:r>
              <a:rPr lang="ko-KR" altLang="en-US" dirty="0"/>
              <a:t>미적으로도 아름다움을 전달하는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106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와이어프레임의 이해 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화면 </a:t>
            </a:r>
            <a:r>
              <a:rPr lang="ko-KR" altLang="en-US" dirty="0"/>
              <a:t>레이아웃 구성 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인터페이스 </a:t>
            </a:r>
            <a:r>
              <a:rPr lang="ko-KR" altLang="en-US" dirty="0"/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20880" cy="4104456"/>
          </a:xfrm>
        </p:spPr>
        <p:txBody>
          <a:bodyPr>
            <a:normAutofit/>
          </a:bodyPr>
          <a:lstStyle/>
          <a:p>
            <a:pPr>
              <a:buClr>
                <a:srgbClr val="EDCAD2"/>
              </a:buClr>
            </a:pPr>
            <a:r>
              <a:rPr lang="ko-KR" altLang="en-US" sz="1400" dirty="0"/>
              <a:t>이번 장에서는 제공하고자 하는 서비스의 화면 레이아웃 구성과 정보의 우선순위 및 유형에 따른 배열 </a:t>
            </a:r>
            <a:r>
              <a:rPr lang="ko-KR" altLang="en-US" sz="1400" dirty="0" smtClean="0"/>
              <a:t>그리고 </a:t>
            </a:r>
            <a:r>
              <a:rPr lang="ko-KR" altLang="en-US" sz="1400" dirty="0"/>
              <a:t>인터페이스의 다양한 종류에 대한 이해를 바탕으로 와이어프레임을 작성하는 방법에 대해 알아본다</a:t>
            </a:r>
            <a:endParaRPr lang="ko-KR" altLang="en-US" sz="1550" dirty="0"/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와이어프레임의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와이어프레임의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화면 </a:t>
            </a:r>
            <a:r>
              <a:rPr lang="ko-KR" altLang="en-US" dirty="0"/>
              <a:t>배치</a:t>
            </a:r>
            <a:r>
              <a:rPr lang="en-US" altLang="ko-KR" dirty="0"/>
              <a:t>, </a:t>
            </a:r>
            <a:r>
              <a:rPr lang="ko-KR" altLang="en-US" dirty="0"/>
              <a:t>내비게이션 시스템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 err="1"/>
              <a:t>입력창과</a:t>
            </a:r>
            <a:r>
              <a:rPr lang="ko-KR" altLang="en-US" dirty="0"/>
              <a:t> 같은 인터페이스 요소들을 간단한 </a:t>
            </a:r>
            <a:r>
              <a:rPr lang="ko-KR" altLang="en-US" dirty="0" smtClean="0"/>
              <a:t>선으로 </a:t>
            </a:r>
            <a:r>
              <a:rPr lang="ko-KR" altLang="en-US" dirty="0"/>
              <a:t>단순화하여 요약한 </a:t>
            </a:r>
            <a:r>
              <a:rPr lang="ko-KR" altLang="en-US" dirty="0" smtClean="0"/>
              <a:t>스케치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주로 </a:t>
            </a:r>
            <a:r>
              <a:rPr lang="ko-KR" altLang="en-US" dirty="0"/>
              <a:t>손으로 직접 그리거나 파워포인트와 같은 문서 작성 툴로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lvl="2"/>
            <a:r>
              <a:rPr lang="ko-KR" altLang="en-US" sz="1100" dirty="0" smtClean="0"/>
              <a:t>스토리보드를 </a:t>
            </a:r>
            <a:r>
              <a:rPr lang="ko-KR" altLang="en-US" sz="1100" dirty="0"/>
              <a:t>작성하기 전</a:t>
            </a:r>
            <a:r>
              <a:rPr lang="en-US" altLang="ko-KR" sz="1100" dirty="0"/>
              <a:t>, </a:t>
            </a:r>
            <a:r>
              <a:rPr lang="ko-KR" altLang="en-US" sz="1100" dirty="0"/>
              <a:t>짧은 </a:t>
            </a:r>
            <a:r>
              <a:rPr lang="ko-KR" altLang="en-US" sz="1100" dirty="0" err="1"/>
              <a:t>시간동안</a:t>
            </a:r>
            <a:r>
              <a:rPr lang="ko-KR" altLang="en-US" sz="1100" dirty="0"/>
              <a:t> 빠르게 대략적인 화면 구조와 각 페이지 간의 연결 구조 등을 파악할 때 </a:t>
            </a:r>
            <a:r>
              <a:rPr lang="ko-KR" altLang="en-US" sz="1100" dirty="0" smtClean="0"/>
              <a:t>사용</a:t>
            </a:r>
            <a:endParaRPr lang="en-US" altLang="ko-KR" sz="1100" dirty="0" smtClean="0"/>
          </a:p>
          <a:p>
            <a:pPr lvl="3"/>
            <a:endParaRPr lang="en-US" altLang="ko-KR" dirty="0"/>
          </a:p>
          <a:p>
            <a:r>
              <a:rPr lang="ko-KR" altLang="en-US" dirty="0"/>
              <a:t>와이어프레임의 </a:t>
            </a:r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1"/>
            <a:r>
              <a:rPr lang="ko-KR" altLang="en-US" dirty="0" err="1"/>
              <a:t>모바일용</a:t>
            </a:r>
            <a:r>
              <a:rPr lang="ko-KR" altLang="en-US" dirty="0"/>
              <a:t> 앱 와이어프레임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86776"/>
            <a:ext cx="4716016" cy="326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3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와이어프레임의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smtClean="0"/>
              <a:t>와이어프레임의 사례</a:t>
            </a:r>
            <a:endParaRPr lang="en-US" altLang="ko-KR" dirty="0" smtClean="0"/>
          </a:p>
          <a:p>
            <a:pPr lvl="1"/>
            <a:r>
              <a:rPr lang="ko-KR" altLang="en-US" dirty="0" err="1"/>
              <a:t>모바일용</a:t>
            </a:r>
            <a:r>
              <a:rPr lang="ko-KR" altLang="en-US" dirty="0"/>
              <a:t> 앱 와이어프레임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4584060" cy="326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와이어프레임의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smtClean="0"/>
              <a:t>와이어프레임의 사례</a:t>
            </a:r>
            <a:endParaRPr lang="en-US" altLang="ko-KR" dirty="0" smtClean="0"/>
          </a:p>
          <a:p>
            <a:pPr lvl="1"/>
            <a:r>
              <a:rPr lang="ko-KR" altLang="en-US" dirty="0"/>
              <a:t>웹 사이트 와이어프레임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1" y="1988840"/>
            <a:ext cx="4541374" cy="326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와이어프레임의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smtClean="0"/>
              <a:t>와이어프레임의 사례</a:t>
            </a:r>
            <a:endParaRPr lang="en-US" altLang="ko-KR" dirty="0" smtClean="0"/>
          </a:p>
          <a:p>
            <a:pPr lvl="1"/>
            <a:r>
              <a:rPr lang="ko-KR" altLang="en-US" dirty="0"/>
              <a:t>웹 사이트 와이어프레임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466700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와이어프레임의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smtClean="0"/>
              <a:t>와이어프레임의 사례</a:t>
            </a:r>
            <a:endParaRPr lang="en-US" altLang="ko-KR" dirty="0" smtClean="0"/>
          </a:p>
          <a:p>
            <a:pPr lvl="1"/>
            <a:r>
              <a:rPr lang="ko-KR" altLang="en-US" dirty="0" err="1"/>
              <a:t>키오스크</a:t>
            </a:r>
            <a:r>
              <a:rPr lang="ko-KR" altLang="en-US" dirty="0"/>
              <a:t> 와이어프레임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438689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1714</TotalTime>
  <Words>753</Words>
  <Application>Microsoft Office PowerPoint</Application>
  <PresentationFormat>화면 슬라이드 쇼(4:3)</PresentationFormat>
  <Paragraphs>168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HY견고딕</vt:lpstr>
      <vt:lpstr>맑은 고딕</vt:lpstr>
      <vt:lpstr>Arial</vt:lpstr>
      <vt:lpstr>Tahoma</vt:lpstr>
      <vt:lpstr>Wingdings</vt:lpstr>
      <vt:lpstr>Office 테마</vt:lpstr>
      <vt:lpstr>PowerPoint 프레젠테이션</vt:lpstr>
      <vt:lpstr>16 와이어프레임 작성</vt:lpstr>
      <vt:lpstr>PowerPoint 프레젠테이션</vt:lpstr>
      <vt:lpstr>PowerPoint 프레젠테이션</vt:lpstr>
      <vt:lpstr>01. 와이어프레임의 이해</vt:lpstr>
      <vt:lpstr>01. 와이어프레임의 이해</vt:lpstr>
      <vt:lpstr>01. 와이어프레임의 이해</vt:lpstr>
      <vt:lpstr>01. 와이어프레임의 이해</vt:lpstr>
      <vt:lpstr>01. 와이어프레임의 이해</vt:lpstr>
      <vt:lpstr>01. 와이어프레임의 이해</vt:lpstr>
      <vt:lpstr>01. 와이어프레임의 이해</vt:lpstr>
      <vt:lpstr>02. 화면 레이아웃 구성</vt:lpstr>
      <vt:lpstr>02. 화면 레이아웃 구성</vt:lpstr>
      <vt:lpstr>02. 화면 레이아웃 구성</vt:lpstr>
      <vt:lpstr>02. 화면 레이아웃 구성</vt:lpstr>
      <vt:lpstr>02. 화면 레이아웃 구성</vt:lpstr>
      <vt:lpstr>02. 화면 레이아웃 구성</vt:lpstr>
      <vt:lpstr>02. 화면 레이아웃 구성</vt:lpstr>
      <vt:lpstr>02. 화면 레이아웃 구성</vt:lpstr>
      <vt:lpstr>02. 화면 레이아웃 구성</vt:lpstr>
      <vt:lpstr>02. 화면 레이아웃 구성</vt:lpstr>
      <vt:lpstr>03. 인터페이스 설계</vt:lpstr>
      <vt:lpstr>03. 인터페이스 설계</vt:lpstr>
      <vt:lpstr>03. 인터페이스 설계</vt:lpstr>
      <vt:lpstr>03. 인터페이스 설계</vt:lpstr>
      <vt:lpstr>03. 인터페이스 설계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admin</cp:lastModifiedBy>
  <cp:revision>135</cp:revision>
  <dcterms:created xsi:type="dcterms:W3CDTF">2020-06-18T03:20:34Z</dcterms:created>
  <dcterms:modified xsi:type="dcterms:W3CDTF">2021-07-24T02:09:02Z</dcterms:modified>
</cp:coreProperties>
</file>