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handoutMasterIdLst>
    <p:handoutMasterId r:id="rId40"/>
  </p:handoutMasterIdLst>
  <p:sldIdLst>
    <p:sldId id="461" r:id="rId2"/>
    <p:sldId id="522" r:id="rId3"/>
    <p:sldId id="386" r:id="rId4"/>
    <p:sldId id="387" r:id="rId5"/>
    <p:sldId id="460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385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9" autoAdjust="0"/>
    <p:restoredTop sz="98898" autoAdjust="0"/>
  </p:normalViewPr>
  <p:slideViewPr>
    <p:cSldViewPr>
      <p:cViewPr varScale="1">
        <p:scale>
          <a:sx n="111" d="100"/>
          <a:sy n="111" d="100"/>
        </p:scale>
        <p:origin x="1758" y="10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>
                <a:latin typeface="+mn-lt"/>
                <a:ea typeface="맑은 고딕" pitchFamily="50" charset="-127"/>
              </a:rPr>
              <a:t>Chapter.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스토리보드의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스토리보드의 구성</a:t>
            </a:r>
            <a:endParaRPr lang="en-US" altLang="ko-KR" dirty="0"/>
          </a:p>
          <a:p>
            <a:pPr lvl="1"/>
            <a:r>
              <a:rPr lang="ko-KR" altLang="en-US" dirty="0"/>
              <a:t>서비스 흐름도 </a:t>
            </a:r>
            <a:endParaRPr lang="en-US" altLang="ko-KR" dirty="0"/>
          </a:p>
          <a:p>
            <a:pPr lvl="2"/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결제와 같은 각각의 메뉴와 주요 업무별 상세 프로세스를 파악할 수 있는 서비스 흐름도가 표시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97" y="2492896"/>
            <a:ext cx="4747022" cy="38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7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스토리보드의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스토리보드의 구성</a:t>
            </a:r>
            <a:endParaRPr lang="en-US" altLang="ko-KR" dirty="0"/>
          </a:p>
          <a:p>
            <a:pPr lvl="1"/>
            <a:r>
              <a:rPr lang="ko-KR" altLang="en-US" dirty="0"/>
              <a:t>화면 설계</a:t>
            </a:r>
            <a:endParaRPr lang="en-US" altLang="ko-KR" dirty="0"/>
          </a:p>
          <a:p>
            <a:pPr lvl="2"/>
            <a:r>
              <a:rPr lang="ko-KR" altLang="en-US" dirty="0"/>
              <a:t>각 화면의 </a:t>
            </a:r>
            <a:r>
              <a:rPr lang="ko-KR" altLang="en-US" dirty="0" err="1"/>
              <a:t>고유명이</a:t>
            </a:r>
            <a:r>
              <a:rPr lang="ko-KR" altLang="en-US" dirty="0"/>
              <a:t> 될 수 있는 화면 </a:t>
            </a:r>
            <a:r>
              <a:rPr lang="en-US" altLang="ko-KR" dirty="0"/>
              <a:t>ID</a:t>
            </a:r>
            <a:r>
              <a:rPr lang="ko-KR" altLang="en-US" dirty="0"/>
              <a:t>와 화면 이름</a:t>
            </a:r>
            <a:r>
              <a:rPr lang="en-US" altLang="ko-KR" dirty="0"/>
              <a:t>, </a:t>
            </a:r>
            <a:r>
              <a:rPr lang="ko-KR" altLang="en-US" dirty="0"/>
              <a:t>화면 경로 등의 문서 정보가 상단에 위치</a:t>
            </a:r>
            <a:endParaRPr lang="en-US" altLang="ko-KR" dirty="0"/>
          </a:p>
          <a:p>
            <a:pPr lvl="2"/>
            <a:r>
              <a:rPr lang="ko-KR" altLang="en-US" dirty="0"/>
              <a:t>그 아래 상세 화면 설계 영역</a:t>
            </a:r>
            <a:r>
              <a:rPr lang="en-US" altLang="ko-KR" dirty="0"/>
              <a:t>, </a:t>
            </a:r>
            <a:r>
              <a:rPr lang="ko-KR" altLang="en-US" dirty="0"/>
              <a:t>화면에 대한 상세 설명을 기입할 수 있는 설명과 ‘노트</a:t>
            </a:r>
            <a:r>
              <a:rPr lang="en-US" altLang="ko-KR" dirty="0"/>
              <a:t> </a:t>
            </a:r>
            <a:r>
              <a:rPr lang="ko-KR" altLang="en-US" dirty="0"/>
              <a:t>영역이 우측에 위치</a:t>
            </a:r>
            <a:endParaRPr lang="en-US" altLang="ko-KR" dirty="0"/>
          </a:p>
          <a:p>
            <a:pPr lvl="2"/>
            <a:r>
              <a:rPr lang="ko-KR" altLang="en-US" dirty="0"/>
              <a:t>상세 화면 설계 영역은 헤더</a:t>
            </a:r>
            <a:r>
              <a:rPr lang="en-US" altLang="ko-KR" dirty="0"/>
              <a:t>, </a:t>
            </a:r>
            <a:r>
              <a:rPr lang="ko-KR" altLang="en-US" dirty="0"/>
              <a:t>글로벌 내비게이션 바</a:t>
            </a:r>
            <a:r>
              <a:rPr lang="en-US" altLang="ko-KR" dirty="0"/>
              <a:t>(GNB), </a:t>
            </a:r>
            <a:r>
              <a:rPr lang="ko-KR" altLang="en-US" dirty="0"/>
              <a:t>로컬 내비게이션 바</a:t>
            </a:r>
            <a:r>
              <a:rPr lang="en-US" altLang="ko-KR" dirty="0"/>
              <a:t>(LNB), </a:t>
            </a:r>
            <a:r>
              <a:rPr lang="ko-KR" altLang="en-US" dirty="0" err="1"/>
              <a:t>푸터</a:t>
            </a:r>
            <a:r>
              <a:rPr lang="en-US" altLang="ko-KR" dirty="0"/>
              <a:t> </a:t>
            </a:r>
            <a:r>
              <a:rPr lang="ko-KR" altLang="en-US" dirty="0"/>
              <a:t>등의 상세 화면 구조</a:t>
            </a:r>
            <a:r>
              <a:rPr lang="en-US" altLang="ko-KR" dirty="0"/>
              <a:t>, </a:t>
            </a:r>
          </a:p>
          <a:p>
            <a:pPr marL="447675" lvl="2" indent="0">
              <a:buNone/>
            </a:pPr>
            <a:r>
              <a:rPr lang="ko-KR" altLang="en-US" sz="900" dirty="0"/>
              <a:t>  </a:t>
            </a:r>
            <a:r>
              <a:rPr lang="ko-KR" altLang="en-US" dirty="0"/>
              <a:t>  내비게이션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페이지 링크</a:t>
            </a:r>
            <a:r>
              <a:rPr lang="en-US" altLang="ko-KR" dirty="0"/>
              <a:t>, </a:t>
            </a:r>
            <a:r>
              <a:rPr lang="ko-KR" altLang="en-US" dirty="0"/>
              <a:t>타이틀</a:t>
            </a:r>
            <a:r>
              <a:rPr lang="en-US" altLang="ko-KR" dirty="0"/>
              <a:t>, </a:t>
            </a:r>
            <a:r>
              <a:rPr lang="ko-KR" altLang="en-US" dirty="0"/>
              <a:t>세부 콘텐츠</a:t>
            </a:r>
            <a:r>
              <a:rPr lang="en-US" altLang="ko-KR" dirty="0"/>
              <a:t>, </a:t>
            </a:r>
            <a:r>
              <a:rPr lang="ko-KR" altLang="en-US" dirty="0"/>
              <a:t>동작 방식</a:t>
            </a:r>
            <a:r>
              <a:rPr lang="en-US" altLang="ko-KR" dirty="0"/>
              <a:t>, </a:t>
            </a:r>
            <a:r>
              <a:rPr lang="ko-KR" altLang="en-US" dirty="0"/>
              <a:t>기능 등에 구체적인 화면 설계 내용이 표시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96952"/>
            <a:ext cx="5328592" cy="36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스토리보드의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스토리보드의 구성</a:t>
            </a:r>
            <a:endParaRPr lang="en-US" altLang="ko-KR" dirty="0"/>
          </a:p>
          <a:p>
            <a:pPr lvl="1"/>
            <a:r>
              <a:rPr lang="ko-KR" altLang="en-US" dirty="0"/>
              <a:t>화면 설계</a:t>
            </a:r>
            <a:endParaRPr lang="en-US" altLang="ko-KR" dirty="0"/>
          </a:p>
          <a:p>
            <a:pPr lvl="2"/>
            <a:r>
              <a:rPr lang="ko-KR" altLang="en-US" dirty="0"/>
              <a:t>각 화면의 </a:t>
            </a:r>
            <a:r>
              <a:rPr lang="ko-KR" altLang="en-US" dirty="0" err="1"/>
              <a:t>고유명이</a:t>
            </a:r>
            <a:r>
              <a:rPr lang="ko-KR" altLang="en-US" dirty="0"/>
              <a:t> 될 수 있는 화면 </a:t>
            </a:r>
            <a:r>
              <a:rPr lang="en-US" altLang="ko-KR" dirty="0"/>
              <a:t>ID</a:t>
            </a:r>
            <a:r>
              <a:rPr lang="ko-KR" altLang="en-US" dirty="0"/>
              <a:t>와 화면 이름</a:t>
            </a:r>
            <a:r>
              <a:rPr lang="en-US" altLang="ko-KR" dirty="0"/>
              <a:t>, </a:t>
            </a:r>
            <a:r>
              <a:rPr lang="ko-KR" altLang="en-US" dirty="0"/>
              <a:t>화면 경로 등의 문서 정보가 상단에 위치</a:t>
            </a:r>
            <a:endParaRPr lang="en-US" altLang="ko-KR" dirty="0"/>
          </a:p>
          <a:p>
            <a:pPr lvl="2"/>
            <a:r>
              <a:rPr lang="ko-KR" altLang="en-US" dirty="0"/>
              <a:t>그 아래 상세 화면 설계 영역</a:t>
            </a:r>
            <a:r>
              <a:rPr lang="en-US" altLang="ko-KR" dirty="0"/>
              <a:t>, </a:t>
            </a:r>
            <a:r>
              <a:rPr lang="ko-KR" altLang="en-US" dirty="0"/>
              <a:t>화면에 대한 상세 설명을 기입할 수 있는 설명과 ‘노트</a:t>
            </a:r>
            <a:r>
              <a:rPr lang="en-US" altLang="ko-KR" dirty="0"/>
              <a:t> </a:t>
            </a:r>
            <a:r>
              <a:rPr lang="ko-KR" altLang="en-US" dirty="0"/>
              <a:t>영역이 우측에 위치</a:t>
            </a:r>
            <a:endParaRPr lang="en-US" altLang="ko-KR" dirty="0"/>
          </a:p>
          <a:p>
            <a:pPr lvl="2"/>
            <a:r>
              <a:rPr lang="ko-KR" altLang="en-US" dirty="0"/>
              <a:t>상세 화면 설계 영역은 헤더</a:t>
            </a:r>
            <a:r>
              <a:rPr lang="en-US" altLang="ko-KR" dirty="0"/>
              <a:t>, </a:t>
            </a:r>
            <a:r>
              <a:rPr lang="ko-KR" altLang="en-US" dirty="0"/>
              <a:t>글로벌 내비게이션 바</a:t>
            </a:r>
            <a:r>
              <a:rPr lang="en-US" altLang="ko-KR" dirty="0"/>
              <a:t>(GNB), </a:t>
            </a:r>
            <a:r>
              <a:rPr lang="ko-KR" altLang="en-US" dirty="0"/>
              <a:t>로컬 내비게이션 바</a:t>
            </a:r>
            <a:r>
              <a:rPr lang="en-US" altLang="ko-KR" dirty="0"/>
              <a:t>(LNB), </a:t>
            </a:r>
            <a:r>
              <a:rPr lang="ko-KR" altLang="en-US" dirty="0" err="1"/>
              <a:t>푸터</a:t>
            </a:r>
            <a:r>
              <a:rPr lang="en-US" altLang="ko-KR" dirty="0"/>
              <a:t> </a:t>
            </a:r>
            <a:r>
              <a:rPr lang="ko-KR" altLang="en-US" dirty="0"/>
              <a:t>등의 상세 화면 구조</a:t>
            </a:r>
            <a:r>
              <a:rPr lang="en-US" altLang="ko-KR" dirty="0"/>
              <a:t>, </a:t>
            </a:r>
          </a:p>
          <a:p>
            <a:pPr marL="447675" lvl="2" indent="0">
              <a:buNone/>
            </a:pPr>
            <a:r>
              <a:rPr lang="ko-KR" altLang="en-US" sz="900" dirty="0"/>
              <a:t>  </a:t>
            </a:r>
            <a:r>
              <a:rPr lang="ko-KR" altLang="en-US" dirty="0"/>
              <a:t>  내비게이션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페이지 링크</a:t>
            </a:r>
            <a:r>
              <a:rPr lang="en-US" altLang="ko-KR" dirty="0"/>
              <a:t>, </a:t>
            </a:r>
            <a:r>
              <a:rPr lang="ko-KR" altLang="en-US" dirty="0"/>
              <a:t>타이틀</a:t>
            </a:r>
            <a:r>
              <a:rPr lang="en-US" altLang="ko-KR" dirty="0"/>
              <a:t>, </a:t>
            </a:r>
            <a:r>
              <a:rPr lang="ko-KR" altLang="en-US" dirty="0"/>
              <a:t>세부 콘텐츠</a:t>
            </a:r>
            <a:r>
              <a:rPr lang="en-US" altLang="ko-KR" dirty="0"/>
              <a:t>, </a:t>
            </a:r>
            <a:r>
              <a:rPr lang="ko-KR" altLang="en-US" dirty="0"/>
              <a:t>동작 방식</a:t>
            </a:r>
            <a:r>
              <a:rPr lang="en-US" altLang="ko-KR" dirty="0"/>
              <a:t>, </a:t>
            </a:r>
            <a:r>
              <a:rPr lang="ko-KR" altLang="en-US" dirty="0"/>
              <a:t>기능 등에 구체적인 화면 설계 내용이 표시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5256584" cy="38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서비스 흐름도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서비스 흐름도의 개념</a:t>
            </a:r>
            <a:endParaRPr lang="en-US" altLang="ko-KR" dirty="0"/>
          </a:p>
          <a:p>
            <a:pPr lvl="2"/>
            <a:r>
              <a:rPr lang="ko-KR" altLang="en-US" dirty="0"/>
              <a:t>각 메뉴와 주요 서비스의 흐름을 한눈에 알아볼 수 있도록 도식화 한 것</a:t>
            </a:r>
            <a:endParaRPr lang="en-US" altLang="ko-KR" dirty="0"/>
          </a:p>
          <a:p>
            <a:pPr lvl="2"/>
            <a:r>
              <a:rPr lang="ko-KR" altLang="en-US" dirty="0"/>
              <a:t>대부분 시작과 끝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판단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  <a:r>
              <a:rPr lang="en-US" altLang="ko-KR" dirty="0"/>
              <a:t>, </a:t>
            </a:r>
            <a:r>
              <a:rPr lang="ko-KR" altLang="en-US" dirty="0"/>
              <a:t>연결선과 설명에 해당하는 주석으로 구성</a:t>
            </a:r>
            <a:endParaRPr lang="en-US" altLang="ko-KR" dirty="0"/>
          </a:p>
          <a:p>
            <a:pPr lvl="2"/>
            <a:r>
              <a:rPr lang="ko-KR" altLang="en-US" dirty="0"/>
              <a:t>주로 파워포인트에 있는 도형 메뉴의 ‘선’과 ‘</a:t>
            </a:r>
            <a:r>
              <a:rPr lang="ko-KR" altLang="en-US" dirty="0" err="1"/>
              <a:t>순서도’를</a:t>
            </a:r>
            <a:r>
              <a:rPr lang="ko-KR" altLang="en-US" dirty="0"/>
              <a:t> 이용하여 간단하게 그릴 수 있음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92" y="2852936"/>
            <a:ext cx="6012160" cy="28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1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서비스 흐름도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서비스 흐름도의 사례</a:t>
            </a:r>
            <a:endParaRPr lang="en-US" altLang="ko-KR" dirty="0"/>
          </a:p>
          <a:p>
            <a:pPr lvl="2"/>
            <a:r>
              <a:rPr lang="ko-KR" altLang="en-US" dirty="0"/>
              <a:t>주석이 풍부할 수록 전체적인 흐름에 대한 논리를 이해하는 데 도움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04601"/>
            <a:ext cx="5328592" cy="452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6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화면 설계의 필요성</a:t>
            </a:r>
            <a:endParaRPr lang="en-US" altLang="ko-KR" dirty="0"/>
          </a:p>
          <a:p>
            <a:pPr lvl="2"/>
            <a:r>
              <a:rPr lang="ko-KR" altLang="en-US" dirty="0"/>
              <a:t>스토리보드의 화면을 설계할 때에는 디지털 콘텐츠 기획자의 의도가 명확하게 전달될 수 있어야 함</a:t>
            </a:r>
            <a:endParaRPr lang="en-US" altLang="ko-KR" dirty="0"/>
          </a:p>
          <a:p>
            <a:pPr lvl="2"/>
            <a:r>
              <a:rPr lang="ko-KR" altLang="en-US" dirty="0"/>
              <a:t>상세 콘텐츠의 내용이나 마우스 이벤트</a:t>
            </a:r>
            <a:r>
              <a:rPr lang="en-US" altLang="ko-KR" dirty="0"/>
              <a:t>, </a:t>
            </a:r>
            <a:r>
              <a:rPr lang="ko-KR" altLang="en-US" dirty="0"/>
              <a:t>슬라이딩 등의 인터페이스 동작 방식 및 페이지의 흐름</a:t>
            </a:r>
            <a:r>
              <a:rPr lang="en-US" altLang="ko-KR" dirty="0"/>
              <a:t>, </a:t>
            </a:r>
            <a:r>
              <a:rPr lang="ko-KR" altLang="en-US" dirty="0" err="1"/>
              <a:t>링크될</a:t>
            </a:r>
            <a:r>
              <a:rPr lang="ko-KR" altLang="en-US" dirty="0"/>
              <a:t> 페이지의 </a:t>
            </a:r>
            <a:endParaRPr lang="en-US" altLang="ko-KR" dirty="0"/>
          </a:p>
          <a:p>
            <a:pPr marL="447675" lvl="2" indent="0">
              <a:buNone/>
            </a:pPr>
            <a:r>
              <a:rPr lang="ko-KR" altLang="en-US" dirty="0"/>
              <a:t> </a:t>
            </a:r>
            <a:r>
              <a:rPr lang="ko-KR" altLang="en-US" sz="900" dirty="0"/>
              <a:t>  </a:t>
            </a:r>
            <a:r>
              <a:rPr lang="ko-KR" altLang="en-US" dirty="0"/>
              <a:t> 위치</a:t>
            </a:r>
            <a:r>
              <a:rPr lang="en-US" altLang="ko-KR" dirty="0"/>
              <a:t>, </a:t>
            </a:r>
            <a:r>
              <a:rPr lang="ko-KR" altLang="en-US" dirty="0"/>
              <a:t>팝업 메시지</a:t>
            </a:r>
            <a:r>
              <a:rPr lang="en-US" altLang="ko-KR" dirty="0"/>
              <a:t>, </a:t>
            </a:r>
            <a:r>
              <a:rPr lang="ko-KR" altLang="en-US" dirty="0"/>
              <a:t>경고</a:t>
            </a:r>
            <a:r>
              <a:rPr lang="en-US" altLang="ko-KR" dirty="0"/>
              <a:t> </a:t>
            </a:r>
            <a:r>
              <a:rPr lang="ko-KR" altLang="en-US" dirty="0"/>
              <a:t>메시지와 같이 디자인과 개발 작업에 필요한 모든 정보가 상세히 명시되어야 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화면 설계 페이지의 구성</a:t>
            </a:r>
            <a:endParaRPr lang="en-US" altLang="ko-KR" dirty="0"/>
          </a:p>
          <a:p>
            <a:pPr lvl="2"/>
            <a:r>
              <a:rPr lang="ko-KR" altLang="en-US" dirty="0"/>
              <a:t>제작하는 회사나 </a:t>
            </a:r>
            <a:r>
              <a:rPr lang="ko-KR" altLang="en-US" dirty="0" err="1"/>
              <a:t>기획자마다</a:t>
            </a:r>
            <a:r>
              <a:rPr lang="ko-KR" altLang="en-US" dirty="0"/>
              <a:t> 조금씩 다를 수 있으며 표준화된 규격은 없음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12976"/>
            <a:ext cx="47581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1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화면 설계 페이지의 구성</a:t>
            </a:r>
            <a:endParaRPr lang="en-US" altLang="ko-KR" dirty="0"/>
          </a:p>
          <a:p>
            <a:pPr lvl="1"/>
            <a:r>
              <a:rPr lang="ko-KR" altLang="en-US" dirty="0"/>
              <a:t>페이지 정보 규격</a:t>
            </a:r>
            <a:endParaRPr lang="en-US" altLang="ko-KR" dirty="0"/>
          </a:p>
          <a:p>
            <a:pPr lvl="2"/>
            <a:r>
              <a:rPr lang="ko-KR" altLang="en-US" dirty="0"/>
              <a:t>페이지 정보 영역에는 화면의 고유 코드명에 해당되는 화면 </a:t>
            </a:r>
            <a:r>
              <a:rPr lang="en-US" altLang="ko-KR" dirty="0"/>
              <a:t>ID, </a:t>
            </a:r>
            <a:r>
              <a:rPr lang="ko-KR" altLang="en-US" dirty="0"/>
              <a:t>해당 화면의 이름이나 주제</a:t>
            </a:r>
            <a:r>
              <a:rPr lang="en-US" altLang="ko-KR" dirty="0"/>
              <a:t>, </a:t>
            </a:r>
            <a:r>
              <a:rPr lang="ko-KR" altLang="en-US" dirty="0"/>
              <a:t>목적에 해당되는 </a:t>
            </a:r>
            <a:endParaRPr lang="en-US" altLang="ko-KR" dirty="0"/>
          </a:p>
          <a:p>
            <a:pPr marL="447675" lvl="2" indent="0">
              <a:buNone/>
            </a:pPr>
            <a:r>
              <a:rPr lang="ko-KR" altLang="en-US" sz="1000" dirty="0"/>
              <a:t>   </a:t>
            </a:r>
            <a:r>
              <a:rPr lang="ko-KR" altLang="en-US" dirty="0"/>
              <a:t> 화면 이름</a:t>
            </a:r>
            <a:r>
              <a:rPr lang="en-US" altLang="ko-KR" dirty="0"/>
              <a:t>, </a:t>
            </a:r>
            <a:r>
              <a:rPr lang="ko-KR" altLang="en-US" dirty="0"/>
              <a:t>전체 페이지 중 어느 단계에 속하는지에 대한 화면 경로를 표시</a:t>
            </a:r>
            <a:endParaRPr lang="en-US" altLang="ko-KR" dirty="0"/>
          </a:p>
          <a:p>
            <a:pPr lvl="3"/>
            <a:endParaRPr lang="en-US" altLang="ko-KR" sz="100" dirty="0"/>
          </a:p>
          <a:p>
            <a:pPr lvl="1"/>
            <a:r>
              <a:rPr lang="ko-KR" altLang="en-US" dirty="0"/>
              <a:t>상세 화면 설계 영역 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 등 하나의 프로세스나 각 상세 페이지의 화면 구조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내용 구성 등을 표시</a:t>
            </a:r>
            <a:endParaRPr lang="en-US" altLang="ko-KR" dirty="0"/>
          </a:p>
          <a:p>
            <a:pPr lvl="2"/>
            <a:r>
              <a:rPr lang="ko-KR" altLang="en-US" sz="1100" dirty="0"/>
              <a:t>기획자가 작성한 화면 설계는 디자이너의 디자인 콘셉트에 따라 위치</a:t>
            </a:r>
            <a:r>
              <a:rPr lang="en-US" altLang="ko-KR" sz="1100" dirty="0"/>
              <a:t>, </a:t>
            </a:r>
            <a:r>
              <a:rPr lang="ko-KR" altLang="en-US" sz="1100" dirty="0"/>
              <a:t>모양</a:t>
            </a:r>
            <a:r>
              <a:rPr lang="en-US" altLang="ko-KR" sz="1100" dirty="0"/>
              <a:t>, </a:t>
            </a:r>
            <a:r>
              <a:rPr lang="ko-KR" altLang="en-US" sz="1100" dirty="0"/>
              <a:t>표현 방식 등을 협의를 거쳐 변경될 수 있음</a:t>
            </a:r>
            <a:endParaRPr lang="en-US" altLang="ko-KR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56992"/>
            <a:ext cx="4278467" cy="31487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68" y="3524304"/>
            <a:ext cx="4278466" cy="21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3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화면 설계 페이지의 구성</a:t>
            </a:r>
            <a:endParaRPr lang="en-US" altLang="ko-KR" dirty="0"/>
          </a:p>
          <a:p>
            <a:pPr lvl="1"/>
            <a:r>
              <a:rPr lang="ko-KR" altLang="en-US" dirty="0"/>
              <a:t>부가 설명 영역 </a:t>
            </a:r>
            <a:endParaRPr lang="en-US" altLang="ko-KR" dirty="0"/>
          </a:p>
          <a:p>
            <a:pPr lvl="2"/>
            <a:r>
              <a:rPr lang="ko-KR" altLang="en-US" dirty="0"/>
              <a:t>상세 화면 설계 영역에 대한 링크 주소</a:t>
            </a:r>
            <a:r>
              <a:rPr lang="en-US" altLang="ko-KR" dirty="0"/>
              <a:t>, </a:t>
            </a:r>
            <a:r>
              <a:rPr lang="ko-KR" altLang="en-US" dirty="0"/>
              <a:t>상세 동작 방식</a:t>
            </a:r>
            <a:r>
              <a:rPr lang="en-US" altLang="ko-KR" dirty="0"/>
              <a:t>, </a:t>
            </a:r>
            <a:r>
              <a:rPr lang="ko-KR" altLang="en-US" dirty="0"/>
              <a:t>상세 기능과 같이 부가 설명이 필요한 부분은 넘버링</a:t>
            </a:r>
            <a:endParaRPr lang="en-US" altLang="ko-KR" dirty="0"/>
          </a:p>
          <a:p>
            <a:pPr lvl="2"/>
            <a:r>
              <a:rPr lang="ko-KR" altLang="en-US" dirty="0"/>
              <a:t>우측의 부가 설명 영역에 상세 내용을 작성 하여 디자이너나 개발자들의 이해를 도울 수 있도록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하단 영역 </a:t>
            </a:r>
            <a:endParaRPr lang="en-US" altLang="ko-KR" dirty="0"/>
          </a:p>
          <a:p>
            <a:pPr lvl="2"/>
            <a:r>
              <a:rPr lang="ko-KR" altLang="en-US" dirty="0"/>
              <a:t>작성자와 회사명 등 카피라이트를 기입</a:t>
            </a:r>
            <a:endParaRPr lang="en-US" altLang="ko-KR" dirty="0"/>
          </a:p>
          <a:p>
            <a:pPr lvl="2"/>
            <a:r>
              <a:rPr lang="ko-KR" altLang="en-US" dirty="0"/>
              <a:t>클라이언트</a:t>
            </a:r>
            <a:r>
              <a:rPr lang="en-US" altLang="ko-KR" dirty="0"/>
              <a:t>, </a:t>
            </a:r>
            <a:r>
              <a:rPr lang="ko-KR" altLang="en-US" dirty="0"/>
              <a:t>디자이너</a:t>
            </a:r>
            <a:r>
              <a:rPr lang="en-US" altLang="ko-KR" dirty="0"/>
              <a:t>, </a:t>
            </a:r>
            <a:r>
              <a:rPr lang="ko-KR" altLang="en-US" dirty="0"/>
              <a:t>개발 자와의 협업 시 해당 페이지를 바로 찾을 수 있도록 페이지 숫자를 작성</a:t>
            </a:r>
            <a:endParaRPr lang="en-US" altLang="ko-KR" sz="850" dirty="0"/>
          </a:p>
        </p:txBody>
      </p:sp>
    </p:spTree>
    <p:extLst>
      <p:ext uri="{BB962C8B-B14F-4D97-AF65-F5344CB8AC3E}">
        <p14:creationId xmlns:p14="http://schemas.microsoft.com/office/powerpoint/2010/main" val="279841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/>
              <a:t>웹 사이트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2"/>
            <a:ext cx="6480720" cy="44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7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/>
              <a:t>웹 사이트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28" y="1916832"/>
            <a:ext cx="6387888" cy="44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5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16 </a:t>
            </a:r>
            <a:r>
              <a:rPr lang="ko-KR" altLang="en-US" sz="2800" dirty="0"/>
              <a:t>스토리보드 작성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/>
              <a:t>웹 사이트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2"/>
            <a:ext cx="6357654" cy="44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28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/>
              <a:t>웹 사이트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2"/>
            <a:ext cx="6332198" cy="44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34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/>
              <a:t>웹 사이트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48" y="1988840"/>
            <a:ext cx="6535604" cy="43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6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/>
              <a:t>모바일 앱 사이트 스토리보드 화면 설계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E1F02D-37CE-E334-C775-B09D6E6D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8" y="1988840"/>
            <a:ext cx="6870023" cy="425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2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/>
              <a:t>모바일 앱 사이트 스토리보드 화면 설계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2A03B1-0B6E-A778-A5FF-7E5828A3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9" y="1961775"/>
            <a:ext cx="6870023" cy="45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67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/>
              <a:t>모바일 앱 사이트 스토리보드 화면 설계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A1220-0325-B912-153C-5141BAE2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9" y="1910357"/>
            <a:ext cx="6870023" cy="45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2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/>
              <a:t>모바일 앱 사이트 스토리보드 화면 설계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D0B7C7-0661-2950-090D-09446008B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3"/>
          <a:stretch/>
        </p:blipFill>
        <p:spPr>
          <a:xfrm>
            <a:off x="1136988" y="1864857"/>
            <a:ext cx="6870023" cy="45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4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 err="1"/>
              <a:t>스마트워치</a:t>
            </a:r>
            <a:r>
              <a:rPr lang="ko-KR" altLang="en-US" dirty="0"/>
              <a:t>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319259"/>
            <a:ext cx="6408713" cy="389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45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 err="1"/>
              <a:t>스마트워치</a:t>
            </a:r>
            <a:r>
              <a:rPr lang="ko-KR" altLang="en-US" dirty="0"/>
              <a:t>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325005"/>
            <a:ext cx="6408713" cy="38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97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 err="1"/>
              <a:t>스마트워치</a:t>
            </a:r>
            <a:r>
              <a:rPr lang="ko-KR" altLang="en-US" dirty="0"/>
              <a:t>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5" y="2325005"/>
            <a:ext cx="6167044" cy="38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1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스토리보드의 이해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서비스 흐름도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스토리보드의 화면 설계</a:t>
            </a:r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 err="1"/>
              <a:t>스마트워치</a:t>
            </a:r>
            <a:r>
              <a:rPr lang="ko-KR" altLang="en-US" dirty="0"/>
              <a:t>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5" y="2328551"/>
            <a:ext cx="6167044" cy="387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9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 err="1"/>
              <a:t>스마트워치</a:t>
            </a:r>
            <a:r>
              <a:rPr lang="ko-KR" altLang="en-US" dirty="0"/>
              <a:t>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1"/>
            <a:ext cx="5976664" cy="403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3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r>
              <a:rPr lang="ko-KR" altLang="en-US" dirty="0"/>
              <a:t> 및 </a:t>
            </a:r>
            <a:r>
              <a:rPr lang="ko-KR" altLang="en-US" dirty="0" err="1"/>
              <a:t>키오스크</a:t>
            </a:r>
            <a:r>
              <a:rPr lang="ko-KR" altLang="en-US" dirty="0"/>
              <a:t>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75" y="2276871"/>
            <a:ext cx="5554209" cy="403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0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r>
              <a:rPr lang="ko-KR" altLang="en-US" dirty="0"/>
              <a:t> 및 </a:t>
            </a:r>
            <a:r>
              <a:rPr lang="ko-KR" altLang="en-US" dirty="0" err="1"/>
              <a:t>키오스크</a:t>
            </a:r>
            <a:r>
              <a:rPr lang="ko-KR" altLang="en-US" dirty="0"/>
              <a:t>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75" y="2282314"/>
            <a:ext cx="5554209" cy="40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54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r>
              <a:rPr lang="ko-KR" altLang="en-US" dirty="0"/>
              <a:t> 및 </a:t>
            </a:r>
            <a:r>
              <a:rPr lang="ko-KR" altLang="en-US" dirty="0" err="1"/>
              <a:t>키오스크</a:t>
            </a:r>
            <a:r>
              <a:rPr lang="ko-KR" altLang="en-US" dirty="0"/>
              <a:t>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45" y="2282314"/>
            <a:ext cx="5268269" cy="40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92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r>
              <a:rPr lang="ko-KR" altLang="en-US" dirty="0"/>
              <a:t> 및 </a:t>
            </a:r>
            <a:r>
              <a:rPr lang="ko-KR" altLang="en-US" dirty="0" err="1"/>
              <a:t>키오스크</a:t>
            </a:r>
            <a:r>
              <a:rPr lang="ko-KR" altLang="en-US" dirty="0"/>
              <a:t>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19" y="2282314"/>
            <a:ext cx="5239321" cy="40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36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스토리보드의 화면 설계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 사례</a:t>
            </a:r>
            <a:endParaRPr lang="en-US" altLang="ko-KR" dirty="0"/>
          </a:p>
          <a:p>
            <a:pPr lvl="1"/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r>
              <a:rPr lang="ko-KR" altLang="en-US" dirty="0"/>
              <a:t> 및 </a:t>
            </a:r>
            <a:r>
              <a:rPr lang="ko-KR" altLang="en-US" dirty="0" err="1"/>
              <a:t>키오스크</a:t>
            </a:r>
            <a:r>
              <a:rPr lang="ko-KR" altLang="en-US" dirty="0"/>
              <a:t> 스토리보드 화면 설계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1"/>
            <a:ext cx="5256584" cy="426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이번 장에서는 디지털 콘텐츠 기획자가 해야 할 가장 중요한 작업 중 하나인 스토리보드를 </a:t>
            </a:r>
            <a:br>
              <a:rPr lang="en-US" altLang="ko-KR" sz="1400" dirty="0"/>
            </a:br>
            <a:r>
              <a:rPr lang="ko-KR" altLang="en-US" sz="1400" dirty="0"/>
              <a:t>학습하고 스토리보드의 구성 요소와 서비스의 흐름에 대한 이해를 바탕으로 스토리보드를 작성하는 방법에 대해 알아본다</a:t>
            </a:r>
            <a:r>
              <a:rPr lang="en-US" altLang="ko-KR" sz="1400" dirty="0"/>
              <a:t>.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스토리보드의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스토리보드의 개념</a:t>
            </a:r>
            <a:endParaRPr lang="en-US" altLang="ko-KR" dirty="0"/>
          </a:p>
          <a:p>
            <a:pPr lvl="2"/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드라마</a:t>
            </a:r>
            <a:r>
              <a:rPr lang="en-US" altLang="ko-KR" dirty="0"/>
              <a:t>,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애니메이션을 작업할 때</a:t>
            </a:r>
            <a:r>
              <a:rPr lang="en-US" altLang="ko-KR" dirty="0"/>
              <a:t>, </a:t>
            </a:r>
            <a:r>
              <a:rPr lang="ko-KR" altLang="en-US" dirty="0"/>
              <a:t>실제 촬영에 앞서 핵심 아이디어나 각 장면의 줄거리를 담아내는 것</a:t>
            </a:r>
            <a:endParaRPr lang="en-US" altLang="ko-KR" dirty="0"/>
          </a:p>
          <a:p>
            <a:pPr lvl="2"/>
            <a:r>
              <a:rPr lang="ko-KR" altLang="en-US" dirty="0"/>
              <a:t>인물의 위치</a:t>
            </a:r>
            <a:r>
              <a:rPr lang="en-US" altLang="ko-KR" dirty="0"/>
              <a:t>, </a:t>
            </a:r>
            <a:r>
              <a:rPr lang="ko-KR" altLang="en-US" dirty="0"/>
              <a:t>카메라의 앵글</a:t>
            </a:r>
            <a:r>
              <a:rPr lang="en-US" altLang="ko-KR" dirty="0"/>
              <a:t>, </a:t>
            </a:r>
            <a:r>
              <a:rPr lang="ko-KR" altLang="en-US" dirty="0"/>
              <a:t>조명의 각도</a:t>
            </a:r>
            <a:r>
              <a:rPr lang="en-US" altLang="ko-KR" dirty="0"/>
              <a:t>, </a:t>
            </a:r>
            <a:r>
              <a:rPr lang="ko-KR" altLang="en-US" dirty="0" err="1"/>
              <a:t>배경음과</a:t>
            </a:r>
            <a:r>
              <a:rPr lang="ko-KR" altLang="en-US" dirty="0"/>
              <a:t> 효과음 등을 콘티의 형식으로 작성한 문서를 의미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디지털 콘텐츠 기획에서는 </a:t>
            </a:r>
            <a:r>
              <a:rPr lang="en-US" altLang="ko-KR" dirty="0"/>
              <a:t>‘</a:t>
            </a:r>
            <a:r>
              <a:rPr lang="ko-KR" altLang="en-US" dirty="0"/>
              <a:t>화면 </a:t>
            </a:r>
            <a:r>
              <a:rPr lang="ko-KR" altLang="en-US" dirty="0" err="1"/>
              <a:t>설계서’를</a:t>
            </a:r>
            <a:r>
              <a:rPr lang="ko-KR" altLang="en-US" dirty="0"/>
              <a:t> 의미</a:t>
            </a:r>
            <a:endParaRPr lang="en-US" altLang="ko-KR" dirty="0"/>
          </a:p>
          <a:p>
            <a:pPr lvl="2"/>
            <a:r>
              <a:rPr lang="ko-KR" altLang="en-US" dirty="0"/>
              <a:t>제공하고자 하는 서비스의 상세 화면에 대한 구성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흐름</a:t>
            </a:r>
            <a:r>
              <a:rPr lang="en-US" altLang="ko-KR" dirty="0"/>
              <a:t>, </a:t>
            </a:r>
            <a:r>
              <a:rPr lang="ko-KR" altLang="en-US" dirty="0"/>
              <a:t>동작 방식</a:t>
            </a:r>
            <a:r>
              <a:rPr lang="en-US" altLang="ko-KR" dirty="0"/>
              <a:t>, </a:t>
            </a:r>
            <a:r>
              <a:rPr lang="ko-KR" altLang="en-US" dirty="0"/>
              <a:t>기능을 설계하고 정의하는 것</a:t>
            </a:r>
            <a:endParaRPr lang="en-US" altLang="ko-KR" dirty="0"/>
          </a:p>
          <a:p>
            <a:pPr lvl="2"/>
            <a:r>
              <a:rPr lang="ko-KR" altLang="en-US" dirty="0"/>
              <a:t>현업에서는 간단히 줄여서 </a:t>
            </a:r>
            <a:r>
              <a:rPr lang="en-US" altLang="ko-KR" dirty="0"/>
              <a:t>SB </a:t>
            </a:r>
            <a:r>
              <a:rPr lang="ko-KR" altLang="en-US" dirty="0"/>
              <a:t>또는 </a:t>
            </a:r>
            <a:r>
              <a:rPr lang="en-US" altLang="ko-KR" dirty="0"/>
              <a:t>SD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스토리보드의 목적</a:t>
            </a:r>
            <a:endParaRPr lang="en-US" altLang="ko-KR" dirty="0"/>
          </a:p>
          <a:p>
            <a:pPr lvl="2"/>
            <a:r>
              <a:rPr lang="ko-KR" altLang="en-US" dirty="0"/>
              <a:t>각 화면의 상세 설계를 통해 프로젝트를 진행할 때</a:t>
            </a:r>
            <a:r>
              <a:rPr lang="en-US" altLang="ko-KR" dirty="0"/>
              <a:t>, </a:t>
            </a:r>
            <a:r>
              <a:rPr lang="ko-KR" altLang="en-US" dirty="0"/>
              <a:t>작업 지침이나 가이드라인의 역할을 수행하기 위함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화면 설계를 바탕으로 프로토타이핑</a:t>
            </a:r>
            <a:r>
              <a:rPr lang="en-US" altLang="ko-KR" dirty="0"/>
              <a:t> </a:t>
            </a:r>
            <a:r>
              <a:rPr lang="ko-KR" altLang="en-US" dirty="0"/>
              <a:t>작업을 통해 구체적인 디자인 작업에 들어가기 전</a:t>
            </a:r>
            <a:r>
              <a:rPr lang="en-US" altLang="ko-KR" dirty="0"/>
              <a:t>, </a:t>
            </a:r>
            <a:r>
              <a:rPr lang="ko-KR" altLang="en-US" dirty="0"/>
              <a:t>사용성 테스트를 시행하여</a:t>
            </a:r>
            <a:endParaRPr lang="en-US" altLang="ko-KR" dirty="0"/>
          </a:p>
          <a:p>
            <a:pPr marL="447675" lvl="2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UI</a:t>
            </a:r>
            <a:r>
              <a:rPr lang="ko-KR" altLang="en-US" dirty="0"/>
              <a:t>설계에 대한 문제점들을 보완할 수 있음</a:t>
            </a:r>
            <a:endParaRPr lang="en-US" altLang="ko-KR" dirty="0"/>
          </a:p>
          <a:p>
            <a:pPr lvl="2"/>
            <a:r>
              <a:rPr lang="ko-KR" altLang="en-US" dirty="0"/>
              <a:t>프로젝트에 참여하는 모든 구성원들과의 효과적인 커뮤니케이션을 하기 위해서 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스토리보드의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스토리보드의 구성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37" y="2924944"/>
            <a:ext cx="8496944" cy="11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9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스토리보드의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스토리보드의 구성</a:t>
            </a:r>
            <a:endParaRPr lang="en-US" altLang="ko-KR" dirty="0"/>
          </a:p>
          <a:p>
            <a:pPr lvl="1"/>
            <a:r>
              <a:rPr lang="ko-KR" altLang="en-US" dirty="0"/>
              <a:t>표지</a:t>
            </a:r>
            <a:endParaRPr lang="en-US" altLang="ko-KR" dirty="0"/>
          </a:p>
          <a:p>
            <a:pPr lvl="2"/>
            <a:r>
              <a:rPr lang="ko-KR" altLang="en-US" dirty="0" err="1"/>
              <a:t>프로젝트명</a:t>
            </a:r>
            <a:r>
              <a:rPr lang="en-US" altLang="ko-KR" dirty="0"/>
              <a:t>, </a:t>
            </a:r>
            <a:r>
              <a:rPr lang="ko-KR" altLang="en-US" dirty="0" err="1"/>
              <a:t>문서명</a:t>
            </a:r>
            <a:r>
              <a:rPr lang="en-US" altLang="ko-KR" dirty="0"/>
              <a:t>, </a:t>
            </a:r>
            <a:r>
              <a:rPr lang="ko-KR" altLang="en-US" dirty="0"/>
              <a:t>서비스 </a:t>
            </a:r>
            <a:r>
              <a:rPr lang="en-US" altLang="ko-KR" dirty="0"/>
              <a:t>ID, </a:t>
            </a:r>
            <a:r>
              <a:rPr lang="ko-KR" altLang="en-US" dirty="0"/>
              <a:t>작성자의 이름 및 소속</a:t>
            </a:r>
            <a:r>
              <a:rPr lang="en-US" altLang="ko-KR" dirty="0"/>
              <a:t>, </a:t>
            </a:r>
            <a:r>
              <a:rPr lang="ko-KR" altLang="en-US" dirty="0"/>
              <a:t>작성 연월일</a:t>
            </a:r>
            <a:r>
              <a:rPr lang="en-US" altLang="ko-KR" dirty="0"/>
              <a:t>, </a:t>
            </a:r>
            <a:r>
              <a:rPr lang="ko-KR" altLang="en-US" dirty="0"/>
              <a:t>문서 버전</a:t>
            </a:r>
            <a:r>
              <a:rPr lang="en-US" altLang="ko-KR" dirty="0"/>
              <a:t>, </a:t>
            </a:r>
            <a:r>
              <a:rPr lang="ko-KR" altLang="en-US" dirty="0" err="1"/>
              <a:t>담당자별</a:t>
            </a:r>
            <a:r>
              <a:rPr lang="ko-KR" altLang="en-US" dirty="0"/>
              <a:t> 결재 영역 등의 정보로 구성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2"/>
            <a:ext cx="6604108" cy="433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6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스토리보드의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스토리보드의 구성</a:t>
            </a:r>
            <a:endParaRPr lang="en-US" altLang="ko-KR" dirty="0"/>
          </a:p>
          <a:p>
            <a:pPr lvl="1"/>
            <a:r>
              <a:rPr lang="ko-KR" altLang="en-US" dirty="0"/>
              <a:t>개정 이력 </a:t>
            </a:r>
            <a:endParaRPr lang="en-US" altLang="ko-KR" dirty="0"/>
          </a:p>
          <a:p>
            <a:pPr lvl="2"/>
            <a:r>
              <a:rPr lang="ko-KR" altLang="en-US" dirty="0"/>
              <a:t>스토리보드는 협업을 위한 도구이기 때문에 디자이너</a:t>
            </a:r>
            <a:r>
              <a:rPr lang="en-US" altLang="ko-KR" dirty="0"/>
              <a:t>, </a:t>
            </a:r>
            <a:r>
              <a:rPr lang="ko-KR" altLang="en-US" dirty="0"/>
              <a:t>개발자</a:t>
            </a:r>
            <a:r>
              <a:rPr lang="en-US" altLang="ko-KR" dirty="0"/>
              <a:t>, </a:t>
            </a:r>
            <a:r>
              <a:rPr lang="ko-KR" altLang="en-US" dirty="0"/>
              <a:t>클라이언트와 회의를 하며 많은 수정 과정을 거침</a:t>
            </a:r>
            <a:endParaRPr lang="en-US" altLang="ko-KR" dirty="0"/>
          </a:p>
          <a:p>
            <a:pPr lvl="2"/>
            <a:r>
              <a:rPr lang="ko-KR" altLang="en-US" dirty="0"/>
              <a:t>수정된 내용을 한눈에 알아볼 수 있도록 수정 버전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상세 내용 등이 개정 이력에 표시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92896"/>
            <a:ext cx="4476742" cy="42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스토리보드의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스토리보드의 구성</a:t>
            </a:r>
            <a:endParaRPr lang="en-US" altLang="ko-KR" dirty="0"/>
          </a:p>
          <a:p>
            <a:pPr lvl="1"/>
            <a:r>
              <a:rPr lang="ko-KR" altLang="en-US" dirty="0"/>
              <a:t>공통 </a:t>
            </a:r>
            <a:r>
              <a:rPr lang="en-US" altLang="ko-KR" dirty="0"/>
              <a:t>UI </a:t>
            </a:r>
            <a:r>
              <a:rPr lang="ko-KR" altLang="en-US" dirty="0"/>
              <a:t>정의 </a:t>
            </a:r>
            <a:endParaRPr lang="en-US" altLang="ko-KR" dirty="0"/>
          </a:p>
          <a:p>
            <a:pPr lvl="2"/>
            <a:r>
              <a:rPr lang="ko-KR" altLang="en-US" dirty="0"/>
              <a:t>글로벌 내비게이션 바</a:t>
            </a:r>
            <a:r>
              <a:rPr lang="en-US" altLang="ko-KR" dirty="0"/>
              <a:t>(GNB), </a:t>
            </a:r>
            <a:r>
              <a:rPr lang="ko-KR" altLang="en-US" dirty="0"/>
              <a:t>로컬 내비게이션 바</a:t>
            </a:r>
            <a:r>
              <a:rPr lang="en-US" altLang="ko-KR" dirty="0"/>
              <a:t>(LNB), </a:t>
            </a:r>
            <a:r>
              <a:rPr lang="ko-KR" altLang="en-US" dirty="0" err="1"/>
              <a:t>푸터</a:t>
            </a:r>
            <a:r>
              <a:rPr lang="en-US" altLang="ko-KR" dirty="0"/>
              <a:t>, </a:t>
            </a:r>
            <a:r>
              <a:rPr lang="ko-KR" altLang="en-US" dirty="0"/>
              <a:t>로그인 영역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 err="1"/>
              <a:t>입력창</a:t>
            </a:r>
            <a:r>
              <a:rPr lang="en-US" altLang="ko-KR" dirty="0"/>
              <a:t>, </a:t>
            </a:r>
            <a:r>
              <a:rPr lang="ko-KR" altLang="en-US" dirty="0"/>
              <a:t>팝업 등 스토리보드에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sz="900" dirty="0"/>
              <a:t>  </a:t>
            </a:r>
            <a:r>
              <a:rPr lang="en-US" altLang="ko-KR" dirty="0"/>
              <a:t>  </a:t>
            </a:r>
            <a:r>
              <a:rPr lang="ko-KR" altLang="en-US" dirty="0"/>
              <a:t>공통으로 표현되는 </a:t>
            </a:r>
            <a:r>
              <a:rPr lang="en-US" altLang="ko-KR" dirty="0"/>
              <a:t>UI</a:t>
            </a:r>
            <a:r>
              <a:rPr lang="ko-KR" altLang="en-US" dirty="0"/>
              <a:t>에 대한 종류와 설명이 공통 </a:t>
            </a:r>
            <a:r>
              <a:rPr lang="en-US" altLang="ko-KR" dirty="0"/>
              <a:t>UI </a:t>
            </a:r>
            <a:r>
              <a:rPr lang="ko-KR" altLang="en-US" dirty="0"/>
              <a:t>정의에 포함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068960"/>
            <a:ext cx="5400600" cy="336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9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</TotalTime>
  <Words>1037</Words>
  <Application>Microsoft Office PowerPoint</Application>
  <PresentationFormat>화면 슬라이드 쇼(4:3)</PresentationFormat>
  <Paragraphs>143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16 스토리보드 작성</vt:lpstr>
      <vt:lpstr>PowerPoint 프레젠테이션</vt:lpstr>
      <vt:lpstr>PowerPoint 프레젠테이션</vt:lpstr>
      <vt:lpstr>01. 스토리보드의 이해</vt:lpstr>
      <vt:lpstr>01. 스토리보드의 이해</vt:lpstr>
      <vt:lpstr>01. 스토리보드의 이해</vt:lpstr>
      <vt:lpstr>01. 스토리보드의 이해</vt:lpstr>
      <vt:lpstr>01. 스토리보드의 이해</vt:lpstr>
      <vt:lpstr>01. 스토리보드의 이해</vt:lpstr>
      <vt:lpstr>01. 스토리보드의 이해</vt:lpstr>
      <vt:lpstr>01. 스토리보드의 이해</vt:lpstr>
      <vt:lpstr>02. 서비스 흐름도</vt:lpstr>
      <vt:lpstr>02. 서비스 흐름도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03. 스토리보드의 화면 설계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마케팅팀</cp:lastModifiedBy>
  <cp:revision>158</cp:revision>
  <dcterms:created xsi:type="dcterms:W3CDTF">2020-06-18T03:20:34Z</dcterms:created>
  <dcterms:modified xsi:type="dcterms:W3CDTF">2023-01-03T08:05:30Z</dcterms:modified>
</cp:coreProperties>
</file>