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461" r:id="rId2"/>
    <p:sldId id="522" r:id="rId3"/>
    <p:sldId id="386" r:id="rId4"/>
    <p:sldId id="387" r:id="rId5"/>
    <p:sldId id="460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38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574"/>
    <a:srgbClr val="FFFFFF"/>
    <a:srgbClr val="F0DDE3"/>
    <a:srgbClr val="E2BBC7"/>
    <a:srgbClr val="CC889D"/>
    <a:srgbClr val="83CBA1"/>
    <a:srgbClr val="C85873"/>
    <a:srgbClr val="DB91A3"/>
    <a:srgbClr val="E6B4C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29" autoAdjust="0"/>
    <p:restoredTop sz="98898" autoAdjust="0"/>
  </p:normalViewPr>
  <p:slideViewPr>
    <p:cSldViewPr>
      <p:cViewPr varScale="1">
        <p:scale>
          <a:sx n="111" d="100"/>
          <a:sy n="111" d="100"/>
        </p:scale>
        <p:origin x="1758" y="10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0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755576" y="165231"/>
            <a:ext cx="5804295" cy="5454426"/>
            <a:chOff x="755576" y="165231"/>
            <a:chExt cx="5804295" cy="5454426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72852"/>
              <a:ext cx="4968552" cy="94680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rgbClr val="83CBA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 userDrawn="1"/>
        </p:nvSpPr>
        <p:spPr>
          <a:xfrm>
            <a:off x="2195736" y="5843592"/>
            <a:ext cx="69482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619945" y="5921929"/>
            <a:ext cx="22322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300" b="1" dirty="0">
                <a:latin typeface="+mn-lt"/>
                <a:ea typeface="맑은 고딕" pitchFamily="50" charset="-127"/>
              </a:rPr>
              <a:t>Chapter.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2348136" y="5995992"/>
            <a:ext cx="6948264" cy="54868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755576" y="165231"/>
            <a:ext cx="5804295" cy="5409976"/>
            <a:chOff x="755576" y="165231"/>
            <a:chExt cx="5804295" cy="5409976"/>
          </a:xfrm>
        </p:grpSpPr>
        <p:pic>
          <p:nvPicPr>
            <p:cNvPr id="24" name="그림 2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28402"/>
              <a:ext cx="4968552" cy="9468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8676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8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7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2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B6557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65574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B65574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CC6A81"/>
              </a:buClr>
              <a:buFont typeface="Arial" pitchFamily="34" charset="0"/>
              <a:buChar char="•"/>
              <a:defRPr sz="1150"/>
            </a:lvl3pPr>
            <a:lvl4pPr marL="809625" indent="-180975">
              <a:spcAft>
                <a:spcPts val="300"/>
              </a:spcAft>
              <a:buClr>
                <a:srgbClr val="B65574"/>
              </a:buClr>
              <a:buSzPct val="96000"/>
              <a:defRPr sz="1050"/>
            </a:lvl4pPr>
            <a:lvl5pPr marL="990600" indent="-180975">
              <a:buClr>
                <a:srgbClr val="B65574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9060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A7D7FFC2-62D3-4BE0-8529-F40C1ADBD02D}"/>
              </a:ext>
            </a:extLst>
          </p:cNvPr>
          <p:cNvSpPr txBox="1"/>
          <p:nvPr userDrawn="1"/>
        </p:nvSpPr>
        <p:spPr>
          <a:xfrm>
            <a:off x="1475656" y="2767280"/>
            <a:ext cx="6696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Thank you</a:t>
            </a:r>
            <a:endParaRPr kumimoji="0"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92FB73-1543-4900-9730-CEBEC129D71A}"/>
              </a:ext>
            </a:extLst>
          </p:cNvPr>
          <p:cNvCxnSpPr>
            <a:cxnSpLocks/>
          </p:cNvCxnSpPr>
          <p:nvPr userDrawn="1"/>
        </p:nvCxnSpPr>
        <p:spPr>
          <a:xfrm>
            <a:off x="1619672" y="4221088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8D78D7-6975-4922-977D-2566434936B4}"/>
              </a:ext>
            </a:extLst>
          </p:cNvPr>
          <p:cNvCxnSpPr>
            <a:cxnSpLocks/>
          </p:cNvCxnSpPr>
          <p:nvPr userDrawn="1"/>
        </p:nvCxnSpPr>
        <p:spPr>
          <a:xfrm>
            <a:off x="1691680" y="2708920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1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7" r:id="rId2"/>
    <p:sldLayoutId id="2147483722" r:id="rId3"/>
    <p:sldLayoutId id="2147483723" r:id="rId4"/>
    <p:sldLayoutId id="2147483724" r:id="rId5"/>
    <p:sldLayoutId id="214748372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프로토타이핑의 종류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/>
              <a:t>고 충실도 프로토타이핑</a:t>
            </a:r>
            <a:endParaRPr lang="en-US" altLang="ko-KR" dirty="0"/>
          </a:p>
          <a:p>
            <a:pPr lvl="2"/>
            <a:r>
              <a:rPr lang="ko-KR" altLang="en-US" dirty="0"/>
              <a:t>제품이나 서비스의 최종 구현 단계 전 최종 결 과물에 가장 가까운 형태의 프로토타입을 제작하여 테스트 하는 방법 </a:t>
            </a: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ko-KR" altLang="en-US" dirty="0" err="1"/>
              <a:t>화면별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디자인이 적용되어 심미적으로 아름답고 마우스 클릭 및 화면 전환</a:t>
            </a:r>
            <a:r>
              <a:rPr lang="en-US" altLang="ko-KR" dirty="0"/>
              <a:t>, </a:t>
            </a:r>
            <a:r>
              <a:rPr lang="ko-KR" altLang="en-US" dirty="0"/>
              <a:t>애니메이션 등 실제 대화형 </a:t>
            </a:r>
            <a:endParaRPr lang="en-US" altLang="ko-KR" dirty="0"/>
          </a:p>
          <a:p>
            <a:pPr marL="447675" lvl="2" indent="0">
              <a:buNone/>
            </a:pPr>
            <a:r>
              <a:rPr lang="ko-KR" altLang="en-US" sz="900" dirty="0"/>
              <a:t>  </a:t>
            </a:r>
            <a:r>
              <a:rPr lang="ko-KR" altLang="en-US" sz="1050" dirty="0"/>
              <a:t>  </a:t>
            </a:r>
            <a:r>
              <a:rPr lang="ko-KR" altLang="en-US" dirty="0" err="1"/>
              <a:t>인터랙션을</a:t>
            </a:r>
            <a:r>
              <a:rPr lang="ko-KR" altLang="en-US" dirty="0"/>
              <a:t> 통해 실질적인 사용성 테스트를 수행할 수 있음</a:t>
            </a:r>
            <a:endParaRPr lang="en-US" altLang="ko-KR" dirty="0"/>
          </a:p>
          <a:p>
            <a:pPr lvl="2"/>
            <a:r>
              <a:rPr lang="ko-KR" altLang="en-US" dirty="0"/>
              <a:t>프로젝트 내부 부서간의 최종 검증을 위해 활용되거나 클라이언트와 같은 외부 프로젝트 관계자의 승인 및 피드백을 </a:t>
            </a:r>
            <a:endParaRPr lang="en-US" altLang="ko-KR" dirty="0"/>
          </a:p>
          <a:p>
            <a:pPr marL="447675" lvl="2" indent="0">
              <a:buNone/>
            </a:pPr>
            <a:r>
              <a:rPr lang="ko-KR" altLang="en-US" sz="1000" dirty="0"/>
              <a:t>   </a:t>
            </a:r>
            <a:r>
              <a:rPr lang="ko-KR" altLang="en-US" sz="1100" dirty="0"/>
              <a:t> </a:t>
            </a:r>
            <a:r>
              <a:rPr lang="ko-KR" altLang="en-US" dirty="0"/>
              <a:t>요청하는데 용이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717163" cy="374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5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프로토타이핑 제작 도구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 err="1"/>
              <a:t>어도비</a:t>
            </a:r>
            <a:r>
              <a:rPr lang="ko-KR" altLang="en-US" dirty="0"/>
              <a:t> </a:t>
            </a:r>
            <a:r>
              <a:rPr lang="en-US" altLang="ko-KR" dirty="0"/>
              <a:t>XD</a:t>
            </a:r>
          </a:p>
          <a:p>
            <a:pPr lvl="2"/>
            <a:r>
              <a:rPr lang="ko-KR" altLang="en-US" dirty="0" err="1"/>
              <a:t>어도비사에서</a:t>
            </a:r>
            <a:r>
              <a:rPr lang="ko-KR" altLang="en-US" dirty="0"/>
              <a:t> 출시한 웹 및 모바일 앱 용 벡터 기반의 프로토타이핑 제작 도구</a:t>
            </a:r>
            <a:endParaRPr lang="en-US" altLang="ko-KR" dirty="0"/>
          </a:p>
          <a:p>
            <a:pPr lvl="2"/>
            <a:r>
              <a:rPr lang="ko-KR" altLang="en-US" dirty="0"/>
              <a:t>포토샵</a:t>
            </a:r>
            <a:r>
              <a:rPr lang="en-US" altLang="ko-KR" dirty="0"/>
              <a:t>, </a:t>
            </a:r>
            <a:r>
              <a:rPr lang="ko-KR" altLang="en-US" dirty="0"/>
              <a:t>일러스트레이터</a:t>
            </a:r>
            <a:r>
              <a:rPr lang="en-US" altLang="ko-KR" dirty="0"/>
              <a:t>, </a:t>
            </a:r>
            <a:r>
              <a:rPr lang="ko-KR" altLang="en-US" dirty="0"/>
              <a:t>애프터 이펙트 등의 응용 프로그램 들과 상호 호환 가능</a:t>
            </a:r>
            <a:endParaRPr lang="en-US" altLang="ko-KR" dirty="0"/>
          </a:p>
          <a:p>
            <a:pPr lvl="2"/>
            <a:r>
              <a:rPr lang="ko-KR" altLang="en-US" sz="1130" dirty="0" err="1"/>
              <a:t>반응형</a:t>
            </a:r>
            <a:r>
              <a:rPr lang="ko-KR" altLang="en-US" sz="1130" dirty="0"/>
              <a:t> 크기 조정이 지원되므로 휴대폰</a:t>
            </a:r>
            <a:r>
              <a:rPr lang="en-US" altLang="ko-KR" sz="1130" dirty="0"/>
              <a:t>, PC</a:t>
            </a:r>
            <a:r>
              <a:rPr lang="ko-KR" altLang="en-US" sz="1130" dirty="0"/>
              <a:t>와 같은 다양한 크기의 플랫폼 화면에 맞게 자동으로 크기를 조정할 수 있음</a:t>
            </a:r>
            <a:endParaRPr lang="en-US" altLang="ko-KR" sz="113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39" y="2564904"/>
            <a:ext cx="6733443" cy="38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3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프로토타이핑 제작 도구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/>
              <a:t>스케치</a:t>
            </a:r>
            <a:endParaRPr lang="en-US" altLang="ko-KR" dirty="0"/>
          </a:p>
          <a:p>
            <a:pPr lvl="2"/>
            <a:r>
              <a:rPr lang="ko-KR" altLang="en-US" dirty="0"/>
              <a:t>직관적인 인터페이스와 다양한 템플릿 및 확장 플러그인 제공을 통해 비교적 사용이 쉬운 편</a:t>
            </a:r>
            <a:endParaRPr lang="en-US" altLang="ko-KR" dirty="0"/>
          </a:p>
          <a:p>
            <a:pPr lvl="2"/>
            <a:r>
              <a:rPr lang="ko-KR" altLang="en-US" dirty="0"/>
              <a:t>시간 대비 높은 작업 효율을 보여줌</a:t>
            </a:r>
            <a:endParaRPr lang="en-US" altLang="ko-KR" dirty="0"/>
          </a:p>
          <a:p>
            <a:pPr lvl="2"/>
            <a:r>
              <a:rPr lang="ko-KR" altLang="en-US" dirty="0"/>
              <a:t>프로그램 설치 파일이 </a:t>
            </a:r>
            <a:r>
              <a:rPr lang="en-US" altLang="ko-KR" dirty="0"/>
              <a:t>38MB</a:t>
            </a:r>
            <a:r>
              <a:rPr lang="ko-KR" altLang="en-US" dirty="0"/>
              <a:t>정도로 매우 가볍고 벡터 기반이라 </a:t>
            </a:r>
            <a:r>
              <a:rPr lang="ko-KR" altLang="en-US" dirty="0" err="1"/>
              <a:t>리사이징이</a:t>
            </a:r>
            <a:r>
              <a:rPr lang="ko-KR" altLang="en-US" dirty="0"/>
              <a:t> 편리하여 다양한 디바이스에 적용 가능</a:t>
            </a:r>
            <a:endParaRPr lang="en-US" altLang="ko-KR" dirty="0"/>
          </a:p>
          <a:p>
            <a:pPr lvl="2"/>
            <a:r>
              <a:rPr lang="ko-KR" altLang="en-US" dirty="0"/>
              <a:t>맥에서만 사용 가능하다는 점은 스케치의 가장 치명적인 단점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780928"/>
            <a:ext cx="4477876" cy="38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4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프로토타이핑 제작 도구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 err="1"/>
              <a:t>피그마</a:t>
            </a:r>
            <a:endParaRPr lang="en-US" altLang="ko-KR" dirty="0"/>
          </a:p>
          <a:p>
            <a:pPr lvl="2"/>
            <a:r>
              <a:rPr lang="ko-KR" altLang="en-US" dirty="0"/>
              <a:t>브라우저 기반의 프로토타이핑 제작 도구로 크롬</a:t>
            </a:r>
            <a:r>
              <a:rPr lang="en-US" altLang="ko-KR" dirty="0"/>
              <a:t>, </a:t>
            </a:r>
            <a:r>
              <a:rPr lang="ko-KR" altLang="en-US" dirty="0"/>
              <a:t>사파리</a:t>
            </a:r>
            <a:r>
              <a:rPr lang="en-US" altLang="ko-KR" dirty="0"/>
              <a:t>, </a:t>
            </a:r>
            <a:r>
              <a:rPr lang="ko-KR" altLang="en-US" dirty="0" err="1"/>
              <a:t>엣지</a:t>
            </a:r>
            <a:r>
              <a:rPr lang="ko-KR" altLang="en-US" dirty="0"/>
              <a:t> 등 실행 가능</a:t>
            </a:r>
            <a:endParaRPr lang="en-US" altLang="ko-KR" dirty="0"/>
          </a:p>
          <a:p>
            <a:pPr lvl="2"/>
            <a:r>
              <a:rPr lang="ko-KR" altLang="en-US" dirty="0"/>
              <a:t>스케치와는 달리 윈 </a:t>
            </a:r>
            <a:r>
              <a:rPr lang="ko-KR" altLang="en-US" dirty="0" err="1"/>
              <a:t>도우</a:t>
            </a:r>
            <a:r>
              <a:rPr lang="en-US" altLang="ko-KR" dirty="0"/>
              <a:t>, </a:t>
            </a:r>
            <a:r>
              <a:rPr lang="ko-KR" altLang="en-US" dirty="0"/>
              <a:t>맥 </a:t>
            </a:r>
            <a:r>
              <a:rPr lang="en-US" altLang="ko-KR" dirty="0"/>
              <a:t>iOS, </a:t>
            </a:r>
            <a:r>
              <a:rPr lang="ko-KR" altLang="en-US" dirty="0"/>
              <a:t>리눅스 등 다양한 운영체제에서 사용할 수 있음</a:t>
            </a:r>
            <a:endParaRPr lang="en-US" altLang="ko-KR" dirty="0"/>
          </a:p>
          <a:p>
            <a:pPr lvl="2"/>
            <a:r>
              <a:rPr lang="ko-KR" altLang="en-US" dirty="0"/>
              <a:t>동시에 여러 사람이 실시간으로 온라인 협업을 통한 작업이 가능</a:t>
            </a:r>
            <a:endParaRPr lang="en-US" altLang="ko-KR" dirty="0"/>
          </a:p>
          <a:p>
            <a:pPr lvl="2"/>
            <a:r>
              <a:rPr lang="ko-KR" altLang="en-US" sz="1100" dirty="0"/>
              <a:t>웹 하드 형태의 </a:t>
            </a:r>
            <a:r>
              <a:rPr lang="ko-KR" altLang="en-US" sz="1100" dirty="0" err="1"/>
              <a:t>클라우드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스토리지를</a:t>
            </a:r>
            <a:r>
              <a:rPr lang="ko-KR" altLang="en-US" sz="1100" dirty="0"/>
              <a:t> 무제한 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제공하여 장소 제약 없이 언제 어디서나 </a:t>
            </a:r>
            <a:r>
              <a:rPr lang="ko-KR" altLang="en-US" sz="1100" dirty="0" err="1"/>
              <a:t>로그인을</a:t>
            </a:r>
            <a:r>
              <a:rPr lang="ko-KR" altLang="en-US" sz="1100" dirty="0"/>
              <a:t> 통해 작업할 수 있음</a:t>
            </a:r>
            <a:endParaRPr lang="en-US" altLang="ko-KR" sz="1100" dirty="0"/>
          </a:p>
          <a:p>
            <a:pPr lvl="2"/>
            <a:r>
              <a:rPr lang="ko-KR" altLang="en-US" dirty="0"/>
              <a:t>작업을 수행하기 위해서는 일단 무조건 온라인 상태여야 함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356992"/>
            <a:ext cx="4477876" cy="27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프로토타이핑 제작 도구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/>
              <a:t>카카오 오븐</a:t>
            </a:r>
            <a:endParaRPr lang="en-US" altLang="ko-KR" dirty="0"/>
          </a:p>
          <a:p>
            <a:pPr lvl="2"/>
            <a:r>
              <a:rPr lang="ko-KR" altLang="en-US" dirty="0"/>
              <a:t>카카오에서 제공하는 무료 웹 기반 프로토타이핑 툴</a:t>
            </a:r>
            <a:endParaRPr lang="en-US" altLang="ko-KR" dirty="0"/>
          </a:p>
          <a:p>
            <a:pPr lvl="2"/>
            <a:r>
              <a:rPr lang="en-US" altLang="ko-KR" dirty="0"/>
              <a:t>13</a:t>
            </a:r>
            <a:r>
              <a:rPr lang="ko-KR" altLang="en-US" dirty="0"/>
              <a:t>개의 카 </a:t>
            </a:r>
            <a:r>
              <a:rPr lang="ko-KR" altLang="en-US" dirty="0" err="1"/>
              <a:t>테고리에</a:t>
            </a:r>
            <a:r>
              <a:rPr lang="ko-KR" altLang="en-US" dirty="0"/>
              <a:t> 총 </a:t>
            </a:r>
            <a:r>
              <a:rPr lang="en-US" altLang="ko-KR" dirty="0"/>
              <a:t>100</a:t>
            </a:r>
            <a:r>
              <a:rPr lang="ko-KR" altLang="en-US" dirty="0"/>
              <a:t>여 개의 </a:t>
            </a:r>
            <a:r>
              <a:rPr lang="en-US" altLang="ko-KR" dirty="0"/>
              <a:t>UI </a:t>
            </a:r>
            <a:r>
              <a:rPr lang="ko-KR" altLang="en-US" dirty="0"/>
              <a:t>컴포넌트와 </a:t>
            </a:r>
            <a:r>
              <a:rPr lang="en-US" altLang="ko-KR" dirty="0"/>
              <a:t>1,200</a:t>
            </a:r>
            <a:r>
              <a:rPr lang="ko-KR" altLang="en-US" dirty="0"/>
              <a:t>여 개의 방대한 벡터 아이콘을 제공</a:t>
            </a:r>
            <a:endParaRPr lang="en-US" altLang="ko-KR" dirty="0"/>
          </a:p>
          <a:p>
            <a:pPr lvl="2"/>
            <a:r>
              <a:rPr lang="ko-KR" altLang="en-US" dirty="0"/>
              <a:t>모바일 및 태블릿 </a:t>
            </a:r>
            <a:r>
              <a:rPr lang="en-US" altLang="ko-KR" dirty="0"/>
              <a:t>PC</a:t>
            </a:r>
            <a:r>
              <a:rPr lang="ko-KR" altLang="en-US" dirty="0"/>
              <a:t>의 스크린 크기까지 다양한 크기 선택을 지원</a:t>
            </a:r>
            <a:endParaRPr lang="en-US" altLang="ko-KR" dirty="0"/>
          </a:p>
          <a:p>
            <a:pPr lvl="2"/>
            <a:r>
              <a:rPr lang="ko-KR" altLang="en-US" dirty="0"/>
              <a:t>비교적 사용이 간편하여 복잡한 화면 구성보다는 프로젝트 초기 서비스의 대략적인 화면 구조 설계에 적합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52936"/>
            <a:ext cx="5688632" cy="375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54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프로토타이핑 제작 도구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 err="1"/>
              <a:t>피그마</a:t>
            </a:r>
            <a:endParaRPr lang="en-US" altLang="ko-KR" dirty="0"/>
          </a:p>
          <a:p>
            <a:pPr lvl="2"/>
            <a:r>
              <a:rPr lang="ko-KR" altLang="en-US" dirty="0"/>
              <a:t>디지털 스토리보드와 프로토타이핑의 제작 툴로 전체 페이지의 흐름을 한눈에 보여주는 서비스 흐름도와 각 화면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sz="1100" dirty="0"/>
              <a:t>    </a:t>
            </a:r>
            <a:r>
              <a:rPr lang="ko-KR" altLang="en-US" dirty="0"/>
              <a:t>세부 영역에 </a:t>
            </a:r>
            <a:r>
              <a:rPr lang="ko-KR" altLang="en-US" dirty="0" err="1"/>
              <a:t>디테일한</a:t>
            </a:r>
            <a:r>
              <a:rPr lang="ko-KR" altLang="en-US" dirty="0"/>
              <a:t> 설명을 작성하는 것이 용이</a:t>
            </a:r>
            <a:endParaRPr lang="en-US" altLang="ko-KR" dirty="0"/>
          </a:p>
          <a:p>
            <a:pPr lvl="2"/>
            <a:r>
              <a:rPr lang="ko-KR" altLang="en-US" dirty="0"/>
              <a:t>작성된 와이어프레임을 </a:t>
            </a:r>
            <a:r>
              <a:rPr lang="en-US" altLang="ko-KR" dirty="0"/>
              <a:t>HTML</a:t>
            </a:r>
            <a:r>
              <a:rPr lang="ko-KR" altLang="en-US" dirty="0"/>
              <a:t>로 생성해 보여줘 디자이너 및 개발자와의 커뮤니케이션과 빠른 의사결정이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38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17 </a:t>
            </a:r>
            <a:r>
              <a:rPr lang="ko-KR" altLang="en-US" sz="2800" dirty="0"/>
              <a:t>프로토타이핑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91392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프로토타이핑의 이해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프로토타이핑의 종류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프로토타이핑 제작 도구</a:t>
            </a:r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920880" cy="4104456"/>
          </a:xfrm>
        </p:spPr>
        <p:txBody>
          <a:bodyPr>
            <a:normAutofit/>
          </a:bodyPr>
          <a:lstStyle/>
          <a:p>
            <a:pPr>
              <a:buClr>
                <a:srgbClr val="EDCAD2"/>
              </a:buClr>
            </a:pPr>
            <a:r>
              <a:rPr lang="ko-KR" altLang="en-US" sz="1400" dirty="0"/>
              <a:t>프로토타이핑에 대한 개념을 이해하고 이를 바탕으로 프로토타이핑의 종류와 제작 도구를 </a:t>
            </a:r>
            <a:br>
              <a:rPr lang="en-US" altLang="ko-KR" sz="1400" dirty="0"/>
            </a:br>
            <a:r>
              <a:rPr lang="ko-KR" altLang="en-US" sz="1400" dirty="0"/>
              <a:t>활용한 제작 방법을 다양한 사례를 통해 알아본다</a:t>
            </a:r>
            <a:r>
              <a:rPr lang="en-US" altLang="ko-KR" sz="1400" dirty="0"/>
              <a:t>.</a:t>
            </a:r>
            <a:endParaRPr lang="ko-KR" altLang="en-US" sz="1550" dirty="0"/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프로토타이핑의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프로토타이핑의 개념</a:t>
            </a:r>
            <a:endParaRPr lang="en-US" altLang="ko-KR" dirty="0"/>
          </a:p>
          <a:p>
            <a:pPr lvl="2"/>
            <a:r>
              <a:rPr lang="ko-KR" altLang="en-US" dirty="0"/>
              <a:t>제품 또는 서비스의 출시 전</a:t>
            </a:r>
            <a:r>
              <a:rPr lang="en-US" altLang="ko-KR" dirty="0"/>
              <a:t>, </a:t>
            </a:r>
            <a:r>
              <a:rPr lang="ko-KR" altLang="en-US" dirty="0"/>
              <a:t>설계 단계에서 시행되는 일종의 테스트</a:t>
            </a:r>
            <a:endParaRPr lang="en-US" altLang="ko-KR" dirty="0"/>
          </a:p>
          <a:p>
            <a:pPr lvl="2"/>
            <a:r>
              <a:rPr lang="ko-KR" altLang="en-US" dirty="0"/>
              <a:t>서비스의 흐름을 파악하고 사용자 테스트 그룹으로부터 다양한 피드백을 수집하는 시뮬레이션 과정을 의미</a:t>
            </a:r>
            <a:endParaRPr lang="en-US" altLang="ko-KR" dirty="0"/>
          </a:p>
          <a:p>
            <a:pPr lvl="2"/>
            <a:r>
              <a:rPr lang="ko-KR" altLang="en-US" dirty="0"/>
              <a:t>개선이 필요한 사항에 대한 수정 및 사용성 문제를 해결할 수 있음</a:t>
            </a:r>
            <a:endParaRPr lang="en-US" altLang="ko-KR" dirty="0"/>
          </a:p>
          <a:p>
            <a:pPr lvl="2"/>
            <a:r>
              <a:rPr lang="ko-KR" altLang="en-US" dirty="0"/>
              <a:t>프로젝트 내부 인력과 클라이언트 및 외부 이해 관계자와의 의사결정 및 커뮤니케이션 용도로 활용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24944"/>
            <a:ext cx="6912768" cy="338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5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프로토타이핑의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프로토타이핑의 필요성</a:t>
            </a:r>
            <a:endParaRPr lang="en-US" altLang="ko-KR" dirty="0"/>
          </a:p>
          <a:p>
            <a:pPr lvl="2"/>
            <a:r>
              <a:rPr lang="en-US" altLang="ko-KR" dirty="0"/>
              <a:t>IDEO</a:t>
            </a:r>
            <a:r>
              <a:rPr lang="ko-KR" altLang="en-US" dirty="0"/>
              <a:t>의 </a:t>
            </a:r>
            <a:r>
              <a:rPr lang="en-US" altLang="ko-KR" dirty="0"/>
              <a:t>Tom</a:t>
            </a:r>
            <a:r>
              <a:rPr lang="ko-KR" altLang="en-US" dirty="0"/>
              <a:t>과 </a:t>
            </a:r>
            <a:r>
              <a:rPr lang="en-US" altLang="ko-KR" dirty="0"/>
              <a:t>David Kelley: </a:t>
            </a:r>
            <a:r>
              <a:rPr lang="ko-KR" altLang="en-US" dirty="0"/>
              <a:t>“사진이 </a:t>
            </a:r>
            <a:r>
              <a:rPr lang="en-US" altLang="ko-KR" dirty="0"/>
              <a:t>1,000 </a:t>
            </a:r>
            <a:r>
              <a:rPr lang="ko-KR" altLang="en-US" dirty="0"/>
              <a:t>단어의 가치가 있다면 프로토타이핑은 </a:t>
            </a:r>
            <a:r>
              <a:rPr lang="en-US" altLang="ko-KR" dirty="0"/>
              <a:t>1,000</a:t>
            </a:r>
            <a:r>
              <a:rPr lang="ko-KR" altLang="en-US" dirty="0"/>
              <a:t>회의 가치가 있다” </a:t>
            </a:r>
            <a:endParaRPr lang="en-US" altLang="ko-KR" dirty="0"/>
          </a:p>
          <a:p>
            <a:pPr lvl="2"/>
            <a:r>
              <a:rPr lang="ko-KR" altLang="en-US" dirty="0"/>
              <a:t>빠른 테스트를 통해 오류를 미리 발견할 수 있음</a:t>
            </a:r>
            <a:endParaRPr lang="en-US" altLang="ko-KR" dirty="0"/>
          </a:p>
          <a:p>
            <a:pPr lvl="2"/>
            <a:r>
              <a:rPr lang="ko-KR" altLang="en-US" dirty="0"/>
              <a:t>검증과 보안의 과정을 통해 예상치 못한 문제점을 찾아내어 실수를 반복하지 않도록 미연에 방지</a:t>
            </a:r>
            <a:endParaRPr lang="en-US" altLang="ko-KR" dirty="0"/>
          </a:p>
          <a:p>
            <a:pPr lvl="2"/>
            <a:r>
              <a:rPr lang="ko-KR" altLang="en-US" dirty="0"/>
              <a:t>최종 결과물을 만들어 내는 데 있어 시간과 비용을 절약할 수 있음</a:t>
            </a:r>
            <a:endParaRPr lang="en-US" altLang="ko-KR" dirty="0"/>
          </a:p>
          <a:p>
            <a:pPr lvl="2"/>
            <a:r>
              <a:rPr lang="ko-KR" altLang="en-US" dirty="0"/>
              <a:t>이해 관계자들과의 신속한 의사결정을 위한 협업 도구로써 훌륭한 역할을 수행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068960"/>
            <a:ext cx="5205868" cy="338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5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프로토타이핑의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프로토타이핑 프로세스</a:t>
            </a:r>
            <a:endParaRPr lang="en-US" altLang="ko-KR" dirty="0"/>
          </a:p>
          <a:p>
            <a:pPr lvl="2"/>
            <a:r>
              <a:rPr lang="ko-KR" altLang="en-US" dirty="0"/>
              <a:t>마지막 단계인 평가에서 도출된 개선안을 보완하여 동일한 사이클로 점진적으로 반복하며 수행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목표 설정 </a:t>
            </a:r>
            <a:r>
              <a:rPr lang="en-US" altLang="ko-KR" dirty="0"/>
              <a:t>: </a:t>
            </a:r>
            <a:r>
              <a:rPr lang="ko-KR" altLang="en-US" dirty="0"/>
              <a:t>테스트를 통해 발견하고자 하는 것이 무엇인지 명확한 목표를 설정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사용자 정의 </a:t>
            </a:r>
            <a:r>
              <a:rPr lang="en-US" altLang="ko-KR" dirty="0"/>
              <a:t>: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숙련도</a:t>
            </a:r>
            <a:r>
              <a:rPr lang="en-US" altLang="ko-KR" dirty="0"/>
              <a:t>, </a:t>
            </a:r>
            <a:r>
              <a:rPr lang="ko-KR" altLang="en-US" dirty="0"/>
              <a:t>서비스 이용 경험 등 목표 사용자를 정의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시나리오 작성 </a:t>
            </a:r>
            <a:r>
              <a:rPr lang="en-US" altLang="ko-KR" dirty="0"/>
              <a:t>: </a:t>
            </a:r>
            <a:r>
              <a:rPr lang="ko-KR" altLang="en-US" dirty="0"/>
              <a:t>사용자가 수행해야할 과업을 시나리오 형태로 작성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 err="1"/>
              <a:t>프로토타입</a:t>
            </a:r>
            <a:r>
              <a:rPr lang="ko-KR" altLang="en-US" dirty="0"/>
              <a:t> 제작</a:t>
            </a:r>
            <a:r>
              <a:rPr lang="en-US" altLang="ko-KR" dirty="0"/>
              <a:t>: </a:t>
            </a:r>
            <a:r>
              <a:rPr lang="ko-KR" altLang="en-US" dirty="0"/>
              <a:t>테스트에 사용될 프로토타이핑의 형태를 결정하고 작성된 과업 시나리오를 기반으로 </a:t>
            </a:r>
            <a:endParaRPr lang="en-US" altLang="ko-KR" dirty="0"/>
          </a:p>
          <a:p>
            <a:pPr marL="628650" lvl="3" indent="0">
              <a:buNone/>
            </a:pPr>
            <a:r>
              <a:rPr lang="ko-KR" altLang="en-US" dirty="0"/>
              <a:t>                         </a:t>
            </a:r>
            <a:r>
              <a:rPr lang="ko-KR" altLang="en-US" sz="1150" dirty="0"/>
              <a:t>프로토타입을 제작</a:t>
            </a:r>
            <a:endParaRPr lang="en-US" altLang="ko-KR" sz="1150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테스트 수행 </a:t>
            </a:r>
            <a:r>
              <a:rPr lang="en-US" altLang="ko-KR" dirty="0"/>
              <a:t>: </a:t>
            </a:r>
            <a:r>
              <a:rPr lang="ko-KR" altLang="en-US" dirty="0"/>
              <a:t>제작된 프로토타입을 이용하여 테스트를 수행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평가 </a:t>
            </a:r>
            <a:r>
              <a:rPr lang="en-US" altLang="ko-KR" dirty="0"/>
              <a:t>: </a:t>
            </a:r>
            <a:r>
              <a:rPr lang="ko-KR" altLang="en-US" dirty="0"/>
              <a:t>가장 중요한 단계로 테스트를 통해 발견된 문제점을 개선 및 보완하고 해결 방안을 도출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88840"/>
            <a:ext cx="5256584" cy="216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2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프로토타이핑의 종류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저 충실도 프로토타이핑</a:t>
            </a:r>
            <a:endParaRPr lang="en-US" altLang="ko-KR" dirty="0"/>
          </a:p>
          <a:p>
            <a:pPr lvl="1"/>
            <a:r>
              <a:rPr lang="ko-KR" altLang="en-US" dirty="0"/>
              <a:t>저 충실도 프로토타이핑의 개념</a:t>
            </a:r>
            <a:endParaRPr lang="en-US" altLang="ko-KR" dirty="0"/>
          </a:p>
          <a:p>
            <a:pPr lvl="2"/>
            <a:r>
              <a:rPr lang="ko-KR" altLang="en-US" dirty="0"/>
              <a:t>일반적으로 프로젝트 초기 단계에서 시행해볼 수 있는 방법</a:t>
            </a:r>
            <a:endParaRPr lang="en-US" altLang="ko-KR" dirty="0"/>
          </a:p>
          <a:p>
            <a:pPr lvl="2"/>
            <a:r>
              <a:rPr lang="ko-KR" altLang="en-US" dirty="0"/>
              <a:t>제품 및 서비스 아이디어를 스케치 형태로 </a:t>
            </a:r>
            <a:r>
              <a:rPr lang="ko-KR" altLang="en-US" dirty="0" err="1"/>
              <a:t>러프하게</a:t>
            </a:r>
            <a:r>
              <a:rPr lang="ko-KR" altLang="en-US" dirty="0"/>
              <a:t> 표현하여 빠르고 간단 하게 서비스의 흐름을 개략적으로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sz="1000" dirty="0"/>
              <a:t>    </a:t>
            </a:r>
            <a:r>
              <a:rPr lang="ko-KR" altLang="en-US" dirty="0"/>
              <a:t>설명하고 가시화하여 서비스의 유용성을 테스트하는 방법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284984"/>
            <a:ext cx="6304481" cy="27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0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프로토타이핑의 종류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저 충실도 프로토타이핑</a:t>
            </a:r>
            <a:endParaRPr lang="en-US" altLang="ko-KR" dirty="0"/>
          </a:p>
          <a:p>
            <a:pPr lvl="1"/>
            <a:r>
              <a:rPr lang="ko-KR" altLang="en-US" dirty="0"/>
              <a:t>페이퍼 프로토타이핑</a:t>
            </a:r>
            <a:endParaRPr lang="en-US" altLang="ko-KR" dirty="0"/>
          </a:p>
          <a:p>
            <a:pPr lvl="2"/>
            <a:r>
              <a:rPr lang="ko-KR" altLang="en-US" dirty="0"/>
              <a:t>종이에 와이어프레임 형태의 간략한 화면을 손으로 그려 과업 수행 단계에 필요한 사용성을 검증하기 위한 도구</a:t>
            </a:r>
            <a:endParaRPr lang="en-US" altLang="ko-KR" dirty="0"/>
          </a:p>
          <a:p>
            <a:pPr lvl="2"/>
            <a:r>
              <a:rPr lang="en-US" altLang="ko-KR" dirty="0"/>
              <a:t>UI</a:t>
            </a:r>
            <a:r>
              <a:rPr lang="ko-KR" altLang="en-US" dirty="0"/>
              <a:t>의 개발</a:t>
            </a:r>
            <a:r>
              <a:rPr lang="en-US" altLang="ko-KR" dirty="0"/>
              <a:t>, </a:t>
            </a:r>
            <a:r>
              <a:rPr lang="ko-KR" altLang="en-US" dirty="0"/>
              <a:t>평가</a:t>
            </a:r>
            <a:r>
              <a:rPr lang="en-US" altLang="ko-KR" dirty="0"/>
              <a:t>, </a:t>
            </a:r>
            <a:r>
              <a:rPr lang="ko-KR" altLang="en-US" dirty="0"/>
              <a:t>수정 단계에서 주로 활용</a:t>
            </a:r>
            <a:endParaRPr lang="en-US" altLang="ko-KR" dirty="0"/>
          </a:p>
          <a:p>
            <a:pPr lvl="2"/>
            <a:r>
              <a:rPr lang="ko-KR" altLang="en-US" dirty="0"/>
              <a:t>특별한 장비나 장소의 구애 없이 저렴한 비용으로 피실험자에게 친숙하고 빠르게 테스트를 수행할 수 있음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780928"/>
            <a:ext cx="5398688" cy="38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8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</TotalTime>
  <Words>661</Words>
  <Application>Microsoft Office PowerPoint</Application>
  <PresentationFormat>화면 슬라이드 쇼(4:3)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17 프로토타이핑</vt:lpstr>
      <vt:lpstr>PowerPoint 프레젠테이션</vt:lpstr>
      <vt:lpstr>PowerPoint 프레젠테이션</vt:lpstr>
      <vt:lpstr>01. 프로토타이핑의 이해</vt:lpstr>
      <vt:lpstr>01. 프로토타이핑의 이해</vt:lpstr>
      <vt:lpstr>01. 프로토타이핑의 이해</vt:lpstr>
      <vt:lpstr>02. 프로토타이핑의 종류</vt:lpstr>
      <vt:lpstr>02. 프로토타이핑의 종류</vt:lpstr>
      <vt:lpstr>02. 프로토타이핑의 종류</vt:lpstr>
      <vt:lpstr>03. 프로토타이핑 제작 도구</vt:lpstr>
      <vt:lpstr>03. 프로토타이핑 제작 도구</vt:lpstr>
      <vt:lpstr>03. 프로토타이핑 제작 도구</vt:lpstr>
      <vt:lpstr>03. 프로토타이핑 제작 도구</vt:lpstr>
      <vt:lpstr>03. 프로토타이핑 제작 도구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마케팅팀</cp:lastModifiedBy>
  <cp:revision>154</cp:revision>
  <dcterms:created xsi:type="dcterms:W3CDTF">2020-06-18T03:20:34Z</dcterms:created>
  <dcterms:modified xsi:type="dcterms:W3CDTF">2023-01-03T08:06:10Z</dcterms:modified>
</cp:coreProperties>
</file>