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38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9" autoAdjust="0"/>
    <p:restoredTop sz="98898" autoAdjust="0"/>
  </p:normalViewPr>
  <p:slideViewPr>
    <p:cSldViewPr>
      <p:cViewPr>
        <p:scale>
          <a:sx n="125" d="100"/>
          <a:sy n="125" d="100"/>
        </p:scale>
        <p:origin x="3006" y="96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검증법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싱크 </a:t>
            </a:r>
            <a:r>
              <a:rPr lang="ko-KR" altLang="en-US" dirty="0" err="1" smtClean="0"/>
              <a:t>어라운드</a:t>
            </a:r>
            <a:endParaRPr lang="en-US" altLang="ko-KR" dirty="0" smtClean="0"/>
          </a:p>
          <a:p>
            <a:pPr lvl="2"/>
            <a:r>
              <a:rPr lang="ko-KR" altLang="en-US" sz="1100" dirty="0"/>
              <a:t>피실험자가 테스트를 진행하면서 보고</a:t>
            </a:r>
            <a:r>
              <a:rPr lang="en-US" altLang="ko-KR" sz="1100" dirty="0"/>
              <a:t>, </a:t>
            </a:r>
            <a:r>
              <a:rPr lang="ko-KR" altLang="en-US" sz="1100" dirty="0"/>
              <a:t>느끼고</a:t>
            </a:r>
            <a:r>
              <a:rPr lang="en-US" altLang="ko-KR" sz="1100" dirty="0"/>
              <a:t>, </a:t>
            </a:r>
            <a:r>
              <a:rPr lang="ko-KR" altLang="en-US" sz="1100" dirty="0"/>
              <a:t>생각한 것을 소리를 내어 말하게 하는 언어적 프로토콜 분석 </a:t>
            </a:r>
            <a:r>
              <a:rPr lang="ko-KR" altLang="en-US" sz="1100" dirty="0" smtClean="0"/>
              <a:t>방법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보다 </a:t>
            </a:r>
            <a:r>
              <a:rPr lang="ko-KR" altLang="en-US" sz="1100" dirty="0"/>
              <a:t>솔직한 사용자의 심리를 파악할 수 </a:t>
            </a:r>
            <a:r>
              <a:rPr lang="ko-KR" altLang="en-US" sz="1100" dirty="0" smtClean="0"/>
              <a:t>있음</a:t>
            </a:r>
            <a:endParaRPr lang="en-US" altLang="ko-KR" sz="1100" dirty="0" smtClean="0"/>
          </a:p>
          <a:p>
            <a:pPr lvl="2"/>
            <a:r>
              <a:rPr lang="ko-KR" altLang="en-US" dirty="0"/>
              <a:t>조사 방법이 어렵지 않고 </a:t>
            </a:r>
            <a:r>
              <a:rPr lang="ko-KR" altLang="en-US" dirty="0" smtClean="0"/>
              <a:t>카메라나 </a:t>
            </a:r>
            <a:r>
              <a:rPr lang="ko-KR" altLang="en-US" dirty="0"/>
              <a:t>음성 녹음 장비 외에는 특별한 장비가 필요하지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비교적 </a:t>
            </a:r>
            <a:r>
              <a:rPr lang="ko-KR" altLang="en-US" dirty="0"/>
              <a:t>저렴한 비용으로 도 가능하며</a:t>
            </a:r>
            <a:r>
              <a:rPr lang="en-US" altLang="ko-KR" dirty="0"/>
              <a:t>, </a:t>
            </a:r>
            <a:r>
              <a:rPr lang="ko-KR" altLang="en-US" dirty="0"/>
              <a:t>스마트폰만 있다면 초보자도 쉽게 테스트를 진행할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3355971"/>
            <a:ext cx="3960440" cy="31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검증법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아이트레킹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</a:t>
            </a:r>
            <a:r>
              <a:rPr lang="ko-KR" altLang="en-US" dirty="0"/>
              <a:t>시선을 추적하여 분석하는 실험적 평가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과업 </a:t>
            </a:r>
            <a:r>
              <a:rPr lang="ko-KR" altLang="en-US" dirty="0"/>
              <a:t>수행 시간</a:t>
            </a:r>
            <a:r>
              <a:rPr lang="en-US" altLang="ko-KR" dirty="0"/>
              <a:t>, </a:t>
            </a:r>
            <a:r>
              <a:rPr lang="ko-KR" altLang="en-US" dirty="0"/>
              <a:t>시선 흐름의 순서</a:t>
            </a:r>
            <a:r>
              <a:rPr lang="en-US" altLang="ko-KR" dirty="0"/>
              <a:t>, </a:t>
            </a:r>
            <a:r>
              <a:rPr lang="ko-KR" altLang="en-US" dirty="0"/>
              <a:t>영역에 대한 집중도</a:t>
            </a:r>
            <a:r>
              <a:rPr lang="en-US" altLang="ko-KR" dirty="0"/>
              <a:t>, </a:t>
            </a:r>
            <a:r>
              <a:rPr lang="ko-KR" altLang="en-US" dirty="0"/>
              <a:t>오류의 횟수 등 평가 결과를 수치화한 정량적 비교가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dirty="0"/>
              <a:t>시선 </a:t>
            </a:r>
            <a:r>
              <a:rPr lang="ko-KR" altLang="en-US" dirty="0" err="1"/>
              <a:t>추적뿐만</a:t>
            </a:r>
            <a:r>
              <a:rPr lang="ko-KR" altLang="en-US" dirty="0"/>
              <a:t> 아니라 피실험자의 표정을 녹화하거나 음성을 녹음할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/>
              <a:t>고가의 아이 </a:t>
            </a:r>
            <a:r>
              <a:rPr lang="ko-KR" altLang="en-US" dirty="0" err="1"/>
              <a:t>트래킹</a:t>
            </a:r>
            <a:r>
              <a:rPr lang="ko-KR" altLang="en-US" dirty="0"/>
              <a:t> 장비와 전문적인 시설이 갖춰진 </a:t>
            </a:r>
            <a:r>
              <a:rPr lang="ko-KR" altLang="en-US" dirty="0" err="1"/>
              <a:t>테스트룸이</a:t>
            </a:r>
            <a:r>
              <a:rPr lang="ko-KR" altLang="en-US" dirty="0"/>
              <a:t> 요구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2996952"/>
            <a:ext cx="4248472" cy="37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검증법</a:t>
            </a:r>
            <a:endParaRPr lang="en-US" altLang="ko-KR" dirty="0" smtClean="0"/>
          </a:p>
          <a:p>
            <a:pPr lvl="1"/>
            <a:r>
              <a:rPr lang="ko-KR" altLang="en-US" dirty="0"/>
              <a:t>수행도 측정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테스트를 </a:t>
            </a:r>
            <a:r>
              <a:rPr lang="ko-KR" altLang="en-US" dirty="0"/>
              <a:t>통해 요구되는 사용자 수행 능력을 측정하는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서버에 </a:t>
            </a:r>
            <a:r>
              <a:rPr lang="ko-KR" altLang="en-US" dirty="0"/>
              <a:t>기록된 사용자의 이동 경로</a:t>
            </a:r>
            <a:r>
              <a:rPr lang="en-US" altLang="ko-KR" dirty="0"/>
              <a:t>, </a:t>
            </a:r>
            <a:r>
              <a:rPr lang="ko-KR" altLang="en-US" dirty="0"/>
              <a:t>검색 로그 등의 파일을 분석하거나 </a:t>
            </a:r>
            <a:r>
              <a:rPr lang="ko-KR" altLang="en-US" dirty="0" err="1"/>
              <a:t>캠타시아</a:t>
            </a:r>
            <a:r>
              <a:rPr lang="en-US" altLang="ko-KR" dirty="0"/>
              <a:t>, </a:t>
            </a:r>
            <a:r>
              <a:rPr lang="ko-KR" altLang="en-US" dirty="0" err="1"/>
              <a:t>반디캠과</a:t>
            </a:r>
            <a:r>
              <a:rPr lang="ko-KR" altLang="en-US" dirty="0"/>
              <a:t> 같은 </a:t>
            </a:r>
            <a:r>
              <a:rPr lang="ko-KR" altLang="en-US" dirty="0" smtClean="0"/>
              <a:t>소프트웨어를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sz="1050" dirty="0" smtClean="0"/>
              <a:t>    </a:t>
            </a:r>
            <a:r>
              <a:rPr lang="ko-KR" altLang="en-US" dirty="0" smtClean="0"/>
              <a:t>이용하여 </a:t>
            </a:r>
            <a:r>
              <a:rPr lang="ko-KR" altLang="en-US" dirty="0"/>
              <a:t>사용자의 데스크톱 화면을 녹화한 후 마우스 궤적 추적</a:t>
            </a:r>
            <a:r>
              <a:rPr lang="en-US" altLang="ko-KR" dirty="0"/>
              <a:t>, </a:t>
            </a:r>
            <a:r>
              <a:rPr lang="ko-KR" altLang="en-US" dirty="0"/>
              <a:t>수행 흐름 등 사용자의 다양한 경험을 </a:t>
            </a:r>
            <a:r>
              <a:rPr lang="ko-KR" altLang="en-US" dirty="0" smtClean="0"/>
              <a:t>정량적인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sz="1050" dirty="0"/>
              <a:t>   </a:t>
            </a:r>
            <a:r>
              <a:rPr lang="ko-KR" altLang="en-US" sz="1050" dirty="0" smtClean="0"/>
              <a:t> </a:t>
            </a:r>
            <a:r>
              <a:rPr lang="ko-KR" altLang="en-US" dirty="0" smtClean="0"/>
              <a:t>데이터로 </a:t>
            </a:r>
            <a:r>
              <a:rPr lang="ko-KR" altLang="en-US" dirty="0"/>
              <a:t>측정할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56992"/>
            <a:ext cx="5112568" cy="29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감정법</a:t>
            </a:r>
            <a:endParaRPr lang="en-US" altLang="ko-KR" dirty="0" smtClean="0"/>
          </a:p>
          <a:p>
            <a:pPr lvl="1"/>
            <a:r>
              <a:rPr lang="ko-KR" altLang="en-US" dirty="0" err="1"/>
              <a:t>휴리스틱</a:t>
            </a:r>
            <a:r>
              <a:rPr lang="ko-KR" altLang="en-US" dirty="0"/>
              <a:t> </a:t>
            </a:r>
            <a:r>
              <a:rPr lang="ko-KR" altLang="en-US" dirty="0" smtClean="0"/>
              <a:t>평가</a:t>
            </a:r>
          </a:p>
          <a:p>
            <a:pPr lvl="2"/>
            <a:r>
              <a:rPr lang="ko-KR" altLang="en-US" dirty="0" smtClean="0"/>
              <a:t>제시되는 측정 기준과 평가 항목을 관련 분야 전문가의 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판단에 의해 서비스를 평가하고 점수화하는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특별한 절차나 준비 없이 상대적으로 저렴한 비용으로 진행할 수 있고 원격으로도 평가가 가능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91"/>
          <a:stretch/>
        </p:blipFill>
        <p:spPr>
          <a:xfrm>
            <a:off x="1763688" y="2348880"/>
            <a:ext cx="54726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감정법</a:t>
            </a:r>
            <a:endParaRPr lang="en-US" altLang="ko-KR" dirty="0" smtClean="0"/>
          </a:p>
          <a:p>
            <a:pPr lvl="1"/>
            <a:r>
              <a:rPr lang="ko-KR" altLang="en-US" dirty="0" err="1"/>
              <a:t>휴리스틱</a:t>
            </a:r>
            <a:r>
              <a:rPr lang="ko-KR" altLang="en-US" dirty="0"/>
              <a:t> </a:t>
            </a:r>
            <a:r>
              <a:rPr lang="ko-KR" altLang="en-US" dirty="0" smtClean="0"/>
              <a:t>평가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0" b="-678"/>
          <a:stretch/>
        </p:blipFill>
        <p:spPr>
          <a:xfrm>
            <a:off x="1763688" y="2492896"/>
            <a:ext cx="5472608" cy="34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감정법</a:t>
            </a:r>
            <a:endParaRPr lang="en-US" altLang="ko-KR" dirty="0" smtClean="0"/>
          </a:p>
          <a:p>
            <a:pPr lvl="1"/>
            <a:r>
              <a:rPr lang="ko-KR" altLang="en-US" dirty="0"/>
              <a:t>가이드라인 체크리스트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제공되는 </a:t>
            </a:r>
            <a:r>
              <a:rPr lang="ko-KR" altLang="en-US" dirty="0"/>
              <a:t>서비스가 </a:t>
            </a:r>
            <a:r>
              <a:rPr lang="ko-KR" altLang="en-US" dirty="0" smtClean="0"/>
              <a:t>전문가들이 </a:t>
            </a:r>
            <a:r>
              <a:rPr lang="ko-KR" altLang="en-US" dirty="0"/>
              <a:t>설정한 사용성 평가 기준에 부합하는지에 대한 일치 여부를 평가하는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세부 </a:t>
            </a:r>
            <a:r>
              <a:rPr lang="ko-KR" altLang="en-US" dirty="0"/>
              <a:t>속성별로 사용성 평가를 개념화할 수 있고</a:t>
            </a:r>
            <a:r>
              <a:rPr lang="en-US" altLang="ko-KR" dirty="0"/>
              <a:t>, </a:t>
            </a:r>
            <a:r>
              <a:rPr lang="ko-KR" altLang="en-US" dirty="0"/>
              <a:t>구체적인 문제점을 발견할 수 </a:t>
            </a:r>
            <a:r>
              <a:rPr lang="ko-KR" altLang="en-US" dirty="0" smtClean="0"/>
              <a:t>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0888"/>
            <a:ext cx="3816424" cy="42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 smtClean="0"/>
              <a:t>감정법</a:t>
            </a:r>
            <a:endParaRPr lang="en-US" altLang="ko-KR" dirty="0" smtClean="0"/>
          </a:p>
          <a:p>
            <a:pPr lvl="1"/>
            <a:r>
              <a:rPr lang="ko-KR" altLang="en-US" dirty="0"/>
              <a:t>인지적 </a:t>
            </a:r>
            <a:r>
              <a:rPr lang="ko-KR" altLang="en-US" dirty="0" err="1" smtClean="0"/>
              <a:t>워크스루</a:t>
            </a:r>
            <a:endParaRPr lang="en-US" altLang="ko-KR" dirty="0" smtClean="0"/>
          </a:p>
          <a:p>
            <a:pPr lvl="2"/>
            <a:r>
              <a:rPr lang="ko-KR" altLang="en-US" dirty="0"/>
              <a:t>주어진 과업의 수행 단계에서 요구되는 생각의 절차를 평가하는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제공되는 </a:t>
            </a:r>
            <a:r>
              <a:rPr lang="ko-KR" altLang="en-US" dirty="0"/>
              <a:t>서비스에 대한 학습의 용이성을 분석할 수 있는 </a:t>
            </a:r>
            <a:r>
              <a:rPr lang="ko-KR" altLang="en-US" dirty="0" smtClean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8629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18 </a:t>
            </a:r>
            <a:r>
              <a:rPr lang="ko-KR" altLang="en-US" sz="2800" dirty="0" smtClean="0"/>
              <a:t>사용성 테스트 개요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사용성 테스트의 이해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사용성 </a:t>
            </a:r>
            <a:r>
              <a:rPr lang="ko-KR" altLang="en-US" dirty="0"/>
              <a:t>테스트의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사용성 테스트에 대한 개념을 이해하고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바탕으로 사용성 테스트의 종류와 수행 </a:t>
            </a:r>
            <a:r>
              <a:rPr lang="ko-KR" altLang="en-US" sz="1400" dirty="0" smtClean="0"/>
              <a:t>방법을 </a:t>
            </a:r>
            <a:r>
              <a:rPr lang="ko-KR" altLang="en-US" sz="1400" dirty="0"/>
              <a:t>다양한 사례를 통해 </a:t>
            </a:r>
            <a:r>
              <a:rPr lang="ko-KR" altLang="en-US" sz="1400" dirty="0" smtClean="0"/>
              <a:t>알아본다</a:t>
            </a:r>
            <a:r>
              <a:rPr lang="en-US" altLang="ko-KR" sz="1400" dirty="0" smtClean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사용성 </a:t>
            </a:r>
            <a:r>
              <a:rPr lang="ko-KR" altLang="en-US" dirty="0"/>
              <a:t>테스트의 이해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인간과 </a:t>
            </a:r>
            <a:r>
              <a:rPr lang="ko-KR" altLang="en-US" dirty="0"/>
              <a:t>컴퓨터의 상호작용</a:t>
            </a:r>
            <a:r>
              <a:rPr lang="en-US" altLang="ko-KR" dirty="0" smtClean="0"/>
              <a:t>(HCI</a:t>
            </a:r>
            <a:r>
              <a:rPr lang="en-US" altLang="ko-KR" dirty="0"/>
              <a:t>)</a:t>
            </a:r>
            <a:r>
              <a:rPr lang="ko-KR" altLang="en-US" dirty="0"/>
              <a:t>에 가장 핵심이 되는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어떤 시스템을 사용하는 데 있어 원하는 목적을 달성하기 위해 얼마나 쉽고 편리하게 시스템을 </a:t>
            </a:r>
            <a:r>
              <a:rPr lang="ko-KR" altLang="en-US" dirty="0" smtClean="0"/>
              <a:t>이용하는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지에 </a:t>
            </a:r>
            <a:r>
              <a:rPr lang="ko-KR" altLang="en-US" dirty="0"/>
              <a:t>대한 서비스 이용 과정과 결과의 만족 여부를 결정하는 매우 중요한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2"/>
            <a:r>
              <a:rPr lang="ko-KR" altLang="en-US" dirty="0"/>
              <a:t>제이콥 </a:t>
            </a:r>
            <a:r>
              <a:rPr lang="ko-KR" altLang="en-US" dirty="0" smtClean="0"/>
              <a:t>닐슨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사용성의 속성을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구분함</a:t>
            </a:r>
            <a:endParaRPr lang="en-US" altLang="ko-KR" dirty="0" smtClean="0"/>
          </a:p>
          <a:p>
            <a:pPr lvl="3"/>
            <a:r>
              <a:rPr lang="ko-KR" altLang="en-US" dirty="0"/>
              <a:t>학습의 용이성</a:t>
            </a:r>
            <a:r>
              <a:rPr lang="en-US" altLang="ko-KR" dirty="0"/>
              <a:t>, </a:t>
            </a:r>
            <a:r>
              <a:rPr lang="ko-KR" altLang="en-US" dirty="0"/>
              <a:t>학습의 효율성</a:t>
            </a:r>
            <a:r>
              <a:rPr lang="en-US" altLang="ko-KR" dirty="0"/>
              <a:t>, </a:t>
            </a:r>
            <a:r>
              <a:rPr lang="ko-KR" altLang="en-US" dirty="0"/>
              <a:t>기억의 용이성</a:t>
            </a:r>
            <a:r>
              <a:rPr lang="en-US" altLang="ko-KR" dirty="0"/>
              <a:t>, </a:t>
            </a:r>
            <a:r>
              <a:rPr lang="ko-KR" altLang="en-US" dirty="0"/>
              <a:t>오류 </a:t>
            </a:r>
            <a:r>
              <a:rPr lang="ko-KR" altLang="en-US" dirty="0" smtClean="0"/>
              <a:t>복구의 </a:t>
            </a:r>
            <a:r>
              <a:rPr lang="ko-KR" altLang="en-US" dirty="0"/>
              <a:t>용이성</a:t>
            </a:r>
            <a:r>
              <a:rPr lang="en-US" altLang="ko-KR" dirty="0"/>
              <a:t>, </a:t>
            </a:r>
            <a:r>
              <a:rPr lang="ko-KR" altLang="en-US" dirty="0"/>
              <a:t>심미적 </a:t>
            </a:r>
            <a:r>
              <a:rPr lang="ko-KR" altLang="en-US" dirty="0" smtClean="0"/>
              <a:t>만족감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ko-KR" altLang="en-US" dirty="0"/>
              <a:t>사용성 테스트의 </a:t>
            </a:r>
            <a:r>
              <a:rPr lang="ko-KR" altLang="en-US" dirty="0" smtClean="0"/>
              <a:t>개념 </a:t>
            </a:r>
            <a:r>
              <a:rPr lang="en-US" altLang="ko-KR" dirty="0" smtClean="0"/>
              <a:t>(UT)</a:t>
            </a:r>
          </a:p>
          <a:p>
            <a:pPr lvl="2"/>
            <a:r>
              <a:rPr lang="ko-KR" altLang="en-US" dirty="0"/>
              <a:t>사용자가 서비스를 이용하며</a:t>
            </a:r>
            <a:r>
              <a:rPr lang="en-US" altLang="ko-KR" dirty="0"/>
              <a:t>, </a:t>
            </a:r>
            <a:r>
              <a:rPr lang="ko-KR" altLang="en-US" dirty="0"/>
              <a:t>자신이 원하는 목적을 달성하기까지의 과정에서 느끼는 인지적</a:t>
            </a:r>
            <a:r>
              <a:rPr lang="en-US" altLang="ko-KR" dirty="0"/>
              <a:t>, </a:t>
            </a:r>
            <a:r>
              <a:rPr lang="ko-KR" altLang="en-US" dirty="0"/>
              <a:t>경험적 반응들을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sz="1000" dirty="0" smtClean="0"/>
              <a:t>   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관찰</a:t>
            </a:r>
            <a:r>
              <a:rPr lang="en-US" altLang="ko-KR" dirty="0"/>
              <a:t>, </a:t>
            </a:r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테스트 등의 방법으로 평가하는 </a:t>
            </a:r>
            <a:r>
              <a:rPr lang="ko-KR" altLang="en-US" dirty="0" smtClean="0"/>
              <a:t>것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221088"/>
            <a:ext cx="6148945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사용성 </a:t>
            </a:r>
            <a:r>
              <a:rPr lang="ko-KR" altLang="en-US" dirty="0"/>
              <a:t>테스트의 이해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테스트의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2"/>
            <a:r>
              <a:rPr lang="ko-KR" altLang="en-US" dirty="0"/>
              <a:t>룩</a:t>
            </a:r>
            <a:r>
              <a:rPr lang="en-US" altLang="ko-KR" dirty="0"/>
              <a:t>&amp;</a:t>
            </a:r>
            <a:r>
              <a:rPr lang="ko-KR" altLang="en-US" dirty="0" smtClean="0"/>
              <a:t>필</a:t>
            </a:r>
            <a:r>
              <a:rPr lang="en-US" altLang="ko-KR" dirty="0" smtClean="0"/>
              <a:t>, </a:t>
            </a:r>
            <a:r>
              <a:rPr lang="ko-KR" altLang="en-US" dirty="0"/>
              <a:t>디자인 </a:t>
            </a:r>
            <a:r>
              <a:rPr lang="ko-KR" altLang="en-US" dirty="0" smtClean="0"/>
              <a:t>선호도</a:t>
            </a:r>
            <a:r>
              <a:rPr lang="en-US" altLang="ko-KR" dirty="0" smtClean="0"/>
              <a:t>, </a:t>
            </a:r>
            <a:r>
              <a:rPr lang="ko-KR" altLang="en-US" dirty="0"/>
              <a:t>사용자 </a:t>
            </a:r>
            <a:r>
              <a:rPr lang="ko-KR" altLang="en-US" dirty="0" smtClean="0"/>
              <a:t>경험과 </a:t>
            </a:r>
            <a:r>
              <a:rPr lang="ko-KR" altLang="en-US" dirty="0"/>
              <a:t>같은 </a:t>
            </a:r>
            <a:r>
              <a:rPr lang="ko-KR" altLang="en-US" dirty="0" smtClean="0"/>
              <a:t>요소들은 </a:t>
            </a:r>
            <a:r>
              <a:rPr lang="ko-KR" altLang="en-US" dirty="0"/>
              <a:t>일반적인 설문 조사로는 파악하기 어렵고</a:t>
            </a:r>
            <a:r>
              <a:rPr lang="en-US" altLang="ko-KR" dirty="0"/>
              <a:t>, </a:t>
            </a:r>
            <a:r>
              <a:rPr lang="ko-KR" altLang="en-US" dirty="0"/>
              <a:t>인터뷰와 같은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sz="1100" dirty="0" smtClean="0"/>
              <a:t> </a:t>
            </a:r>
            <a:r>
              <a:rPr lang="en-US" altLang="ko-KR" sz="1000" dirty="0" smtClean="0"/>
              <a:t>   </a:t>
            </a:r>
            <a:r>
              <a:rPr lang="ko-KR" altLang="en-US" dirty="0" smtClean="0"/>
              <a:t>보편적인 </a:t>
            </a:r>
            <a:r>
              <a:rPr lang="ko-KR" altLang="en-US" dirty="0"/>
              <a:t>정성 조사로도 </a:t>
            </a:r>
            <a:r>
              <a:rPr lang="ko-KR" altLang="en-US" dirty="0" smtClean="0"/>
              <a:t>접근하기 </a:t>
            </a:r>
            <a:r>
              <a:rPr lang="ko-KR" altLang="en-US" dirty="0"/>
              <a:t>곤란한 </a:t>
            </a:r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2"/>
            <a:r>
              <a:rPr lang="ko-KR" altLang="en-US" dirty="0"/>
              <a:t>사용성 </a:t>
            </a:r>
            <a:r>
              <a:rPr lang="ko-KR" altLang="en-US" dirty="0" smtClean="0"/>
              <a:t>테스트를 한다는 </a:t>
            </a:r>
            <a:r>
              <a:rPr lang="ko-KR" altLang="en-US" dirty="0"/>
              <a:t>것은 사용자의 내면에 존재하는 선호도와 장애 요인을 추출하고 분석하여 제품이나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sz="1050" dirty="0" smtClean="0"/>
              <a:t>    </a:t>
            </a:r>
            <a:r>
              <a:rPr lang="ko-KR" altLang="en-US" dirty="0" smtClean="0"/>
              <a:t>서비스에 </a:t>
            </a:r>
            <a:r>
              <a:rPr lang="ko-KR" altLang="en-US" dirty="0"/>
              <a:t>대한 다양한 </a:t>
            </a:r>
            <a:r>
              <a:rPr lang="ko-KR" altLang="en-US" dirty="0" smtClean="0"/>
              <a:t>통찰을 </a:t>
            </a:r>
            <a:r>
              <a:rPr lang="ko-KR" altLang="en-US" dirty="0"/>
              <a:t>통해 서비스를 개선하고 사용자의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파악하는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/>
              <a:t>사용성 테스트의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사용성 </a:t>
            </a:r>
            <a:r>
              <a:rPr lang="ko-KR" altLang="en-US" dirty="0"/>
              <a:t>테스트는 오류 횟수</a:t>
            </a:r>
            <a:r>
              <a:rPr lang="en-US" altLang="ko-KR" dirty="0"/>
              <a:t>, </a:t>
            </a:r>
            <a:r>
              <a:rPr lang="ko-KR" altLang="en-US" dirty="0"/>
              <a:t>과업 수행 시간과 같이 수치로 된 데이터를 측정하는 정량적 테스트</a:t>
            </a:r>
          </a:p>
          <a:p>
            <a:pPr lvl="2"/>
            <a:r>
              <a:rPr lang="ko-KR" altLang="en-US" dirty="0" err="1"/>
              <a:t>씽크</a:t>
            </a:r>
            <a:r>
              <a:rPr lang="ko-KR" altLang="en-US" dirty="0"/>
              <a:t> </a:t>
            </a:r>
            <a:r>
              <a:rPr lang="ko-KR" altLang="en-US" dirty="0" err="1"/>
              <a:t>어라우드</a:t>
            </a:r>
            <a:r>
              <a:rPr lang="en-US" altLang="ko-KR" dirty="0"/>
              <a:t>, </a:t>
            </a:r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아이 </a:t>
            </a:r>
            <a:r>
              <a:rPr lang="ko-KR" altLang="en-US" dirty="0" err="1"/>
              <a:t>트래킹</a:t>
            </a:r>
            <a:r>
              <a:rPr lang="ko-KR" altLang="en-US" dirty="0"/>
              <a:t> 등 사용자 행동에 대해 보다 포괄적이며 깊이 있는 결과를 도출하여 분석하는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dirty="0" smtClean="0"/>
              <a:t>정성적 </a:t>
            </a:r>
            <a:r>
              <a:rPr lang="ko-KR" altLang="en-US" dirty="0"/>
              <a:t>테스트로 구분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1" y="4221088"/>
            <a:ext cx="5622182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사용성 </a:t>
            </a:r>
            <a:r>
              <a:rPr lang="ko-KR" altLang="en-US" dirty="0"/>
              <a:t>테스트의 이해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테스트의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/>
              <a:t>일반적으로 서비스를 </a:t>
            </a:r>
            <a:r>
              <a:rPr lang="ko-KR" altLang="en-US" dirty="0" err="1"/>
              <a:t>리뉴얼하기</a:t>
            </a:r>
            <a:r>
              <a:rPr lang="ko-KR" altLang="en-US" dirty="0"/>
              <a:t> 위해 웹 사이트나 앱 등 완성된 형태의 </a:t>
            </a:r>
            <a:r>
              <a:rPr lang="ko-KR" altLang="en-US" dirty="0" smtClean="0"/>
              <a:t>서비스를 </a:t>
            </a:r>
            <a:r>
              <a:rPr lang="ko-KR" altLang="en-US" dirty="0"/>
              <a:t>대상으로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사용성 </a:t>
            </a:r>
            <a:r>
              <a:rPr lang="ko-KR" altLang="en-US" dirty="0"/>
              <a:t>테스트의 수행</a:t>
            </a:r>
            <a:endParaRPr lang="en-US" altLang="ko-KR" dirty="0"/>
          </a:p>
          <a:p>
            <a:pPr lvl="1"/>
            <a:r>
              <a:rPr lang="ko-KR" altLang="en-US" dirty="0"/>
              <a:t>사용성 평가 원칙과 인터페이스 디자인 원칙 </a:t>
            </a:r>
            <a:endParaRPr lang="en-US" altLang="ko-KR" dirty="0"/>
          </a:p>
          <a:p>
            <a:pPr lvl="2"/>
            <a:r>
              <a:rPr lang="ko-KR" altLang="en-US" dirty="0"/>
              <a:t>웹 사용성 연구의 </a:t>
            </a:r>
            <a:r>
              <a:rPr lang="ko-KR" altLang="en-US" dirty="0" smtClean="0"/>
              <a:t>선구자인 제이콥 </a:t>
            </a:r>
            <a:r>
              <a:rPr lang="ko-KR" altLang="en-US" dirty="0"/>
              <a:t>닐슨은 사용성을 평가하기 위해 필요한 원칙 </a:t>
            </a:r>
            <a:r>
              <a:rPr lang="en-US" altLang="ko-KR" dirty="0"/>
              <a:t>10</a:t>
            </a:r>
            <a:r>
              <a:rPr lang="ko-KR" altLang="en-US" dirty="0"/>
              <a:t>가지를 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073649" cy="8640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149080"/>
            <a:ext cx="447674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사용성 </a:t>
            </a:r>
            <a:r>
              <a:rPr lang="ko-KR" altLang="en-US" dirty="0"/>
              <a:t>테스트의 이해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테스트의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사용성 </a:t>
            </a:r>
            <a:r>
              <a:rPr lang="ko-KR" altLang="en-US" dirty="0"/>
              <a:t>평가 원칙과 인터페이스 디자인 원칙 </a:t>
            </a:r>
            <a:endParaRPr lang="en-US" altLang="ko-KR" dirty="0" smtClean="0"/>
          </a:p>
          <a:p>
            <a:pPr lvl="2"/>
            <a:r>
              <a:rPr lang="ko-KR" altLang="en-US" dirty="0"/>
              <a:t>인지 과학자이자 디자이너인 도널드 </a:t>
            </a:r>
            <a:r>
              <a:rPr lang="ko-KR" altLang="en-US" dirty="0" smtClean="0"/>
              <a:t>노먼은 인터페이스 </a:t>
            </a:r>
            <a:r>
              <a:rPr lang="ko-KR" altLang="en-US" dirty="0"/>
              <a:t>디자인의 원칙을 제시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4392488" cy="23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사용성 테스트의 종류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사용성 테스트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조사법</a:t>
            </a:r>
            <a:r>
              <a:rPr lang="en-US" altLang="ko-KR" dirty="0" smtClean="0"/>
              <a:t>: </a:t>
            </a:r>
            <a:r>
              <a:rPr lang="ko-KR" altLang="en-US" dirty="0"/>
              <a:t>설문 조사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r>
              <a:rPr lang="en-US" altLang="ko-KR" dirty="0"/>
              <a:t>, </a:t>
            </a:r>
            <a:r>
              <a:rPr lang="ko-KR" altLang="en-US" dirty="0"/>
              <a:t>인터뷰를 통해 사용자의 </a:t>
            </a:r>
            <a:r>
              <a:rPr lang="ko-KR" altLang="en-US" dirty="0" err="1"/>
              <a:t>니즈를</a:t>
            </a:r>
            <a:r>
              <a:rPr lang="ko-KR" altLang="en-US" dirty="0"/>
              <a:t>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검증법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제시하는 </a:t>
            </a:r>
            <a:r>
              <a:rPr lang="ko-KR" altLang="en-US" dirty="0"/>
              <a:t>과업 </a:t>
            </a:r>
            <a:r>
              <a:rPr lang="ko-KR" altLang="en-US" dirty="0" smtClean="0"/>
              <a:t>시나리오에 </a:t>
            </a:r>
            <a:r>
              <a:rPr lang="ko-KR" altLang="en-US" dirty="0"/>
              <a:t>대한 수행도 평가</a:t>
            </a:r>
            <a:r>
              <a:rPr lang="en-US" altLang="ko-KR" dirty="0"/>
              <a:t>, </a:t>
            </a:r>
            <a:r>
              <a:rPr lang="ko-KR" altLang="en-US" dirty="0"/>
              <a:t>사용자 행위 관찰</a:t>
            </a:r>
            <a:r>
              <a:rPr lang="en-US" altLang="ko-KR" dirty="0"/>
              <a:t>, </a:t>
            </a:r>
            <a:r>
              <a:rPr lang="ko-KR" altLang="en-US" dirty="0"/>
              <a:t>실험 등을 통해 인과 관계를 </a:t>
            </a:r>
            <a:r>
              <a:rPr lang="ko-KR" altLang="en-US" dirty="0" smtClean="0"/>
              <a:t>규명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감정법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미리 </a:t>
            </a:r>
            <a:r>
              <a:rPr lang="ko-KR" altLang="en-US" dirty="0"/>
              <a:t>세운 측정 기준이나 평가 항목을 선정된 전문가에 의해 평가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24944"/>
            <a:ext cx="6059035" cy="21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1956</TotalTime>
  <Words>619</Words>
  <Application>Microsoft Office PowerPoint</Application>
  <PresentationFormat>화면 슬라이드 쇼(4:3)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18 사용성 테스트 개요</vt:lpstr>
      <vt:lpstr>PowerPoint 프레젠테이션</vt:lpstr>
      <vt:lpstr>PowerPoint 프레젠테이션</vt:lpstr>
      <vt:lpstr>01. 사용성 테스트의 이해 </vt:lpstr>
      <vt:lpstr>01. 사용성 테스트의 이해 </vt:lpstr>
      <vt:lpstr>01. 사용성 테스트의 이해 </vt:lpstr>
      <vt:lpstr>01. 사용성 테스트의 이해 </vt:lpstr>
      <vt:lpstr>02. 사용성 테스트의 종류 </vt:lpstr>
      <vt:lpstr>02. 사용성 테스트의 종류 </vt:lpstr>
      <vt:lpstr>02. 사용성 테스트의 종류 </vt:lpstr>
      <vt:lpstr>02. 사용성 테스트의 종류 </vt:lpstr>
      <vt:lpstr>02. 사용성 테스트의 종류 </vt:lpstr>
      <vt:lpstr>02. 사용성 테스트의 종류 </vt:lpstr>
      <vt:lpstr>02. 사용성 테스트의 종류 </vt:lpstr>
      <vt:lpstr>02. 사용성 테스트의 종류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157</cp:revision>
  <dcterms:created xsi:type="dcterms:W3CDTF">2020-06-18T03:20:34Z</dcterms:created>
  <dcterms:modified xsi:type="dcterms:W3CDTF">2021-07-25T07:06:15Z</dcterms:modified>
</cp:coreProperties>
</file>