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461" r:id="rId2"/>
    <p:sldId id="522" r:id="rId3"/>
    <p:sldId id="386" r:id="rId4"/>
    <p:sldId id="387" r:id="rId5"/>
    <p:sldId id="523" r:id="rId6"/>
    <p:sldId id="525" r:id="rId7"/>
    <p:sldId id="524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38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00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 err="1"/>
              <a:t>교보</a:t>
            </a:r>
            <a:r>
              <a:rPr lang="ko-KR" altLang="en-US" dirty="0"/>
              <a:t> 전자도서관 사용성 테스트에 앞서 테스트 대상자를 선정하기 위한 기준을 세운 기초 조사 과정의 예시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3" y="2060848"/>
            <a:ext cx="6984000" cy="4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 err="1"/>
              <a:t>교보</a:t>
            </a:r>
            <a:r>
              <a:rPr lang="ko-KR" altLang="en-US" dirty="0"/>
              <a:t> 전자도서관 사용성 테스트에 앞서 테스트 대상자를 선정하기 위한 기준을 세운 기초 조사 과정의 예시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3" y="2060848"/>
            <a:ext cx="6984000" cy="43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 err="1"/>
              <a:t>교보</a:t>
            </a:r>
            <a:r>
              <a:rPr lang="ko-KR" altLang="en-US" dirty="0"/>
              <a:t> 전자도서관 사용성 테스트에 앞서 테스트 대상자를 선정하기 위한 기준을 세운 기초 조사 과정의 예시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597150" cy="46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사전 인터뷰</a:t>
            </a:r>
            <a:endParaRPr lang="en-US" altLang="ko-KR" dirty="0"/>
          </a:p>
          <a:p>
            <a:pPr lvl="2"/>
            <a:r>
              <a:rPr lang="ko-KR" altLang="en-US" dirty="0"/>
              <a:t>선정된 참가자를 대상으로 사용성 테스트에 들어가기 전</a:t>
            </a:r>
            <a:r>
              <a:rPr lang="en-US" altLang="ko-KR" dirty="0"/>
              <a:t>, </a:t>
            </a:r>
            <a:r>
              <a:rPr lang="ko-KR" altLang="en-US" dirty="0"/>
              <a:t>사전 인터뷰를 실시</a:t>
            </a:r>
            <a:endParaRPr lang="en-US" altLang="ko-KR" dirty="0"/>
          </a:p>
          <a:p>
            <a:pPr lvl="2"/>
            <a:r>
              <a:rPr lang="ko-KR" altLang="en-US" dirty="0"/>
              <a:t>사전 인터뷰는 테스트 당일 오리엔테이션을 할 때 진행할 수도 있고</a:t>
            </a:r>
            <a:r>
              <a:rPr lang="en-US" altLang="ko-KR" dirty="0"/>
              <a:t>, </a:t>
            </a: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설문 조사 등의 방법으로도 가능</a:t>
            </a:r>
            <a:endParaRPr lang="en-US" altLang="ko-KR" dirty="0"/>
          </a:p>
          <a:p>
            <a:pPr lvl="2"/>
            <a:r>
              <a:rPr lang="ko-KR" altLang="en-US" dirty="0"/>
              <a:t>인구통계학적 정보</a:t>
            </a:r>
            <a:r>
              <a:rPr lang="en-US" altLang="ko-KR" dirty="0"/>
              <a:t>, </a:t>
            </a:r>
            <a:r>
              <a:rPr lang="ko-KR" altLang="en-US" dirty="0"/>
              <a:t>서비스 이용 경험</a:t>
            </a:r>
            <a:r>
              <a:rPr lang="en-US" altLang="ko-KR" dirty="0"/>
              <a:t>, </a:t>
            </a:r>
            <a:r>
              <a:rPr lang="ko-KR" altLang="en-US" dirty="0"/>
              <a:t>이용 빈도</a:t>
            </a:r>
            <a:r>
              <a:rPr lang="en-US" altLang="ko-KR" dirty="0"/>
              <a:t>, </a:t>
            </a:r>
            <a:r>
              <a:rPr lang="ko-KR" altLang="en-US" dirty="0"/>
              <a:t>서비스에 대한 이미지</a:t>
            </a:r>
            <a:r>
              <a:rPr lang="en-US" altLang="ko-KR" dirty="0"/>
              <a:t>, </a:t>
            </a:r>
            <a:r>
              <a:rPr lang="ko-KR" altLang="en-US" dirty="0"/>
              <a:t>전반적인 선호도</a:t>
            </a:r>
            <a:r>
              <a:rPr lang="en-US" altLang="ko-KR" dirty="0"/>
              <a:t>, </a:t>
            </a:r>
            <a:r>
              <a:rPr lang="ko-KR" altLang="en-US" dirty="0"/>
              <a:t>컴퓨터 숙련도</a:t>
            </a:r>
            <a:r>
              <a:rPr lang="en-US" altLang="ko-KR" dirty="0"/>
              <a:t>, </a:t>
            </a:r>
            <a:r>
              <a:rPr lang="ko-KR" altLang="en-US" dirty="0"/>
              <a:t>사전 지식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1050" dirty="0"/>
              <a:t>    </a:t>
            </a:r>
            <a:r>
              <a:rPr lang="ko-KR" altLang="en-US" dirty="0"/>
              <a:t>등과 같은 테스트 참가자 들의 이용 행태를 이해하는 데 도움이 되는 정보로 구성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5400600" cy="38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사전 인터뷰</a:t>
            </a:r>
            <a:endParaRPr lang="en-US" altLang="ko-KR" dirty="0"/>
          </a:p>
          <a:p>
            <a:pPr lvl="2"/>
            <a:r>
              <a:rPr lang="ko-KR" altLang="en-US" dirty="0"/>
              <a:t>과업 시나리오에는 참가자가 어떤 원인과 동기로 해당 과제를 수행해야 하는지에 대한 수행 배경과 그에 따른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구체적인 세부 수행 과제가 제시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B757A0-F853-AD70-B0C1-93848E6D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76" y="2079030"/>
            <a:ext cx="3678649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사전 인터뷰</a:t>
            </a:r>
            <a:endParaRPr lang="en-US" altLang="ko-KR" dirty="0"/>
          </a:p>
          <a:p>
            <a:pPr lvl="2"/>
            <a:r>
              <a:rPr lang="ko-KR" altLang="en-US" dirty="0"/>
              <a:t>과업 시나리오가 결정되면 수행 </a:t>
            </a:r>
            <a:r>
              <a:rPr lang="ko-KR" altLang="en-US" dirty="0" err="1"/>
              <a:t>배경별로</a:t>
            </a:r>
            <a:r>
              <a:rPr lang="ko-KR" altLang="en-US" dirty="0"/>
              <a:t> 세부 수행 과제를 목록화한 후</a:t>
            </a:r>
            <a:r>
              <a:rPr lang="en-US" altLang="ko-KR" dirty="0"/>
              <a:t>, </a:t>
            </a:r>
            <a:r>
              <a:rPr lang="ko-KR" altLang="en-US" dirty="0"/>
              <a:t>팀원들 간의 상호 동료 평가를 통해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1050" dirty="0"/>
              <a:t>    </a:t>
            </a:r>
            <a:r>
              <a:rPr lang="ko-KR" altLang="en-US" dirty="0"/>
              <a:t>수행 과제를 재점검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EB8A2-4F98-0C9C-03DA-59F07C82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276872"/>
            <a:ext cx="6870023" cy="40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</a:t>
            </a:r>
            <a:r>
              <a:rPr lang="ko-KR" altLang="en-US" dirty="0" err="1"/>
              <a:t>테스트룸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/>
            <a:r>
              <a:rPr lang="ko-KR" altLang="en-US" dirty="0"/>
              <a:t>과업 시나리오 설계가 끝났다면 실제 테스트에 필요한 장비를 점검한 후</a:t>
            </a:r>
            <a:r>
              <a:rPr lang="en-US" altLang="ko-KR" dirty="0"/>
              <a:t>, </a:t>
            </a:r>
            <a:r>
              <a:rPr lang="ko-KR" altLang="en-US" dirty="0" err="1"/>
              <a:t>테스트룸을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/>
            <a:r>
              <a:rPr lang="ko-KR" altLang="en-US" dirty="0"/>
              <a:t>참가자를 위해 최대한 편안한 분위기를 연출하여 부담 없이 자연스럽게 테스트에 임할 수 있도록 유도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95163"/>
            <a:ext cx="5400000" cy="3014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56" y="2235572"/>
            <a:ext cx="5442888" cy="15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</a:t>
            </a:r>
            <a:r>
              <a:rPr lang="ko-KR" altLang="en-US" dirty="0" err="1"/>
              <a:t>테스트룸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/>
            <a:r>
              <a:rPr lang="ko-KR" altLang="en-US" dirty="0"/>
              <a:t>사용성 </a:t>
            </a:r>
            <a:r>
              <a:rPr lang="ko-KR" altLang="en-US" dirty="0" err="1"/>
              <a:t>테스트룸의</a:t>
            </a:r>
            <a:r>
              <a:rPr lang="ko-KR" altLang="en-US" dirty="0"/>
              <a:t> </a:t>
            </a:r>
            <a:r>
              <a:rPr lang="ko-KR" altLang="en-US" dirty="0" err="1"/>
              <a:t>구조도는</a:t>
            </a:r>
            <a:r>
              <a:rPr lang="ko-KR" altLang="en-US" dirty="0"/>
              <a:t> </a:t>
            </a:r>
            <a:r>
              <a:rPr lang="ko-KR" altLang="en-US" dirty="0" err="1"/>
              <a:t>테스트룸과</a:t>
            </a:r>
            <a:r>
              <a:rPr lang="ko-KR" altLang="en-US" dirty="0"/>
              <a:t> </a:t>
            </a:r>
            <a:r>
              <a:rPr lang="ko-KR" altLang="en-US" dirty="0" err="1"/>
              <a:t>관찰룸으로</a:t>
            </a:r>
            <a:r>
              <a:rPr lang="ko-KR" altLang="en-US" dirty="0"/>
              <a:t> 나누고</a:t>
            </a:r>
            <a:r>
              <a:rPr lang="en-US" altLang="ko-KR" dirty="0"/>
              <a:t>, </a:t>
            </a:r>
            <a:r>
              <a:rPr lang="ko-KR" altLang="en-US" dirty="0"/>
              <a:t>반투명 거울을 사이에 설치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040560" cy="41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8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</a:t>
            </a:r>
            <a:r>
              <a:rPr lang="ko-KR" altLang="en-US" dirty="0" err="1"/>
              <a:t>테스트룸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/>
            <a:r>
              <a:rPr lang="ko-KR" altLang="en-US" dirty="0"/>
              <a:t>사용성 </a:t>
            </a:r>
            <a:r>
              <a:rPr lang="ko-KR" altLang="en-US" dirty="0" err="1"/>
              <a:t>테스트룸의</a:t>
            </a:r>
            <a:r>
              <a:rPr lang="ko-KR" altLang="en-US" dirty="0"/>
              <a:t> </a:t>
            </a:r>
            <a:r>
              <a:rPr lang="ko-KR" altLang="en-US" dirty="0" err="1"/>
              <a:t>구조도는</a:t>
            </a:r>
            <a:r>
              <a:rPr lang="ko-KR" altLang="en-US" dirty="0"/>
              <a:t> </a:t>
            </a:r>
            <a:r>
              <a:rPr lang="ko-KR" altLang="en-US" dirty="0" err="1"/>
              <a:t>테스트룸과</a:t>
            </a:r>
            <a:r>
              <a:rPr lang="ko-KR" altLang="en-US" dirty="0"/>
              <a:t> </a:t>
            </a:r>
            <a:r>
              <a:rPr lang="ko-KR" altLang="en-US" dirty="0" err="1"/>
              <a:t>관찰룸으로</a:t>
            </a:r>
            <a:r>
              <a:rPr lang="ko-KR" altLang="en-US" dirty="0"/>
              <a:t> 나누고</a:t>
            </a:r>
            <a:r>
              <a:rPr lang="en-US" altLang="ko-KR" dirty="0"/>
              <a:t>, </a:t>
            </a:r>
            <a:r>
              <a:rPr lang="ko-KR" altLang="en-US" dirty="0"/>
              <a:t>반투명 거울을 사이에 설치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5040560" cy="41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</a:t>
            </a:r>
            <a:r>
              <a:rPr lang="ko-KR" altLang="en-US" dirty="0" err="1"/>
              <a:t>테스트룸</a:t>
            </a:r>
            <a:r>
              <a:rPr lang="ko-KR" altLang="en-US" dirty="0"/>
              <a:t> 준비</a:t>
            </a:r>
            <a:endParaRPr lang="en-US" altLang="ko-KR" dirty="0"/>
          </a:p>
          <a:p>
            <a:pPr lvl="2"/>
            <a:r>
              <a:rPr lang="ko-KR" altLang="en-US" dirty="0"/>
              <a:t>사용성 </a:t>
            </a:r>
            <a:r>
              <a:rPr lang="ko-KR" altLang="en-US" dirty="0" err="1"/>
              <a:t>테스트룸의</a:t>
            </a:r>
            <a:r>
              <a:rPr lang="ko-KR" altLang="en-US" dirty="0"/>
              <a:t> 준비가 끝나면 테스트 시나리오에 따른 수행 절차를 미리 확인</a:t>
            </a:r>
            <a:endParaRPr lang="en-US" altLang="ko-KR" dirty="0"/>
          </a:p>
          <a:p>
            <a:pPr lvl="2"/>
            <a:r>
              <a:rPr lang="ko-KR" altLang="en-US" dirty="0"/>
              <a:t>예상 소요 시간과 수행 시 일어날 수 있는 실수를 미리 방지하기 위해 전체 진행 과정을 점검하기 위한 파일럿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테스트를 미리 실시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2"/>
            <a:ext cx="5040560" cy="36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 </a:t>
            </a:r>
            <a:r>
              <a:rPr lang="ko-KR" altLang="en-US" sz="2800" dirty="0"/>
              <a:t>사용성 테스트 수행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진행 </a:t>
            </a:r>
            <a:endParaRPr lang="en-US" altLang="ko-KR" dirty="0"/>
          </a:p>
          <a:p>
            <a:pPr lvl="1"/>
            <a:r>
              <a:rPr lang="ko-KR" altLang="en-US" dirty="0"/>
              <a:t>오리엔테이션</a:t>
            </a:r>
            <a:endParaRPr lang="en-US" altLang="ko-KR" dirty="0"/>
          </a:p>
          <a:p>
            <a:pPr lvl="2"/>
            <a:r>
              <a:rPr lang="ko-KR" altLang="en-US" dirty="0"/>
              <a:t>진행자의 간단한 소개와 함께 참가자와 친밀감과 유대감을 형성할 수 있는 가벼운 대화로 긴장감을 해소하고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자연스러운 분위기를 연출</a:t>
            </a:r>
            <a:endParaRPr lang="en-US" altLang="ko-KR" dirty="0"/>
          </a:p>
          <a:p>
            <a:pPr lvl="2"/>
            <a:r>
              <a:rPr lang="ko-KR" altLang="en-US" dirty="0"/>
              <a:t>참가자가 어느 정도 </a:t>
            </a:r>
            <a:r>
              <a:rPr lang="ko-KR" altLang="en-US" dirty="0" err="1"/>
              <a:t>테스트룸에</a:t>
            </a:r>
            <a:r>
              <a:rPr lang="ko-KR" altLang="en-US" dirty="0"/>
              <a:t> 적응하게 되면 사용성 테스트의 목적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소요 시간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, </a:t>
            </a:r>
            <a:r>
              <a:rPr lang="ko-KR" altLang="en-US" dirty="0"/>
              <a:t>진행 절차에 대해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충분히 설명</a:t>
            </a:r>
            <a:r>
              <a:rPr lang="en-US" altLang="ko-KR" dirty="0"/>
              <a:t> 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51439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진행 </a:t>
            </a:r>
            <a:endParaRPr lang="en-US" altLang="ko-KR" dirty="0"/>
          </a:p>
          <a:p>
            <a:pPr lvl="1"/>
            <a:r>
              <a:rPr lang="ko-KR" altLang="en-US" dirty="0"/>
              <a:t>참가자 기본 정보 및 동의서 작성</a:t>
            </a:r>
            <a:endParaRPr lang="ko-KR" altLang="en-US" sz="12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44392"/>
            <a:ext cx="515435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진행 </a:t>
            </a:r>
            <a:endParaRPr lang="en-US" altLang="ko-KR" dirty="0"/>
          </a:p>
          <a:p>
            <a:pPr lvl="1"/>
            <a:r>
              <a:rPr lang="ko-KR" altLang="en-US" dirty="0"/>
              <a:t>사용성 테스트 수행</a:t>
            </a:r>
            <a:endParaRPr lang="en-US" altLang="ko-KR" dirty="0"/>
          </a:p>
          <a:p>
            <a:pPr lvl="2"/>
            <a:r>
              <a:rPr lang="ko-KR" altLang="en-US" dirty="0" err="1"/>
              <a:t>테스트룸의</a:t>
            </a:r>
            <a:r>
              <a:rPr lang="ko-KR" altLang="en-US" dirty="0"/>
              <a:t> 진행자는 준비된 과업 시나리오에 따라 조사를 진행</a:t>
            </a:r>
            <a:endParaRPr lang="en-US" altLang="ko-KR" dirty="0"/>
          </a:p>
          <a:p>
            <a:pPr lvl="2"/>
            <a:r>
              <a:rPr lang="ko-KR" altLang="en-US" dirty="0"/>
              <a:t>참가자가 어떤 기능을 선택하려고 할 때 느끼는 감정이나 생각을 </a:t>
            </a:r>
            <a:r>
              <a:rPr lang="ko-KR" altLang="en-US" dirty="0" err="1"/>
              <a:t>씽크</a:t>
            </a:r>
            <a:r>
              <a:rPr lang="ko-KR" altLang="en-US" dirty="0"/>
              <a:t> </a:t>
            </a:r>
            <a:r>
              <a:rPr lang="ko-KR" altLang="en-US" dirty="0" err="1"/>
              <a:t>어라우드를</a:t>
            </a:r>
            <a:r>
              <a:rPr lang="ko-KR" altLang="en-US" dirty="0"/>
              <a:t> 통해 말로 표현할 수 있도록 요청</a:t>
            </a:r>
            <a:endParaRPr lang="en-US" altLang="ko-KR" dirty="0"/>
          </a:p>
          <a:p>
            <a:pPr lvl="2"/>
            <a:r>
              <a:rPr lang="ko-KR" altLang="en-US" dirty="0"/>
              <a:t>하나의 과업이 끝났을 때 어떤 의도에서 그 기능을 선택했는지 질문을 하여 행위에 대한 원인과 동기를 파악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프로젝트 제작에 관련된 관계자들이 모두 참석하도록 하여 발생하는 이슈에 대해 상호 공감하고 공유</a:t>
            </a:r>
            <a:endParaRPr lang="en-US" altLang="ko-KR" dirty="0"/>
          </a:p>
          <a:p>
            <a:pPr lvl="2"/>
            <a:endParaRPr lang="ko-KR" altLang="en-US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356992"/>
            <a:ext cx="3960440" cy="3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사후 인터뷰</a:t>
            </a:r>
            <a:endParaRPr lang="en-US" altLang="ko-KR" dirty="0"/>
          </a:p>
          <a:p>
            <a:pPr lvl="2"/>
            <a:r>
              <a:rPr lang="ko-KR" altLang="en-US" dirty="0"/>
              <a:t>테스트가 종료되면 사후 인터뷰를 실시하여 참가자의 전반적인 만족도와 솔직한 의견을 청취하도록 함</a:t>
            </a:r>
            <a:endParaRPr lang="en-US" altLang="ko-KR" dirty="0"/>
          </a:p>
          <a:p>
            <a:pPr lvl="2"/>
            <a:r>
              <a:rPr lang="ko-KR" altLang="en-US" dirty="0"/>
              <a:t>사후 인터뷰는 설문 조사 형태로도 진행할 수 있는데 이때 설문은 너무 많은 문항으로 구성하지 않게 함 </a:t>
            </a:r>
            <a:endParaRPr lang="ko-KR" altLang="en-US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20369"/>
            <a:ext cx="5947985" cy="42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6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사용성 테스트 목표 및 이슈 정리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사용성 테스트 프로세스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사용성 테스트를 수행하는 전반적인 프로세스를 이해하고 사용성 테스트의 설계부터 각 단계별 구체적인 수행 방법까지 알아본다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사용성 테스트 목표 및 이슈 정리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사용성 테스트 목표 수립</a:t>
            </a:r>
            <a:endParaRPr lang="en-US" altLang="ko-KR" dirty="0"/>
          </a:p>
          <a:p>
            <a:pPr lvl="2"/>
            <a:r>
              <a:rPr lang="ko-KR" altLang="en-US" dirty="0"/>
              <a:t>선행되어야 할 일은 테스트를 통해 발견하고자 하는 목표가 무엇인지 설정하는 것</a:t>
            </a:r>
            <a:endParaRPr lang="en-US" altLang="ko-KR" dirty="0"/>
          </a:p>
          <a:p>
            <a:pPr lvl="2"/>
            <a:r>
              <a:rPr lang="ko-KR" altLang="en-US" dirty="0"/>
              <a:t>사용성 테스트를 통한 사용자 선호도 조사</a:t>
            </a:r>
            <a:r>
              <a:rPr lang="en-US" altLang="ko-KR" dirty="0"/>
              <a:t>, </a:t>
            </a:r>
            <a:r>
              <a:rPr lang="ko-KR" altLang="en-US" dirty="0"/>
              <a:t>사용자 인터페이스의 문제점 발견</a:t>
            </a:r>
            <a:r>
              <a:rPr lang="en-US" altLang="ko-KR" dirty="0"/>
              <a:t>, </a:t>
            </a:r>
            <a:r>
              <a:rPr lang="ko-KR" altLang="en-US" dirty="0"/>
              <a:t>특정 기능과 사용자 만족도의 인과관계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규명과 같이 사용성 테스트의 목표를 분명히 해야함</a:t>
            </a:r>
            <a:endParaRPr lang="en-US" altLang="ko-KR" dirty="0"/>
          </a:p>
          <a:p>
            <a:pPr lvl="2"/>
            <a:r>
              <a:rPr lang="ko-KR" altLang="en-US" dirty="0"/>
              <a:t>사용자들의 서비스 이용 동기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기대 효과와 제품 검색 방법 등에 대한 다양한 사용자 패턴을 분석하여 사용성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개선</a:t>
            </a:r>
            <a:r>
              <a:rPr lang="en-US" altLang="ko-KR" dirty="0"/>
              <a:t>, </a:t>
            </a:r>
            <a:r>
              <a:rPr lang="ko-KR" altLang="en-US" dirty="0"/>
              <a:t>쇼핑몰의 구매 프로세스 단축</a:t>
            </a:r>
            <a:r>
              <a:rPr lang="en-US" altLang="ko-KR" dirty="0"/>
              <a:t>, </a:t>
            </a:r>
            <a:r>
              <a:rPr lang="ko-KR" altLang="en-US" dirty="0"/>
              <a:t>고객 커뮤니케이션 채널 강화 등의 구체적인 목표를 수립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r>
              <a:rPr lang="ko-KR" altLang="en-US" dirty="0"/>
              <a:t>사용성 테스트 이슈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50171"/>
            <a:ext cx="5793297" cy="29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사용성 테스트 목표 및 이슈 정리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사용성 테스트 수행 계획서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테스트를 통해 발견하고자 하는 것이 무엇인지</a:t>
            </a:r>
            <a:r>
              <a:rPr lang="en-US" altLang="ko-KR" dirty="0"/>
              <a:t>, </a:t>
            </a:r>
            <a:r>
              <a:rPr lang="ko-KR" altLang="en-US" dirty="0"/>
              <a:t>명확한 테스트의 목적을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범위 및 예산 </a:t>
            </a:r>
            <a:r>
              <a:rPr lang="en-US" altLang="ko-KR" dirty="0"/>
              <a:t>: </a:t>
            </a:r>
            <a:r>
              <a:rPr lang="ko-KR" altLang="en-US" dirty="0"/>
              <a:t>테스트하고자 하는 범위 및 소요되는 예산을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일정 및 장소 </a:t>
            </a:r>
            <a:r>
              <a:rPr lang="en-US" altLang="ko-KR" dirty="0"/>
              <a:t>: </a:t>
            </a:r>
            <a:r>
              <a:rPr lang="ko-KR" altLang="en-US" dirty="0"/>
              <a:t>테스트의 세부 일정과 장소를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팀 구성 </a:t>
            </a:r>
            <a:r>
              <a:rPr lang="en-US" altLang="ko-KR" dirty="0"/>
              <a:t>: </a:t>
            </a:r>
            <a:r>
              <a:rPr lang="ko-KR" altLang="en-US" dirty="0"/>
              <a:t>진행자</a:t>
            </a:r>
            <a:r>
              <a:rPr lang="en-US" altLang="ko-KR" dirty="0"/>
              <a:t>, </a:t>
            </a:r>
            <a:r>
              <a:rPr lang="ko-KR" altLang="en-US" dirty="0"/>
              <a:t>기록자</a:t>
            </a:r>
            <a:r>
              <a:rPr lang="en-US" altLang="ko-KR" dirty="0"/>
              <a:t>, </a:t>
            </a:r>
            <a:r>
              <a:rPr lang="ko-KR" altLang="en-US" dirty="0"/>
              <a:t>관찰자 등 테스트를 진행할 팀 구성에 대해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준비사항 </a:t>
            </a:r>
            <a:r>
              <a:rPr lang="en-US" altLang="ko-KR" dirty="0"/>
              <a:t>: </a:t>
            </a:r>
            <a:r>
              <a:rPr lang="ko-KR" altLang="en-US" dirty="0"/>
              <a:t>필요 장비</a:t>
            </a:r>
            <a:r>
              <a:rPr lang="en-US" altLang="ko-KR" dirty="0"/>
              <a:t>, </a:t>
            </a:r>
            <a:r>
              <a:rPr lang="ko-KR" altLang="en-US" dirty="0"/>
              <a:t>사례비</a:t>
            </a:r>
            <a:r>
              <a:rPr lang="en-US" altLang="ko-KR" dirty="0"/>
              <a:t>, </a:t>
            </a:r>
            <a:r>
              <a:rPr lang="ko-KR" altLang="en-US" dirty="0"/>
              <a:t>기념품 등 테스트에 필요한 준비사항을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테스트 방법 </a:t>
            </a:r>
            <a:r>
              <a:rPr lang="en-US" altLang="ko-KR" dirty="0"/>
              <a:t>: </a:t>
            </a:r>
            <a:r>
              <a:rPr lang="ko-KR" altLang="en-US" dirty="0" err="1"/>
              <a:t>휴리스틱</a:t>
            </a:r>
            <a:r>
              <a:rPr lang="ko-KR" altLang="en-US" dirty="0"/>
              <a:t> 평가</a:t>
            </a:r>
            <a:r>
              <a:rPr lang="en-US" altLang="ko-KR" dirty="0"/>
              <a:t>, </a:t>
            </a:r>
            <a:r>
              <a:rPr lang="ko-KR" altLang="en-US" dirty="0"/>
              <a:t>페이퍼 </a:t>
            </a:r>
            <a:r>
              <a:rPr lang="ko-KR" altLang="en-US" dirty="0" err="1"/>
              <a:t>목업</a:t>
            </a:r>
            <a:r>
              <a:rPr lang="en-US" altLang="ko-KR" dirty="0"/>
              <a:t>, </a:t>
            </a:r>
            <a:r>
              <a:rPr lang="ko-KR" altLang="en-US" dirty="0"/>
              <a:t>아이 </a:t>
            </a:r>
            <a:r>
              <a:rPr lang="ko-KR" altLang="en-US" dirty="0" err="1"/>
              <a:t>트래킹</a:t>
            </a:r>
            <a:r>
              <a:rPr lang="ko-KR" altLang="en-US" dirty="0"/>
              <a:t> 등 테스트 방법에 대해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참가자 선정 기준 </a:t>
            </a:r>
            <a:r>
              <a:rPr lang="en-US" altLang="ko-KR" dirty="0"/>
              <a:t>: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숙련도</a:t>
            </a:r>
            <a:r>
              <a:rPr lang="en-US" altLang="ko-KR" dirty="0"/>
              <a:t>, </a:t>
            </a:r>
            <a:r>
              <a:rPr lang="ko-KR" altLang="en-US" dirty="0"/>
              <a:t>서비스 이용 경험 등의 참가자 선정 기준을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과업 시나리오 </a:t>
            </a:r>
            <a:r>
              <a:rPr lang="en-US" altLang="ko-KR" dirty="0"/>
              <a:t>: </a:t>
            </a:r>
            <a:r>
              <a:rPr lang="ko-KR" altLang="en-US" dirty="0"/>
              <a:t>수행 배경에 따른 과업 시나리오와 구체적인 수행 과제를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테스트 절차 </a:t>
            </a:r>
            <a:r>
              <a:rPr lang="en-US" altLang="ko-KR" dirty="0"/>
              <a:t>: </a:t>
            </a:r>
            <a:r>
              <a:rPr lang="ko-KR" altLang="en-US" dirty="0"/>
              <a:t>오리엔테이션</a:t>
            </a:r>
            <a:r>
              <a:rPr lang="en-US" altLang="ko-KR" dirty="0"/>
              <a:t>, </a:t>
            </a:r>
            <a:r>
              <a:rPr lang="ko-KR" altLang="en-US" dirty="0"/>
              <a:t>사전 인터뷰</a:t>
            </a:r>
            <a:r>
              <a:rPr lang="en-US" altLang="ko-KR" dirty="0"/>
              <a:t>, </a:t>
            </a:r>
            <a:r>
              <a:rPr lang="ko-KR" altLang="en-US" dirty="0"/>
              <a:t>과업 시행</a:t>
            </a:r>
            <a:r>
              <a:rPr lang="en-US" altLang="ko-KR" dirty="0"/>
              <a:t>, </a:t>
            </a:r>
            <a:r>
              <a:rPr lang="ko-KR" altLang="en-US" dirty="0"/>
              <a:t>사후 인터뷰</a:t>
            </a:r>
            <a:r>
              <a:rPr lang="en-US" altLang="ko-KR" dirty="0"/>
              <a:t>, </a:t>
            </a:r>
            <a:r>
              <a:rPr lang="ko-KR" altLang="en-US" dirty="0"/>
              <a:t>설문 조사 등의 테스트 절차를 작성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결과 분석 방법 </a:t>
            </a:r>
            <a:r>
              <a:rPr lang="en-US" altLang="ko-KR" dirty="0"/>
              <a:t>: </a:t>
            </a:r>
            <a:r>
              <a:rPr lang="ko-KR" altLang="en-US" dirty="0"/>
              <a:t>테스트 결과를 취합하고 분석하는 방법에 대해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7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/>
              <a:t>제공하는 서비스의 역할을 정의하고 사전 리서치 단계를 통해 분석된 사용자 그룹의 이용 행태나 특성을 파악</a:t>
            </a:r>
            <a:endParaRPr lang="en-US" altLang="ko-KR" dirty="0"/>
          </a:p>
          <a:p>
            <a:pPr lvl="2"/>
            <a:r>
              <a:rPr lang="ko-KR" altLang="en-US" dirty="0"/>
              <a:t>테스트 대상자의 선정 기준을 미리 세워두는 것이 중요</a:t>
            </a:r>
            <a:endParaRPr lang="en-US" altLang="ko-KR" dirty="0"/>
          </a:p>
          <a:p>
            <a:pPr lvl="2"/>
            <a:r>
              <a:rPr lang="ko-KR" altLang="en-US" dirty="0"/>
              <a:t>지양해야 할 테스트 대상자는 특정 브랜드의 서비스를 지나치게 선호하는 참가자</a:t>
            </a:r>
            <a:r>
              <a:rPr lang="en-US" altLang="ko-KR" dirty="0"/>
              <a:t>, </a:t>
            </a:r>
            <a:r>
              <a:rPr lang="ko-KR" altLang="en-US" dirty="0"/>
              <a:t>한쪽으로 심하게 편향된 참가자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976664" cy="3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/>
              <a:t>먼저 온라인</a:t>
            </a:r>
            <a:r>
              <a:rPr lang="en-US" altLang="ko-KR" dirty="0"/>
              <a:t>, SNS,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 err="1"/>
              <a:t>리쿠르팅</a:t>
            </a:r>
            <a:r>
              <a:rPr lang="ko-KR" altLang="en-US" dirty="0"/>
              <a:t> 업체 등을 이용하여 참가자 모집 공고</a:t>
            </a:r>
            <a:endParaRPr lang="en-US" altLang="ko-KR" dirty="0"/>
          </a:p>
          <a:p>
            <a:pPr lvl="2"/>
            <a:r>
              <a:rPr lang="ko-KR" altLang="en-US" dirty="0"/>
              <a:t>테스트 대상자의 약 </a:t>
            </a:r>
            <a:r>
              <a:rPr lang="en-US" altLang="ko-KR" dirty="0"/>
              <a:t>2</a:t>
            </a:r>
            <a:r>
              <a:rPr lang="ko-KR" altLang="en-US" dirty="0"/>
              <a:t>배수 정도의 후보자를 모집</a:t>
            </a:r>
            <a:endParaRPr lang="en-US" altLang="ko-KR" dirty="0"/>
          </a:p>
          <a:p>
            <a:pPr lvl="2"/>
            <a:r>
              <a:rPr lang="ko-KR" altLang="en-US" dirty="0"/>
              <a:t>전화나 이메일을 통해 사용성 테스트 대상자로 적합한지 미리 준비한 </a:t>
            </a:r>
            <a:r>
              <a:rPr lang="en-US" altLang="ko-KR" dirty="0"/>
              <a:t>UT </a:t>
            </a:r>
            <a:r>
              <a:rPr lang="ko-KR" altLang="en-US" dirty="0" err="1"/>
              <a:t>스크리너를</a:t>
            </a:r>
            <a:r>
              <a:rPr lang="ko-KR" altLang="en-US" dirty="0"/>
              <a:t> 이용하여 재확인 절차를 거침</a:t>
            </a:r>
            <a:endParaRPr lang="en-US" altLang="ko-KR" dirty="0"/>
          </a:p>
          <a:p>
            <a:pPr lvl="3"/>
            <a:r>
              <a:rPr lang="ko-KR" altLang="en-US" dirty="0"/>
              <a:t>구글 드라이브 등의 설문 조사를 이용하여 참가자가 신청할 때</a:t>
            </a:r>
            <a:r>
              <a:rPr lang="en-US" altLang="ko-KR" dirty="0"/>
              <a:t>, </a:t>
            </a:r>
            <a:r>
              <a:rPr lang="ko-KR" altLang="en-US" dirty="0"/>
              <a:t>미리 기입하게 하는 것도 좋은 방법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31" y="2708920"/>
            <a:ext cx="5008929" cy="3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사용성 테스트 프로세스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대상자 선정</a:t>
            </a:r>
            <a:endParaRPr lang="en-US" altLang="ko-KR" dirty="0"/>
          </a:p>
          <a:p>
            <a:pPr lvl="2"/>
            <a:r>
              <a:rPr lang="ko-KR" altLang="en-US" dirty="0" err="1"/>
              <a:t>교보</a:t>
            </a:r>
            <a:r>
              <a:rPr lang="ko-KR" altLang="en-US" dirty="0"/>
              <a:t> 전자도서관 사용성 테스트에 앞서 테스트 대상자를 선정하기 위한 기준을 세운 기초 조사 과정의 예시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55" y="2060848"/>
            <a:ext cx="6984776" cy="43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878</Words>
  <Application>Microsoft Office PowerPoint</Application>
  <PresentationFormat>화면 슬라이드 쇼(4:3)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19 사용성 테스트 수행</vt:lpstr>
      <vt:lpstr>PowerPoint 프레젠테이션</vt:lpstr>
      <vt:lpstr>PowerPoint 프레젠테이션</vt:lpstr>
      <vt:lpstr>01. 사용성 테스트 목표 및 이슈 정리 </vt:lpstr>
      <vt:lpstr>01. 사용성 테스트 목표 및 이슈 정리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02. 사용성 테스트 프로세스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163</cp:revision>
  <dcterms:created xsi:type="dcterms:W3CDTF">2020-06-18T03:20:34Z</dcterms:created>
  <dcterms:modified xsi:type="dcterms:W3CDTF">2023-01-03T08:08:14Z</dcterms:modified>
</cp:coreProperties>
</file>