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461" r:id="rId2"/>
    <p:sldId id="522" r:id="rId3"/>
    <p:sldId id="386" r:id="rId4"/>
    <p:sldId id="387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38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 varScale="1">
        <p:scale>
          <a:sx n="164" d="100"/>
          <a:sy n="164" d="100"/>
        </p:scale>
        <p:origin x="1896" y="13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오류 분석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참가자가 </a:t>
            </a:r>
            <a:r>
              <a:rPr lang="ko-KR" altLang="en-US" dirty="0"/>
              <a:t>과제를 수행할 때 발생한 실패와 오류의 </a:t>
            </a:r>
            <a:r>
              <a:rPr lang="ko-KR" altLang="en-US" dirty="0" smtClean="0"/>
              <a:t>횟수로 </a:t>
            </a:r>
            <a:r>
              <a:rPr lang="ko-KR" altLang="en-US" dirty="0"/>
              <a:t>주로 정량적인 빈도 데이터를 분석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5675093" cy="24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 결과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사용성 테스트 결과 보고서의 내용 </a:t>
            </a:r>
            <a:endParaRPr lang="en-US" altLang="ko-KR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사용성 </a:t>
            </a:r>
            <a:r>
              <a:rPr lang="ko-KR" altLang="en-US" dirty="0"/>
              <a:t>테스트의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테스트를 </a:t>
            </a:r>
            <a:r>
              <a:rPr lang="ko-KR" altLang="en-US" dirty="0"/>
              <a:t>통해 발견하고자 하는 것이 무엇인지</a:t>
            </a:r>
            <a:r>
              <a:rPr lang="en-US" altLang="ko-KR" dirty="0"/>
              <a:t>, </a:t>
            </a:r>
            <a:r>
              <a:rPr lang="ko-KR" altLang="en-US" dirty="0"/>
              <a:t>명확한 테스트의 목적을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sz="300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사용성 </a:t>
            </a:r>
            <a:r>
              <a:rPr lang="ko-KR" altLang="en-US" dirty="0"/>
              <a:t>테스트의 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테스트의 </a:t>
            </a:r>
            <a:r>
              <a:rPr lang="ko-KR" altLang="en-US" dirty="0"/>
              <a:t>범위를 기능 위주로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sz="300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사용성 </a:t>
            </a:r>
            <a:r>
              <a:rPr lang="ko-KR" altLang="en-US" dirty="0"/>
              <a:t>테스트의 방법 및 </a:t>
            </a:r>
            <a:r>
              <a:rPr lang="ko-KR" altLang="en-US" dirty="0" smtClean="0"/>
              <a:t>절차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휴리스틱</a:t>
            </a:r>
            <a:r>
              <a:rPr lang="ko-KR" altLang="en-US" dirty="0" smtClean="0"/>
              <a:t> </a:t>
            </a:r>
            <a:r>
              <a:rPr lang="ko-KR" altLang="en-US" dirty="0"/>
              <a:t>평가</a:t>
            </a:r>
            <a:r>
              <a:rPr lang="en-US" altLang="ko-KR" dirty="0"/>
              <a:t>, </a:t>
            </a:r>
            <a:r>
              <a:rPr lang="ko-KR" altLang="en-US" dirty="0"/>
              <a:t>페이퍼 </a:t>
            </a:r>
            <a:r>
              <a:rPr lang="ko-KR" altLang="en-US" dirty="0" err="1"/>
              <a:t>목업</a:t>
            </a:r>
            <a:r>
              <a:rPr lang="en-US" altLang="ko-KR" dirty="0"/>
              <a:t>, </a:t>
            </a:r>
            <a:r>
              <a:rPr lang="ko-KR" altLang="en-US" dirty="0"/>
              <a:t>아이 </a:t>
            </a:r>
            <a:r>
              <a:rPr lang="ko-KR" altLang="en-US" dirty="0" err="1"/>
              <a:t>트래킹</a:t>
            </a:r>
            <a:r>
              <a:rPr lang="ko-KR" altLang="en-US" dirty="0"/>
              <a:t> 등 적용된 </a:t>
            </a:r>
            <a:r>
              <a:rPr lang="ko-KR" altLang="en-US" dirty="0" smtClean="0"/>
              <a:t>테스트 </a:t>
            </a:r>
            <a:r>
              <a:rPr lang="ko-KR" altLang="en-US" dirty="0"/>
              <a:t>방법에 대해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sz="300" dirty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참가자 </a:t>
            </a:r>
            <a:r>
              <a:rPr lang="ko-KR" altLang="en-US" dirty="0"/>
              <a:t>선정 기준 및 선정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숙련도</a:t>
            </a:r>
            <a:r>
              <a:rPr lang="en-US" altLang="ko-KR" dirty="0"/>
              <a:t>, </a:t>
            </a:r>
            <a:r>
              <a:rPr lang="ko-KR" altLang="en-US" dirty="0"/>
              <a:t>서비스 이용 경험 등 대상자 선정 기 준과 최종 선정된 참가자 프로파일을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sz="300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과업 시나리오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수행 </a:t>
            </a:r>
            <a:r>
              <a:rPr lang="ko-KR" altLang="en-US" dirty="0"/>
              <a:t>배경에 따른 과업 시나리오와 구체적인 수행 과제를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sz="300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결과 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만족도</a:t>
            </a:r>
            <a:r>
              <a:rPr lang="en-US" altLang="ko-KR" dirty="0"/>
              <a:t>, </a:t>
            </a:r>
            <a:r>
              <a:rPr lang="ko-KR" altLang="en-US" dirty="0" err="1"/>
              <a:t>효과성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오류 분석 등 테스트 결과 데이터를 취합하고 분석 </a:t>
            </a:r>
            <a:r>
              <a:rPr lang="ko-KR" altLang="en-US" dirty="0" smtClean="0"/>
              <a:t>내용을 작성</a:t>
            </a:r>
            <a:endParaRPr lang="en-US" altLang="ko-KR" dirty="0" smtClean="0"/>
          </a:p>
          <a:p>
            <a:pPr lvl="2"/>
            <a:endParaRPr lang="en-US" altLang="ko-KR" sz="300" dirty="0" smtClean="0"/>
          </a:p>
          <a:p>
            <a:pPr marL="609600" lvl="1" indent="-342900">
              <a:buFont typeface="+mj-ea"/>
              <a:buAutoNum type="circleNumDbPlain"/>
            </a:pPr>
            <a:r>
              <a:rPr lang="ko-KR" altLang="en-US" dirty="0" smtClean="0"/>
              <a:t>개선안 </a:t>
            </a:r>
            <a:r>
              <a:rPr lang="ko-KR" altLang="en-US" dirty="0"/>
              <a:t>도출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 </a:t>
            </a:r>
            <a:r>
              <a:rPr lang="ko-KR" altLang="en-US" dirty="0"/>
              <a:t>결과에 따른 개선안을 도출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42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 결과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사용성 테스트 결과 보고서의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147893" cy="41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 결과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사용성 테스트 결과 보고서의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72" y="1929291"/>
            <a:ext cx="5148000" cy="20843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72" y="4005064"/>
            <a:ext cx="5148000" cy="21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 결과 보고서 작성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>
            <a:noAutofit/>
          </a:bodyPr>
          <a:lstStyle/>
          <a:p>
            <a:r>
              <a:rPr lang="ko-KR" altLang="en-US" dirty="0"/>
              <a:t>사용성 테스트 결과 보고서의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72" y="1916832"/>
            <a:ext cx="5148000" cy="44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</a:t>
            </a:r>
            <a:r>
              <a:rPr lang="en-US" altLang="ko-KR" dirty="0" smtClean="0"/>
              <a:t> </a:t>
            </a:r>
            <a:r>
              <a:rPr lang="ko-KR" altLang="en-US" sz="2800" dirty="0" smtClean="0"/>
              <a:t>사용성 테스트 </a:t>
            </a:r>
            <a:r>
              <a:rPr lang="ko-KR" altLang="en-US" sz="2800" dirty="0" smtClean="0"/>
              <a:t>결과 분석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사용성 테스트 분석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사용성 </a:t>
            </a:r>
            <a:r>
              <a:rPr lang="ko-KR" altLang="en-US" dirty="0"/>
              <a:t>테스트 결과 보고서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사용성 테스트의 결과를 분석하는 방법을 알아보고 분석 결과를 종합하여 최종적으로 </a:t>
            </a:r>
            <a:r>
              <a:rPr lang="ko-KR" altLang="en-US" sz="1400" dirty="0" smtClean="0"/>
              <a:t>사용성 </a:t>
            </a:r>
            <a:r>
              <a:rPr lang="ko-KR" altLang="en-US" sz="1400" dirty="0"/>
              <a:t>테스트 결과 보고서를 작성하는 방법에 대해 학습한다</a:t>
            </a:r>
            <a:r>
              <a:rPr lang="en-US" altLang="ko-KR" sz="1400" dirty="0"/>
              <a:t>. 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만족도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이용 </a:t>
            </a:r>
            <a:r>
              <a:rPr lang="ko-KR" altLang="en-US" dirty="0" smtClean="0"/>
              <a:t>만족도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일반적으로 </a:t>
            </a:r>
            <a:r>
              <a:rPr lang="ko-KR" altLang="en-US" dirty="0"/>
              <a:t>테스트를 종료한 후 사후 인터뷰를 통해 서비스의 전반적인 이용 경험에 관한 의견을 수집하는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lvl="1"/>
            <a:r>
              <a:rPr lang="ko-KR" altLang="en-US" dirty="0" smtClean="0"/>
              <a:t>수행 </a:t>
            </a:r>
            <a:r>
              <a:rPr lang="ko-KR" altLang="en-US" dirty="0"/>
              <a:t>과제별 </a:t>
            </a:r>
            <a:r>
              <a:rPr lang="ko-KR" altLang="en-US" dirty="0" smtClean="0"/>
              <a:t>만족도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과제 수행을 종료할 때마다 수행 난이도의 수준을 질문을 통해 파악하는 것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7053002" cy="29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 err="1" smtClean="0"/>
              <a:t>효과성</a:t>
            </a:r>
            <a:r>
              <a:rPr lang="ko-KR" altLang="en-US" dirty="0" smtClean="0"/>
              <a:t> </a:t>
            </a:r>
            <a:r>
              <a:rPr lang="ko-KR" altLang="en-US" dirty="0"/>
              <a:t>분석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효과성은 </a:t>
            </a:r>
            <a:r>
              <a:rPr lang="ko-KR" altLang="en-US" dirty="0"/>
              <a:t>사용성 원칙과 사용자 </a:t>
            </a:r>
            <a:r>
              <a:rPr lang="ko-KR" altLang="en-US" dirty="0" err="1"/>
              <a:t>수행도와의</a:t>
            </a:r>
            <a:r>
              <a:rPr lang="ko-KR" altLang="en-US" dirty="0"/>
              <a:t> 상관관계를 나타내는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참가자의 </a:t>
            </a:r>
            <a:r>
              <a:rPr lang="ko-KR" altLang="en-US" dirty="0"/>
              <a:t>과업에 대한 수행 여부를 전체 평균 점수와 각 과제별 점수를 비교하여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성공</a:t>
            </a:r>
            <a:r>
              <a:rPr lang="en-US" altLang="ko-KR" dirty="0"/>
              <a:t>(</a:t>
            </a:r>
            <a:r>
              <a:rPr lang="en-US" altLang="ko-KR" dirty="0" smtClean="0"/>
              <a:t>S)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기준 시간 이내에 과업을 </a:t>
            </a:r>
            <a:r>
              <a:rPr lang="ko-KR" altLang="en-US" dirty="0" smtClean="0"/>
              <a:t>수행한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부분 성공</a:t>
            </a:r>
            <a:r>
              <a:rPr lang="en-US" altLang="ko-KR" dirty="0"/>
              <a:t>(</a:t>
            </a:r>
            <a:r>
              <a:rPr lang="en-US" altLang="ko-KR" dirty="0" smtClean="0"/>
              <a:t>P)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P1(</a:t>
            </a:r>
            <a:r>
              <a:rPr lang="ko-KR" altLang="en-US" dirty="0"/>
              <a:t>기준 시간의 </a:t>
            </a:r>
            <a:r>
              <a:rPr lang="en-US" altLang="ko-KR" dirty="0"/>
              <a:t>2</a:t>
            </a:r>
            <a:r>
              <a:rPr lang="ko-KR" altLang="en-US" dirty="0"/>
              <a:t>배 이상 초과</a:t>
            </a:r>
            <a:r>
              <a:rPr lang="en-US" altLang="ko-KR" dirty="0"/>
              <a:t>), P2(</a:t>
            </a:r>
            <a:r>
              <a:rPr lang="ko-KR" altLang="en-US" dirty="0"/>
              <a:t>기준 시간 의 </a:t>
            </a:r>
            <a:r>
              <a:rPr lang="en-US" altLang="ko-KR" dirty="0"/>
              <a:t>3</a:t>
            </a:r>
            <a:r>
              <a:rPr lang="ko-KR" altLang="en-US" dirty="0"/>
              <a:t>배 이상 초과</a:t>
            </a:r>
            <a:r>
              <a:rPr lang="en-US" altLang="ko-KR" dirty="0"/>
              <a:t>), P3(</a:t>
            </a:r>
            <a:r>
              <a:rPr lang="ko-KR" altLang="en-US" dirty="0"/>
              <a:t>기준 시간의 </a:t>
            </a:r>
            <a:r>
              <a:rPr lang="en-US" altLang="ko-KR" dirty="0"/>
              <a:t>4</a:t>
            </a:r>
            <a:r>
              <a:rPr lang="ko-KR" altLang="en-US" dirty="0"/>
              <a:t>배 이상 초과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실패</a:t>
            </a:r>
            <a:r>
              <a:rPr lang="en-US" altLang="ko-KR" dirty="0" smtClean="0"/>
              <a:t>(F): </a:t>
            </a:r>
            <a:r>
              <a:rPr lang="ko-KR" altLang="en-US" dirty="0"/>
              <a:t>과업을 수행하지 못했을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3"/>
            <a:r>
              <a:rPr lang="ko-KR" altLang="en-US" dirty="0"/>
              <a:t>오류</a:t>
            </a:r>
            <a:r>
              <a:rPr lang="en-US" altLang="ko-KR" dirty="0"/>
              <a:t>(E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수행 </a:t>
            </a:r>
            <a:r>
              <a:rPr lang="ko-KR" altLang="en-US" dirty="0"/>
              <a:t>과제와 전혀 다른 결과가 나왔을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결과값에 </a:t>
            </a:r>
            <a:r>
              <a:rPr lang="ko-KR" altLang="en-US" dirty="0"/>
              <a:t>포함시키지 않고 제외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4102"/>
            <a:ext cx="4176464" cy="1947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831822"/>
            <a:ext cx="3767313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효율성 </a:t>
            </a:r>
            <a:r>
              <a:rPr lang="ko-KR" altLang="en-US" dirty="0"/>
              <a:t>분석 </a:t>
            </a:r>
            <a:endParaRPr lang="en-US" altLang="ko-KR" dirty="0" smtClean="0"/>
          </a:p>
          <a:p>
            <a:pPr lvl="2"/>
            <a:r>
              <a:rPr lang="ko-KR" altLang="en-US" dirty="0"/>
              <a:t>효율성은 과업을 수행할 때에 소요되는 총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원하는 작업을 빠르고 능 </a:t>
            </a:r>
            <a:r>
              <a:rPr lang="ko-KR" altLang="en-US" dirty="0" err="1"/>
              <a:t>률적으로</a:t>
            </a:r>
            <a:r>
              <a:rPr lang="ko-KR" altLang="en-US" dirty="0"/>
              <a:t> 조작할 수 있는지를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분석에 </a:t>
            </a:r>
            <a:r>
              <a:rPr lang="ko-KR" altLang="en-US" dirty="0"/>
              <a:t>기준이 되는 표준 시간과 각 </a:t>
            </a:r>
            <a:r>
              <a:rPr lang="ko-KR" altLang="en-US" dirty="0" err="1"/>
              <a:t>과업별</a:t>
            </a:r>
            <a:r>
              <a:rPr lang="en-US" altLang="ko-KR" dirty="0"/>
              <a:t>, </a:t>
            </a:r>
            <a:r>
              <a:rPr lang="ko-KR" altLang="en-US" dirty="0"/>
              <a:t>사용자 별 수행 시간</a:t>
            </a:r>
            <a:r>
              <a:rPr lang="en-US" altLang="ko-KR" dirty="0"/>
              <a:t>, </a:t>
            </a:r>
            <a:r>
              <a:rPr lang="ko-KR" altLang="en-US" dirty="0"/>
              <a:t>평균 점수를 각각 비교하여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sz="1130" dirty="0" smtClean="0"/>
              <a:t>사용성 </a:t>
            </a:r>
            <a:r>
              <a:rPr lang="ko-KR" altLang="en-US" sz="1130" dirty="0"/>
              <a:t>테스트의 방식에 따라 </a:t>
            </a:r>
            <a:r>
              <a:rPr lang="ko-KR" altLang="en-US" sz="1130" dirty="0" smtClean="0"/>
              <a:t>이동 </a:t>
            </a:r>
            <a:r>
              <a:rPr lang="ko-KR" altLang="en-US" sz="1130" dirty="0"/>
              <a:t>동선</a:t>
            </a:r>
            <a:r>
              <a:rPr lang="en-US" altLang="ko-KR" sz="1130" dirty="0"/>
              <a:t>, </a:t>
            </a:r>
            <a:r>
              <a:rPr lang="ko-KR" altLang="en-US" sz="1130" dirty="0"/>
              <a:t>시선 이동 시간</a:t>
            </a:r>
            <a:r>
              <a:rPr lang="en-US" altLang="ko-KR" sz="1130" dirty="0"/>
              <a:t>, </a:t>
            </a:r>
            <a:r>
              <a:rPr lang="ko-KR" altLang="en-US" sz="1130" dirty="0"/>
              <a:t>마우스 이동 시간</a:t>
            </a:r>
            <a:r>
              <a:rPr lang="en-US" altLang="ko-KR" sz="1130" dirty="0"/>
              <a:t>, </a:t>
            </a:r>
            <a:r>
              <a:rPr lang="ko-KR" altLang="en-US" sz="1130" dirty="0"/>
              <a:t>클릭 수 등 과업 수행 과정의 </a:t>
            </a:r>
            <a:r>
              <a:rPr lang="ko-KR" altLang="en-US" sz="1130" dirty="0" smtClean="0"/>
              <a:t>효율성 측정</a:t>
            </a:r>
            <a:endParaRPr lang="en-US" altLang="ko-KR" sz="113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69" y="4691924"/>
            <a:ext cx="4356000" cy="1866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2" y="3059120"/>
            <a:ext cx="4407906" cy="18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효율성 </a:t>
            </a:r>
            <a:r>
              <a:rPr lang="ko-KR" altLang="en-US" dirty="0"/>
              <a:t>분석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동선 분석</a:t>
            </a:r>
            <a:endParaRPr lang="en-US" altLang="ko-KR" sz="138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46084"/>
            <a:ext cx="5254333" cy="45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/>
              <a:t>사용성 테스트 분석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효율성 </a:t>
            </a:r>
            <a:r>
              <a:rPr lang="ko-KR" altLang="en-US" dirty="0"/>
              <a:t>분석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동선 분석</a:t>
            </a:r>
            <a:endParaRPr lang="en-US" altLang="ko-KR" sz="138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0" y="4370348"/>
            <a:ext cx="5040000" cy="2201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0" y="1925966"/>
            <a:ext cx="5040000" cy="27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422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20 사용성 테스트 결과 분석</vt:lpstr>
      <vt:lpstr>PowerPoint 프레젠테이션</vt:lpstr>
      <vt:lpstr>PowerPoint 프레젠테이션</vt:lpstr>
      <vt:lpstr>01. 사용성 테스트 분석 </vt:lpstr>
      <vt:lpstr>01. 사용성 테스트 분석 </vt:lpstr>
      <vt:lpstr>01. 사용성 테스트 분석 </vt:lpstr>
      <vt:lpstr>01. 사용성 테스트 분석 </vt:lpstr>
      <vt:lpstr>01. 사용성 테스트 분석 </vt:lpstr>
      <vt:lpstr>01. 사용성 테스트 분석 </vt:lpstr>
      <vt:lpstr>02. 사용성 테스트 결과 보고서 작성</vt:lpstr>
      <vt:lpstr>02. 사용성 테스트 결과 보고서 작성</vt:lpstr>
      <vt:lpstr>02. 사용성 테스트 결과 보고서 작성</vt:lpstr>
      <vt:lpstr>02. 사용성 테스트 결과 보고서 작성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162</cp:revision>
  <dcterms:created xsi:type="dcterms:W3CDTF">2020-06-18T03:20:34Z</dcterms:created>
  <dcterms:modified xsi:type="dcterms:W3CDTF">2021-07-25T07:40:38Z</dcterms:modified>
</cp:coreProperties>
</file>