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73" r:id="rId3"/>
    <p:sldId id="363" r:id="rId4"/>
    <p:sldId id="371" r:id="rId5"/>
    <p:sldId id="372" r:id="rId6"/>
    <p:sldId id="368" r:id="rId7"/>
    <p:sldId id="369" r:id="rId8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rial Black" pitchFamily="34" charset="0"/>
      <p:bold r:id="rId1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BD7"/>
    <a:srgbClr val="E84E96"/>
    <a:srgbClr val="FF7C80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16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2021-08-20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2021-08-20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6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 smtClean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 smtClean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 smtClean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 smtClean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 smtClean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90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 smtClean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 smtClean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26" r:id="rId3"/>
    <p:sldLayoutId id="214748422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hanbit.co.kr/src/455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소개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B7AD49-B43C-4BE4-8F7F-386FEEEF5F73}"/>
              </a:ext>
            </a:extLst>
          </p:cNvPr>
          <p:cNvSpPr/>
          <p:nvPr/>
        </p:nvSpPr>
        <p:spPr>
          <a:xfrm>
            <a:off x="3594626" y="1321817"/>
            <a:ext cx="5154903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2619" y="1321817"/>
            <a:ext cx="504056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84E96"/>
              </a:buCl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도서명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atin typeface="+mn-ea"/>
                <a:ea typeface="+mn-ea"/>
              </a:rPr>
              <a:t>짧고 굵게 배우는 </a:t>
            </a:r>
            <a:r>
              <a:rPr lang="en-US" altLang="ko-KR" sz="1600" b="1" dirty="0" smtClean="0">
                <a:latin typeface="+mn-ea"/>
                <a:ea typeface="+mn-ea"/>
              </a:rPr>
              <a:t>JSP </a:t>
            </a:r>
            <a:r>
              <a:rPr lang="ko-KR" altLang="en-US" sz="1600" b="1" dirty="0" smtClean="0">
                <a:latin typeface="+mn-ea"/>
                <a:ea typeface="+mn-ea"/>
              </a:rPr>
              <a:t>웹 프로그래밍과  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          </a:t>
            </a:r>
            <a:r>
              <a:rPr lang="ko-KR" altLang="en-US" sz="1600" b="1" dirty="0" smtClean="0">
                <a:latin typeface="+mn-ea"/>
                <a:ea typeface="+mn-ea"/>
              </a:rPr>
              <a:t> 스프링 프레임워크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ISBN : </a:t>
            </a:r>
            <a:r>
              <a:rPr lang="en-US" altLang="ko-KR" sz="1600" b="1" dirty="0" smtClean="0">
                <a:latin typeface="+mn-ea"/>
                <a:ea typeface="+mn-ea"/>
              </a:rPr>
              <a:t>979-11-5664-557-3 </a:t>
            </a:r>
            <a:r>
              <a:rPr lang="en-US" altLang="ko-KR" sz="1600" b="1" dirty="0">
                <a:latin typeface="+mn-ea"/>
                <a:ea typeface="+mn-ea"/>
              </a:rPr>
              <a:t>93000</a:t>
            </a:r>
            <a:r>
              <a:rPr lang="ko-KR" altLang="en-US" sz="1600" b="1" dirty="0">
                <a:latin typeface="+mn-ea"/>
                <a:ea typeface="+mn-ea"/>
              </a:rPr>
              <a:t>  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저자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atin typeface="+mn-ea"/>
                <a:ea typeface="+mn-ea"/>
              </a:rPr>
              <a:t>황희정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출판사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err="1">
                <a:latin typeface="+mn-ea"/>
                <a:ea typeface="+mn-ea"/>
              </a:rPr>
              <a:t>한빛아카데미</a:t>
            </a:r>
            <a:r>
              <a:rPr lang="ko-KR" altLang="en-US" sz="1600" b="1" dirty="0">
                <a:latin typeface="+mn-ea"/>
                <a:ea typeface="+mn-ea"/>
              </a:rPr>
              <a:t>㈜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페이지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en-US" altLang="ko-KR" sz="1600" b="1" dirty="0" smtClean="0">
                <a:latin typeface="+mn-ea"/>
                <a:ea typeface="+mn-ea"/>
              </a:rPr>
              <a:t>472p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정가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en-US" altLang="ko-KR" sz="1600" b="1" dirty="0" smtClean="0">
                <a:latin typeface="+mn-ea"/>
                <a:ea typeface="+mn-ea"/>
              </a:rPr>
              <a:t>27,000</a:t>
            </a:r>
            <a:r>
              <a:rPr lang="ko-KR" altLang="en-US" sz="1600" b="1" dirty="0" smtClean="0">
                <a:latin typeface="+mn-ea"/>
                <a:ea typeface="+mn-ea"/>
              </a:rPr>
              <a:t>원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r>
              <a:rPr lang="ko-KR" altLang="en-US" sz="1600" b="1" dirty="0" err="1" smtClean="0">
                <a:latin typeface="+mn-ea"/>
                <a:ea typeface="+mn-ea"/>
              </a:rPr>
              <a:t>예제소스</a:t>
            </a:r>
            <a:r>
              <a:rPr lang="ko-KR" altLang="en-US" sz="1600" b="1" dirty="0" smtClean="0">
                <a:latin typeface="+mn-ea"/>
                <a:ea typeface="+mn-ea"/>
              </a:rPr>
              <a:t> 다운로드 </a:t>
            </a:r>
            <a:r>
              <a:rPr lang="en-US" altLang="ko-KR" sz="1600" b="1" dirty="0" smtClean="0">
                <a:latin typeface="+mn-ea"/>
                <a:ea typeface="+mn-ea"/>
              </a:rPr>
              <a:t>:</a:t>
            </a:r>
          </a:p>
          <a:p>
            <a:pPr marL="285750" indent="-285750">
              <a:lnSpc>
                <a:spcPct val="200000"/>
              </a:lnSpc>
              <a:buClr>
                <a:srgbClr val="E84E96"/>
              </a:buClr>
              <a:buFont typeface="Arial" pitchFamily="34" charset="0"/>
              <a:buChar char="•"/>
            </a:pP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829219"/>
            <a:ext cx="314169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spc="-100" dirty="0">
                <a:solidFill>
                  <a:srgbClr val="0070C0"/>
                </a:solidFill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1600" b="1" spc="-100" dirty="0" smtClean="0">
                <a:solidFill>
                  <a:srgbClr val="0070C0"/>
                </a:solidFill>
                <a:latin typeface="+mn-ea"/>
                <a:ea typeface="+mn-ea"/>
                <a:hlinkClick r:id="rId2"/>
              </a:rPr>
              <a:t>www.hanbit.co.kr/src/4557</a:t>
            </a:r>
            <a:endParaRPr lang="ko-KR" altLang="en-US" sz="1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4098" name="Picture 2" descr="D:\01_출간예정\짧고 굵게 배오는 자바 웹 프로그래밍(황희정)\04_신간안내\01_표지\A557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6734"/>
            <a:ext cx="2869414" cy="358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06192" y="764704"/>
            <a:ext cx="4531617" cy="5760640"/>
            <a:chOff x="541068" y="764704"/>
            <a:chExt cx="4531617" cy="57606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68" y="764704"/>
              <a:ext cx="4531617" cy="1755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575" y="2564904"/>
              <a:ext cx="4520603" cy="2155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575" y="4762639"/>
              <a:ext cx="4520603" cy="1762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24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361459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b="1" dirty="0" smtClean="0"/>
              <a:t>시대적 </a:t>
            </a:r>
            <a:r>
              <a:rPr lang="ko-KR" altLang="en-US" b="1" dirty="0"/>
              <a:t>흐름을 반영하면서도 핵심 개념에 충실하도록 </a:t>
            </a:r>
            <a:r>
              <a:rPr lang="ko-KR" altLang="en-US" b="1" dirty="0" smtClean="0"/>
              <a:t>구성함</a:t>
            </a:r>
            <a:endParaRPr lang="en-US" altLang="ko-KR" b="1" dirty="0" smtClean="0"/>
          </a:p>
          <a:p>
            <a:pPr>
              <a:buFont typeface="+mj-ea"/>
              <a:buAutoNum type="circleNumDbPlain"/>
            </a:pPr>
            <a:endParaRPr lang="en-US" altLang="ko-KR" b="1" dirty="0"/>
          </a:p>
          <a:p>
            <a:pPr>
              <a:buFont typeface="+mj-ea"/>
              <a:buAutoNum type="circleNumDbPlain"/>
            </a:pPr>
            <a:r>
              <a:rPr lang="ko-KR" altLang="en-US" b="1" dirty="0" err="1" smtClean="0"/>
              <a:t>프런트엔드의</a:t>
            </a:r>
            <a:r>
              <a:rPr lang="ko-KR" altLang="en-US" b="1" dirty="0" smtClean="0"/>
              <a:t> </a:t>
            </a:r>
            <a:r>
              <a:rPr lang="ko-KR" altLang="en-US" b="1" dirty="0"/>
              <a:t>기초</a:t>
            </a:r>
            <a:r>
              <a:rPr lang="en-US" altLang="ko-KR" b="1" dirty="0"/>
              <a:t>(HTML, CSS, </a:t>
            </a:r>
            <a:r>
              <a:rPr lang="ko-KR" altLang="en-US" b="1" dirty="0"/>
              <a:t>자바스크립트</a:t>
            </a:r>
            <a:r>
              <a:rPr lang="en-US" altLang="ko-KR" b="1" dirty="0"/>
              <a:t>, </a:t>
            </a:r>
            <a:r>
              <a:rPr lang="ko-KR" altLang="en-US" b="1" dirty="0"/>
              <a:t>부트스트랩</a:t>
            </a:r>
            <a:r>
              <a:rPr lang="en-US" altLang="ko-KR" b="1" dirty="0"/>
              <a:t>)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추가함</a:t>
            </a:r>
            <a:endParaRPr lang="en-US" altLang="ko-KR" b="1" dirty="0" smtClean="0"/>
          </a:p>
          <a:p>
            <a:pPr>
              <a:buFont typeface="+mj-ea"/>
              <a:buAutoNum type="circleNumDbPlain"/>
            </a:pPr>
            <a:endParaRPr lang="en-US" altLang="ko-KR" b="1" dirty="0"/>
          </a:p>
          <a:p>
            <a:pPr>
              <a:buFont typeface="+mj-ea"/>
              <a:buAutoNum type="circleNumDbPlain"/>
            </a:pPr>
            <a:r>
              <a:rPr lang="ko-KR" altLang="en-US" b="1" dirty="0" smtClean="0"/>
              <a:t>대표적인 </a:t>
            </a:r>
            <a:r>
              <a:rPr lang="ko-KR" altLang="en-US" b="1" dirty="0"/>
              <a:t>자바 웹 개발 프레임워크인 스프링 프레임워크의 핵심 활용을 </a:t>
            </a:r>
            <a:r>
              <a:rPr lang="ko-KR" altLang="en-US" b="1" dirty="0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강의계획표</a:t>
            </a:r>
            <a:endParaRPr lang="ko-KR" altLang="en-US" dirty="0"/>
          </a:p>
        </p:txBody>
      </p:sp>
      <p:graphicFrame>
        <p:nvGraphicFramePr>
          <p:cNvPr id="5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86705311"/>
              </p:ext>
            </p:extLst>
          </p:nvPr>
        </p:nvGraphicFramePr>
        <p:xfrm>
          <a:off x="323528" y="764704"/>
          <a:ext cx="8532440" cy="55534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23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4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01</a:t>
                      </a:r>
                      <a:r>
                        <a:rPr lang="ko-KR" altLang="en-US" sz="1200" b="1" dirty="0"/>
                        <a:t>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웹 프로그래밍의 이해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웹의 개요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네트워크와 인터넷의 개념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프로그래밍의 구조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새로운 웹 개발 </a:t>
                      </a:r>
                      <a:r>
                        <a:rPr lang="ko-KR" altLang="en-US" sz="1200" dirty="0" err="1" smtClean="0"/>
                        <a:t>트렌드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02, 03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baseline="0" dirty="0" smtClean="0"/>
                        <a:t>자바 웹 개발 환경 구축과 웹 프로그래밍의 기초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dirty="0" smtClean="0"/>
                        <a:t>HTML, CSS, </a:t>
                      </a:r>
                      <a:r>
                        <a:rPr lang="ko-KR" altLang="en-US" sz="1200" dirty="0" smtClean="0"/>
                        <a:t>자바스크립트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04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자바 웹 개발 개요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서블릿과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JSP, REST</a:t>
                      </a:r>
                      <a:r>
                        <a:rPr lang="en-US" altLang="ko-KR" sz="1200" baseline="0" dirty="0" smtClean="0"/>
                        <a:t> API</a:t>
                      </a:r>
                      <a:r>
                        <a:rPr lang="ko-KR" altLang="en-US" sz="1200" baseline="0" dirty="0" smtClean="0"/>
                        <a:t>와 </a:t>
                      </a:r>
                      <a:r>
                        <a:rPr lang="en-US" altLang="ko-KR" sz="1200" baseline="0" dirty="0" smtClean="0"/>
                        <a:t>JAX-RS, </a:t>
                      </a:r>
                      <a:r>
                        <a:rPr lang="ko-KR" altLang="en-US" sz="1200" baseline="0" dirty="0" smtClean="0"/>
                        <a:t>스프링 프레임워크의 개요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05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서블릿의</a:t>
                      </a:r>
                      <a:r>
                        <a:rPr lang="ko-KR" altLang="en-US" sz="1200" b="1" dirty="0" smtClean="0"/>
                        <a:t> 이해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서블릿의</a:t>
                      </a:r>
                      <a:r>
                        <a:rPr lang="ko-KR" altLang="en-US" sz="1200" dirty="0" smtClean="0"/>
                        <a:t> 개요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서블릿</a:t>
                      </a:r>
                      <a:r>
                        <a:rPr lang="ko-KR" altLang="en-US" sz="1200" dirty="0" smtClean="0"/>
                        <a:t> 클래스 구조와 생명 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페이지 이동과 정보 공유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06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JSP</a:t>
                      </a:r>
                      <a:r>
                        <a:rPr lang="ko-KR" altLang="en-US" sz="1200" b="1" dirty="0" smtClean="0"/>
                        <a:t>의 기초 다지기 </a:t>
                      </a:r>
                      <a:r>
                        <a:rPr lang="en-US" altLang="ko-KR" sz="1200" dirty="0" smtClean="0"/>
                        <a:t>: JSP</a:t>
                      </a:r>
                      <a:r>
                        <a:rPr lang="ko-KR" altLang="en-US" sz="1200" dirty="0" smtClean="0"/>
                        <a:t>의 개요</a:t>
                      </a:r>
                      <a:r>
                        <a:rPr lang="en-US" altLang="ko-KR" sz="1200" dirty="0" smtClean="0"/>
                        <a:t>, JSP </a:t>
                      </a:r>
                      <a:r>
                        <a:rPr lang="ko-KR" altLang="en-US" sz="1200" dirty="0" smtClean="0"/>
                        <a:t>지시어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템플릿 데이터와 스크립트 요소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중간고사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/>
                        <a:t>07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JSP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응용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액션 태그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커스텀</a:t>
                      </a:r>
                      <a:r>
                        <a:rPr lang="ko-KR" altLang="en-US" sz="1200" baseline="0" dirty="0" smtClean="0"/>
                        <a:t> 태그와 </a:t>
                      </a:r>
                      <a:r>
                        <a:rPr lang="en-US" altLang="ko-KR" sz="1200" baseline="0" dirty="0" smtClean="0"/>
                        <a:t>EL, JSTL, Maven </a:t>
                      </a:r>
                      <a:r>
                        <a:rPr lang="ko-KR" altLang="en-US" sz="1200" baseline="0" dirty="0" smtClean="0"/>
                        <a:t>기반 프로젝트 구성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08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MVC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패턴의 이해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MVC </a:t>
                      </a:r>
                      <a:r>
                        <a:rPr lang="ko-KR" altLang="en-US" sz="1200" baseline="0" dirty="0" smtClean="0"/>
                        <a:t>패턴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서블릿</a:t>
                      </a:r>
                      <a:r>
                        <a:rPr lang="ko-KR" altLang="en-US" sz="1200" baseline="0" dirty="0" smtClean="0"/>
                        <a:t> 컨트롤러 설계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09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데이터베이스와</a:t>
                      </a:r>
                      <a:r>
                        <a:rPr lang="en-US" altLang="ko-KR" sz="1200" b="1" baseline="0" dirty="0" smtClean="0"/>
                        <a:t> JDBC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err="1" smtClean="0"/>
                        <a:t>관계형</a:t>
                      </a:r>
                      <a:r>
                        <a:rPr lang="ko-KR" altLang="en-US" sz="1200" baseline="0" dirty="0" smtClean="0"/>
                        <a:t> 데이터베이스</a:t>
                      </a:r>
                      <a:r>
                        <a:rPr lang="en-US" altLang="ko-KR" sz="1200" baseline="0" dirty="0" smtClean="0"/>
                        <a:t>, H2</a:t>
                      </a:r>
                      <a:r>
                        <a:rPr lang="ko-KR" altLang="en-US" sz="1200" baseline="0" dirty="0" smtClean="0"/>
                        <a:t>데이터베이스</a:t>
                      </a:r>
                      <a:r>
                        <a:rPr lang="en-US" altLang="ko-KR" sz="1200" baseline="0" dirty="0" smtClean="0"/>
                        <a:t>, SQL</a:t>
                      </a:r>
                      <a:r>
                        <a:rPr lang="ko-KR" altLang="en-US" sz="1200" baseline="0" dirty="0" smtClean="0"/>
                        <a:t>의 개요</a:t>
                      </a:r>
                      <a:r>
                        <a:rPr lang="en-US" altLang="ko-KR" sz="1200" baseline="0" dirty="0" smtClean="0"/>
                        <a:t>, JDBC </a:t>
                      </a:r>
                      <a:r>
                        <a:rPr lang="ko-KR" altLang="en-US" sz="1200" baseline="0" dirty="0" smtClean="0"/>
                        <a:t>기본 구조와 </a:t>
                      </a:r>
                      <a:r>
                        <a:rPr lang="en-US" altLang="ko-KR" sz="1200" baseline="0" dirty="0" smtClean="0"/>
                        <a:t>API</a:t>
                      </a:r>
                      <a:r>
                        <a:rPr lang="ko-KR" altLang="en-US" sz="1200" baseline="0" dirty="0" smtClean="0"/>
                        <a:t>의 이해 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[</a:t>
                      </a:r>
                      <a:r>
                        <a:rPr lang="ko-KR" altLang="en-US" sz="1200" b="1" dirty="0" smtClean="0"/>
                        <a:t>프로젝트</a:t>
                      </a:r>
                      <a:r>
                        <a:rPr lang="en-US" altLang="ko-KR" sz="1200" b="1" dirty="0" smtClean="0"/>
                        <a:t>]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뉴스 기사 관리 웹 서비스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11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리스너와</a:t>
                      </a:r>
                      <a:r>
                        <a:rPr lang="ko-KR" altLang="en-US" sz="1200" b="1" dirty="0" smtClean="0"/>
                        <a:t> 필터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리스너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필터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12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REST API </a:t>
                      </a:r>
                      <a:r>
                        <a:rPr lang="ko-KR" altLang="en-US" sz="1200" b="1" dirty="0" smtClean="0"/>
                        <a:t>개발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REST</a:t>
                      </a:r>
                      <a:r>
                        <a:rPr lang="en-US" altLang="ko-KR" sz="1200" baseline="0" dirty="0" smtClean="0"/>
                        <a:t> API</a:t>
                      </a:r>
                      <a:r>
                        <a:rPr lang="ko-KR" altLang="en-US" sz="1200" baseline="0" dirty="0" smtClean="0"/>
                        <a:t> 개요</a:t>
                      </a:r>
                      <a:r>
                        <a:rPr lang="en-US" altLang="ko-KR" sz="1200" baseline="0" dirty="0" smtClean="0"/>
                        <a:t>, JAX-RS </a:t>
                      </a:r>
                      <a:r>
                        <a:rPr lang="ko-KR" altLang="en-US" sz="1200" baseline="0" dirty="0" smtClean="0"/>
                        <a:t>개요</a:t>
                      </a:r>
                      <a:r>
                        <a:rPr lang="en-US" altLang="ko-KR" sz="1200" baseline="0" dirty="0" smtClean="0"/>
                        <a:t>, REST </a:t>
                      </a:r>
                      <a:r>
                        <a:rPr lang="ko-KR" altLang="en-US" sz="1200" baseline="0" dirty="0" smtClean="0"/>
                        <a:t>클라이언트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13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스프링 프레임워크 개요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스프링 프레임워크와 스프링 부트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IoC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DI, AOP, </a:t>
                      </a:r>
                      <a:r>
                        <a:rPr lang="en-US" altLang="ko-KR" sz="1200" baseline="0" dirty="0" err="1" smtClean="0"/>
                        <a:t>WebMVC</a:t>
                      </a:r>
                      <a:r>
                        <a:rPr lang="ko-KR" altLang="en-US" sz="1200" baseline="0" dirty="0" smtClean="0"/>
                        <a:t>와 </a:t>
                      </a:r>
                      <a:r>
                        <a:rPr lang="en-US" altLang="ko-KR" sz="1200" baseline="0" dirty="0" err="1" smtClean="0"/>
                        <a:t>RestController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스프링 빈 선언과 </a:t>
                      </a:r>
                      <a:r>
                        <a:rPr lang="ko-KR" altLang="en-US" sz="1200" baseline="0" dirty="0" err="1" smtClean="0"/>
                        <a:t>오토와이어링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14</a:t>
                      </a:r>
                      <a:r>
                        <a:rPr lang="ko-KR" altLang="en-US" sz="1200" b="1" dirty="0" smtClean="0"/>
                        <a:t>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/>
                        <a:t>[</a:t>
                      </a:r>
                      <a:r>
                        <a:rPr lang="ko-KR" altLang="en-US" sz="1200" b="1" baseline="0" dirty="0" smtClean="0"/>
                        <a:t>프로젝트</a:t>
                      </a:r>
                      <a:r>
                        <a:rPr lang="en-US" altLang="ko-KR" sz="1200" b="1" baseline="0" dirty="0" smtClean="0"/>
                        <a:t>] </a:t>
                      </a:r>
                      <a:r>
                        <a:rPr lang="ko-KR" altLang="en-US" sz="1200" b="1" baseline="0" dirty="0" smtClean="0"/>
                        <a:t>스프링 기반 뉴스 기사 관리 웹 서비스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기말고사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7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285</Words>
  <Application>Microsoft Office PowerPoint</Application>
  <PresentationFormat>화면 슬라이드 쇼(4:3)</PresentationFormat>
  <Paragraphs>65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Wingdings</vt:lpstr>
      <vt:lpstr>Times New Roman</vt:lpstr>
      <vt:lpstr>Arial Black</vt:lpstr>
      <vt:lpstr>Office 테마</vt:lpstr>
      <vt:lpstr>PowerPoint 프레젠테이션</vt:lpstr>
      <vt:lpstr>PowerPoint 프레젠테이션</vt:lpstr>
      <vt:lpstr>교재 소개</vt:lpstr>
      <vt:lpstr>학습 로드맵 </vt:lpstr>
      <vt:lpstr>교재 특징</vt:lpstr>
      <vt:lpstr>강의계획표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752</cp:revision>
  <dcterms:created xsi:type="dcterms:W3CDTF">2012-07-11T10:23:22Z</dcterms:created>
  <dcterms:modified xsi:type="dcterms:W3CDTF">2021-08-20T09:19:15Z</dcterms:modified>
</cp:coreProperties>
</file>