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5" r:id="rId2"/>
    <p:sldId id="373" r:id="rId3"/>
    <p:sldId id="447" r:id="rId4"/>
    <p:sldId id="374" r:id="rId5"/>
    <p:sldId id="375" r:id="rId6"/>
    <p:sldId id="376" r:id="rId7"/>
    <p:sldId id="377" r:id="rId8"/>
    <p:sldId id="448" r:id="rId9"/>
    <p:sldId id="382" r:id="rId10"/>
    <p:sldId id="378" r:id="rId11"/>
    <p:sldId id="383" r:id="rId12"/>
    <p:sldId id="384" r:id="rId13"/>
    <p:sldId id="450" r:id="rId14"/>
    <p:sldId id="386" r:id="rId15"/>
    <p:sldId id="387" r:id="rId16"/>
    <p:sldId id="449" r:id="rId17"/>
    <p:sldId id="451" r:id="rId18"/>
    <p:sldId id="452" r:id="rId19"/>
    <p:sldId id="379" r:id="rId20"/>
    <p:sldId id="392" r:id="rId21"/>
    <p:sldId id="393" r:id="rId22"/>
    <p:sldId id="453" r:id="rId23"/>
    <p:sldId id="454" r:id="rId24"/>
    <p:sldId id="396" r:id="rId25"/>
    <p:sldId id="397" r:id="rId26"/>
    <p:sldId id="398" r:id="rId27"/>
    <p:sldId id="399" r:id="rId28"/>
    <p:sldId id="380" r:id="rId29"/>
    <p:sldId id="400" r:id="rId30"/>
    <p:sldId id="401" r:id="rId31"/>
    <p:sldId id="402" r:id="rId32"/>
    <p:sldId id="403" r:id="rId33"/>
    <p:sldId id="369" r:id="rId34"/>
  </p:sldIdLst>
  <p:sldSz cx="9144000" cy="6858000" type="screen4x3"/>
  <p:notesSz cx="6858000" cy="9144000"/>
  <p:embeddedFontLst>
    <p:embeddedFont>
      <p:font typeface="Consolas" pitchFamily="49" charset="0"/>
      <p:regular r:id="rId37"/>
      <p:bold r:id="rId38"/>
      <p:italic r:id="rId39"/>
      <p:boldItalic r:id="rId40"/>
    </p:embeddedFont>
    <p:embeddedFont>
      <p:font typeface="맑은 고딕" pitchFamily="50" charset="-127"/>
      <p:regular r:id="rId41"/>
      <p:bold r:id="rId42"/>
    </p:embeddedFont>
    <p:embeddedFont>
      <p:font typeface="HY견고딕" pitchFamily="18" charset="-127"/>
      <p:regular r:id="rId43"/>
    </p:embeddedFont>
    <p:embeddedFont>
      <p:font typeface="Tahoma" pitchFamily="34" charset="0"/>
      <p:regular r:id="rId44"/>
      <p:bold r:id="rId45"/>
    </p:embeddedFont>
    <p:embeddedFont>
      <p:font typeface="Arial Black" pitchFamily="34" charset="0"/>
      <p:bold r:id="rId4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84E96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100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2021-08-23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2021-08-23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2050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26074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2021-08-23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26" r:id="rId7"/>
    <p:sldLayoutId id="214748422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네트워크와 인터넷의 개념</a:t>
            </a: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>
                <a:latin typeface="맑은 고딕"/>
                <a:ea typeface="맑은 고딕"/>
                <a:cs typeface="+mn-ea"/>
              </a:rPr>
              <a:t>네트워크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Network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사전적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의미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: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전선이나 혈관, 통로 등으로 이루어진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망형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조직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가장</a:t>
            </a:r>
            <a:r>
              <a:rPr lang="ko-KR" dirty="0">
                <a:latin typeface="맑은 고딕"/>
                <a:ea typeface="맑은 고딕"/>
                <a:cs typeface="+mn-ea"/>
              </a:rPr>
              <a:t> 많이 쓰이는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의미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: </a:t>
            </a:r>
            <a:r>
              <a:rPr lang="ko-KR" dirty="0">
                <a:latin typeface="맑은 고딕"/>
                <a:ea typeface="맑은 고딕"/>
                <a:cs typeface="+mn-ea"/>
              </a:rPr>
              <a:t>컴퓨터와 컴퓨터를 연결해주는 망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2"/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r>
              <a:rPr lang="ko-KR" altLang="en-US" dirty="0">
                <a:latin typeface="맑은 고딕"/>
                <a:ea typeface="맑은 고딕"/>
                <a:cs typeface="+mn-ea"/>
              </a:rPr>
              <a:t>프로토콜(Protocol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)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/>
            <a:r>
              <a:rPr lang="ko-KR" altLang="en-US" dirty="0">
                <a:cs typeface="+mn-ea"/>
              </a:rPr>
              <a:t>네트워크를 구축하기 위한 컴퓨터 간의 연결 규격</a:t>
            </a:r>
          </a:p>
          <a:p>
            <a:pPr lvl="1"/>
            <a:r>
              <a:rPr lang="en-US" altLang="ko-KR" dirty="0">
                <a:cs typeface="+mn-ea"/>
              </a:rPr>
              <a:t>TCP/IP : </a:t>
            </a:r>
            <a:r>
              <a:rPr lang="ko-KR" altLang="en-US" dirty="0">
                <a:cs typeface="+mn-ea"/>
              </a:rPr>
              <a:t>여러 프로토콜 중 가장 널리 쓰이며 인터넷에서도 사용되고 있는 프로토콜</a:t>
            </a: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92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TCP</a:t>
            </a:r>
            <a:r>
              <a:rPr lang="en-US" dirty="0">
                <a:cs typeface="+mn-ea"/>
              </a:rPr>
              <a:t>/IP(</a:t>
            </a:r>
            <a:r>
              <a:rPr lang="en-US" dirty="0">
                <a:latin typeface="Malgun Gothic"/>
                <a:ea typeface="Malgun Gothic"/>
                <a:cs typeface="+mn-ea"/>
              </a:rPr>
              <a:t>Transmission Control Protocol/Internet Protocol)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컴퓨터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간에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통신할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있도록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만든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프로토콜의 종류 중 한 가지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프로토콜에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기반하고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것이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인터넷임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 TCP/IP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기반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프로토콜로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자리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잡은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이유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2" indent="185420"/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하드웨어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운영체제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접속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매체와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관계없이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동작할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수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개방형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구조이기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때문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39" y="3068960"/>
            <a:ext cx="6755523" cy="2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+mn-ea"/>
              </a:rPr>
              <a:t>OSI 7</a:t>
            </a:r>
            <a:r>
              <a:rPr lang="ko-KR" altLang="en-US" dirty="0">
                <a:cs typeface="+mn-ea"/>
              </a:rPr>
              <a:t>계층</a:t>
            </a:r>
          </a:p>
          <a:p>
            <a:pPr lvl="1"/>
            <a:r>
              <a:rPr lang="ko-KR" altLang="en-US" dirty="0">
                <a:cs typeface="+mn-ea"/>
              </a:rPr>
              <a:t>네트워킹을 위한 물리적 장비에서부터 실제 서비스를 제공하기 위한 애플리케이션에 이르는 단계까지를 계층화한 것을 의미함</a:t>
            </a:r>
          </a:p>
          <a:p>
            <a:pPr lvl="1"/>
            <a:r>
              <a:rPr lang="ko-KR" altLang="en-US" dirty="0">
                <a:cs typeface="+mn-ea"/>
              </a:rPr>
              <a:t>계층화를 통해 상위 레벨에서는 하위 레벨에서 구현한 내용을 모르더라도 표준화된 </a:t>
            </a:r>
            <a:br>
              <a:rPr lang="ko-KR" altLang="en-US" dirty="0">
                <a:cs typeface="+mn-ea"/>
              </a:rPr>
            </a:br>
            <a:r>
              <a:rPr lang="ko-KR" altLang="en-US" dirty="0">
                <a:cs typeface="+mn-ea"/>
              </a:rPr>
              <a:t>   인터페이스를 통해 네트워크 시스템을 개발</a:t>
            </a:r>
            <a:r>
              <a:rPr lang="en-US" altLang="ko-KR" dirty="0">
                <a:cs typeface="+mn-ea"/>
              </a:rPr>
              <a:t>· </a:t>
            </a:r>
            <a:r>
              <a:rPr lang="ko-KR" altLang="en-US" dirty="0">
                <a:cs typeface="+mn-ea"/>
              </a:rPr>
              <a:t>운영할 수 있음 </a:t>
            </a:r>
          </a:p>
          <a:p>
            <a:endParaRPr lang="ko-KR" altLang="en-US" dirty="0">
              <a:cs typeface="+mn-ea"/>
            </a:endParaRPr>
          </a:p>
          <a:p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의 특징</a:t>
            </a:r>
          </a:p>
          <a:p>
            <a:pPr lvl="1"/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는 이러한 </a:t>
            </a:r>
            <a:r>
              <a:rPr lang="en-US" altLang="ko-KR" dirty="0">
                <a:cs typeface="+mn-ea"/>
              </a:rPr>
              <a:t>OSI 7</a:t>
            </a:r>
            <a:r>
              <a:rPr lang="ko-KR" altLang="en-US" dirty="0">
                <a:cs typeface="+mn-ea"/>
              </a:rPr>
              <a:t>계층을 좀 더 단순화하여 </a:t>
            </a:r>
            <a:r>
              <a:rPr lang="en-US" altLang="ko-KR" dirty="0">
                <a:cs typeface="+mn-ea"/>
              </a:rPr>
              <a:t>4</a:t>
            </a:r>
            <a:r>
              <a:rPr lang="ko-KR" altLang="en-US" dirty="0">
                <a:cs typeface="+mn-ea"/>
              </a:rPr>
              <a:t>계층으로 정의한 것임 </a:t>
            </a:r>
          </a:p>
          <a:p>
            <a:pPr lvl="1"/>
            <a:r>
              <a:rPr lang="en-US" altLang="ko-KR" b="1" dirty="0">
                <a:cs typeface="+mn-ea"/>
              </a:rPr>
              <a:t>TCP</a:t>
            </a:r>
            <a:r>
              <a:rPr lang="en-US" altLang="ko-KR" dirty="0">
                <a:cs typeface="+mn-ea"/>
              </a:rPr>
              <a:t> : </a:t>
            </a:r>
            <a:r>
              <a:rPr lang="ko-KR" altLang="en-US" dirty="0">
                <a:cs typeface="+mn-ea"/>
              </a:rPr>
              <a:t>데이터 흐름 관리</a:t>
            </a:r>
            <a:r>
              <a:rPr lang="en-US" altLang="ko-KR" dirty="0">
                <a:cs typeface="+mn-ea"/>
              </a:rPr>
              <a:t>, </a:t>
            </a:r>
            <a:r>
              <a:rPr lang="ko-KR" altLang="en-US" dirty="0">
                <a:cs typeface="+mn-ea"/>
              </a:rPr>
              <a:t>데이터 정확성 확인 등의 역할을 수행함</a:t>
            </a:r>
          </a:p>
          <a:p>
            <a:pPr lvl="1"/>
            <a:r>
              <a:rPr lang="en-US" altLang="ko-KR" b="1" dirty="0">
                <a:cs typeface="+mn-ea"/>
              </a:rPr>
              <a:t>IP</a:t>
            </a:r>
            <a:r>
              <a:rPr lang="en-US" altLang="ko-KR" dirty="0">
                <a:cs typeface="+mn-ea"/>
              </a:rPr>
              <a:t> : </a:t>
            </a:r>
            <a:r>
              <a:rPr lang="ko-KR" altLang="en-US" dirty="0">
                <a:cs typeface="+mn-ea"/>
              </a:rPr>
              <a:t>데이터</a:t>
            </a:r>
            <a:r>
              <a:rPr lang="en-US" altLang="ko-KR" dirty="0">
                <a:cs typeface="+mn-ea"/>
              </a:rPr>
              <a:t>(</a:t>
            </a:r>
            <a:r>
              <a:rPr lang="ko-KR" altLang="en-US" dirty="0" err="1">
                <a:cs typeface="+mn-ea"/>
              </a:rPr>
              <a:t>패킷</a:t>
            </a:r>
            <a:r>
              <a:rPr lang="en-US" altLang="ko-KR" dirty="0">
                <a:cs typeface="+mn-ea"/>
              </a:rPr>
              <a:t>)</a:t>
            </a:r>
            <a:r>
              <a:rPr lang="ko-KR" altLang="en-US" dirty="0">
                <a:cs typeface="+mn-ea"/>
              </a:rPr>
              <a:t>를 목적지까지 전송하는 역할을 담당함 </a:t>
            </a:r>
          </a:p>
          <a:p>
            <a:pPr lvl="1"/>
            <a:r>
              <a:rPr lang="en-US" altLang="ko-KR" dirty="0">
                <a:cs typeface="+mn-ea"/>
              </a:rPr>
              <a:t>TCP/IP</a:t>
            </a:r>
            <a:r>
              <a:rPr lang="ko-KR" altLang="en-US" dirty="0">
                <a:cs typeface="+mn-ea"/>
              </a:rPr>
              <a:t>는 개방형 구조로</a:t>
            </a:r>
            <a:r>
              <a:rPr lang="en-US" altLang="ko-KR" dirty="0">
                <a:cs typeface="+mn-ea"/>
              </a:rPr>
              <a:t>, </a:t>
            </a:r>
            <a:r>
              <a:rPr lang="ko-KR" altLang="en-US" dirty="0">
                <a:cs typeface="+mn-ea"/>
              </a:rPr>
              <a:t>특정 운영체제나 하드웨어에 영향을 받지 않고 근거리와</a:t>
            </a:r>
            <a:br>
              <a:rPr lang="ko-KR" altLang="en-US" dirty="0">
                <a:cs typeface="+mn-ea"/>
              </a:rPr>
            </a:br>
            <a:r>
              <a:rPr lang="ko-KR" altLang="en-US" dirty="0">
                <a:cs typeface="+mn-ea"/>
              </a:rPr>
              <a:t>  원거리 모두 데이터를 전송할 수 있음</a:t>
            </a:r>
            <a:endParaRPr lang="ko-KR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76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5AA5D7-FCC5-4002-8D47-97807EEF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네트워크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D162E-EE63-4314-92E4-E52439A6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주소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en-US" dirty="0"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dirty="0">
                <a:cs typeface="+mn-ea"/>
              </a:rPr>
              <a:t>Address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TCP/IP</a:t>
            </a:r>
            <a:r>
              <a:rPr lang="ko-KR" dirty="0">
                <a:latin typeface="맑은 고딕"/>
                <a:ea typeface="맑은 고딕"/>
                <a:cs typeface="+mn-ea"/>
              </a:rPr>
              <a:t>로 연결된 네트워크에서 각각의 컴퓨터를 구분하기 위해 사용하는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주소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IP 주소는 숫자로 구성되어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있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음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 smtClean="0">
                <a:latin typeface="맑은 고딕"/>
                <a:ea typeface="맑은 고딕"/>
                <a:cs typeface="+mn-ea"/>
              </a:rPr>
              <a:t>‘</a:t>
            </a:r>
            <a:r>
              <a:rPr lang="en-US" dirty="0">
                <a:cs typeface="+mn-ea"/>
              </a:rPr>
              <a:t>123.123.123.123</a:t>
            </a:r>
            <a:r>
              <a:rPr lang="ko-KR" dirty="0">
                <a:latin typeface="맑은 고딕"/>
                <a:ea typeface="맑은 고딕"/>
                <a:cs typeface="+mn-ea"/>
              </a:rPr>
              <a:t>’과 같이 4개로 구분되며, </a:t>
            </a:r>
            <a:r>
              <a:rPr lang="en-US" dirty="0">
                <a:cs typeface="+mn-ea"/>
              </a:rPr>
              <a:t>10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진수를 사용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함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사용할 수 있는 </a:t>
            </a:r>
            <a:r>
              <a:rPr lang="en-US" dirty="0">
                <a:cs typeface="+mn-ea"/>
              </a:rPr>
              <a:t>IP</a:t>
            </a:r>
            <a:r>
              <a:rPr lang="ko-KR" dirty="0">
                <a:latin typeface="맑은 고딕"/>
                <a:ea typeface="맑은 고딕"/>
                <a:cs typeface="+mn-ea"/>
              </a:rPr>
              <a:t> 주소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범위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2924944"/>
            <a:ext cx="6870023" cy="21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20176-93BB-4937-874E-F52BC52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DA167F-EE2A-4A48-8B3E-71759D2E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맑은 고딕"/>
                <a:ea typeface="맑은 고딕"/>
              </a:rPr>
              <a:t>i</a:t>
            </a:r>
            <a:r>
              <a:rPr lang="ko-KR" altLang="en-US" dirty="0" smtClean="0">
                <a:latin typeface="맑은 고딕"/>
                <a:ea typeface="맑은 고딕"/>
              </a:rPr>
              <a:t>nternet</a:t>
            </a:r>
            <a:r>
              <a:rPr lang="ko-KR" altLang="en-US" dirty="0">
                <a:latin typeface="맑은 고딕"/>
                <a:ea typeface="맑은 고딕"/>
              </a:rPr>
              <a:t>과 Internet의 차이점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internet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은 내부 네트워크를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의미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 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en-US" altLang="ko-KR" dirty="0" smtClean="0">
                <a:latin typeface="맑은 고딕"/>
                <a:ea typeface="맑은 고딕"/>
                <a:cs typeface="+mn-ea"/>
              </a:rPr>
              <a:t>Internet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은 전세계가 하나로 연결된 네트워크를 의미함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즉 인터넷(Internet) 자체는 네트워크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인프라임 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우리가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알고 있는 웹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,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이메일 등은 인터넷 기반의 서비스인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셈 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7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20176-93BB-4937-874E-F52BC52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DA167F-EE2A-4A48-8B3E-71759D2E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 </a:t>
            </a:r>
            <a:r>
              <a:rPr lang="ko-KR" altLang="en-US" dirty="0"/>
              <a:t>기반 서비스</a:t>
            </a:r>
          </a:p>
          <a:p>
            <a:pPr lvl="1" indent="185420"/>
            <a:r>
              <a:rPr lang="ko-KR" altLang="ko-KR" dirty="0">
                <a:cs typeface="+mn-ea"/>
              </a:rPr>
              <a:t>웹 이외에도 </a:t>
            </a:r>
            <a:r>
              <a:rPr lang="ko-KR" altLang="ko-KR" dirty="0" err="1">
                <a:cs typeface="+mn-ea"/>
              </a:rPr>
              <a:t>이메일</a:t>
            </a:r>
            <a:r>
              <a:rPr lang="ko-KR" altLang="ko-KR" dirty="0">
                <a:cs typeface="+mn-ea"/>
              </a:rPr>
              <a:t>, FTP, Telnet, DNS 등이 있지만 </a:t>
            </a:r>
            <a:r>
              <a:rPr lang="ko-KR" altLang="en-US" dirty="0">
                <a:cs typeface="+mn-ea"/>
              </a:rPr>
              <a:t>일반적으로</a:t>
            </a:r>
            <a:r>
              <a:rPr lang="ko-KR" altLang="ko-KR" dirty="0">
                <a:cs typeface="+mn-ea"/>
              </a:rPr>
              <a:t> 사용하는 </a:t>
            </a:r>
            <a:r>
              <a:rPr lang="ko-KR" altLang="en-US" dirty="0">
                <a:cs typeface="+mn-ea"/>
              </a:rPr>
              <a:t>인터넷 </a:t>
            </a:r>
            <a:r>
              <a:rPr lang="en-US" altLang="ko-KR" dirty="0" smtClean="0">
                <a:cs typeface="+mn-ea"/>
              </a:rPr>
              <a:t/>
            </a:r>
            <a:br>
              <a:rPr lang="en-US" altLang="ko-KR" dirty="0" smtClean="0">
                <a:cs typeface="+mn-ea"/>
              </a:rPr>
            </a:br>
            <a:r>
              <a:rPr lang="en-US" altLang="ko-KR" dirty="0" smtClean="0">
                <a:cs typeface="+mn-ea"/>
              </a:rPr>
              <a:t>   </a:t>
            </a:r>
            <a:r>
              <a:rPr lang="ko-KR" altLang="en-US" dirty="0" smtClean="0">
                <a:cs typeface="+mn-ea"/>
              </a:rPr>
              <a:t>기반 </a:t>
            </a:r>
            <a:r>
              <a:rPr lang="ko-KR" altLang="ko-KR" dirty="0">
                <a:cs typeface="+mn-ea"/>
              </a:rPr>
              <a:t>서비스로는 웹이 절대적</a:t>
            </a:r>
            <a:r>
              <a:rPr lang="ko-KR" altLang="en-US" dirty="0">
                <a:cs typeface="+mn-ea"/>
              </a:rPr>
              <a:t>임</a:t>
            </a:r>
            <a:r>
              <a:rPr lang="ko-KR" altLang="ko-KR" dirty="0">
                <a:cs typeface="+mn-ea"/>
              </a:rPr>
              <a:t> </a:t>
            </a:r>
            <a:endParaRPr lang="ko-KR" altLang="en-US" dirty="0">
              <a:cs typeface="+mn-ea"/>
            </a:endParaRPr>
          </a:p>
          <a:p>
            <a:pPr lvl="2" indent="185420"/>
            <a:r>
              <a:rPr lang="ko-KR" altLang="ko-KR" dirty="0" err="1">
                <a:cs typeface="+mn-ea"/>
              </a:rPr>
              <a:t>이메일은</a:t>
            </a:r>
            <a:r>
              <a:rPr lang="ko-KR" altLang="ko-KR" dirty="0">
                <a:cs typeface="+mn-ea"/>
              </a:rPr>
              <a:t> </a:t>
            </a:r>
            <a:r>
              <a:rPr lang="ko-KR" altLang="ko-KR" dirty="0" err="1">
                <a:cs typeface="+mn-ea"/>
              </a:rPr>
              <a:t>네이버</a:t>
            </a:r>
            <a:r>
              <a:rPr lang="ko-KR" altLang="ko-KR" dirty="0">
                <a:cs typeface="+mn-ea"/>
              </a:rPr>
              <a:t>, 다음, </a:t>
            </a:r>
            <a:r>
              <a:rPr lang="ko-KR" altLang="ko-KR" dirty="0" err="1">
                <a:cs typeface="+mn-ea"/>
              </a:rPr>
              <a:t>구글과</a:t>
            </a:r>
            <a:r>
              <a:rPr lang="ko-KR" altLang="ko-KR" dirty="0">
                <a:cs typeface="+mn-ea"/>
              </a:rPr>
              <a:t> </a:t>
            </a:r>
            <a:r>
              <a:rPr lang="ko-KR" altLang="en-US" dirty="0">
                <a:cs typeface="+mn-ea"/>
              </a:rPr>
              <a:t>같은</a:t>
            </a:r>
            <a:r>
              <a:rPr lang="ko-KR" altLang="ko-KR" dirty="0">
                <a:cs typeface="+mn-ea"/>
              </a:rPr>
              <a:t> 웹 기반의 메일 서비스를 이용하는 경우가 많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pPr lvl="1" indent="185420"/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86" y="2533612"/>
            <a:ext cx="5848627" cy="23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  <a:r>
              <a:rPr lang="en-US" altLang="ko-KR" dirty="0"/>
              <a:t>(Protocol)</a:t>
            </a:r>
          </a:p>
          <a:p>
            <a:pPr lvl="1"/>
            <a:r>
              <a:rPr lang="ko-KR" altLang="en-US" dirty="0"/>
              <a:t>네트워크에 연결된 컴퓨터들 간의 통신 규약을 의미함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1-2]</a:t>
            </a:r>
            <a:r>
              <a:rPr lang="ko-KR" altLang="en-US" dirty="0"/>
              <a:t>의 서비스는 모두 </a:t>
            </a:r>
            <a:r>
              <a:rPr lang="en-US" altLang="ko-KR" dirty="0"/>
              <a:t>TCP/IP</a:t>
            </a:r>
            <a:r>
              <a:rPr lang="ko-KR" altLang="en-US" dirty="0"/>
              <a:t>를 사용하며</a:t>
            </a:r>
            <a:r>
              <a:rPr lang="en-US" altLang="ko-KR" dirty="0"/>
              <a:t>, TCP/IP 4</a:t>
            </a:r>
            <a:r>
              <a:rPr lang="ko-KR" altLang="en-US" dirty="0"/>
              <a:t>계층 중에서도 응용 계층에 해당하는 프로토콜임 </a:t>
            </a:r>
          </a:p>
          <a:p>
            <a:pPr lvl="1"/>
            <a:r>
              <a:rPr lang="ko-KR" altLang="en-US" dirty="0"/>
              <a:t>즉 물리적인 네트워크 연결은 </a:t>
            </a:r>
            <a:r>
              <a:rPr lang="en-US" altLang="ko-KR" dirty="0"/>
              <a:t>TCP/IP</a:t>
            </a:r>
            <a:r>
              <a:rPr lang="ko-KR" altLang="en-US" dirty="0"/>
              <a:t>를 사용하지만</a:t>
            </a:r>
            <a:r>
              <a:rPr lang="en-US" altLang="ko-KR" dirty="0"/>
              <a:t>, </a:t>
            </a:r>
            <a:r>
              <a:rPr lang="ko-KR" altLang="en-US" dirty="0"/>
              <a:t>응용 계층에 서는 서비스마다 별도의 규격이 </a:t>
            </a:r>
            <a:r>
              <a:rPr lang="ko-KR" altLang="en-US" dirty="0" smtClean="0"/>
              <a:t>필요함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/>
              <a:t>포트</a:t>
            </a:r>
            <a:r>
              <a:rPr lang="en-US" altLang="ko-KR" dirty="0"/>
              <a:t>(Port)</a:t>
            </a:r>
          </a:p>
          <a:p>
            <a:pPr lvl="1"/>
            <a:r>
              <a:rPr lang="ko-KR" altLang="en-US" dirty="0"/>
              <a:t>네트워크 서비스를 제공하기 위한 일종의 출입문임</a:t>
            </a:r>
          </a:p>
          <a:p>
            <a:pPr lvl="1"/>
            <a:r>
              <a:rPr lang="ko-KR" altLang="en-US" dirty="0"/>
              <a:t>하나의 컴퓨터에서 여러 개의 네트워크 서비스를 제공하는 경우 이들을 구분하기 </a:t>
            </a:r>
            <a:br>
              <a:rPr lang="ko-KR" altLang="en-US" dirty="0"/>
            </a:br>
            <a:r>
              <a:rPr lang="ko-KR" altLang="en-US" dirty="0"/>
              <a:t>  위한 목적으로 사용함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은행에서 입출금</a:t>
            </a:r>
            <a:r>
              <a:rPr lang="en-US" altLang="ko-KR" dirty="0"/>
              <a:t>, 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신용카드</a:t>
            </a:r>
            <a:r>
              <a:rPr lang="en-US" altLang="ko-KR" dirty="0"/>
              <a:t>, </a:t>
            </a:r>
            <a:r>
              <a:rPr lang="ko-KR" altLang="en-US" dirty="0"/>
              <a:t>보험 등 업무에 따라 창구를 구분해놓기</a:t>
            </a:r>
          </a:p>
          <a:p>
            <a:pPr lvl="1"/>
            <a:r>
              <a:rPr lang="ko-KR" altLang="en-US" dirty="0"/>
              <a:t>포트와 프로토콜이 일치하지 않는 경우 정상적인 네트워크 서비스를 이용할 수 없음 </a:t>
            </a:r>
          </a:p>
        </p:txBody>
      </p:sp>
    </p:spTree>
    <p:extLst>
      <p:ext uri="{BB962C8B-B14F-4D97-AF65-F5344CB8AC3E}">
        <p14:creationId xmlns:p14="http://schemas.microsoft.com/office/powerpoint/2010/main" val="176750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 네임 시스템</a:t>
            </a:r>
            <a:r>
              <a:rPr lang="en-US" altLang="ko-KR" dirty="0"/>
              <a:t>(Domain Name System) </a:t>
            </a:r>
          </a:p>
          <a:p>
            <a:pPr lvl="1"/>
            <a:r>
              <a:rPr lang="ko-KR" altLang="en-US" dirty="0"/>
              <a:t>컴퓨터의 </a:t>
            </a:r>
            <a:r>
              <a:rPr lang="en-US" altLang="ko-KR" dirty="0"/>
              <a:t>IP </a:t>
            </a:r>
            <a:r>
              <a:rPr lang="ko-KR" altLang="en-US" dirty="0"/>
              <a:t>주소는 네트워크에서 컴퓨터를 구분해주는 주민번호와 같은 개념</a:t>
            </a:r>
          </a:p>
          <a:p>
            <a:pPr lvl="1"/>
            <a:r>
              <a:rPr lang="ko-KR" altLang="en-US" dirty="0"/>
              <a:t>인터넷 주소의 형태 </a:t>
            </a:r>
            <a:r>
              <a:rPr lang="en-US" altLang="ko-KR" dirty="0"/>
              <a:t>: </a:t>
            </a:r>
            <a:r>
              <a:rPr lang="ko-KR" altLang="en-US" b="1" dirty="0"/>
              <a:t>호스트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) </a:t>
            </a:r>
            <a:r>
              <a:rPr lang="ko-KR" altLang="en-US" b="1" dirty="0"/>
              <a:t>이름</a:t>
            </a:r>
            <a:r>
              <a:rPr lang="en-US" altLang="ko-KR" b="1" dirty="0"/>
              <a:t>(www) + </a:t>
            </a:r>
            <a:r>
              <a:rPr lang="ko-KR" altLang="en-US" b="1" dirty="0"/>
              <a:t>도메인 이름</a:t>
            </a:r>
            <a:r>
              <a:rPr lang="en-US" altLang="ko-KR" b="1" dirty="0"/>
              <a:t>(hanbit.co.kr)</a:t>
            </a:r>
          </a:p>
          <a:p>
            <a:pPr lvl="1"/>
            <a:r>
              <a:rPr lang="ko-KR" altLang="en-US" dirty="0" smtClean="0"/>
              <a:t>도메인 </a:t>
            </a:r>
            <a:r>
              <a:rPr lang="ko-KR" altLang="en-US" dirty="0"/>
              <a:t>이름은 </a:t>
            </a:r>
            <a:r>
              <a:rPr lang="ko-KR" altLang="en-US" dirty="0" smtClean="0"/>
              <a:t>규칙에 따라 붙여지며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도메인을 </a:t>
            </a:r>
            <a:r>
              <a:rPr lang="ko-KR" altLang="en-US" dirty="0"/>
              <a:t>관리하는 기관에 일정 비용을 지불하고 구매해야 함 </a:t>
            </a:r>
          </a:p>
          <a:p>
            <a:pPr lvl="1"/>
            <a:r>
              <a:rPr lang="ko-KR" altLang="en-US" dirty="0" smtClean="0"/>
              <a:t>도메인 </a:t>
            </a:r>
            <a:r>
              <a:rPr lang="ko-KR" altLang="en-US" dirty="0"/>
              <a:t>이름을 통한 웹 사이트 접속도 겉으로는 보이지 않지만 내부적으로 도메인 이름을 </a:t>
            </a:r>
            <a:r>
              <a:rPr lang="en-US" altLang="ko-KR" dirty="0"/>
              <a:t>IP </a:t>
            </a:r>
            <a:r>
              <a:rPr lang="ko-KR" altLang="en-US" dirty="0"/>
              <a:t>주소로 변환하는 서비스를 이용함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9" y="3573016"/>
            <a:ext cx="5659962" cy="26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6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웹 프로그래밍의 구조</a:t>
            </a: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9E26F0-5390-4426-8D75-85F9BAF5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클라이언트-서버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F76344-84FC-4C4A-815E-A26FA1DD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/>
                <a:ea typeface="맑은 고딕"/>
                <a:cs typeface="+mn-ea"/>
              </a:rPr>
              <a:t>클라이언트-서버 구조</a:t>
            </a:r>
          </a:p>
          <a:p>
            <a:pPr lvl="1" indent="185420">
              <a:lnSpc>
                <a:spcPct val="150000"/>
              </a:lnSpc>
            </a:pPr>
            <a:r>
              <a:rPr lang="ko-KR" dirty="0">
                <a:latin typeface="맑은 고딕"/>
                <a:ea typeface="맑은 고딕"/>
                <a:cs typeface="+mn-ea"/>
              </a:rPr>
              <a:t>웹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서비스 제공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을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위해서는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서버 </a:t>
            </a:r>
            <a:r>
              <a:rPr lang="ko-KR" dirty="0">
                <a:latin typeface="맑은 고딕"/>
                <a:ea typeface="맑은 고딕"/>
                <a:cs typeface="+mn-ea"/>
              </a:rPr>
              <a:t>컴퓨터와 서버에서 동작하는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프로그램이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필요함</a:t>
            </a: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en-US" altLang="ko-KR" dirty="0" smtClean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ko-KR" b="1" dirty="0" smtClean="0">
                <a:latin typeface="맑은 고딕"/>
                <a:ea typeface="맑은 고딕"/>
                <a:cs typeface="+mn-ea"/>
              </a:rPr>
              <a:t>클라이언트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: </a:t>
            </a:r>
            <a:r>
              <a:rPr lang="ko-KR" dirty="0">
                <a:latin typeface="맑은 고딕"/>
                <a:ea typeface="맑은 고딕"/>
                <a:cs typeface="+mn-ea"/>
              </a:rPr>
              <a:t>웹 서비스를 이용하는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사용자</a:t>
            </a:r>
          </a:p>
          <a:p>
            <a:pPr lvl="1" indent="185420"/>
            <a:r>
              <a:rPr lang="ko-KR" b="1" dirty="0" smtClean="0">
                <a:latin typeface="맑은 고딕"/>
                <a:ea typeface="맑은 고딕"/>
                <a:cs typeface="+mn-ea"/>
              </a:rPr>
              <a:t>서버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: </a:t>
            </a:r>
            <a:r>
              <a:rPr lang="ko-KR" dirty="0">
                <a:latin typeface="맑은 고딕"/>
                <a:ea typeface="맑은 고딕"/>
                <a:cs typeface="+mn-ea"/>
              </a:rPr>
              <a:t>웹 서비스를 제공하기 위한 서비스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공급자</a:t>
            </a:r>
          </a:p>
          <a:p>
            <a:pPr lvl="1" indent="185420"/>
            <a:r>
              <a:rPr lang="ko-KR" altLang="en-US" b="1" dirty="0" err="1" smtClean="0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altLang="en-US" b="1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: </a:t>
            </a:r>
            <a:r>
              <a:rPr lang="ko-KR" dirty="0">
                <a:latin typeface="맑은 고딕"/>
                <a:ea typeface="맑은 고딕"/>
                <a:cs typeface="+mn-ea"/>
              </a:rPr>
              <a:t>클라이언트 중심의 프로그래밍(HTML, CSS, 자바스크립트)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영역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b="1" dirty="0" err="1" smtClean="0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: </a:t>
            </a:r>
            <a:r>
              <a:rPr lang="ko-KR" dirty="0">
                <a:latin typeface="맑은 고딕"/>
                <a:ea typeface="맑은 고딕"/>
                <a:cs typeface="+mn-ea"/>
              </a:rPr>
              <a:t>서버를 구성하며 서비스를 제공하기 위한 서버 쪽 프로그래밍(웹 서버 소프트웨어,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 </a:t>
            </a:r>
            <a:r>
              <a:rPr lang="ko-KR" dirty="0">
                <a:latin typeface="맑은 고딕"/>
                <a:ea typeface="맑은 고딕"/>
                <a:cs typeface="+mn-ea"/>
              </a:rPr>
              <a:t>웹 프레임워크, 데이터베이스)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영역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1821989"/>
            <a:ext cx="6245475" cy="18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9E26F0-5390-4426-8D75-85F9BAF5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F76344-84FC-4C4A-815E-A26FA1DD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  <a:cs typeface="+mn-ea"/>
              </a:rPr>
              <a:t>HTML(</a:t>
            </a:r>
            <a:r>
              <a:rPr lang="en-US" altLang="ko-KR" dirty="0" err="1">
                <a:latin typeface="맑은 고딕"/>
                <a:ea typeface="맑은 고딕"/>
                <a:cs typeface="+mn-ea"/>
              </a:rPr>
              <a:t>HyperText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Markup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Language)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 문서의 구조를 정의하고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콘텐츠를</a:t>
            </a:r>
            <a:r>
              <a:rPr lang="ko-KR" dirty="0">
                <a:latin typeface="맑은 고딕"/>
                <a:ea typeface="맑은 고딕"/>
                <a:cs typeface="+mn-ea"/>
              </a:rPr>
              <a:t> 표현하는 기본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마크업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언어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웹을 통해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콘텐츠를</a:t>
            </a:r>
            <a:r>
              <a:rPr lang="ko-KR" dirty="0">
                <a:latin typeface="맑은 고딕"/>
                <a:ea typeface="맑은 고딕"/>
                <a:cs typeface="+mn-ea"/>
              </a:rPr>
              <a:t> 제공하려면 HTML을 사용해야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함 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+mn-ea"/>
            </a:endParaRPr>
          </a:p>
          <a:p>
            <a:pPr lvl="1" indent="185420"/>
            <a:r>
              <a:rPr lang="en-US" altLang="ko-KR" dirty="0">
                <a:latin typeface="맑은 고딕"/>
                <a:ea typeface="맑은 고딕"/>
                <a:cs typeface="+mn-ea"/>
              </a:rPr>
              <a:t>HTML</a:t>
            </a:r>
            <a:r>
              <a:rPr lang="ko-KR" dirty="0">
                <a:latin typeface="맑은 고딕"/>
                <a:ea typeface="맑은 고딕"/>
                <a:cs typeface="+mn-ea"/>
              </a:rPr>
              <a:t>은 태그라고 하는 간단한 표기법으로 표현하고자 하는 정보에 의미를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부여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함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8" y="3386271"/>
            <a:ext cx="3474045" cy="252421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7584" y="2498847"/>
            <a:ext cx="7560840" cy="714129"/>
          </a:xfrm>
          <a:prstGeom prst="round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&lt;h2&gt;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?&lt;/h2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img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="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</a:rPr>
              <a:t>img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</a:rPr>
              <a:t>/hello.png"&gt;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3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CSS(Cascading Style Sheet) 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 레이아웃과 디자인을 포함한 시각적 요소를 정의하기 위한 규격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ko-KR" altLang="en-US" dirty="0" err="1"/>
              <a:t>콘텐츠의</a:t>
            </a:r>
            <a:r>
              <a:rPr lang="ko-KR" altLang="en-US" dirty="0"/>
              <a:t> 내용과 구조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r>
              <a:rPr lang="ko-KR" altLang="en-US" dirty="0"/>
              <a:t>를 정의하고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CSS</a:t>
            </a:r>
            <a:r>
              <a:rPr lang="ko-KR" altLang="en-US" dirty="0"/>
              <a:t>에서 </a:t>
            </a:r>
            <a:r>
              <a:rPr lang="ko-KR" altLang="en-US" dirty="0" err="1"/>
              <a:t>콘텐츠의</a:t>
            </a:r>
            <a:r>
              <a:rPr lang="ko-KR" altLang="en-US" dirty="0"/>
              <a:t> 위치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글 자 크기</a:t>
            </a:r>
            <a:r>
              <a:rPr lang="en-US" altLang="ko-KR" dirty="0"/>
              <a:t>, </a:t>
            </a:r>
            <a:r>
              <a:rPr lang="ko-KR" altLang="en-US" dirty="0"/>
              <a:t>여백</a:t>
            </a:r>
            <a:r>
              <a:rPr lang="en-US" altLang="ko-KR" dirty="0"/>
              <a:t>, </a:t>
            </a:r>
            <a:r>
              <a:rPr lang="ko-KR" altLang="en-US" dirty="0"/>
              <a:t>배경 색상 등을 </a:t>
            </a:r>
            <a:r>
              <a:rPr lang="ko-KR" altLang="en-US" dirty="0" smtClean="0"/>
              <a:t>정의함</a:t>
            </a:r>
            <a:endParaRPr lang="en-US" altLang="ko-KR" dirty="0"/>
          </a:p>
          <a:p>
            <a:pPr lvl="1"/>
            <a:r>
              <a:rPr lang="ko-KR" altLang="en-US" dirty="0" smtClean="0"/>
              <a:t>디자인을 </a:t>
            </a:r>
            <a:r>
              <a:rPr lang="ko-KR" altLang="en-US" dirty="0"/>
              <a:t>적용할 </a:t>
            </a:r>
            <a:r>
              <a:rPr lang="en-US" altLang="ko-KR" dirty="0"/>
              <a:t>HTML </a:t>
            </a:r>
            <a:r>
              <a:rPr lang="ko-KR" altLang="en-US" dirty="0"/>
              <a:t>요소를 </a:t>
            </a:r>
            <a:r>
              <a:rPr lang="ko-KR" altLang="en-US" dirty="0" err="1" smtClean="0"/>
              <a:t>셀렉터</a:t>
            </a:r>
            <a:r>
              <a:rPr lang="en-US" altLang="ko-KR" dirty="0" smtClean="0"/>
              <a:t>(Selector)</a:t>
            </a:r>
            <a:r>
              <a:rPr lang="ko-KR" altLang="en-US" dirty="0" smtClean="0"/>
              <a:t>로 </a:t>
            </a:r>
            <a:r>
              <a:rPr lang="ko-KR" altLang="en-US" dirty="0"/>
              <a:t>지정하고 원하는 디자인 속성을 부여하는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8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HTML/CSS/자바스크립트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(JavaScript)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문서에서 동적으로 변하는 </a:t>
            </a:r>
            <a:r>
              <a:rPr lang="ko-KR" altLang="en-US" dirty="0" err="1"/>
              <a:t>콘텐츠를</a:t>
            </a:r>
            <a:r>
              <a:rPr lang="ko-KR" altLang="en-US" dirty="0"/>
              <a:t> 표현하기 위해 이벤트 처리를 하거나 서버와 연결하여 데이터를 가지고 오는 등의 역할을 하는 프로그램 언어 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문서에서 </a:t>
            </a:r>
            <a:r>
              <a:rPr lang="ko-KR" altLang="en-US" dirty="0" smtClean="0"/>
              <a:t>이벤트를 </a:t>
            </a:r>
            <a:r>
              <a:rPr lang="ko-KR" altLang="en-US" dirty="0"/>
              <a:t>서버 연결 없이 동적으로 처리할 수 있는 </a:t>
            </a:r>
            <a:r>
              <a:rPr lang="ko-KR" altLang="en-US" dirty="0" smtClean="0"/>
              <a:t>기술임</a:t>
            </a:r>
            <a:endParaRPr lang="ko-KR" altLang="en-US" dirty="0"/>
          </a:p>
          <a:p>
            <a:pPr lvl="2"/>
            <a:r>
              <a:rPr lang="ko-KR" altLang="en-US" dirty="0"/>
              <a:t>즉 서버에 새로 접속하지 않고도 화면 정보가 변하는 기능을 함</a:t>
            </a:r>
            <a:endParaRPr lang="en-US" altLang="ko-KR" dirty="0"/>
          </a:p>
          <a:p>
            <a:pPr lvl="1"/>
            <a:r>
              <a:rPr lang="ko-KR" altLang="en-US" dirty="0"/>
              <a:t>대표적인 자바스크립트 라이브러리</a:t>
            </a:r>
            <a:r>
              <a:rPr lang="en-US" altLang="ko-KR" dirty="0"/>
              <a:t>(</a:t>
            </a:r>
            <a:r>
              <a:rPr lang="ko-KR" altLang="en-US" dirty="0"/>
              <a:t>프레임워크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앵귤러</a:t>
            </a:r>
            <a:r>
              <a:rPr lang="en-US" altLang="ko-KR" dirty="0" smtClean="0"/>
              <a:t>(Angular.js),</a:t>
            </a:r>
            <a:r>
              <a:rPr lang="en-US" altLang="ko-KR" dirty="0"/>
              <a:t> 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(Vue.js),</a:t>
            </a:r>
            <a:r>
              <a:rPr lang="en-US" altLang="ko-KR" dirty="0"/>
              <a:t> </a:t>
            </a:r>
            <a:r>
              <a:rPr lang="ko-KR" altLang="en-US" dirty="0" err="1" smtClean="0"/>
              <a:t>리액트</a:t>
            </a:r>
            <a:r>
              <a:rPr lang="en-US" altLang="ko-KR" dirty="0" smtClean="0"/>
              <a:t>(React.js)</a:t>
            </a:r>
            <a:r>
              <a:rPr lang="en-US" altLang="ko-KR" dirty="0"/>
              <a:t> </a:t>
            </a:r>
            <a:r>
              <a:rPr lang="ko-KR" altLang="en-US" dirty="0"/>
              <a:t>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2" y="3429000"/>
            <a:ext cx="6245476" cy="31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개발</a:t>
            </a:r>
            <a:endParaRPr lang="ko-KR" altLang="en-US" dirty="0">
              <a:cs typeface="+mn-ea"/>
            </a:endParaRPr>
          </a:p>
          <a:p>
            <a:pPr lvl="1" indent="185420"/>
            <a:r>
              <a:rPr lang="ko-KR">
                <a:latin typeface="맑은 고딕"/>
                <a:ea typeface="맑은 고딕"/>
                <a:cs typeface="+mn-ea"/>
              </a:rPr>
              <a:t>전통적인 웹 개발 모델이며, 서버에서 모든 것을 담당하는 </a:t>
            </a:r>
            <a:r>
              <a:rPr lang="ko-KR" altLang="en-US">
                <a:latin typeface="맑은 고딕"/>
                <a:ea typeface="맑은 고딕"/>
                <a:cs typeface="+mn-ea"/>
              </a:rPr>
              <a:t>방식임</a:t>
            </a:r>
            <a:r>
              <a:rPr lang="ko-KR">
                <a:latin typeface="맑은 고딕"/>
                <a:ea typeface="맑은 고딕"/>
                <a:cs typeface="+mn-ea"/>
              </a:rPr>
              <a:t> </a:t>
            </a:r>
            <a:endParaRPr lang="ko-KR" altLang="en-US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>
                <a:latin typeface="맑은 고딕"/>
                <a:ea typeface="맑은 고딕"/>
                <a:cs typeface="+mn-ea"/>
              </a:rPr>
              <a:t>특히 자바 </a:t>
            </a:r>
            <a:r>
              <a:rPr lang="ko-KR" err="1">
                <a:latin typeface="맑은 고딕"/>
                <a:ea typeface="맑은 고딕"/>
                <a:cs typeface="+mn-ea"/>
              </a:rPr>
              <a:t>서블릿</a:t>
            </a:r>
            <a:r>
              <a:rPr lang="ko-KR" dirty="0">
                <a:latin typeface="맑은 고딕"/>
                <a:ea typeface="맑은 고딕"/>
                <a:cs typeface="+mn-ea"/>
              </a:rPr>
              <a:t>/</a:t>
            </a:r>
            <a:r>
              <a:rPr lang="ko-KR" err="1">
                <a:latin typeface="맑은 고딕"/>
                <a:ea typeface="맑은 고딕"/>
                <a:cs typeface="+mn-ea"/>
              </a:rPr>
              <a:t>JSP는</a:t>
            </a:r>
            <a:r>
              <a:rPr lang="ko-KR">
                <a:latin typeface="맑은 고딕"/>
                <a:ea typeface="맑은 고딕"/>
                <a:cs typeface="+mn-ea"/>
              </a:rPr>
              <a:t> 가장 인기 있는 </a:t>
            </a:r>
            <a:r>
              <a:rPr lang="ko-KR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>
                <a:latin typeface="맑은 고딕"/>
                <a:ea typeface="맑은 고딕"/>
                <a:cs typeface="+mn-ea"/>
              </a:rPr>
              <a:t> 개발 </a:t>
            </a:r>
            <a:r>
              <a:rPr lang="ko-KR" altLang="en-US">
                <a:latin typeface="맑은 고딕"/>
                <a:ea typeface="맑은 고딕"/>
                <a:cs typeface="+mn-ea"/>
              </a:rPr>
              <a:t>기술임 </a:t>
            </a:r>
          </a:p>
          <a:p>
            <a:pPr lvl="1" indent="185420"/>
            <a:endParaRPr lang="ko-KR" altLang="en-US">
              <a:latin typeface="맑은 고딕"/>
              <a:ea typeface="맑은 고딕"/>
              <a:cs typeface="+mn-ea"/>
            </a:endParaRPr>
          </a:p>
          <a:p>
            <a:pPr lvl="1" indent="185420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71" y="2220893"/>
            <a:ext cx="5998259" cy="25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 smtClean="0">
                <a:latin typeface="Malgun Gothic"/>
                <a:ea typeface="Malgun Gothic"/>
                <a:cs typeface="+mn-ea"/>
              </a:rPr>
              <a:t>백엔드</a:t>
            </a:r>
            <a:r>
              <a:rPr lang="ko-KR" dirty="0">
                <a:latin typeface="Malgun Gothic"/>
                <a:ea typeface="Malgun Gothic"/>
                <a:cs typeface="+mn-ea"/>
              </a:rPr>
              <a:t> 중심 개발의 </a:t>
            </a:r>
            <a:r>
              <a:rPr lang="ko-KR" altLang="en-US" dirty="0">
                <a:latin typeface="Malgun Gothic"/>
                <a:ea typeface="Malgun Gothic"/>
                <a:cs typeface="+mn-ea"/>
              </a:rPr>
              <a:t>장점</a:t>
            </a:r>
            <a:endParaRPr lang="ko-KR" dirty="0"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서비스 연동에 필요한 다양한 서버 환경에 대응할 수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있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음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검색 엔진 최적화에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유리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기술이 안정적이고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검증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됨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기존에 개발된 시스템이 많고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레거시</a:t>
            </a:r>
            <a:r>
              <a:rPr lang="ko-KR" dirty="0">
                <a:latin typeface="맑은 고딕"/>
                <a:ea typeface="맑은 고딕"/>
                <a:cs typeface="+mn-ea"/>
              </a:rPr>
              <a:t> 시스템은 오랫동안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유지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됨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1" indent="185420"/>
            <a:endParaRPr lang="en-US" altLang="ko-KR" dirty="0">
              <a:latin typeface="맑은 고딕"/>
              <a:ea typeface="맑은 고딕"/>
              <a:cs typeface="+mn-ea"/>
            </a:endParaRPr>
          </a:p>
          <a:p>
            <a:r>
              <a:rPr lang="ko-KR" altLang="ko-KR" dirty="0" err="1">
                <a:cs typeface="+mn-ea"/>
              </a:rPr>
              <a:t>백엔드</a:t>
            </a:r>
            <a:r>
              <a:rPr lang="ko-KR" altLang="ko-KR" dirty="0">
                <a:cs typeface="+mn-ea"/>
              </a:rPr>
              <a:t> 중심 </a:t>
            </a:r>
            <a:r>
              <a:rPr lang="ko-KR" altLang="en-US" dirty="0">
                <a:cs typeface="+mn-ea"/>
              </a:rPr>
              <a:t>개발의 단점</a:t>
            </a:r>
          </a:p>
          <a:p>
            <a:pPr lvl="1" indent="185420"/>
            <a:r>
              <a:rPr lang="ko-KR" altLang="ko-KR" dirty="0" err="1">
                <a:latin typeface="Malgun Gothic"/>
                <a:ea typeface="Malgun Gothic"/>
                <a:cs typeface="+mn-ea"/>
              </a:rPr>
              <a:t>모바일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네트워크의 속도가 느리며 이용에 많은 비용을 지불해야 함 </a:t>
            </a:r>
            <a:endParaRPr lang="ko-KR" altLang="ko-KR" dirty="0">
              <a:cs typeface="+mn-ea"/>
            </a:endParaRPr>
          </a:p>
          <a:p>
            <a:pPr marL="355600" indent="185420">
              <a:lnSpc>
                <a:spcPct val="150000"/>
              </a:lnSpc>
              <a:buClr>
                <a:srgbClr val="E84E96"/>
              </a:buClr>
              <a:buSzTx/>
              <a:buChar char="§"/>
            </a:pPr>
            <a:r>
              <a:rPr lang="ko-KR" altLang="ko-KR" sz="1600" dirty="0" smtClean="0">
                <a:cs typeface="+mn-ea"/>
              </a:rPr>
              <a:t>서버에 </a:t>
            </a:r>
            <a:r>
              <a:rPr lang="ko-KR" altLang="ko-KR" sz="1600" dirty="0">
                <a:cs typeface="+mn-ea"/>
              </a:rPr>
              <a:t>화면 갱신을 요청할 경우 모든 데이터가 다시 </a:t>
            </a:r>
            <a:r>
              <a:rPr lang="ko-KR" altLang="en-US" sz="1600" dirty="0" err="1">
                <a:cs typeface="+mn-ea"/>
              </a:rPr>
              <a:t>전송되어야하므로</a:t>
            </a:r>
            <a:r>
              <a:rPr lang="ko-KR" altLang="ko-KR" sz="1600" dirty="0">
                <a:cs typeface="+mn-ea"/>
              </a:rPr>
              <a:t> </a:t>
            </a:r>
            <a:r>
              <a:rPr lang="ko-KR" altLang="ko-KR" sz="1600" dirty="0" err="1">
                <a:cs typeface="+mn-ea"/>
              </a:rPr>
              <a:t>모바일</a:t>
            </a:r>
            <a:r>
              <a:rPr lang="ko-KR" altLang="ko-KR" sz="1600" dirty="0">
                <a:cs typeface="+mn-ea"/>
              </a:rPr>
              <a:t> 환경에는 부적합함</a:t>
            </a:r>
          </a:p>
          <a:p>
            <a:pPr lvl="1" indent="185420"/>
            <a:r>
              <a:rPr lang="en-US" altLang="ko-KR" dirty="0" smtClean="0">
                <a:latin typeface="Malgun Gothic"/>
                <a:ea typeface="Malgun Gothic"/>
                <a:cs typeface="+mn-ea"/>
              </a:rPr>
              <a:t>REST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ea"/>
              </a:rPr>
              <a:t>API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와 </a:t>
            </a:r>
            <a:r>
              <a:rPr lang="ko-KR" altLang="ko-KR" dirty="0" err="1">
                <a:latin typeface="Malgun Gothic"/>
                <a:ea typeface="Malgun Gothic"/>
                <a:cs typeface="+mn-ea"/>
              </a:rPr>
              <a:t>클라우드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인프라가 보편화되면서 기존의 대규모로 서버를 구축하는 </a:t>
            </a:r>
            <a:r>
              <a:rPr lang="ko-KR" altLang="ko-KR" dirty="0" err="1">
                <a:latin typeface="Malgun Gothic"/>
                <a:ea typeface="Malgun Gothic"/>
                <a:cs typeface="+mn-ea"/>
              </a:rPr>
              <a:t>모놀리식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 아키텍처 방식보다는 소규모 서버를 연동하는 </a:t>
            </a:r>
            <a:r>
              <a:rPr lang="en-US" altLang="ko-KR" dirty="0">
                <a:latin typeface="Malgun Gothic"/>
                <a:ea typeface="Malgun Gothic"/>
                <a:cs typeface="+mn-ea"/>
              </a:rPr>
              <a:t>MSA</a:t>
            </a:r>
            <a:r>
              <a:rPr lang="ko-KR" altLang="ko-KR" dirty="0">
                <a:latin typeface="Malgun Gothic"/>
                <a:ea typeface="Malgun Gothic"/>
                <a:cs typeface="+mn-ea"/>
              </a:rPr>
              <a:t> 방식이 확산되고 있음</a:t>
            </a:r>
            <a:endParaRPr lang="ko-KR" altLang="ko-KR" dirty="0"/>
          </a:p>
          <a:p>
            <a:pPr lvl="1" indent="185420"/>
            <a:endParaRPr lang="ko-KR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Malgun Gothic"/>
              <a:ea typeface="Malgun Gothic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821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cs typeface="+mn-ea"/>
              </a:rPr>
              <a:t>프런트엔드</a:t>
            </a:r>
            <a:r>
              <a:rPr lang="ko-KR" dirty="0">
                <a:cs typeface="+mn-ea"/>
              </a:rPr>
              <a:t> 중심 개발 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클라이언트에서 HTML을 가지고 있거나 서버에서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HTML</a:t>
            </a:r>
            <a:r>
              <a:rPr lang="ko-KR" dirty="0">
                <a:latin typeface="맑은 고딕"/>
                <a:ea typeface="맑은 고딕"/>
                <a:cs typeface="+mn-ea"/>
              </a:rPr>
              <a:t>만 받아오고 서버로부터 화면 구성에 필요한 데이터만 자바스크립트로 받아와 데이터와 화면을 조합해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보여줌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이러한 방식을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CSR(Client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이라고도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67" y="2592575"/>
            <a:ext cx="6404865" cy="21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630DE-9D1B-43A3-9767-25749C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백엔드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개발과 </a:t>
            </a:r>
            <a:r>
              <a:rPr lang="ko-KR" altLang="en-US" dirty="0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프런트엔드</a:t>
            </a:r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중심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3D7B6E-C839-4E8F-9E99-FC443E0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프런트엔드</a:t>
            </a:r>
            <a:r>
              <a:rPr lang="ko-KR" altLang="ko-KR" dirty="0">
                <a:latin typeface="Malgun Gothic"/>
                <a:ea typeface="Malgun Gothic"/>
              </a:rPr>
              <a:t> 중심 개발의 장점 </a:t>
            </a:r>
            <a:endParaRPr lang="ko-KR" altLang="ko-KR" dirty="0">
              <a:cs typeface="+mn-ea"/>
            </a:endParaRPr>
          </a:p>
          <a:p>
            <a:pPr lvl="1" indent="185420"/>
            <a:r>
              <a:rPr lang="ko-KR" altLang="ko-KR" dirty="0">
                <a:cs typeface="+mn-ea"/>
              </a:rPr>
              <a:t>필요한 부분의 데이터만 갱신이 가능하기 때문에 서버로부터 매번 갱신된 전체 화면을 </a:t>
            </a:r>
            <a:r>
              <a:rPr lang="ko-KR" altLang="en-US" dirty="0">
                <a:cs typeface="+mn-ea"/>
              </a:rPr>
              <a:t>받아올 필요가</a:t>
            </a:r>
            <a:r>
              <a:rPr lang="ko-KR" altLang="ko-KR" dirty="0">
                <a:cs typeface="+mn-ea"/>
              </a:rPr>
              <a:t> </a:t>
            </a:r>
            <a:r>
              <a:rPr lang="ko-KR" altLang="ko-KR" dirty="0" smtClean="0">
                <a:cs typeface="+mn-ea"/>
              </a:rPr>
              <a:t>없</a:t>
            </a:r>
            <a:r>
              <a:rPr lang="ko-KR" altLang="en-US" dirty="0" smtClean="0">
                <a:cs typeface="+mn-ea"/>
              </a:rPr>
              <a:t>음</a:t>
            </a:r>
            <a:endParaRPr lang="ko-KR" altLang="ko-KR" dirty="0"/>
          </a:p>
          <a:p>
            <a:pPr lvl="1" indent="185420"/>
            <a:r>
              <a:rPr lang="ko-KR" altLang="ko-KR" dirty="0">
                <a:cs typeface="+mn-ea"/>
              </a:rPr>
              <a:t>실시간 데이터 갱신이 </a:t>
            </a:r>
            <a:r>
              <a:rPr lang="ko-KR" altLang="ko-KR" dirty="0" smtClean="0">
                <a:cs typeface="+mn-ea"/>
              </a:rPr>
              <a:t>자유</a:t>
            </a:r>
            <a:r>
              <a:rPr lang="ko-KR" altLang="en-US" dirty="0" smtClean="0">
                <a:cs typeface="+mn-ea"/>
              </a:rPr>
              <a:t>로움</a:t>
            </a:r>
            <a:endParaRPr lang="ko-KR" altLang="ko-KR" dirty="0"/>
          </a:p>
          <a:p>
            <a:pPr lvl="1" indent="185420"/>
            <a:r>
              <a:rPr lang="en-US" altLang="ko-KR" dirty="0">
                <a:cs typeface="+mn-ea"/>
              </a:rPr>
              <a:t>SPA(Single</a:t>
            </a:r>
            <a:r>
              <a:rPr lang="ko-KR" altLang="ko-KR" dirty="0">
                <a:cs typeface="+mn-ea"/>
              </a:rPr>
              <a:t> Page App</a:t>
            </a:r>
            <a:r>
              <a:rPr lang="en-US" altLang="ko-KR" dirty="0">
                <a:cs typeface="+mn-ea"/>
              </a:rPr>
              <a:t>),</a:t>
            </a:r>
            <a:r>
              <a:rPr lang="ko-KR" altLang="ko-KR" dirty="0">
                <a:cs typeface="+mn-ea"/>
              </a:rPr>
              <a:t> </a:t>
            </a:r>
            <a:r>
              <a:rPr lang="en-US" altLang="ko-KR" dirty="0">
                <a:cs typeface="+mn-ea"/>
              </a:rPr>
              <a:t>PWA(Progressive</a:t>
            </a:r>
            <a:r>
              <a:rPr lang="ko-KR" altLang="ko-KR" dirty="0">
                <a:cs typeface="+mn-ea"/>
              </a:rPr>
              <a:t> Web App</a:t>
            </a:r>
            <a:r>
              <a:rPr lang="en-US" altLang="ko-KR" dirty="0">
                <a:cs typeface="+mn-ea"/>
              </a:rPr>
              <a:t>)</a:t>
            </a:r>
            <a:r>
              <a:rPr lang="ko-KR" altLang="ko-KR" dirty="0">
                <a:cs typeface="+mn-ea"/>
              </a:rPr>
              <a:t> 등의 구현에 적용할 수 </a:t>
            </a:r>
            <a:r>
              <a:rPr lang="ko-KR" altLang="ko-KR" dirty="0" smtClean="0">
                <a:cs typeface="+mn-ea"/>
              </a:rPr>
              <a:t>있</a:t>
            </a:r>
            <a:r>
              <a:rPr lang="ko-KR" altLang="en-US" dirty="0">
                <a:cs typeface="+mn-ea"/>
              </a:rPr>
              <a:t>음</a:t>
            </a:r>
            <a:endParaRPr lang="ko-KR" altLang="ko-KR" dirty="0"/>
          </a:p>
          <a:p>
            <a:pPr lvl="1" indent="185420"/>
            <a:r>
              <a:rPr lang="ko-KR" altLang="ko-KR" dirty="0">
                <a:cs typeface="+mn-ea"/>
              </a:rPr>
              <a:t>React.js, Vue.js 등 다양한 라이브러리/프레임워크를 사용할 수 </a:t>
            </a:r>
            <a:r>
              <a:rPr lang="ko-KR" altLang="ko-KR" dirty="0" smtClean="0">
                <a:cs typeface="+mn-ea"/>
              </a:rPr>
              <a:t>있</a:t>
            </a:r>
            <a:r>
              <a:rPr lang="ko-KR" altLang="en-US" dirty="0" smtClean="0">
                <a:cs typeface="+mn-ea"/>
              </a:rPr>
              <a:t>음</a:t>
            </a:r>
            <a:endParaRPr lang="ko-KR" altLang="ko-KR" dirty="0"/>
          </a:p>
          <a:p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r>
              <a:rPr lang="ko-KR" dirty="0" err="1" smtClean="0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중심 개발의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단점</a:t>
            </a:r>
            <a:r>
              <a:rPr lang="ko-KR" dirty="0">
                <a:latin typeface="맑은 고딕"/>
                <a:ea typeface="맑은 고딕"/>
                <a:cs typeface="+mn-ea"/>
              </a:rPr>
              <a:t> </a:t>
            </a:r>
            <a:endParaRPr lang="ko-KR" dirty="0">
              <a:cs typeface="+mn-ea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중심의 개발이라 하더라도 데이터 제공을 위한 서버는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필요함 </a:t>
            </a: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데이터 제공 서버는 주로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REST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API</a:t>
            </a:r>
            <a:r>
              <a:rPr lang="ko-KR" dirty="0">
                <a:latin typeface="맑은 고딕"/>
                <a:ea typeface="맑은 고딕"/>
                <a:cs typeface="+mn-ea"/>
              </a:rPr>
              <a:t>로 개발되기 때문에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작업은 당연히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존재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함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 smtClean="0">
                <a:latin typeface="맑은 고딕"/>
                <a:ea typeface="맑은 고딕"/>
                <a:cs typeface="+mn-ea"/>
              </a:rPr>
              <a:t>프런트 </a:t>
            </a:r>
            <a:r>
              <a:rPr lang="ko-KR" dirty="0">
                <a:latin typeface="맑은 고딕"/>
                <a:ea typeface="맑은 고딕"/>
                <a:cs typeface="+mn-ea"/>
              </a:rPr>
              <a:t>엔드 중심 개발을 하더라도 콘텐츠가 검색 엔진에 노출될 수 있도록 검색 엔진 최적화를 위해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SSR(Server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을 접목하기도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47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새로운 웹 개발 </a:t>
            </a:r>
            <a:r>
              <a:rPr lang="ko-KR" altLang="en-US" sz="4000" b="1" dirty="0" err="1">
                <a:latin typeface="+mn-ea"/>
                <a:ea typeface="+mn-ea"/>
              </a:rPr>
              <a:t>트렌드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21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>
                <a:latin typeface="맑은 고딕"/>
                <a:ea typeface="맑은 고딕"/>
              </a:rPr>
              <a:t>자바 언어의 대안 등장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indent="185420"/>
            <a:r>
              <a:rPr lang="ko-KR" altLang="en-US" dirty="0" err="1" smtClean="0">
                <a:latin typeface="맑은 고딕"/>
                <a:ea typeface="맑은 고딕"/>
                <a:cs typeface="+mn-ea"/>
              </a:rPr>
              <a:t>오라클과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+mn-ea"/>
              </a:rPr>
              <a:t>구글의</a:t>
            </a:r>
            <a:r>
              <a:rPr lang="ko-KR" dirty="0">
                <a:latin typeface="맑은 고딕"/>
                <a:ea typeface="맑은 고딕"/>
                <a:cs typeface="+mn-ea"/>
              </a:rPr>
              <a:t> 자바 라이선스 문제가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오라클의</a:t>
            </a:r>
            <a:r>
              <a:rPr lang="ko-KR" dirty="0">
                <a:latin typeface="맑은 고딕"/>
                <a:ea typeface="맑은 고딕"/>
                <a:cs typeface="+mn-ea"/>
              </a:rPr>
              <a:t> 승리로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끝남</a:t>
            </a:r>
            <a:endParaRPr lang="ko-KR" altLang="en-US" dirty="0">
              <a:latin typeface="맑은 고딕"/>
              <a:ea typeface="맑은 고딕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구글은</a:t>
            </a:r>
            <a:r>
              <a:rPr lang="ko-KR" dirty="0">
                <a:latin typeface="맑은 고딕"/>
                <a:ea typeface="맑은 고딕"/>
                <a:cs typeface="+mn-ea"/>
              </a:rPr>
              <a:t> 새로운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안드로이드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언어로 </a:t>
            </a:r>
            <a:r>
              <a:rPr lang="ko-KR" dirty="0" err="1" smtClean="0">
                <a:latin typeface="맑은 고딕"/>
                <a:ea typeface="맑은 고딕"/>
                <a:cs typeface="+mn-ea"/>
              </a:rPr>
              <a:t>젯브레인스에서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개발한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코틀린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Kotlin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언어를 추가하면서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안드로이드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트렌드는</a:t>
            </a:r>
            <a:r>
              <a:rPr lang="ko-KR" dirty="0">
                <a:latin typeface="맑은 고딕"/>
                <a:ea typeface="맑은 고딕"/>
                <a:cs typeface="+mn-ea"/>
              </a:rPr>
              <a:t> 점점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코틀린</a:t>
            </a:r>
            <a:r>
              <a:rPr lang="ko-KR" dirty="0">
                <a:latin typeface="맑은 고딕"/>
                <a:ea typeface="맑은 고딕"/>
                <a:cs typeface="+mn-ea"/>
              </a:rPr>
              <a:t> 쪽으로 이전하고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있음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코틀린은</a:t>
            </a:r>
            <a:r>
              <a:rPr lang="ko-KR" dirty="0">
                <a:latin typeface="맑은 고딕"/>
                <a:ea typeface="맑은 고딕"/>
                <a:cs typeface="+mn-ea"/>
              </a:rPr>
              <a:t> 최신 프로그래밍 언어의 특징을 모두 가지는 모던 프로그래밍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언어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(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Modern </a:t>
            </a:r>
            <a:r>
              <a:rPr lang="ko-KR" dirty="0">
                <a:latin typeface="맑은 고딕"/>
                <a:ea typeface="맑은 고딕"/>
                <a:cs typeface="+mn-ea"/>
              </a:rPr>
              <a:t>Programming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Language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)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임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056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07776" y="836712"/>
            <a:ext cx="3802708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01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 smtClean="0">
                <a:latin typeface="+mj-ea"/>
                <a:ea typeface="+mj-ea"/>
              </a:rPr>
              <a:t>웹 프로그래밍의</a:t>
            </a:r>
            <a:endParaRPr kumimoji="1" lang="en-US" altLang="ko-KR" sz="4000" b="1" kern="1200" spc="-150" dirty="0" smtClean="0"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50" dirty="0" smtClean="0">
                <a:latin typeface="+mj-ea"/>
                <a:ea typeface="+mj-ea"/>
              </a:rPr>
              <a:t>이</a:t>
            </a:r>
            <a:r>
              <a:rPr lang="ko-KR" altLang="en-US" sz="4000" b="1" spc="-150" dirty="0">
                <a:latin typeface="+mj-ea"/>
                <a:ea typeface="+mj-ea"/>
              </a:rPr>
              <a:t>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개발 및 운영 환경의 변화</a:t>
            </a:r>
            <a:endParaRPr lang="ko-KR" dirty="0"/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스프링 프레임워크가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등장하게 됨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클라우드 기반의 서버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운영이</a:t>
            </a:r>
            <a:r>
              <a:rPr lang="ko-KR" dirty="0">
                <a:latin typeface="맑은 고딕"/>
                <a:ea typeface="맑은 고딕"/>
                <a:cs typeface="+mn-ea"/>
              </a:rPr>
              <a:t> 보편화되면서 전통적인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모놀리식</a:t>
            </a:r>
            <a:r>
              <a:rPr lang="ko-KR" dirty="0">
                <a:latin typeface="맑은 고딕"/>
                <a:ea typeface="맑은 고딕"/>
                <a:cs typeface="+mn-ea"/>
              </a:rPr>
              <a:t> 아키텍처 중심의 서버 운영 전략이 소규모 분산 서비스 운영 방식인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MSA로</a:t>
            </a:r>
            <a:r>
              <a:rPr lang="ko-KR" dirty="0">
                <a:latin typeface="맑은 고딕"/>
                <a:ea typeface="맑은 고딕"/>
                <a:cs typeface="+mn-ea"/>
              </a:rPr>
              <a:t> 전환되기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시작함 </a:t>
            </a:r>
          </a:p>
          <a:p>
            <a:pPr lvl="1" indent="185420"/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중심의 개발이 가속화되면서 서버 프로그램이 보다 간결한 형태로 전환되고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Node.js</a:t>
            </a:r>
            <a:r>
              <a:rPr lang="ko-KR" dirty="0">
                <a:latin typeface="맑은 고딕"/>
                <a:ea typeface="맑은 고딕"/>
                <a:cs typeface="+mn-ea"/>
              </a:rPr>
              <a:t>,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파이썬을</a:t>
            </a:r>
            <a:r>
              <a:rPr lang="ko-KR" dirty="0">
                <a:latin typeface="맑은 고딕"/>
                <a:ea typeface="맑은 고딕"/>
                <a:cs typeface="+mn-ea"/>
              </a:rPr>
              <a:t> 이용한 서버 프로그램 개발이 늘어나고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있음</a:t>
            </a:r>
          </a:p>
          <a:p>
            <a:pPr lvl="1" indent="185420"/>
            <a:r>
              <a:rPr lang="ko-KR" dirty="0" smtClean="0">
                <a:latin typeface="맑은 고딕"/>
                <a:ea typeface="맑은 고딕"/>
                <a:cs typeface="+mn-ea"/>
              </a:rPr>
              <a:t>특히 </a:t>
            </a:r>
            <a:r>
              <a:rPr lang="ko-KR" dirty="0">
                <a:latin typeface="맑은 고딕"/>
                <a:ea typeface="맑은 고딕"/>
                <a:cs typeface="+mn-ea"/>
              </a:rPr>
              <a:t>REST API 형태의 개발이 주를 이루게 되면서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백엔드에서</a:t>
            </a:r>
            <a:r>
              <a:rPr lang="ko-KR" dirty="0">
                <a:latin typeface="맑은 고딕"/>
                <a:ea typeface="맑은 고딕"/>
                <a:cs typeface="+mn-ea"/>
              </a:rPr>
              <a:t> 화면을 다루어야 하는 경우는 점점 줄어들고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있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음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 </a:t>
            </a:r>
          </a:p>
          <a:p>
            <a:pPr lvl="1" indent="185420"/>
            <a:r>
              <a:rPr lang="ko-KR" dirty="0" err="1" smtClean="0">
                <a:latin typeface="맑은 고딕"/>
                <a:ea typeface="맑은 고딕"/>
                <a:cs typeface="+mn-ea"/>
              </a:rPr>
              <a:t>구글의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 smtClean="0">
                <a:latin typeface="맑은 고딕"/>
                <a:ea typeface="맑은 고딕"/>
                <a:cs typeface="+mn-ea"/>
              </a:rPr>
              <a:t>파이어베이스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(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Firebase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)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를 </a:t>
            </a:r>
            <a:r>
              <a:rPr lang="ko-KR" dirty="0">
                <a:latin typeface="맑은 고딕"/>
                <a:ea typeface="맑은 고딕"/>
                <a:cs typeface="+mn-ea"/>
              </a:rPr>
              <a:t>비롯한 클라우드 기반의 서비스 인프라가 보편화되어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필요한 </a:t>
            </a:r>
            <a:r>
              <a:rPr lang="ko-KR" dirty="0">
                <a:latin typeface="맑은 고딕"/>
                <a:ea typeface="맑은 고딕"/>
                <a:cs typeface="+mn-ea"/>
              </a:rPr>
              <a:t>데이터를 REST API 형태로 손쉽게 제공받을 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있는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서버리스 </a:t>
            </a:r>
            <a:r>
              <a:rPr lang="ko-KR" dirty="0">
                <a:latin typeface="맑은 고딕"/>
                <a:ea typeface="맑은 고딕"/>
                <a:cs typeface="+mn-ea"/>
              </a:rPr>
              <a:t>환경도 보편화되고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0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dirty="0" err="1">
                <a:latin typeface="맑은 고딕"/>
                <a:ea typeface="맑은 고딕"/>
                <a:cs typeface="+mn-ea"/>
              </a:rPr>
              <a:t>프런트엔드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 개발로의 이동</a:t>
            </a:r>
          </a:p>
          <a:p>
            <a:pPr lvl="1" indent="185420"/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웹에서 </a:t>
            </a:r>
            <a:r>
              <a:rPr lang="ko-KR" altLang="en-US" dirty="0" err="1" smtClean="0">
                <a:latin typeface="맑은 고딕"/>
                <a:ea typeface="맑은 고딕"/>
                <a:cs typeface="+mn-ea"/>
              </a:rPr>
              <a:t>모바일로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 이동하면서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데이터를 </a:t>
            </a:r>
            <a:r>
              <a:rPr lang="ko-KR" dirty="0">
                <a:latin typeface="맑은 고딕"/>
                <a:ea typeface="맑은 고딕"/>
                <a:cs typeface="+mn-ea"/>
              </a:rPr>
              <a:t>서버에서 조합</a:t>
            </a:r>
            <a:r>
              <a:rPr lang="en-US" dirty="0"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바인딩</a:t>
            </a:r>
            <a:r>
              <a:rPr lang="en-US" dirty="0">
                <a:cs typeface="+mn-ea"/>
              </a:rPr>
              <a:t>Binding)</a:t>
            </a:r>
            <a:r>
              <a:rPr lang="ko-KR" dirty="0">
                <a:latin typeface="맑은 고딕"/>
                <a:ea typeface="맑은 고딕"/>
                <a:cs typeface="+mn-ea"/>
              </a:rPr>
              <a:t>한 다음 화면을 구성</a:t>
            </a:r>
            <a:r>
              <a:rPr lang="en-US" dirty="0">
                <a:cs typeface="+mn-ea"/>
              </a:rPr>
              <a:t>(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렌더링</a:t>
            </a:r>
            <a:r>
              <a:rPr lang="en-US" dirty="0">
                <a:cs typeface="+mn-ea"/>
              </a:rPr>
              <a:t>Rendering)</a:t>
            </a:r>
            <a:r>
              <a:rPr lang="ko-KR" dirty="0">
                <a:latin typeface="맑은 고딕"/>
                <a:ea typeface="맑은 고딕"/>
                <a:cs typeface="+mn-ea"/>
              </a:rPr>
              <a:t>하는 서버 사이드 </a:t>
            </a:r>
            <a:r>
              <a:rPr lang="ko-KR" altLang="en-US" dirty="0" err="1" smtClean="0">
                <a:latin typeface="맑은 고딕"/>
                <a:ea typeface="맑은 고딕"/>
                <a:cs typeface="+mn-ea"/>
              </a:rPr>
              <a:t>렌더링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(SSR)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은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방식에서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여러 </a:t>
            </a:r>
            <a:r>
              <a:rPr lang="ko-KR" dirty="0">
                <a:latin typeface="맑은 고딕"/>
                <a:ea typeface="맑은 고딕"/>
                <a:cs typeface="+mn-ea"/>
              </a:rPr>
              <a:t>문제가 부각되기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시작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2" indent="185420"/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예시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1) </a:t>
            </a:r>
            <a:r>
              <a:rPr lang="ko-KR" dirty="0" err="1" smtClean="0">
                <a:latin typeface="맑은 고딕"/>
                <a:ea typeface="맑은 고딕"/>
                <a:cs typeface="+mn-ea"/>
              </a:rPr>
              <a:t>모바일에서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인터넷을 사용하려면</a:t>
            </a:r>
            <a:r>
              <a:rPr lang="ko-KR" dirty="0">
                <a:latin typeface="맑은 고딕"/>
                <a:ea typeface="맑은 고딕"/>
                <a:cs typeface="+mn-ea"/>
              </a:rPr>
              <a:t> 데이터 요금을 부담해야 하고 유선에 비해 상대적으로 속도도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느림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endParaRPr lang="en-US" altLang="ko-KR" dirty="0" smtClean="0">
              <a:latin typeface="맑은 고딕"/>
              <a:ea typeface="맑은 고딕"/>
              <a:cs typeface="+mn-ea"/>
            </a:endParaRPr>
          </a:p>
          <a:p>
            <a:pPr lvl="2" indent="185420"/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예시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2)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인터넷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접속이 항상 보장되지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않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으며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,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실시간으로 데이터 갱신은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필요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함</a:t>
            </a:r>
            <a:endParaRPr lang="ko-KR" dirty="0">
              <a:latin typeface="맑은 고딕"/>
              <a:ea typeface="맑은 고딕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이러한 새로운 요구는 서버로부터 데이터만 수신하고 클라이언트</a:t>
            </a:r>
            <a:r>
              <a:rPr lang="en-US" dirty="0"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웹 브라우저</a:t>
            </a:r>
            <a:r>
              <a:rPr lang="en-US" dirty="0">
                <a:cs typeface="+mn-ea"/>
              </a:rPr>
              <a:t>)</a:t>
            </a:r>
            <a:r>
              <a:rPr lang="ko-KR" dirty="0">
                <a:latin typeface="맑은 고딕"/>
                <a:ea typeface="맑은 고딕"/>
                <a:cs typeface="+mn-ea"/>
              </a:rPr>
              <a:t>에서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데이터를 조합한</a:t>
            </a:r>
            <a:r>
              <a:rPr lang="ko-KR" dirty="0">
                <a:latin typeface="맑은 고딕"/>
                <a:ea typeface="맑은 고딕"/>
                <a:cs typeface="+mn-ea"/>
              </a:rPr>
              <a:t> 다음 화면을 구성하는 클라이언트 사이드 </a:t>
            </a:r>
            <a:r>
              <a:rPr lang="ko-KR" dirty="0" err="1" smtClean="0">
                <a:latin typeface="맑은 고딕"/>
                <a:ea typeface="맑은 고딕"/>
                <a:cs typeface="+mn-ea"/>
              </a:rPr>
              <a:t>렌더링</a:t>
            </a:r>
            <a:r>
              <a:rPr lang="en-US" altLang="ko-KR" dirty="0" smtClean="0">
                <a:latin typeface="맑은 고딕"/>
                <a:ea typeface="맑은 고딕"/>
                <a:cs typeface="+mn-ea"/>
              </a:rPr>
              <a:t>(</a:t>
            </a:r>
            <a:r>
              <a:rPr lang="en-US" dirty="0" smtClean="0">
                <a:cs typeface="+mn-ea"/>
              </a:rPr>
              <a:t>CSR)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방식으로 개발을 전환하게 되는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계기가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됨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164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0C70A4-FB7A-4F8B-8BA6-23E7978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새로운 웹 개발 트렌드</a:t>
            </a:r>
            <a:endParaRPr lang="ko-KR" altLang="en-US" dirty="0">
              <a:effectLst>
                <a:glow>
                  <a:prstClr val="black"/>
                </a:glo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76753-819D-4E58-8792-7F56D52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dirty="0">
                <a:latin typeface="맑은 고딕"/>
                <a:ea typeface="맑은 고딕"/>
                <a:cs typeface="+mn-ea"/>
              </a:rPr>
              <a:t>스프링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프레임워크</a:t>
            </a:r>
            <a:endParaRPr lang="en-US" dirty="0"/>
          </a:p>
          <a:p>
            <a:pPr lvl="1"/>
            <a:r>
              <a:rPr lang="ko-KR" dirty="0">
                <a:latin typeface="맑은 고딕"/>
                <a:ea typeface="맑은 고딕"/>
                <a:cs typeface="+mn-ea"/>
              </a:rPr>
              <a:t>스프링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프레임워크(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Spring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en-US" dirty="0">
                <a:cs typeface="+mn-ea"/>
              </a:rPr>
              <a:t>Framework</a:t>
            </a:r>
            <a:r>
              <a:rPr lang="ko-KR" dirty="0">
                <a:latin typeface="맑은 고딕"/>
                <a:ea typeface="맑은 고딕"/>
                <a:cs typeface="+mn-ea"/>
              </a:rPr>
              <a:t>, 이하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스프링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는</a:t>
            </a:r>
            <a:r>
              <a:rPr lang="ko-KR" dirty="0">
                <a:latin typeface="맑은 고딕"/>
                <a:ea typeface="맑은 고딕"/>
                <a:cs typeface="+mn-ea"/>
              </a:rPr>
              <a:t> 상용화할 수 있는 수준의 대규모 서비스를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누구라도</a:t>
            </a:r>
            <a:r>
              <a:rPr lang="ko-KR" dirty="0">
                <a:latin typeface="맑은 고딕"/>
                <a:ea typeface="맑은 고딕"/>
                <a:cs typeface="+mn-ea"/>
              </a:rPr>
              <a:t> 쉽게 개발할 수 있도록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해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줌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/>
            <a:r>
              <a:rPr lang="ko-KR" dirty="0">
                <a:latin typeface="맑은 고딕"/>
                <a:ea typeface="맑은 고딕"/>
                <a:cs typeface="+mn-ea"/>
              </a:rPr>
              <a:t>자바 기반의 대표적인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백엔드</a:t>
            </a:r>
            <a:r>
              <a:rPr lang="ko-KR" dirty="0">
                <a:latin typeface="맑은 고딕"/>
                <a:ea typeface="맑은 고딕"/>
                <a:cs typeface="+mn-ea"/>
              </a:rPr>
              <a:t> 개발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프레임워크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로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 국내에서는 </a:t>
            </a:r>
            <a:r>
              <a:rPr lang="ko-KR" dirty="0">
                <a:latin typeface="맑은 고딕"/>
                <a:ea typeface="맑은 고딕"/>
                <a:cs typeface="+mn-ea"/>
              </a:rPr>
              <a:t>절대적인 위치에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있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음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/>
            <a:r>
              <a:rPr lang="ko-KR" dirty="0" smtClean="0">
                <a:latin typeface="맑은 고딕"/>
                <a:ea typeface="맑은 고딕"/>
                <a:cs typeface="+mn-ea"/>
              </a:rPr>
              <a:t>전자정부 </a:t>
            </a:r>
            <a:r>
              <a:rPr lang="ko-KR" dirty="0">
                <a:latin typeface="맑은 고딕"/>
                <a:ea typeface="맑은 고딕"/>
                <a:cs typeface="+mn-ea"/>
              </a:rPr>
              <a:t>프레임워크 역시 스프링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기반임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/>
            <a:r>
              <a:rPr lang="ko-KR" altLang="en-US" dirty="0">
                <a:latin typeface="맑은 고딕"/>
                <a:ea typeface="맑은 고딕"/>
                <a:cs typeface="+mn-ea"/>
              </a:rPr>
              <a:t>스프링을 쉽게 사용할 수 있게 하는 스프링 부트(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Spring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Boot)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의 경우 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JSP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사용에 제약이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있음</a:t>
            </a:r>
            <a:endParaRPr lang="en-US" altLang="ko-KR" dirty="0">
              <a:latin typeface="맑은 고딕"/>
              <a:ea typeface="맑은 고딕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61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7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개요</a:t>
            </a:r>
          </a:p>
          <a:p>
            <a:r>
              <a:rPr lang="ko-KR" altLang="en-US" dirty="0"/>
              <a:t>네트워크와 인터넷의 개념</a:t>
            </a:r>
          </a:p>
          <a:p>
            <a:r>
              <a:rPr lang="ko-KR" altLang="en-US" dirty="0"/>
              <a:t>웹 프로그래밍의 구조</a:t>
            </a:r>
          </a:p>
          <a:p>
            <a:r>
              <a:rPr lang="ko-KR" altLang="en-US" dirty="0"/>
              <a:t>새로운 웹 개발 </a:t>
            </a:r>
            <a:r>
              <a:rPr lang="ko-KR" altLang="en-US" dirty="0" err="1"/>
              <a:t>트렌드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인터넷과 웹의 차이점을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프로그래밍의 구조와 대표적인 언어를 살펴본다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백엔드와</a:t>
            </a:r>
            <a:r>
              <a:rPr lang="ko-KR" altLang="en-US" dirty="0"/>
              <a:t> </a:t>
            </a:r>
            <a:r>
              <a:rPr lang="ko-KR" altLang="en-US" dirty="0" err="1"/>
              <a:t>프런트엔드의</a:t>
            </a:r>
            <a:r>
              <a:rPr lang="ko-KR" altLang="en-US" dirty="0"/>
              <a:t> 개념을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웹 개발 </a:t>
            </a:r>
            <a:r>
              <a:rPr lang="ko-KR" altLang="en-US" dirty="0" err="1"/>
              <a:t>트렌드를</a:t>
            </a:r>
            <a:r>
              <a:rPr lang="ko-KR" altLang="en-US" dirty="0"/>
              <a:t>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3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웹의 개요</a:t>
            </a:r>
          </a:p>
        </p:txBody>
      </p:sp>
    </p:spTree>
    <p:extLst>
      <p:ext uri="{BB962C8B-B14F-4D97-AF65-F5344CB8AC3E}">
        <p14:creationId xmlns:p14="http://schemas.microsoft.com/office/powerpoint/2010/main" val="39010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웹이란?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>
                <a:latin typeface="맑은 고딕"/>
                <a:ea typeface="맑은 고딕"/>
                <a:cs typeface="+mn-ea"/>
              </a:rPr>
              <a:t>월드 와이드 웹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(</a:t>
            </a:r>
            <a:r>
              <a:rPr lang="ko-KR" dirty="0">
                <a:latin typeface="맑은 고딕"/>
                <a:ea typeface="맑은 고딕"/>
                <a:cs typeface="+mn-ea"/>
              </a:rPr>
              <a:t>World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Wide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r>
              <a:rPr lang="ko-KR" dirty="0" err="1">
                <a:latin typeface="맑은 고딕"/>
                <a:ea typeface="맑은 고딕"/>
                <a:cs typeface="+mn-ea"/>
              </a:rPr>
              <a:t>Web</a:t>
            </a:r>
            <a:r>
              <a:rPr lang="en-US" altLang="ko-KR" dirty="0">
                <a:latin typeface="맑은 고딕"/>
                <a:ea typeface="맑은 고딕"/>
                <a:cs typeface="+mn-ea"/>
              </a:rPr>
              <a:t>)</a:t>
            </a:r>
            <a:endParaRPr lang="ko-KR" altLang="en-US" dirty="0" err="1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줄여서 WWW 또는 웹이라고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함</a:t>
            </a:r>
            <a:r>
              <a:rPr lang="ko-KR" dirty="0">
                <a:latin typeface="맑은 고딕"/>
                <a:ea typeface="맑은 고딕"/>
                <a:cs typeface="+mn-ea"/>
              </a:rPr>
              <a:t> 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pPr lvl="1" indent="185420"/>
            <a:r>
              <a:rPr lang="ko-KR" dirty="0">
                <a:latin typeface="맑은 고딕"/>
                <a:ea typeface="맑은 고딕"/>
                <a:cs typeface="+mn-ea"/>
              </a:rPr>
              <a:t>웹은 인터넷에서 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운영되는 </a:t>
            </a:r>
            <a:r>
              <a:rPr lang="ko-KR" dirty="0" smtClean="0">
                <a:latin typeface="맑은 고딕"/>
                <a:ea typeface="맑은 고딕"/>
                <a:cs typeface="+mn-ea"/>
              </a:rPr>
              <a:t>서비스</a:t>
            </a:r>
            <a:r>
              <a:rPr lang="ko-KR" altLang="en-US" dirty="0" smtClean="0">
                <a:latin typeface="맑은 고딕"/>
                <a:ea typeface="맑은 고딕"/>
                <a:cs typeface="+mn-ea"/>
              </a:rPr>
              <a:t> </a:t>
            </a:r>
            <a:r>
              <a:rPr lang="ko-KR" dirty="0">
                <a:latin typeface="맑은 고딕"/>
                <a:ea typeface="맑은 고딕"/>
                <a:cs typeface="+mn-ea"/>
              </a:rPr>
              <a:t>중 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하나임</a:t>
            </a:r>
          </a:p>
          <a:p>
            <a:pPr lvl="2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따라서</a:t>
            </a:r>
            <a:r>
              <a:rPr lang="ko-KR" dirty="0">
                <a:latin typeface="맑은 고딕"/>
                <a:ea typeface="맑은 고딕"/>
                <a:cs typeface="+mn-ea"/>
              </a:rPr>
              <a:t> 웹 자체가 인터넷을 의미하는 것은</a:t>
            </a:r>
            <a:r>
              <a:rPr lang="ko-KR" altLang="en-US" dirty="0">
                <a:latin typeface="맑은 고딕"/>
                <a:ea typeface="맑은 고딕"/>
                <a:cs typeface="+mn-ea"/>
              </a:rPr>
              <a:t> 아님</a:t>
            </a:r>
          </a:p>
          <a:p>
            <a:pPr lvl="1" indent="185420"/>
            <a:r>
              <a:rPr lang="ko-KR" altLang="en-US" dirty="0">
                <a:latin typeface="맑은 고딕"/>
                <a:ea typeface="맑은 고딕"/>
                <a:cs typeface="+mn-ea"/>
              </a:rPr>
              <a:t>웹의 개발 목적</a:t>
            </a:r>
          </a:p>
          <a:p>
            <a:pPr lvl="2">
              <a:lnSpc>
                <a:spcPct val="150000"/>
              </a:lnSpc>
              <a:buClr>
                <a:srgbClr val="808080"/>
              </a:buClr>
              <a:buFont typeface="맑은 고딕" panose="05000000000000000000" pitchFamily="2" charset="2"/>
            </a:pPr>
            <a:r>
              <a:rPr lang="ko-KR" altLang="en-US" dirty="0">
                <a:latin typeface="맑은 고딕"/>
                <a:ea typeface="맑은 고딕"/>
                <a:cs typeface="+mn-ea"/>
              </a:rPr>
              <a:t>연구자들이 흩어져 있는 정보를 손쉽게 정리하고 공유하기 위함</a:t>
            </a:r>
          </a:p>
          <a:p>
            <a:pPr lvl="2">
              <a:lnSpc>
                <a:spcPct val="150000"/>
              </a:lnSpc>
              <a:buClr>
                <a:srgbClr val="808080"/>
              </a:buClr>
              <a:buFont typeface="맑은 고딕" panose="05000000000000000000" pitchFamily="2" charset="2"/>
            </a:pP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4" y="3172680"/>
            <a:ext cx="3974393" cy="2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웹이란?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웹의 특징</a:t>
            </a:r>
            <a:endParaRPr lang="en-US" altLang="ko-KR" dirty="0" smtClean="0"/>
          </a:p>
          <a:p>
            <a:pPr lvl="1"/>
            <a:r>
              <a:rPr lang="ko-KR" altLang="en-US" dirty="0"/>
              <a:t>인터넷은 컴퓨터 </a:t>
            </a:r>
            <a:r>
              <a:rPr lang="ko-KR" altLang="en-US" dirty="0" err="1"/>
              <a:t>네트워크망을</a:t>
            </a:r>
            <a:r>
              <a:rPr lang="ko-KR" altLang="en-US" dirty="0"/>
              <a:t> 의미하고</a:t>
            </a:r>
            <a:r>
              <a:rPr lang="en-US" altLang="ko-KR" dirty="0"/>
              <a:t>, </a:t>
            </a:r>
            <a:r>
              <a:rPr lang="ko-KR" altLang="en-US" dirty="0"/>
              <a:t>웹은 인터넷 서비스 중 하나를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인터넷상의 </a:t>
            </a:r>
            <a:r>
              <a:rPr lang="ko-KR" altLang="en-US" dirty="0"/>
              <a:t>정보를 하이퍼텍스트 방식과 멀티미디어 환경에서 검색할 수 있게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해주는 </a:t>
            </a:r>
            <a:r>
              <a:rPr lang="ko-KR" altLang="en-US" dirty="0"/>
              <a:t>정보 검색 시스템을 </a:t>
            </a:r>
            <a:r>
              <a:rPr lang="ko-KR" altLang="en-US" dirty="0" smtClean="0"/>
              <a:t>의미함</a:t>
            </a:r>
            <a:endParaRPr lang="en-US" altLang="ko-KR" dirty="0"/>
          </a:p>
          <a:p>
            <a:pPr lvl="1"/>
            <a:r>
              <a:rPr lang="en-US" altLang="ko-KR" dirty="0" smtClean="0"/>
              <a:t>HTTP </a:t>
            </a:r>
            <a:r>
              <a:rPr lang="ko-KR" altLang="en-US" dirty="0"/>
              <a:t>프로토콜을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</a:t>
            </a:r>
            <a:r>
              <a:rPr lang="ko-KR" altLang="en-US" dirty="0"/>
              <a:t>문서를 연결하여 다양한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 smtClean="0"/>
              <a:t>제공함</a:t>
            </a:r>
            <a:r>
              <a:rPr lang="en-US" altLang="ko-KR" dirty="0"/>
              <a:t> </a:t>
            </a:r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/>
              <a:t>사람들이 정보를 쉽게 공유하고 접근할 수 있도록 하는 것을 목적으로 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596BD8-9C1A-4333-91AC-1462E901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웹의 동작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1AC6DA-3BBD-41C7-A733-61995B61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 err="1">
                <a:latin typeface="맑은 고딕"/>
                <a:ea typeface="맑은 고딕"/>
                <a:cs typeface="+mn-ea"/>
              </a:rPr>
              <a:t>HTML을</a:t>
            </a:r>
            <a:r>
              <a:rPr lang="ko-KR" dirty="0">
                <a:latin typeface="맑은 고딕"/>
                <a:ea typeface="맑은 고딕"/>
                <a:cs typeface="+mn-ea"/>
              </a:rPr>
              <a:t> 중심으로 한 웹의 동작 과정</a:t>
            </a:r>
            <a:endParaRPr lang="ko-KR" altLang="en-US" dirty="0">
              <a:latin typeface="맑은 고딕"/>
              <a:ea typeface="맑은 고딕"/>
              <a:cs typeface="+mn-ea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38" y="1491844"/>
            <a:ext cx="5445924" cy="3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8754</TotalTime>
  <Words>737</Words>
  <Application>Microsoft Office PowerPoint</Application>
  <PresentationFormat>화면 슬라이드 쇼(4:3)</PresentationFormat>
  <Paragraphs>186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Consolas</vt:lpstr>
      <vt:lpstr>맑은 고딕</vt:lpstr>
      <vt:lpstr>Times New Roman</vt:lpstr>
      <vt:lpstr>HY견고딕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웹이란?</vt:lpstr>
      <vt:lpstr>웹이란?</vt:lpstr>
      <vt:lpstr>웹의 동작 구조</vt:lpstr>
      <vt:lpstr>PowerPoint 프레젠테이션</vt:lpstr>
      <vt:lpstr>네트워크</vt:lpstr>
      <vt:lpstr>네트워크</vt:lpstr>
      <vt:lpstr>네트워크</vt:lpstr>
      <vt:lpstr>네트워크</vt:lpstr>
      <vt:lpstr>인터넷</vt:lpstr>
      <vt:lpstr>인터넷</vt:lpstr>
      <vt:lpstr>인터넷</vt:lpstr>
      <vt:lpstr>인터넷</vt:lpstr>
      <vt:lpstr>PowerPoint 프레젠테이션</vt:lpstr>
      <vt:lpstr>클라이언트-서버 구조</vt:lpstr>
      <vt:lpstr>HTML/CSS/자바스크립트</vt:lpstr>
      <vt:lpstr>HTML/CSS/자바스크립트</vt:lpstr>
      <vt:lpstr>HTML/CSS/자바스크립트</vt:lpstr>
      <vt:lpstr>백엔드 중심 개발과 프런트엔드 중심 개발</vt:lpstr>
      <vt:lpstr>백엔드 중심 개발과 프런트엔드 중심 개발</vt:lpstr>
      <vt:lpstr>백엔드 중심 개발과 프런트엔드 중심 개발</vt:lpstr>
      <vt:lpstr>백엔드 중심 개발과 프런트엔드 중심 개발</vt:lpstr>
      <vt:lpstr>PowerPoint 프레젠테이션</vt:lpstr>
      <vt:lpstr>새로운 웹 개발 트렌드</vt:lpstr>
      <vt:lpstr>새로운 웹 개발 트렌드</vt:lpstr>
      <vt:lpstr>새로운 웹 개발 트렌드</vt:lpstr>
      <vt:lpstr>새로운 웹 개발 트렌드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1591</cp:revision>
  <dcterms:created xsi:type="dcterms:W3CDTF">2012-07-11T10:23:22Z</dcterms:created>
  <dcterms:modified xsi:type="dcterms:W3CDTF">2021-08-23T09:26:26Z</dcterms:modified>
</cp:coreProperties>
</file>