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5" r:id="rId2"/>
    <p:sldId id="373" r:id="rId3"/>
    <p:sldId id="447" r:id="rId4"/>
    <p:sldId id="442" r:id="rId5"/>
    <p:sldId id="443" r:id="rId6"/>
    <p:sldId id="444" r:id="rId7"/>
    <p:sldId id="451" r:id="rId8"/>
    <p:sldId id="452" r:id="rId9"/>
    <p:sldId id="453" r:id="rId10"/>
    <p:sldId id="454" r:id="rId11"/>
    <p:sldId id="455" r:id="rId12"/>
    <p:sldId id="44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49" r:id="rId21"/>
    <p:sldId id="463" r:id="rId22"/>
    <p:sldId id="466" r:id="rId23"/>
    <p:sldId id="465" r:id="rId24"/>
    <p:sldId id="464" r:id="rId25"/>
    <p:sldId id="467" r:id="rId26"/>
    <p:sldId id="468" r:id="rId27"/>
    <p:sldId id="469" r:id="rId28"/>
    <p:sldId id="470" r:id="rId29"/>
    <p:sldId id="471" r:id="rId30"/>
    <p:sldId id="450" r:id="rId31"/>
    <p:sldId id="473" r:id="rId32"/>
    <p:sldId id="474" r:id="rId33"/>
    <p:sldId id="475" r:id="rId34"/>
    <p:sldId id="476" r:id="rId35"/>
    <p:sldId id="477" r:id="rId36"/>
    <p:sldId id="448" r:id="rId37"/>
  </p:sldIdLst>
  <p:sldSz cx="9144000" cy="6858000" type="screen4x3"/>
  <p:notesSz cx="6858000" cy="9144000"/>
  <p:embeddedFontLst>
    <p:embeddedFont>
      <p:font typeface="맑은 고딕" pitchFamily="50" charset="-127"/>
      <p:regular r:id="rId40"/>
      <p:bold r:id="rId41"/>
    </p:embeddedFont>
    <p:embeddedFont>
      <p:font typeface="함초롬돋움" pitchFamily="50" charset="-127"/>
      <p:regular r:id="rId42"/>
      <p:bold r:id="rId43"/>
    </p:embeddedFont>
    <p:embeddedFont>
      <p:font typeface="HY견고딕" pitchFamily="18" charset="-127"/>
      <p:regular r:id="rId44"/>
    </p:embeddedFont>
    <p:embeddedFont>
      <p:font typeface="Tahoma" pitchFamily="34" charset="0"/>
      <p:regular r:id="rId45"/>
      <p:bold r:id="rId46"/>
    </p:embeddedFont>
    <p:embeddedFont>
      <p:font typeface="Arial Black" pitchFamily="34" charset="0"/>
      <p:bold r:id="rId4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016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2021-10-05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xmlns="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리스너의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484784"/>
            <a:ext cx="6870023" cy="28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구현하는 방법</a:t>
            </a:r>
            <a:endParaRPr lang="en-US" altLang="ko-KR" dirty="0" smtClean="0"/>
          </a:p>
          <a:p>
            <a:pPr lvl="1"/>
            <a:r>
              <a:rPr lang="ko-KR" altLang="en-US" dirty="0" err="1"/>
              <a:t>리스너를</a:t>
            </a:r>
            <a:r>
              <a:rPr lang="ko-KR" altLang="en-US" dirty="0"/>
              <a:t> 구현하기 위해서는 우선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11-1]</a:t>
            </a:r>
            <a:r>
              <a:rPr lang="ko-KR" altLang="en-US" dirty="0"/>
              <a:t>에서 설명한 </a:t>
            </a:r>
            <a:r>
              <a:rPr lang="ko-KR" altLang="en-US" dirty="0" err="1"/>
              <a:t>리스너</a:t>
            </a:r>
            <a:r>
              <a:rPr lang="ko-KR" altLang="en-US" dirty="0"/>
              <a:t> 인터페이스를 구현한 </a:t>
            </a:r>
            <a:r>
              <a:rPr lang="ko-KR" altLang="en-US" dirty="0" smtClean="0"/>
              <a:t>클래스를 </a:t>
            </a:r>
            <a:r>
              <a:rPr lang="ko-KR" altLang="en-US" dirty="0"/>
              <a:t>만들어야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그리고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이용해 </a:t>
            </a:r>
            <a:r>
              <a:rPr lang="ko-KR" altLang="en-US" dirty="0" err="1"/>
              <a:t>리스너임을</a:t>
            </a:r>
            <a:r>
              <a:rPr lang="ko-KR" altLang="en-US" dirty="0"/>
              <a:t> 명시한 다음</a:t>
            </a:r>
            <a:r>
              <a:rPr lang="en-US" altLang="ko-KR" dirty="0"/>
              <a:t>, </a:t>
            </a:r>
            <a:r>
              <a:rPr lang="ko-KR" altLang="en-US" dirty="0" err="1"/>
              <a:t>오버라이딩된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중에서 </a:t>
            </a:r>
            <a:r>
              <a:rPr lang="ko-KR" altLang="en-US" dirty="0"/>
              <a:t>필요한 부분의 코드를 </a:t>
            </a:r>
            <a:r>
              <a:rPr lang="ko-KR" altLang="en-US" dirty="0" smtClean="0"/>
              <a:t>작성함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77" y="2852936"/>
            <a:ext cx="6123246" cy="200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35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02</a:t>
            </a: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필터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필터</a:t>
            </a:r>
            <a:r>
              <a:rPr lang="en-US" altLang="ko-KR" dirty="0" smtClean="0"/>
              <a:t>(Servlet Filter) </a:t>
            </a:r>
            <a:r>
              <a:rPr lang="ko-KR" altLang="en-US" dirty="0" smtClean="0"/>
              <a:t>라고도 </a:t>
            </a:r>
            <a:r>
              <a:rPr lang="ko-KR" altLang="en-US" dirty="0"/>
              <a:t>하며 </a:t>
            </a:r>
            <a:r>
              <a:rPr lang="ko-KR" altLang="en-US" dirty="0" err="1"/>
              <a:t>리스너와</a:t>
            </a:r>
            <a:r>
              <a:rPr lang="ko-KR" altLang="en-US" dirty="0"/>
              <a:t> 마찬가지로 웹 애플리케이션을 </a:t>
            </a:r>
            <a:r>
              <a:rPr lang="ko-KR" altLang="en-US" dirty="0" smtClean="0"/>
              <a:t>지원하기 </a:t>
            </a:r>
            <a:r>
              <a:rPr lang="ko-KR" altLang="en-US" dirty="0"/>
              <a:t>위한 특수한 형태의 </a:t>
            </a:r>
            <a:r>
              <a:rPr lang="ko-KR" altLang="en-US" dirty="0" err="1" smtClean="0"/>
              <a:t>서블릿</a:t>
            </a:r>
            <a:r>
              <a:rPr lang="ko-KR" altLang="en-US" dirty="0" err="1"/>
              <a:t>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요청에 따라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가 실행되기 </a:t>
            </a:r>
            <a:r>
              <a:rPr lang="ko-KR" altLang="en-US" dirty="0" smtClean="0"/>
              <a:t>전에 </a:t>
            </a:r>
            <a:r>
              <a:rPr lang="en-US" altLang="ko-KR" dirty="0" smtClean="0"/>
              <a:t>response </a:t>
            </a:r>
            <a:r>
              <a:rPr lang="ko-KR" altLang="en-US" dirty="0"/>
              <a:t>혹은 </a:t>
            </a:r>
            <a:r>
              <a:rPr lang="en-US" altLang="ko-KR" dirty="0"/>
              <a:t>request </a:t>
            </a:r>
            <a:r>
              <a:rPr lang="ko-KR" altLang="en-US" dirty="0"/>
              <a:t>객체의 조작이나 추가적인 처리를 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필터는 기본적으로 특정 요청에만 동작하며</a:t>
            </a:r>
            <a:r>
              <a:rPr lang="en-US" altLang="ko-KR" dirty="0"/>
              <a:t>, </a:t>
            </a:r>
            <a:r>
              <a:rPr lang="ko-KR" altLang="en-US" dirty="0"/>
              <a:t>여러 개의 필터가 정해진 순서에 따라 배치될 </a:t>
            </a:r>
            <a:r>
              <a:rPr lang="ko-KR" altLang="en-US" dirty="0" smtClean="0"/>
              <a:t>수 있는데 </a:t>
            </a:r>
            <a:r>
              <a:rPr lang="ko-KR" altLang="en-US" dirty="0"/>
              <a:t>클라이언트 요청 처리 이전에 먼저 </a:t>
            </a:r>
            <a:r>
              <a:rPr lang="ko-KR" altLang="en-US" dirty="0" smtClean="0"/>
              <a:t>실행됨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9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필터가 대표적으로 활용되는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인증</a:t>
            </a:r>
            <a:r>
              <a:rPr lang="en-US" altLang="ko-KR" dirty="0" smtClean="0"/>
              <a:t>(Authentication)</a:t>
            </a:r>
            <a:endParaRPr lang="en-US" altLang="ko-KR" dirty="0"/>
          </a:p>
          <a:p>
            <a:pPr lvl="2"/>
            <a:r>
              <a:rPr lang="ko-KR" altLang="en-US" dirty="0" smtClean="0"/>
              <a:t>필터를 </a:t>
            </a:r>
            <a:r>
              <a:rPr lang="ko-KR" altLang="en-US" dirty="0"/>
              <a:t>이용하면 애플리케이션 구조와 상관없이 기존 소스를 </a:t>
            </a:r>
            <a:r>
              <a:rPr lang="ko-KR" altLang="en-US" dirty="0" smtClean="0"/>
              <a:t>최대한 </a:t>
            </a:r>
            <a:r>
              <a:rPr lang="ko-KR" altLang="en-US" dirty="0"/>
              <a:t>수정하지 않고 인증 기능을 수행하도록 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err="1" smtClean="0"/>
              <a:t>로깅</a:t>
            </a:r>
            <a:r>
              <a:rPr lang="en-US" altLang="ko-KR" dirty="0"/>
              <a:t>/</a:t>
            </a:r>
            <a:r>
              <a:rPr lang="ko-KR" altLang="en-US" dirty="0" smtClean="0"/>
              <a:t>감사</a:t>
            </a:r>
            <a:r>
              <a:rPr lang="en-US" altLang="ko-KR" dirty="0"/>
              <a:t>(</a:t>
            </a:r>
            <a:r>
              <a:rPr lang="en-US" altLang="ko-KR" dirty="0" smtClean="0"/>
              <a:t>Logging </a:t>
            </a:r>
            <a:r>
              <a:rPr lang="en-US" altLang="ko-KR" dirty="0"/>
              <a:t>and </a:t>
            </a:r>
            <a:r>
              <a:rPr lang="en-US" altLang="ko-KR" dirty="0" smtClean="0"/>
              <a:t>Auditing)</a:t>
            </a:r>
            <a:endParaRPr lang="en-US" altLang="ko-KR" dirty="0"/>
          </a:p>
          <a:p>
            <a:pPr lvl="2"/>
            <a:r>
              <a:rPr lang="ko-KR" altLang="en-US" dirty="0"/>
              <a:t>특정 페이지 또는 기능에 대해 사용 현황을 모니터링하고 로그로 관리할 필요가 </a:t>
            </a:r>
            <a:r>
              <a:rPr lang="ko-KR" altLang="en-US" dirty="0" smtClean="0"/>
              <a:t>있을 </a:t>
            </a:r>
            <a:r>
              <a:rPr lang="ko-KR" altLang="en-US" dirty="0"/>
              <a:t>때 </a:t>
            </a:r>
            <a:r>
              <a:rPr lang="ko-KR" altLang="en-US" dirty="0" smtClean="0"/>
              <a:t>인증의 </a:t>
            </a:r>
            <a:r>
              <a:rPr lang="ko-KR" altLang="en-US" dirty="0"/>
              <a:t>경우와 마찬가지로 필터를 통해 해당 요청을 수행하기 전 </a:t>
            </a:r>
            <a:r>
              <a:rPr lang="ko-KR" altLang="en-US" dirty="0" err="1"/>
              <a:t>로깅</a:t>
            </a:r>
            <a:r>
              <a:rPr lang="ko-KR" altLang="en-US" dirty="0"/>
              <a:t> 처리를 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국제화</a:t>
            </a:r>
            <a:r>
              <a:rPr lang="en-US" altLang="ko-KR" dirty="0" smtClean="0"/>
              <a:t>(Localization)</a:t>
            </a:r>
            <a:endParaRPr lang="en-US" altLang="ko-KR" dirty="0"/>
          </a:p>
          <a:p>
            <a:pPr lvl="2"/>
            <a:r>
              <a:rPr lang="ko-KR" altLang="en-US" dirty="0"/>
              <a:t>다국어 처리는 프레임워크 등에서 제공하는 국제화 방법을 사용할 수도 있으며 필터를 </a:t>
            </a:r>
            <a:r>
              <a:rPr lang="ko-KR" altLang="en-US" dirty="0" smtClean="0"/>
              <a:t>이용할 경우 </a:t>
            </a:r>
            <a:r>
              <a:rPr lang="ko-KR" altLang="en-US" dirty="0"/>
              <a:t>특정 페이지에 들어갈 메시지 등을 해당 언어로 변환해 전달할 수도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/>
            <a:r>
              <a:rPr lang="ko-KR" altLang="en-US" dirty="0"/>
              <a:t>한글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(Encoding)</a:t>
            </a:r>
            <a:endParaRPr lang="en-US" altLang="ko-KR" dirty="0"/>
          </a:p>
          <a:p>
            <a:pPr lvl="2"/>
            <a:r>
              <a:rPr lang="ko-KR" altLang="en-US" dirty="0" smtClean="0"/>
              <a:t>필터를 </a:t>
            </a:r>
            <a:r>
              <a:rPr lang="ko-KR" altLang="en-US" dirty="0"/>
              <a:t>통해 한 번에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처리하는 </a:t>
            </a:r>
            <a:r>
              <a:rPr lang="ko-KR" altLang="en-US" dirty="0"/>
              <a:t>방법을 활용할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87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필터의 구조와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필터의 구조</a:t>
            </a:r>
          </a:p>
          <a:p>
            <a:pPr lvl="1"/>
            <a:r>
              <a:rPr lang="ko-KR" altLang="en-US" dirty="0" err="1"/>
              <a:t>리스너와</a:t>
            </a:r>
            <a:r>
              <a:rPr lang="ko-KR" altLang="en-US" dirty="0"/>
              <a:t> </a:t>
            </a:r>
            <a:r>
              <a:rPr lang="ko-KR" altLang="en-US" dirty="0" smtClean="0"/>
              <a:t>유사한 구조로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필터는 </a:t>
            </a:r>
            <a:r>
              <a:rPr lang="ko-KR" altLang="en-US" dirty="0" err="1"/>
              <a:t>톰캣</a:t>
            </a:r>
            <a:r>
              <a:rPr lang="ko-KR" altLang="en-US" dirty="0"/>
              <a:t> 서버를 시작할 때 필터 구현 클래스의 </a:t>
            </a:r>
            <a:r>
              <a:rPr lang="ko-KR" altLang="en-US" dirty="0" err="1"/>
              <a:t>애너테이션을</a:t>
            </a:r>
            <a:r>
              <a:rPr lang="ko-KR" altLang="en-US" dirty="0"/>
              <a:t> 참조하여 </a:t>
            </a:r>
            <a:r>
              <a:rPr lang="en-US" altLang="ko-KR" dirty="0" err="1"/>
              <a:t>javax.servlet.Filter</a:t>
            </a:r>
            <a:r>
              <a:rPr lang="en-US" altLang="ko-KR" dirty="0"/>
              <a:t> </a:t>
            </a:r>
            <a:r>
              <a:rPr lang="ko-KR" altLang="en-US" dirty="0"/>
              <a:t>인터페이스를 구현한 클래스가 </a:t>
            </a:r>
            <a:r>
              <a:rPr lang="ko-KR" altLang="en-US" dirty="0" smtClean="0"/>
              <a:t>초기화됨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필터는 </a:t>
            </a:r>
            <a:r>
              <a:rPr lang="ko-KR" altLang="en-US" dirty="0"/>
              <a:t>여러 개 존재할 수 있으며</a:t>
            </a:r>
            <a:r>
              <a:rPr lang="en-US" altLang="ko-KR" dirty="0"/>
              <a:t>, </a:t>
            </a:r>
            <a:r>
              <a:rPr lang="ko-KR" altLang="en-US" dirty="0"/>
              <a:t>각각의 필터는 </a:t>
            </a:r>
            <a:r>
              <a:rPr lang="en-US" altLang="ko-KR" dirty="0" err="1"/>
              <a:t>init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통해 초기화 작업을 </a:t>
            </a:r>
            <a:r>
              <a:rPr lang="ko-KR" altLang="en-US" dirty="0" smtClean="0"/>
              <a:t>수행함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필터 </a:t>
            </a:r>
            <a:r>
              <a:rPr lang="ko-KR" altLang="en-US" dirty="0"/>
              <a:t>초기화 시 한번만 </a:t>
            </a:r>
            <a:r>
              <a:rPr lang="ko-KR" altLang="en-US" dirty="0" smtClean="0"/>
              <a:t>실행됨</a:t>
            </a:r>
            <a:r>
              <a:rPr lang="en-US" altLang="ko-KR" dirty="0" smtClean="0"/>
              <a:t>. </a:t>
            </a:r>
            <a:r>
              <a:rPr lang="ko-KR" altLang="en-US" dirty="0"/>
              <a:t>이후 사용자 요청에 따라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가 호출될 때 </a:t>
            </a:r>
            <a:r>
              <a:rPr lang="ko-KR" altLang="en-US" dirty="0" err="1"/>
              <a:t>애너테이션으로</a:t>
            </a:r>
            <a:r>
              <a:rPr lang="ko-KR" altLang="en-US" dirty="0"/>
              <a:t> 설정된 필터 </a:t>
            </a:r>
            <a:r>
              <a:rPr lang="ko-KR" altLang="en-US" dirty="0" err="1"/>
              <a:t>매핑</a:t>
            </a:r>
            <a:r>
              <a:rPr lang="ko-KR" altLang="en-US" dirty="0"/>
              <a:t> 정보를 참조해 특정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 대해 서로 다른 필터를 적용할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en-US" altLang="ko-KR" dirty="0" err="1"/>
              <a:t>doFilter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</a:t>
            </a:r>
            <a:r>
              <a:rPr lang="ko-KR" altLang="en-US" dirty="0"/>
              <a:t>필터가 적용되었을 때 수행할 작업을 구현하는 메인 </a:t>
            </a:r>
            <a:r>
              <a:rPr lang="ko-KR" altLang="en-US" dirty="0" err="1"/>
              <a:t>메서드가</a:t>
            </a:r>
            <a:r>
              <a:rPr lang="ko-KR" altLang="en-US" dirty="0"/>
              <a:t>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en-US" altLang="ko-KR" dirty="0"/>
              <a:t>destroy(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필터가 </a:t>
            </a:r>
            <a:r>
              <a:rPr lang="ko-KR" altLang="en-US" dirty="0"/>
              <a:t>종료될 때 수행할 내용을 </a:t>
            </a:r>
            <a:r>
              <a:rPr lang="ko-KR" altLang="en-US" dirty="0" smtClean="0"/>
              <a:t>구현함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32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필터의 구조와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필터의 </a:t>
            </a:r>
            <a:r>
              <a:rPr lang="ko-KR" altLang="en-US" dirty="0" smtClean="0"/>
              <a:t>동작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필터 </a:t>
            </a:r>
            <a:r>
              <a:rPr lang="en-US" altLang="ko-KR" dirty="0" smtClean="0"/>
              <a:t>A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err="1"/>
              <a:t>서블릿에</a:t>
            </a:r>
            <a:r>
              <a:rPr lang="ko-KR" altLang="en-US" dirty="0"/>
              <a:t> </a:t>
            </a:r>
            <a:r>
              <a:rPr lang="ko-KR" altLang="en-US" dirty="0" smtClean="0"/>
              <a:t>적용됨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필터 </a:t>
            </a:r>
            <a:r>
              <a:rPr lang="en-US" altLang="ko-KR" dirty="0" smtClean="0"/>
              <a:t>B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에 </a:t>
            </a:r>
            <a:r>
              <a:rPr lang="ko-KR" altLang="en-US" dirty="0" smtClean="0"/>
              <a:t>적용됨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필터 </a:t>
            </a:r>
            <a:r>
              <a:rPr lang="en-US" altLang="ko-KR" dirty="0" smtClean="0"/>
              <a:t>C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a, b, c</a:t>
            </a:r>
            <a:r>
              <a:rPr lang="ko-KR" altLang="en-US" dirty="0"/>
              <a:t>에 </a:t>
            </a:r>
            <a:r>
              <a:rPr lang="ko-KR" altLang="en-US" dirty="0" smtClean="0"/>
              <a:t>적용됨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결과적으로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는 필터 </a:t>
            </a:r>
            <a:r>
              <a:rPr lang="en-US" altLang="ko-KR" dirty="0"/>
              <a:t>A, B, C</a:t>
            </a:r>
            <a:r>
              <a:rPr lang="ko-KR" altLang="en-US" dirty="0"/>
              <a:t>를 </a:t>
            </a:r>
            <a:r>
              <a:rPr lang="ko-KR" altLang="en-US" dirty="0" smtClean="0"/>
              <a:t>차례로 </a:t>
            </a:r>
            <a:r>
              <a:rPr lang="ko-KR" altLang="en-US" dirty="0" err="1" smtClean="0"/>
              <a:t>적용받음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필터의 </a:t>
            </a:r>
            <a:r>
              <a:rPr lang="ko-KR" altLang="en-US" dirty="0"/>
              <a:t>적용은 각 필터의 </a:t>
            </a:r>
            <a:r>
              <a:rPr lang="en-US" altLang="ko-KR" dirty="0" err="1"/>
              <a:t>doFilter</a:t>
            </a:r>
            <a:r>
              <a:rPr lang="en-US" altLang="ko-KR" dirty="0"/>
              <a:t>( ) </a:t>
            </a:r>
            <a:r>
              <a:rPr lang="ko-KR" altLang="en-US" dirty="0" err="1"/>
              <a:t>메서드의</a:t>
            </a:r>
            <a:r>
              <a:rPr lang="ko-KR" altLang="en-US" dirty="0"/>
              <a:t> 내용이 수행되는 것으로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ServletRequest</a:t>
            </a:r>
            <a:r>
              <a:rPr lang="ko-KR" altLang="en-US" dirty="0"/>
              <a:t>와 </a:t>
            </a:r>
            <a:r>
              <a:rPr lang="en-US" altLang="ko-KR" dirty="0" err="1"/>
              <a:t>ServletResponse</a:t>
            </a:r>
            <a:r>
              <a:rPr lang="ko-KR" altLang="en-US" dirty="0"/>
              <a:t>의 내용을 가로채 필요한 작업을 수행하고 다음 </a:t>
            </a:r>
            <a:r>
              <a:rPr lang="ko-KR" altLang="en-US" dirty="0" err="1" smtClean="0"/>
              <a:t>필터로전달하거나</a:t>
            </a:r>
            <a:r>
              <a:rPr lang="en-US" altLang="ko-KR" dirty="0"/>
              <a:t>, </a:t>
            </a:r>
            <a:r>
              <a:rPr lang="ko-KR" altLang="en-US" dirty="0"/>
              <a:t>요청한 </a:t>
            </a:r>
            <a:r>
              <a:rPr lang="ko-KR" altLang="en-US" dirty="0" err="1"/>
              <a:t>서블릿으로</a:t>
            </a:r>
            <a:r>
              <a:rPr lang="ko-KR" altLang="en-US" dirty="0"/>
              <a:t> 이동하는 </a:t>
            </a:r>
            <a:r>
              <a:rPr lang="ko-KR" altLang="en-US" dirty="0" smtClean="0"/>
              <a:t>구조임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85" y="879821"/>
            <a:ext cx="3763631" cy="26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리스너와</a:t>
            </a:r>
            <a:r>
              <a:rPr lang="ko-KR" altLang="en-US" dirty="0" smtClean="0"/>
              <a:t> </a:t>
            </a:r>
            <a:r>
              <a:rPr lang="ko-KR" altLang="en-US" dirty="0"/>
              <a:t>마찬가지로 </a:t>
            </a:r>
            <a:r>
              <a:rPr lang="ko-KR" altLang="en-US" dirty="0" err="1"/>
              <a:t>이클립스에서</a:t>
            </a:r>
            <a:r>
              <a:rPr lang="ko-KR" altLang="en-US" dirty="0"/>
              <a:t> 필터 생성 메뉴를 통해 손쉽게 생성하거나 </a:t>
            </a:r>
            <a:r>
              <a:rPr lang="en-US" altLang="ko-KR" dirty="0" err="1" smtClean="0"/>
              <a:t>javax.servlet.Filter</a:t>
            </a:r>
            <a:r>
              <a:rPr lang="en-US" altLang="ko-KR" dirty="0" smtClean="0"/>
              <a:t> </a:t>
            </a:r>
            <a:r>
              <a:rPr lang="ko-KR" altLang="en-US" dirty="0"/>
              <a:t>인터페이스를 구현하는 클래스를 직접 생성해도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사용해 필터임을 알리고 </a:t>
            </a:r>
            <a:r>
              <a:rPr lang="ko-KR" altLang="en-US" dirty="0" err="1"/>
              <a:t>서블릿과</a:t>
            </a:r>
            <a:r>
              <a:rPr lang="ko-KR" altLang="en-US" dirty="0"/>
              <a:t> 유사하게 필터 요청을 </a:t>
            </a:r>
            <a:r>
              <a:rPr lang="ko-KR" altLang="en-US" dirty="0" smtClean="0"/>
              <a:t>위한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err="1"/>
              <a:t>매핑</a:t>
            </a:r>
            <a:r>
              <a:rPr lang="ko-KR" altLang="en-US" dirty="0"/>
              <a:t> 정보를 인자로 추가해주어야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자동 생성되는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필요한 부분만 </a:t>
            </a:r>
            <a:r>
              <a:rPr lang="ko-KR" altLang="en-US" dirty="0" smtClean="0"/>
              <a:t>구현함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필터 </a:t>
            </a:r>
            <a:r>
              <a:rPr lang="ko-KR" altLang="en-US" dirty="0"/>
              <a:t>자체의 생명 주기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</a:t>
            </a:r>
            <a:r>
              <a:rPr lang="ko-KR" altLang="en-US" dirty="0"/>
              <a:t>포함되어 있고</a:t>
            </a:r>
            <a:r>
              <a:rPr lang="en-US" altLang="ko-KR" dirty="0"/>
              <a:t>, </a:t>
            </a:r>
            <a:r>
              <a:rPr lang="ko-KR" altLang="en-US" dirty="0"/>
              <a:t>실제로 필터가 동작할 때는 </a:t>
            </a:r>
            <a:r>
              <a:rPr lang="en-US" altLang="ko-KR" dirty="0" err="1"/>
              <a:t>doFilter</a:t>
            </a:r>
            <a:r>
              <a:rPr lang="en-US" altLang="ko-KR" dirty="0"/>
              <a:t>( ) </a:t>
            </a:r>
            <a:r>
              <a:rPr lang="ko-KR" altLang="en-US" dirty="0" err="1"/>
              <a:t>메서드가</a:t>
            </a:r>
            <a:r>
              <a:rPr lang="ko-KR" altLang="en-US" dirty="0"/>
              <a:t> </a:t>
            </a:r>
            <a:r>
              <a:rPr lang="ko-KR" altLang="en-US" dirty="0" smtClean="0"/>
              <a:t>호출됨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3739032"/>
            <a:ext cx="5563005" cy="19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41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필터를 순서대로 적용하기</a:t>
            </a:r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개의 필터를 차례대로 적용하려면 </a:t>
            </a:r>
            <a:r>
              <a:rPr lang="ko-KR" altLang="en-US" dirty="0" err="1"/>
              <a:t>애너테이션만으로는</a:t>
            </a:r>
            <a:r>
              <a:rPr lang="ko-KR" altLang="en-US" dirty="0"/>
              <a:t> </a:t>
            </a:r>
            <a:r>
              <a:rPr lang="ko-KR" altLang="en-US" dirty="0" smtClean="0"/>
              <a:t>불가능함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애너테이션에</a:t>
            </a:r>
            <a:r>
              <a:rPr lang="ko-KR" altLang="en-US" dirty="0" smtClean="0"/>
              <a:t> </a:t>
            </a:r>
            <a:r>
              <a:rPr lang="ko-KR" altLang="en-US" dirty="0"/>
              <a:t>의한 필터 실행은 특정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매핑</a:t>
            </a:r>
            <a:r>
              <a:rPr lang="ko-KR" altLang="en-US" dirty="0"/>
              <a:t> 조건에 따라 이루어지는 것으로 실행 순서를 조정할 수 없기 </a:t>
            </a:r>
            <a:r>
              <a:rPr lang="ko-KR" altLang="en-US" dirty="0" smtClean="0"/>
              <a:t>때문</a:t>
            </a:r>
            <a:endParaRPr lang="en-US" altLang="ko-KR" dirty="0"/>
          </a:p>
          <a:p>
            <a:pPr lvl="1"/>
            <a:r>
              <a:rPr lang="ko-KR" altLang="en-US" dirty="0"/>
              <a:t>만약 필터의 실행 순서를 지정하려면 ‘</a:t>
            </a:r>
            <a:r>
              <a:rPr lang="en-US" altLang="ko-KR" dirty="0"/>
              <a:t>web.xml’ </a:t>
            </a:r>
            <a:r>
              <a:rPr lang="ko-KR" altLang="en-US" dirty="0"/>
              <a:t>파일에 필터를 등록하는 과정을 거쳐야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경우 필터 </a:t>
            </a:r>
            <a:r>
              <a:rPr lang="ko-KR" altLang="en-US" dirty="0" err="1"/>
              <a:t>서블릿의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ko-KR" altLang="en-US" dirty="0"/>
              <a:t>에는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매핑</a:t>
            </a:r>
            <a:r>
              <a:rPr lang="ko-KR" altLang="en-US" dirty="0"/>
              <a:t> 대신 </a:t>
            </a:r>
            <a:r>
              <a:rPr lang="en-US" altLang="ko-KR" dirty="0" err="1"/>
              <a:t>filterName</a:t>
            </a:r>
            <a:r>
              <a:rPr lang="en-US" altLang="ko-KR" dirty="0"/>
              <a:t> </a:t>
            </a:r>
            <a:r>
              <a:rPr lang="ko-KR" altLang="en-US" dirty="0"/>
              <a:t>속성이 들어가야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92" y="3284984"/>
            <a:ext cx="6111417" cy="108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17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web.xml’</a:t>
            </a:r>
            <a:r>
              <a:rPr lang="ko-KR" altLang="en-US" dirty="0"/>
              <a:t>에 필터를 등록하는 코드의 예시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/>
              <a:t>web.xml’</a:t>
            </a:r>
            <a:r>
              <a:rPr lang="ko-KR" altLang="en-US" dirty="0"/>
              <a:t>이 </a:t>
            </a:r>
            <a:r>
              <a:rPr lang="ko-KR" altLang="en-US" dirty="0" smtClean="0"/>
              <a:t>잘못되면 </a:t>
            </a:r>
            <a:r>
              <a:rPr lang="ko-KR" altLang="en-US" dirty="0"/>
              <a:t>서버가 정상적으로 동작하지 않을 수 있으므로 </a:t>
            </a:r>
            <a:r>
              <a:rPr lang="ko-KR" altLang="en-US" dirty="0" smtClean="0"/>
              <a:t>주의해야 함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63" y="1772816"/>
            <a:ext cx="6135075" cy="197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2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03</a:t>
            </a: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11-1] </a:t>
            </a:r>
            <a:r>
              <a:rPr lang="ko-KR" altLang="en-US" sz="4000" b="1" dirty="0" err="1" smtClean="0">
                <a:latin typeface="+mn-ea"/>
                <a:ea typeface="+mn-ea"/>
              </a:rPr>
              <a:t>리스너</a:t>
            </a:r>
            <a:r>
              <a:rPr lang="ko-KR" altLang="en-US" sz="4000" b="1" dirty="0" smtClean="0">
                <a:latin typeface="+mn-ea"/>
                <a:ea typeface="+mn-ea"/>
              </a:rPr>
              <a:t> 종합 실습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56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종합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이번 실습의 개요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b="1" dirty="0" err="1"/>
              <a:t>서블릿</a:t>
            </a:r>
            <a:r>
              <a:rPr lang="ko-KR" altLang="en-US" b="1" dirty="0"/>
              <a:t> </a:t>
            </a:r>
            <a:r>
              <a:rPr lang="ko-KR" altLang="en-US" b="1" dirty="0" err="1"/>
              <a:t>콘텍스트와</a:t>
            </a:r>
            <a:r>
              <a:rPr lang="ko-KR" altLang="en-US" b="1" dirty="0"/>
              <a:t> 세션의 생명 주기 변화와 속성의 변화를 모두 감지하는 </a:t>
            </a:r>
            <a:r>
              <a:rPr lang="ko-KR" altLang="en-US" b="1" dirty="0" err="1" smtClean="0"/>
              <a:t>리스너</a:t>
            </a:r>
            <a:r>
              <a:rPr lang="ko-KR" altLang="en-US" b="1" dirty="0" smtClean="0"/>
              <a:t> 만들기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b="1" dirty="0" smtClean="0"/>
              <a:t>상황에 </a:t>
            </a:r>
            <a:r>
              <a:rPr lang="ko-KR" altLang="en-US" b="1" dirty="0"/>
              <a:t>따라 </a:t>
            </a:r>
            <a:r>
              <a:rPr lang="ko-KR" altLang="en-US" b="1" dirty="0" err="1" smtClean="0"/>
              <a:t>리스너가</a:t>
            </a:r>
            <a:r>
              <a:rPr lang="ko-KR" altLang="en-US" b="1" dirty="0" smtClean="0"/>
              <a:t> 어떻게 </a:t>
            </a:r>
            <a:r>
              <a:rPr lang="ko-KR" altLang="en-US" b="1" dirty="0"/>
              <a:t>동작하는지 </a:t>
            </a:r>
            <a:r>
              <a:rPr lang="ko-KR" altLang="en-US" b="1" dirty="0" smtClean="0"/>
              <a:t>알아보기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35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클래스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jwbook</a:t>
            </a:r>
            <a:r>
              <a:rPr lang="en-US" altLang="ko-KR" dirty="0"/>
              <a:t>] → [</a:t>
            </a:r>
            <a:r>
              <a:rPr lang="en-US" altLang="ko-KR" dirty="0" err="1"/>
              <a:t>src</a:t>
            </a:r>
            <a:r>
              <a:rPr lang="en-US" altLang="ko-KR" dirty="0"/>
              <a:t>/main/java]</a:t>
            </a:r>
            <a:r>
              <a:rPr lang="ko-KR" altLang="en-US" dirty="0"/>
              <a:t>에서 마우스 오른쪽 버튼을 </a:t>
            </a:r>
            <a:r>
              <a:rPr lang="ko-KR" altLang="en-US" dirty="0" smtClean="0"/>
              <a:t>클릭하고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[New] → [Listener]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99" y="1641495"/>
            <a:ext cx="4222202" cy="38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클래스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dirty="0"/>
              <a:t>시작 화면의 자바 패키지와 클래스 </a:t>
            </a:r>
            <a:r>
              <a:rPr lang="ko-KR" altLang="en-US" dirty="0" smtClean="0"/>
              <a:t>이름을 </a:t>
            </a:r>
            <a:r>
              <a:rPr lang="ko-KR" altLang="en-US" dirty="0"/>
              <a:t>작성하고 </a:t>
            </a:r>
            <a:r>
              <a:rPr lang="en-US" altLang="ko-KR" dirty="0"/>
              <a:t>&lt;Next&gt;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Java Package: ch11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Class </a:t>
            </a:r>
            <a:r>
              <a:rPr lang="en-US" altLang="ko-KR" b="1" dirty="0"/>
              <a:t>Name: </a:t>
            </a:r>
            <a:r>
              <a:rPr lang="en-US" altLang="ko-KR" b="1" dirty="0" err="1" smtClean="0"/>
              <a:t>ListenerExam</a:t>
            </a:r>
            <a:endParaRPr lang="en-US" altLang="ko-KR" b="1" dirty="0"/>
          </a:p>
          <a:p>
            <a:pPr>
              <a:buFont typeface="+mj-lt"/>
              <a:buAutoNum type="arabicParenR" startAt="3"/>
            </a:pPr>
            <a:r>
              <a:rPr lang="en-US" altLang="ko-KR" dirty="0" smtClean="0"/>
              <a:t>[Create Listener] </a:t>
            </a:r>
            <a:r>
              <a:rPr lang="ko-KR" altLang="en-US" dirty="0" smtClean="0"/>
              <a:t>창에서는 구현하고자 하는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종류를 선택할 수 있음</a:t>
            </a:r>
            <a:r>
              <a:rPr lang="en-US" altLang="ko-KR" dirty="0"/>
              <a:t>. </a:t>
            </a:r>
            <a:r>
              <a:rPr lang="en-US" altLang="ko-KR" dirty="0" err="1"/>
              <a:t>ServletContext</a:t>
            </a:r>
            <a:r>
              <a:rPr lang="ko-KR" altLang="en-US" dirty="0"/>
              <a:t>와 </a:t>
            </a:r>
            <a:r>
              <a:rPr lang="en-US" altLang="ko-KR" dirty="0"/>
              <a:t>Session</a:t>
            </a:r>
            <a:r>
              <a:rPr lang="ko-KR" altLang="en-US" dirty="0"/>
              <a:t>의 생명 주기</a:t>
            </a:r>
            <a:r>
              <a:rPr lang="en-US" altLang="ko-KR" dirty="0"/>
              <a:t>, </a:t>
            </a:r>
            <a:r>
              <a:rPr lang="ko-KR" altLang="en-US" dirty="0"/>
              <a:t>속성 변화를 감지하도록 </a:t>
            </a:r>
            <a:r>
              <a:rPr lang="ko-KR" altLang="en-US" dirty="0" smtClean="0"/>
              <a:t>다음과 </a:t>
            </a:r>
            <a:r>
              <a:rPr lang="ko-KR" altLang="en-US" dirty="0"/>
              <a:t>같이 선택하고 </a:t>
            </a:r>
            <a:r>
              <a:rPr lang="en-US" altLang="ko-KR" dirty="0"/>
              <a:t>&lt;Finish&gt;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lvl="1" algn="just">
              <a:buFont typeface="Arial" pitchFamily="34" charset="0"/>
              <a:buChar char="•"/>
            </a:pPr>
            <a:r>
              <a:rPr lang="ko-KR" altLang="en-US" dirty="0" smtClean="0"/>
              <a:t>필요한 </a:t>
            </a:r>
            <a:r>
              <a:rPr lang="ko-KR" altLang="en-US" dirty="0" smtClean="0"/>
              <a:t>이벤트의 </a:t>
            </a:r>
            <a:r>
              <a:rPr lang="ko-KR" altLang="en-US" dirty="0"/>
              <a:t>유형을 선택하면 해당 인터페이스를 구현하도록 자동으로 코드를 </a:t>
            </a:r>
            <a:r>
              <a:rPr lang="ko-KR" altLang="en-US" dirty="0" smtClean="0"/>
              <a:t>생성함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20" y="3110042"/>
            <a:ext cx="3365760" cy="35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이벤트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1" dirty="0"/>
              <a:t>ListenerExam.java</a:t>
            </a:r>
          </a:p>
          <a:p>
            <a:pPr>
              <a:buFont typeface="+mj-lt"/>
              <a:buAutoNum type="arabicParenR" startAt="4"/>
            </a:pPr>
            <a:r>
              <a:rPr lang="ko-KR" altLang="en-US" dirty="0" smtClean="0"/>
              <a:t>우선 </a:t>
            </a:r>
            <a:r>
              <a:rPr lang="en-US" altLang="ko-KR" dirty="0" err="1"/>
              <a:t>ServletContext</a:t>
            </a:r>
            <a:r>
              <a:rPr lang="ko-KR" altLang="en-US" dirty="0"/>
              <a:t>와 관련된 시작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그리고 속성이 추가될 경우 로그 메시지를 출력하는 </a:t>
            </a:r>
            <a:r>
              <a:rPr lang="ko-KR" altLang="en-US" dirty="0" err="1"/>
              <a:t>메서드만</a:t>
            </a:r>
            <a:r>
              <a:rPr lang="ko-KR" altLang="en-US" dirty="0"/>
              <a:t> </a:t>
            </a:r>
            <a:r>
              <a:rPr lang="ko-KR" altLang="en-US" dirty="0" smtClean="0"/>
              <a:t>살펴봄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85122" y="1844824"/>
            <a:ext cx="5573756" cy="3530890"/>
            <a:chOff x="2146830" y="1969523"/>
            <a:chExt cx="5573756" cy="353089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482" y="1969523"/>
              <a:ext cx="5566587" cy="1053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830" y="3023586"/>
              <a:ext cx="5573756" cy="2476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159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이벤트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1" dirty="0"/>
              <a:t>ListenerExam.java</a:t>
            </a:r>
          </a:p>
          <a:p>
            <a:pPr>
              <a:buFont typeface="+mj-lt"/>
              <a:buAutoNum type="arabicParenR" startAt="5"/>
            </a:pPr>
            <a:r>
              <a:rPr lang="ko-KR" altLang="en-US" dirty="0"/>
              <a:t>이어서 속성 관련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살펴봄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ko-KR" altLang="en-US" dirty="0"/>
              <a:t>속성이 추가될 때 추가된 내용을 </a:t>
            </a:r>
            <a:r>
              <a:rPr lang="ko-KR" altLang="en-US" dirty="0" smtClean="0"/>
              <a:t>출력하는 코드를 </a:t>
            </a:r>
            <a:r>
              <a:rPr lang="ko-KR" altLang="en-US" dirty="0" smtClean="0"/>
              <a:t>추가함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속성 </a:t>
            </a:r>
            <a:r>
              <a:rPr lang="ko-KR" altLang="en-US" dirty="0"/>
              <a:t>변경과 삭제 부분은 </a:t>
            </a:r>
            <a:r>
              <a:rPr lang="ko-KR" altLang="en-US" dirty="0" smtClean="0"/>
              <a:t>비워두고 필요할 때 </a:t>
            </a:r>
            <a:r>
              <a:rPr lang="ko-KR" altLang="en-US" dirty="0" err="1"/>
              <a:t>메서드에</a:t>
            </a:r>
            <a:r>
              <a:rPr lang="ko-KR" altLang="en-US" dirty="0"/>
              <a:t> 원하는 기능을 </a:t>
            </a:r>
            <a:r>
              <a:rPr lang="ko-KR" altLang="en-US" dirty="0" smtClean="0"/>
              <a:t>구현해 </a:t>
            </a:r>
            <a:r>
              <a:rPr lang="ko-KR" altLang="en-US" dirty="0" smtClean="0"/>
              <a:t>넣기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2276872"/>
            <a:ext cx="5563005" cy="300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099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이벤트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1" dirty="0"/>
              <a:t>ListenerTestServlet.java</a:t>
            </a:r>
          </a:p>
          <a:p>
            <a:pPr>
              <a:buFont typeface="+mj-lt"/>
              <a:buAutoNum type="arabicParenR" startAt="6"/>
            </a:pPr>
            <a:r>
              <a:rPr lang="en-US" altLang="ko-KR" dirty="0"/>
              <a:t>[ch11]</a:t>
            </a:r>
            <a:r>
              <a:rPr lang="ko-KR" altLang="en-US" dirty="0"/>
              <a:t>에 </a:t>
            </a:r>
            <a:r>
              <a:rPr lang="en-US" altLang="ko-KR" dirty="0" err="1"/>
              <a:t>ListenerTestServlet</a:t>
            </a:r>
            <a:r>
              <a:rPr lang="en-US" altLang="ko-KR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생성한 후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( ) </a:t>
            </a:r>
            <a:r>
              <a:rPr lang="ko-KR" altLang="en-US" dirty="0" err="1"/>
              <a:t>메서드에서</a:t>
            </a:r>
            <a:r>
              <a:rPr lang="ko-KR" altLang="en-US" dirty="0"/>
              <a:t> </a:t>
            </a: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객체를 가지고 오는 부분을 추가하고 </a:t>
            </a:r>
            <a:r>
              <a:rPr lang="en-US" altLang="ko-KR" dirty="0" err="1"/>
              <a:t>doGet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 err="1"/>
              <a:t>ServletContext</a:t>
            </a:r>
            <a:r>
              <a:rPr lang="ko-KR" altLang="en-US" dirty="0"/>
              <a:t>에 속성을 추가하도록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33" y="2132856"/>
            <a:ext cx="5060534" cy="274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70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이벤트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1" dirty="0"/>
              <a:t>ListenerTestServlet.java</a:t>
            </a:r>
          </a:p>
          <a:p>
            <a:pPr>
              <a:buFont typeface="+mj-lt"/>
              <a:buAutoNum type="arabicParenR" startAt="7"/>
            </a:pP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동작을 </a:t>
            </a:r>
            <a:r>
              <a:rPr lang="ko-KR" altLang="en-US" dirty="0" smtClean="0"/>
              <a:t>확인해보기</a:t>
            </a:r>
            <a:r>
              <a:rPr lang="en-US" altLang="ko-KR" dirty="0" smtClean="0"/>
              <a:t>. </a:t>
            </a:r>
            <a:r>
              <a:rPr lang="ko-KR" altLang="en-US" dirty="0"/>
              <a:t>혹시 </a:t>
            </a:r>
            <a:r>
              <a:rPr lang="ko-KR" altLang="en-US" dirty="0" err="1"/>
              <a:t>톰캣이</a:t>
            </a:r>
            <a:r>
              <a:rPr lang="ko-KR" altLang="en-US" dirty="0"/>
              <a:t> 실행 중이라면 먼저 </a:t>
            </a:r>
            <a:r>
              <a:rPr lang="ko-KR" altLang="en-US" dirty="0" smtClean="0"/>
              <a:t>종료해야 함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en-US" altLang="ko-KR" dirty="0" err="1"/>
              <a:t>ListenerTestServlet</a:t>
            </a:r>
            <a:r>
              <a:rPr lang="ko-KR" altLang="en-US" dirty="0"/>
              <a:t>을 실행하면 </a:t>
            </a:r>
            <a:r>
              <a:rPr lang="ko-KR" altLang="en-US" dirty="0" err="1"/>
              <a:t>톰캣이</a:t>
            </a:r>
            <a:r>
              <a:rPr lang="ko-KR" altLang="en-US" dirty="0"/>
              <a:t> 시작되고 </a:t>
            </a:r>
            <a:r>
              <a:rPr lang="en-US" altLang="ko-KR" dirty="0" err="1"/>
              <a:t>ServletContext</a:t>
            </a:r>
            <a:r>
              <a:rPr lang="ko-KR" altLang="en-US" dirty="0"/>
              <a:t>의 시작과 </a:t>
            </a:r>
            <a:r>
              <a:rPr lang="ko-KR" altLang="en-US" dirty="0" err="1"/>
              <a:t>서블릿</a:t>
            </a:r>
            <a:r>
              <a:rPr lang="ko-KR" altLang="en-US" dirty="0"/>
              <a:t> 실행으로 인한 속성 추가 메시지를 확인할 수 있기 </a:t>
            </a:r>
            <a:r>
              <a:rPr lang="ko-KR" altLang="en-US" dirty="0" smtClean="0"/>
              <a:t>때문임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/>
              <a:t>톰캣을</a:t>
            </a:r>
            <a:r>
              <a:rPr lang="ko-KR" altLang="en-US" dirty="0"/>
              <a:t> 실행하면 웹 브라우저에는 빈 화면이 표시되고</a:t>
            </a:r>
            <a:r>
              <a:rPr lang="en-US" altLang="ko-KR" dirty="0"/>
              <a:t>, </a:t>
            </a:r>
            <a:r>
              <a:rPr lang="ko-KR" altLang="en-US" dirty="0" err="1"/>
              <a:t>톰캣을</a:t>
            </a:r>
            <a:r>
              <a:rPr lang="ko-KR" altLang="en-US" dirty="0"/>
              <a:t> 종료하면 콘솔 창에 종료 메시지가 출력되는 것을 확인할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90590" y="2780928"/>
            <a:ext cx="5562820" cy="2663790"/>
            <a:chOff x="2136347" y="2957651"/>
            <a:chExt cx="5562820" cy="266379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333" y="2957651"/>
              <a:ext cx="5555834" cy="94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347" y="3893755"/>
              <a:ext cx="5555834" cy="17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8751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이벤트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8"/>
            </a:pPr>
            <a:r>
              <a:rPr lang="ko-KR" altLang="en-US" dirty="0"/>
              <a:t>앞에서 생성했던 </a:t>
            </a:r>
            <a:r>
              <a:rPr lang="en-US" altLang="ko-KR" dirty="0" err="1"/>
              <a:t>ListenerExam</a:t>
            </a:r>
            <a:r>
              <a:rPr lang="en-US" altLang="ko-KR" dirty="0"/>
              <a:t> </a:t>
            </a:r>
            <a:r>
              <a:rPr lang="ko-KR" altLang="en-US" dirty="0"/>
              <a:t>클래스에 생성된 </a:t>
            </a:r>
            <a:r>
              <a:rPr lang="ko-KR" altLang="en-US" dirty="0" err="1"/>
              <a:t>메서드</a:t>
            </a:r>
            <a:r>
              <a:rPr lang="ko-KR" altLang="en-US" dirty="0"/>
              <a:t> 중 세션 관련 </a:t>
            </a:r>
            <a:r>
              <a:rPr lang="ko-KR" altLang="en-US" dirty="0" err="1"/>
              <a:t>메서드를</a:t>
            </a:r>
            <a:r>
              <a:rPr lang="ko-KR" altLang="en-US" dirty="0"/>
              <a:t> 다음과 </a:t>
            </a:r>
            <a:r>
              <a:rPr lang="ko-KR" altLang="en-US" dirty="0" smtClean="0"/>
              <a:t>같이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이번 </a:t>
            </a:r>
            <a:r>
              <a:rPr lang="ko-KR" altLang="en-US" dirty="0"/>
              <a:t>실습에서는 세션 생성과 속성 추가 이벤트 발생 시에 동작하는 코드만 </a:t>
            </a:r>
            <a:r>
              <a:rPr lang="ko-KR" altLang="en-US" dirty="0" smtClean="0"/>
              <a:t>구현함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세션의 </a:t>
            </a:r>
            <a:r>
              <a:rPr lang="ko-KR" altLang="en-US" dirty="0"/>
              <a:t>경우 클라이언트마다 고유 아이디가 생성되므로 해당 아이디 값을 함께 </a:t>
            </a:r>
            <a:r>
              <a:rPr lang="ko-KR" altLang="en-US" dirty="0" smtClean="0"/>
              <a:t>출력시킴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67" y="2149805"/>
            <a:ext cx="5548666" cy="379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37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이벤트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9"/>
            </a:pPr>
            <a:r>
              <a:rPr lang="en-US" altLang="ko-KR" dirty="0" err="1"/>
              <a:t>ListenerTestServlet</a:t>
            </a:r>
            <a:r>
              <a:rPr lang="ko-KR" altLang="en-US" dirty="0"/>
              <a:t>의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부분에 세션 속성 추가 부분을 다음과 같이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>
              <a:buFont typeface="+mj-lt"/>
              <a:buAutoNum type="arabicParenR" startAt="9"/>
            </a:pPr>
            <a:endParaRPr lang="en-US" altLang="ko-KR" dirty="0"/>
          </a:p>
          <a:p>
            <a:pPr>
              <a:buFont typeface="+mj-lt"/>
              <a:buAutoNum type="arabicParenR" startAt="9"/>
            </a:pPr>
            <a:endParaRPr lang="en-US" altLang="ko-KR" dirty="0" smtClean="0"/>
          </a:p>
          <a:p>
            <a:pPr>
              <a:buFont typeface="+mj-lt"/>
              <a:buAutoNum type="arabicParenR" startAt="9"/>
            </a:pPr>
            <a:endParaRPr lang="en-US" altLang="ko-KR" dirty="0"/>
          </a:p>
          <a:p>
            <a:pPr>
              <a:buFont typeface="+mj-lt"/>
              <a:buAutoNum type="arabicParenR" startAt="9"/>
            </a:pPr>
            <a:endParaRPr lang="en-US" altLang="ko-KR" dirty="0" smtClean="0"/>
          </a:p>
          <a:p>
            <a:pPr>
              <a:buFont typeface="+mj-lt"/>
              <a:buAutoNum type="arabicParenR" startAt="9"/>
            </a:pPr>
            <a:endParaRPr lang="en-US" altLang="ko-KR" dirty="0"/>
          </a:p>
          <a:p>
            <a:pPr>
              <a:buFont typeface="+mj-lt"/>
              <a:buAutoNum type="arabicParenR" startAt="9"/>
            </a:pPr>
            <a:endParaRPr lang="en-US" altLang="ko-KR" dirty="0" smtClean="0"/>
          </a:p>
          <a:p>
            <a:pPr>
              <a:buFont typeface="+mj-lt"/>
              <a:buAutoNum type="arabicParenR" startAt="9"/>
            </a:pPr>
            <a:endParaRPr lang="en-US" altLang="ko-KR" dirty="0"/>
          </a:p>
          <a:p>
            <a:pPr>
              <a:buFont typeface="+mj-lt"/>
              <a:buAutoNum type="arabicParenR" startAt="9"/>
            </a:pPr>
            <a:r>
              <a:rPr lang="ko-KR" altLang="en-US" dirty="0"/>
              <a:t>테스트를 위해 </a:t>
            </a:r>
            <a:r>
              <a:rPr lang="ko-KR" altLang="en-US" dirty="0" err="1"/>
              <a:t>톰캣을</a:t>
            </a:r>
            <a:r>
              <a:rPr lang="ko-KR" altLang="en-US" dirty="0"/>
              <a:t> 종료한 다음 </a:t>
            </a:r>
            <a:r>
              <a:rPr lang="en-US" altLang="ko-KR" dirty="0" err="1"/>
              <a:t>ListenerTestServlet</a:t>
            </a:r>
            <a:r>
              <a:rPr lang="ko-KR" altLang="en-US" dirty="0"/>
              <a:t>을 다시 </a:t>
            </a:r>
            <a:r>
              <a:rPr lang="ko-KR" altLang="en-US" dirty="0" smtClean="0"/>
              <a:t>실행함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브라우저를 </a:t>
            </a:r>
            <a:r>
              <a:rPr lang="ko-KR" altLang="en-US" dirty="0"/>
              <a:t>완전히 종료하거나 크롬이 아닌 다른 브라우저를 통해 </a:t>
            </a:r>
            <a:r>
              <a:rPr lang="ko-KR" altLang="en-US" dirty="0" err="1"/>
              <a:t>서블릿에</a:t>
            </a:r>
            <a:r>
              <a:rPr lang="ko-KR" altLang="en-US" dirty="0"/>
              <a:t> 접속하게 되면 새로운 세션이 생성되고 속성이 저장되는 것을 알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>
              <a:buFont typeface="+mj-lt"/>
              <a:buAutoNum type="arabicParenR" startAt="9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36" y="1268760"/>
            <a:ext cx="5534328" cy="141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53" y="4149080"/>
            <a:ext cx="5588095" cy="198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501565" y="836712"/>
            <a:ext cx="3308919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11</a:t>
            </a:r>
            <a:endParaRPr lang="en-US" altLang="ko-KR" sz="4000" b="1" baseline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 err="1" smtClean="0">
                <a:latin typeface="+mj-ea"/>
                <a:ea typeface="+mj-ea"/>
              </a:rPr>
              <a:t>리스너와</a:t>
            </a:r>
            <a:r>
              <a:rPr kumimoji="1" lang="ko-KR" altLang="en-US" sz="4000" b="1" kern="1200" spc="-150" dirty="0" smtClean="0">
                <a:latin typeface="+mj-ea"/>
                <a:ea typeface="+mj-ea"/>
              </a:rPr>
              <a:t> 필터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04</a:t>
            </a: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11-2] </a:t>
            </a:r>
            <a:r>
              <a:rPr lang="ko-KR" altLang="en-US" sz="4000" b="1" dirty="0" smtClean="0">
                <a:latin typeface="+mn-ea"/>
                <a:ea typeface="+mn-ea"/>
              </a:rPr>
              <a:t>필터 실습 </a:t>
            </a:r>
            <a:r>
              <a:rPr lang="en-US" altLang="ko-KR" sz="4000" b="1" dirty="0" smtClean="0">
                <a:latin typeface="+mn-ea"/>
                <a:ea typeface="+mn-ea"/>
              </a:rPr>
              <a:t>: </a:t>
            </a:r>
          </a:p>
          <a:p>
            <a:pPr algn="ctr"/>
            <a:r>
              <a:rPr lang="ko-KR" altLang="en-US" sz="4000" b="1" smtClean="0">
                <a:latin typeface="+mn-ea"/>
                <a:ea typeface="+mn-ea"/>
              </a:rPr>
              <a:t>한글 처리 필터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56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한글 처리 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이번 실습의 개요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지금까지 </a:t>
            </a:r>
            <a:r>
              <a:rPr lang="ko-KR" altLang="en-US" dirty="0" err="1"/>
              <a:t>서블릿에서</a:t>
            </a:r>
            <a:r>
              <a:rPr lang="ko-KR" altLang="en-US" dirty="0"/>
              <a:t> 해오던 한글 </a:t>
            </a:r>
            <a:r>
              <a:rPr lang="ko-KR" altLang="en-US" dirty="0" err="1"/>
              <a:t>인코딩</a:t>
            </a:r>
            <a:r>
              <a:rPr lang="ko-KR" altLang="en-US" dirty="0"/>
              <a:t> 처리 부분을 필터로 </a:t>
            </a:r>
            <a:r>
              <a:rPr lang="ko-KR" altLang="en-US" dirty="0" smtClean="0"/>
              <a:t>구현해봄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코드 </a:t>
            </a:r>
            <a:r>
              <a:rPr lang="ko-KR" altLang="en-US" dirty="0"/>
              <a:t>작성에 앞서 필터 동작 확인을 위해 </a:t>
            </a:r>
            <a:r>
              <a:rPr lang="en-US" altLang="ko-KR" dirty="0"/>
              <a:t>[ch10]</a:t>
            </a:r>
            <a:r>
              <a:rPr lang="ko-KR" altLang="en-US" dirty="0"/>
              <a:t>에서 구현한 </a:t>
            </a:r>
            <a:r>
              <a:rPr lang="en-US" altLang="ko-KR" dirty="0" err="1"/>
              <a:t>NewsController</a:t>
            </a:r>
            <a:r>
              <a:rPr lang="en-US" altLang="ko-KR" dirty="0"/>
              <a:t> </a:t>
            </a:r>
            <a:r>
              <a:rPr lang="ko-KR" altLang="en-US" dirty="0" err="1" smtClean="0"/>
              <a:t>서블릿에서</a:t>
            </a:r>
            <a:r>
              <a:rPr lang="ko-KR" altLang="en-US" dirty="0"/>
              <a:t> </a:t>
            </a:r>
            <a:r>
              <a:rPr lang="en-US" altLang="ko-KR" dirty="0" smtClean="0"/>
              <a:t>service</a:t>
            </a:r>
            <a:r>
              <a:rPr lang="en-US" altLang="ko-KR" dirty="0"/>
              <a:t>( )</a:t>
            </a:r>
            <a:r>
              <a:rPr lang="ko-KR" altLang="en-US" dirty="0"/>
              <a:t>의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en-US" altLang="ko-KR" dirty="0"/>
              <a:t>([</a:t>
            </a:r>
            <a:r>
              <a:rPr lang="ko-KR" altLang="en-US" dirty="0"/>
              <a:t>예제 </a:t>
            </a:r>
            <a:r>
              <a:rPr lang="en-US" altLang="ko-KR" dirty="0"/>
              <a:t>10-3]</a:t>
            </a:r>
            <a:r>
              <a:rPr lang="ko-KR" altLang="en-US" dirty="0"/>
              <a:t>의 </a:t>
            </a:r>
            <a:r>
              <a:rPr lang="en-US" altLang="ko-KR" dirty="0"/>
              <a:t>23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를 주석 </a:t>
            </a:r>
            <a:r>
              <a:rPr lang="ko-KR" altLang="en-US" dirty="0" smtClean="0"/>
              <a:t>처리하고 </a:t>
            </a:r>
            <a:r>
              <a:rPr lang="ko-KR" altLang="en-US" dirty="0"/>
              <a:t>실행해서 뉴스를 하나 </a:t>
            </a:r>
            <a:r>
              <a:rPr lang="ko-KR" altLang="en-US" dirty="0" smtClean="0"/>
              <a:t>등록해보기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ko-KR" altLang="en-US" dirty="0"/>
              <a:t>설정이 되어 있지 않으니 당연히 한글이 </a:t>
            </a:r>
            <a:r>
              <a:rPr lang="ko-KR" altLang="en-US" dirty="0" smtClean="0"/>
              <a:t>깨짐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필터를 </a:t>
            </a:r>
            <a:r>
              <a:rPr lang="ko-KR" altLang="en-US" dirty="0"/>
              <a:t>구현한 다음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smtClean="0"/>
              <a:t>컨트롤러에서 </a:t>
            </a:r>
            <a:r>
              <a:rPr lang="ko-KR" altLang="en-US" dirty="0"/>
              <a:t>별도의 한글 </a:t>
            </a:r>
            <a:r>
              <a:rPr lang="ko-KR" altLang="en-US" dirty="0" err="1"/>
              <a:t>인코딩</a:t>
            </a:r>
            <a:r>
              <a:rPr lang="ko-KR" altLang="en-US" dirty="0"/>
              <a:t> 설정 없이 필터에 의해 </a:t>
            </a:r>
            <a:r>
              <a:rPr lang="ko-KR" altLang="en-US" dirty="0" err="1"/>
              <a:t>인코딩이</a:t>
            </a:r>
            <a:r>
              <a:rPr lang="ko-KR" altLang="en-US" dirty="0"/>
              <a:t> 이루어지는 것을 </a:t>
            </a:r>
            <a:r>
              <a:rPr lang="ko-KR" altLang="en-US" dirty="0" smtClean="0"/>
              <a:t>확인할 수 있음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06" y="2517369"/>
            <a:ext cx="6154789" cy="112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04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클래스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 err="1"/>
              <a:t>jwbook</a:t>
            </a:r>
            <a:r>
              <a:rPr lang="en-US" altLang="ko-KR" dirty="0"/>
              <a:t>’ </a:t>
            </a:r>
            <a:r>
              <a:rPr lang="ko-KR" altLang="en-US" dirty="0"/>
              <a:t>프로젝트 </a:t>
            </a:r>
            <a:r>
              <a:rPr lang="en-US" altLang="ko-KR" dirty="0"/>
              <a:t>[</a:t>
            </a:r>
            <a:r>
              <a:rPr lang="en-US" altLang="ko-KR" dirty="0" err="1"/>
              <a:t>src</a:t>
            </a:r>
            <a:r>
              <a:rPr lang="en-US" altLang="ko-KR" dirty="0"/>
              <a:t>/main/java] </a:t>
            </a:r>
            <a:r>
              <a:rPr lang="ko-KR" altLang="en-US" dirty="0"/>
              <a:t>폴더에서 마우스 오른쪽 버튼을 클릭하고 </a:t>
            </a:r>
            <a:r>
              <a:rPr lang="en-US" altLang="ko-KR" dirty="0"/>
              <a:t>[New] </a:t>
            </a:r>
            <a:r>
              <a:rPr lang="en-US" altLang="ko-KR" dirty="0" smtClean="0"/>
              <a:t>→ [</a:t>
            </a:r>
            <a:r>
              <a:rPr lang="en-US" altLang="ko-KR" dirty="0"/>
              <a:t>Filter]</a:t>
            </a:r>
            <a:r>
              <a:rPr lang="ko-KR" altLang="en-US" dirty="0"/>
              <a:t>를 </a:t>
            </a:r>
            <a:r>
              <a:rPr lang="ko-KR" altLang="en-US" dirty="0" smtClean="0"/>
              <a:t>선택하기</a:t>
            </a:r>
            <a:r>
              <a:rPr lang="en-US" altLang="ko-KR" dirty="0" smtClean="0"/>
              <a:t>. </a:t>
            </a:r>
            <a:r>
              <a:rPr lang="ko-KR" altLang="en-US" dirty="0"/>
              <a:t>그리고 패키지와 클래스 이름에는 다음과 같이 입력하고 </a:t>
            </a:r>
            <a:r>
              <a:rPr lang="en-US" altLang="ko-KR" dirty="0"/>
              <a:t>&lt;Next&gt;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Java Package: ch11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Class </a:t>
            </a:r>
            <a:r>
              <a:rPr lang="en-US" altLang="ko-KR" b="1" dirty="0"/>
              <a:t>Name: </a:t>
            </a:r>
            <a:r>
              <a:rPr lang="en-US" altLang="ko-KR" b="1" dirty="0" err="1"/>
              <a:t>EncodingFilter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54" y="2597267"/>
            <a:ext cx="3887293" cy="31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12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클래스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dirty="0"/>
              <a:t>이제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매핑</a:t>
            </a:r>
            <a:r>
              <a:rPr lang="ko-KR" altLang="en-US" dirty="0"/>
              <a:t> 부분을 조정해야 </a:t>
            </a:r>
            <a:r>
              <a:rPr lang="ko-KR" altLang="en-US" dirty="0" smtClean="0"/>
              <a:t>함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/>
              <a:t>기본적으로 필터 클래스 이름과 동일하게 되어 있는 이 부분을 어떤 </a:t>
            </a:r>
            <a:r>
              <a:rPr lang="ko-KR" altLang="en-US" dirty="0" err="1"/>
              <a:t>서블릿</a:t>
            </a:r>
            <a:r>
              <a:rPr lang="ko-KR" altLang="en-US" dirty="0"/>
              <a:t> 호출에 적용할지 패턴을 지정해야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b="1" dirty="0" err="1" smtClean="0"/>
              <a:t>확장자</a:t>
            </a:r>
            <a:r>
              <a:rPr lang="ko-KR" altLang="en-US" b="1" dirty="0" smtClean="0"/>
              <a:t> 기반 호출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*</a:t>
            </a:r>
            <a:r>
              <a:rPr lang="en-US" altLang="ko-KR" dirty="0"/>
              <a:t>.do, *.</a:t>
            </a:r>
            <a:r>
              <a:rPr lang="en-US" altLang="ko-KR" dirty="0" err="1"/>
              <a:t>jsp</a:t>
            </a:r>
            <a:r>
              <a:rPr lang="ko-KR" altLang="en-US" dirty="0"/>
              <a:t>와 같이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b="1" dirty="0" smtClean="0"/>
              <a:t>경로 기반 호출 방법</a:t>
            </a:r>
            <a:r>
              <a:rPr lang="en-US" altLang="ko-KR" dirty="0" smtClean="0"/>
              <a:t>: </a:t>
            </a:r>
            <a:r>
              <a:rPr lang="en-US" altLang="ko-KR" dirty="0" smtClean="0"/>
              <a:t>/</a:t>
            </a:r>
            <a:r>
              <a:rPr lang="en-US" altLang="ko-KR" dirty="0"/>
              <a:t>ch11/XXX </a:t>
            </a:r>
            <a:r>
              <a:rPr lang="ko-KR" altLang="en-US" dirty="0"/>
              <a:t>와 같이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잘못 </a:t>
            </a:r>
            <a:r>
              <a:rPr lang="ko-KR" altLang="en-US" dirty="0"/>
              <a:t>설정된 경우 필터가 정상적으로 동작하지 않거나 </a:t>
            </a:r>
            <a:r>
              <a:rPr lang="ko-KR" altLang="en-US" dirty="0" err="1"/>
              <a:t>톰캣이</a:t>
            </a:r>
            <a:r>
              <a:rPr lang="ko-KR" altLang="en-US" dirty="0"/>
              <a:t> 실행되지 않으니 </a:t>
            </a:r>
            <a:r>
              <a:rPr lang="ko-KR" altLang="en-US" dirty="0" smtClean="0"/>
              <a:t>주의해야 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이번 </a:t>
            </a:r>
            <a:r>
              <a:rPr lang="ko-KR" altLang="en-US" dirty="0"/>
              <a:t>실습에서는 *</a:t>
            </a:r>
            <a:r>
              <a:rPr lang="en-US" altLang="ko-KR" dirty="0"/>
              <a:t>.</a:t>
            </a:r>
            <a:r>
              <a:rPr lang="en-US" altLang="ko-KR" dirty="0" err="1"/>
              <a:t>nhn</a:t>
            </a:r>
            <a:r>
              <a:rPr lang="en-US" altLang="ko-KR" dirty="0"/>
              <a:t> </a:t>
            </a:r>
            <a:r>
              <a:rPr lang="ko-KR" altLang="en-US" dirty="0"/>
              <a:t>요청에 대해 동작하도록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매핑을</a:t>
            </a:r>
            <a:r>
              <a:rPr lang="ko-KR" altLang="en-US" dirty="0"/>
              <a:t> </a:t>
            </a:r>
            <a:r>
              <a:rPr lang="ko-KR" altLang="en-US" dirty="0" smtClean="0"/>
              <a:t>설정함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89" y="2945133"/>
            <a:ext cx="3350823" cy="34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클래스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dirty="0"/>
              <a:t>기본 생성된 코드는 생명 주기 </a:t>
            </a:r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en-US" altLang="ko-KR" dirty="0" err="1"/>
              <a:t>doFilter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ko-KR" altLang="en-US" dirty="0"/>
              <a:t>필터가 동작하는 </a:t>
            </a:r>
            <a:r>
              <a:rPr lang="ko-KR" altLang="en-US" dirty="0" smtClean="0"/>
              <a:t>부분은</a:t>
            </a:r>
            <a:r>
              <a:rPr lang="en-US" altLang="ko-KR" dirty="0" err="1" smtClean="0"/>
              <a:t>doFilter</a:t>
            </a:r>
            <a:r>
              <a:rPr lang="en-US" altLang="ko-KR" dirty="0"/>
              <a:t>( )</a:t>
            </a:r>
            <a:r>
              <a:rPr lang="ko-KR" altLang="en-US" dirty="0"/>
              <a:t>에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45" y="1628800"/>
            <a:ext cx="5584510" cy="269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28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dirty="0"/>
              <a:t>코드 작성을 완료하면 </a:t>
            </a:r>
            <a:r>
              <a:rPr lang="ko-KR" altLang="en-US" dirty="0" err="1"/>
              <a:t>톰캣을</a:t>
            </a:r>
            <a:r>
              <a:rPr lang="ko-KR" altLang="en-US" dirty="0"/>
              <a:t> 종료하고 </a:t>
            </a:r>
            <a:r>
              <a:rPr lang="en-US" altLang="ko-KR" dirty="0" err="1"/>
              <a:t>NewsController</a:t>
            </a:r>
            <a:r>
              <a:rPr lang="ko-KR" altLang="en-US" dirty="0"/>
              <a:t>를 실행한 다음 새롭게 뉴스를 </a:t>
            </a:r>
            <a:r>
              <a:rPr lang="ko-KR" altLang="en-US" dirty="0" smtClean="0"/>
              <a:t>등록해보기</a:t>
            </a:r>
            <a:endParaRPr lang="en-US" altLang="ko-KR" dirty="0" smtClean="0"/>
          </a:p>
          <a:p>
            <a:pPr marL="298450" lvl="1" indent="-285750">
              <a:buFont typeface="Arial" pitchFamily="34" charset="0"/>
              <a:buChar char="•"/>
            </a:pPr>
            <a:r>
              <a:rPr lang="ko-KR" altLang="en-US" dirty="0" smtClean="0"/>
              <a:t>앞에서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 )</a:t>
            </a:r>
            <a:r>
              <a:rPr lang="ko-KR" altLang="en-US" dirty="0"/>
              <a:t>을 지우고 테스트한 뉴스는 제목이 </a:t>
            </a:r>
            <a:r>
              <a:rPr lang="ko-KR" altLang="en-US" dirty="0" smtClean="0"/>
              <a:t>깨져있음</a:t>
            </a:r>
            <a:r>
              <a:rPr lang="en-US" altLang="ko-KR" dirty="0" smtClean="0"/>
              <a:t> </a:t>
            </a:r>
          </a:p>
          <a:p>
            <a:pPr marL="298450" lvl="1" indent="-285750">
              <a:buFont typeface="Arial" pitchFamily="34" charset="0"/>
              <a:buChar char="•"/>
            </a:pPr>
            <a:r>
              <a:rPr lang="ko-KR" altLang="en-US" dirty="0" smtClean="0"/>
              <a:t>새롭게 </a:t>
            </a:r>
            <a:r>
              <a:rPr lang="ko-KR" altLang="en-US" dirty="0"/>
              <a:t>등록한 </a:t>
            </a:r>
            <a:r>
              <a:rPr lang="en-US" altLang="ko-KR" dirty="0"/>
              <a:t>3</a:t>
            </a:r>
            <a:r>
              <a:rPr lang="ko-KR" altLang="en-US" dirty="0"/>
              <a:t>번 뉴스는 정상적으로 한글 처리가 된 것을 확인할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2984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11-2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8322" y="2386123"/>
            <a:ext cx="4607356" cy="269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724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ea typeface="+mn-lt"/>
                <a:cs typeface="+mn-lt"/>
              </a:rPr>
              <a:t>리스너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 smtClean="0">
                <a:ea typeface="+mn-lt"/>
                <a:cs typeface="+mn-lt"/>
              </a:rPr>
              <a:t>필터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11-1] </a:t>
            </a:r>
            <a:r>
              <a:rPr lang="ko-KR" altLang="en-US" dirty="0" err="1">
                <a:ea typeface="+mn-lt"/>
                <a:cs typeface="+mn-lt"/>
              </a:rPr>
              <a:t>리스너</a:t>
            </a:r>
            <a:r>
              <a:rPr lang="ko-KR" altLang="en-US" dirty="0">
                <a:ea typeface="+mn-lt"/>
                <a:cs typeface="+mn-lt"/>
              </a:rPr>
              <a:t> 종합 실습</a:t>
            </a:r>
          </a:p>
          <a:p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11-2] </a:t>
            </a:r>
            <a:r>
              <a:rPr lang="ko-KR" altLang="en-US" dirty="0">
                <a:ea typeface="+mn-lt"/>
                <a:cs typeface="+mn-lt"/>
              </a:rPr>
              <a:t>필터 실습 </a:t>
            </a:r>
            <a:r>
              <a:rPr lang="en-US" altLang="ko-KR" dirty="0">
                <a:ea typeface="+mn-lt"/>
                <a:cs typeface="+mn-lt"/>
              </a:rPr>
              <a:t>: </a:t>
            </a:r>
            <a:r>
              <a:rPr lang="ko-KR" altLang="en-US" dirty="0">
                <a:ea typeface="+mn-lt"/>
                <a:cs typeface="+mn-lt"/>
              </a:rPr>
              <a:t>한글 </a:t>
            </a:r>
            <a:r>
              <a:rPr lang="ko-KR" altLang="en-US" dirty="0" smtClean="0">
                <a:ea typeface="+mn-lt"/>
                <a:cs typeface="+mn-lt"/>
              </a:rPr>
              <a:t>처리 필터 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39827A98-895F-4B75-BCDD-95031F06A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>
                <a:ea typeface="+mn-lt"/>
                <a:cs typeface="+mn-lt"/>
              </a:rPr>
              <a:t>리스너의</a:t>
            </a:r>
            <a:r>
              <a:rPr lang="ko-KR" altLang="en-US" dirty="0">
                <a:ea typeface="+mn-lt"/>
                <a:cs typeface="+mn-lt"/>
              </a:rPr>
              <a:t> 개념과 동작 구조를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 smtClean="0">
                <a:ea typeface="+mn-lt"/>
                <a:cs typeface="+mn-lt"/>
              </a:rPr>
              <a:t>필터의 </a:t>
            </a:r>
            <a:r>
              <a:rPr lang="ko-KR" altLang="en-US" dirty="0">
                <a:ea typeface="+mn-lt"/>
                <a:cs typeface="+mn-lt"/>
              </a:rPr>
              <a:t>개념과 활용 분야를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 err="1" smtClean="0">
                <a:ea typeface="+mn-lt"/>
                <a:cs typeface="+mn-lt"/>
              </a:rPr>
              <a:t>리스너</a:t>
            </a:r>
            <a:r>
              <a:rPr lang="ko-KR" altLang="en-US" dirty="0" smtClean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종합 실습을 통해 </a:t>
            </a:r>
            <a:r>
              <a:rPr lang="ko-KR" altLang="en-US" dirty="0" err="1">
                <a:ea typeface="+mn-lt"/>
                <a:cs typeface="+mn-lt"/>
              </a:rPr>
              <a:t>서블릿을</a:t>
            </a:r>
            <a:r>
              <a:rPr lang="ko-KR" altLang="en-US" dirty="0">
                <a:ea typeface="+mn-lt"/>
                <a:cs typeface="+mn-lt"/>
              </a:rPr>
              <a:t> 직접 구현해본다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 smtClean="0">
                <a:ea typeface="+mn-lt"/>
                <a:cs typeface="+mn-lt"/>
              </a:rPr>
              <a:t>한글 </a:t>
            </a:r>
            <a:r>
              <a:rPr lang="ko-KR" altLang="en-US" dirty="0">
                <a:ea typeface="+mn-lt"/>
                <a:cs typeface="+mn-lt"/>
              </a:rPr>
              <a:t>처리 필터 구현을 통해 필터의 동작을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81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ko-KR" altLang="en-US" sz="4000" b="1" dirty="0" err="1" smtClean="0">
                <a:ea typeface="맑은 고딕" pitchFamily="50" charset="-127"/>
              </a:rPr>
              <a:t>리스너</a:t>
            </a:r>
            <a:endParaRPr lang="en-US" altLang="ko-KR" sz="4000" b="1" dirty="0">
              <a:latin typeface="맑은 고딕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en-US" altLang="ko-KR" dirty="0" smtClean="0"/>
              <a:t>(Listener)</a:t>
            </a:r>
          </a:p>
          <a:p>
            <a:pPr lvl="1"/>
            <a:r>
              <a:rPr lang="ko-KR" altLang="en-US" dirty="0" smtClean="0"/>
              <a:t>컨테이너에서 </a:t>
            </a:r>
            <a:r>
              <a:rPr lang="ko-KR" altLang="en-US" dirty="0"/>
              <a:t>발생하는 이벤트를 </a:t>
            </a:r>
            <a:r>
              <a:rPr lang="ko-KR" altLang="en-US" dirty="0" err="1"/>
              <a:t>모니터링하다가</a:t>
            </a:r>
            <a:r>
              <a:rPr lang="ko-KR" altLang="en-US" dirty="0"/>
              <a:t> 특정 이벤트가 발생하면 </a:t>
            </a:r>
            <a:r>
              <a:rPr lang="ko-KR" altLang="en-US" dirty="0" smtClean="0"/>
              <a:t>실행되는 </a:t>
            </a:r>
            <a:r>
              <a:rPr lang="ko-KR" altLang="en-US" dirty="0"/>
              <a:t>특수한 </a:t>
            </a:r>
            <a:r>
              <a:rPr lang="ko-KR" altLang="en-US" dirty="0" err="1" smtClean="0"/>
              <a:t>서블릿으로</a:t>
            </a:r>
            <a:r>
              <a:rPr lang="en-US" altLang="ko-KR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(Event Listener) 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애플리케이션 실행에 </a:t>
            </a:r>
            <a:r>
              <a:rPr lang="ko-KR" altLang="en-US" dirty="0" smtClean="0"/>
              <a:t>필요한 </a:t>
            </a:r>
            <a:r>
              <a:rPr lang="ko-KR" altLang="en-US" dirty="0"/>
              <a:t>정보를 제공하거나 </a:t>
            </a:r>
            <a:r>
              <a:rPr lang="ko-KR" altLang="en-US" dirty="0" err="1"/>
              <a:t>톰캣</a:t>
            </a:r>
            <a:r>
              <a:rPr lang="ko-KR" altLang="en-US" dirty="0"/>
              <a:t> 시작</a:t>
            </a:r>
            <a:r>
              <a:rPr lang="en-US" altLang="ko-KR" dirty="0"/>
              <a:t>/</a:t>
            </a:r>
            <a:r>
              <a:rPr lang="ko-KR" altLang="en-US" dirty="0"/>
              <a:t>종료와 같은 특정 상황에 자동으로 동작하는 프로그램을 </a:t>
            </a:r>
            <a:r>
              <a:rPr lang="ko-KR" altLang="en-US" dirty="0" smtClean="0"/>
              <a:t>구현할 </a:t>
            </a:r>
            <a:r>
              <a:rPr lang="ko-KR" altLang="en-US" dirty="0"/>
              <a:t>때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리스너는</a:t>
            </a:r>
            <a:r>
              <a:rPr lang="ko-KR" altLang="en-US" dirty="0" smtClean="0"/>
              <a:t> </a:t>
            </a:r>
            <a:r>
              <a:rPr lang="ko-KR" altLang="en-US" dirty="0" err="1"/>
              <a:t>서블릿과</a:t>
            </a:r>
            <a:r>
              <a:rPr lang="ko-KR" altLang="en-US" dirty="0"/>
              <a:t> 마찬가지로 </a:t>
            </a:r>
            <a:r>
              <a:rPr lang="ko-KR" altLang="en-US" dirty="0" err="1"/>
              <a:t>애너테이션</a:t>
            </a:r>
            <a:r>
              <a:rPr lang="ko-KR" altLang="en-US" dirty="0"/>
              <a:t> 기반 코드로 작성할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/>
            <a:r>
              <a:rPr lang="ko-KR" altLang="en-US" dirty="0" err="1" smtClean="0"/>
              <a:t>리스너는</a:t>
            </a:r>
            <a:r>
              <a:rPr lang="ko-KR" altLang="en-US" dirty="0" smtClean="0"/>
              <a:t> </a:t>
            </a:r>
            <a:r>
              <a:rPr lang="ko-KR" altLang="en-US" dirty="0"/>
              <a:t>일반적인 형태의 </a:t>
            </a:r>
            <a:r>
              <a:rPr lang="ko-KR" altLang="en-US" dirty="0" err="1"/>
              <a:t>서블릿이</a:t>
            </a:r>
            <a:r>
              <a:rPr lang="ko-KR" altLang="en-US" dirty="0"/>
              <a:t> 아니라 특정 이벤트에 따라 동작하는 </a:t>
            </a:r>
            <a:r>
              <a:rPr lang="ko-KR" altLang="en-US" dirty="0" smtClean="0"/>
              <a:t>인터페이스를 </a:t>
            </a:r>
            <a:r>
              <a:rPr lang="ko-KR" altLang="en-US" dirty="0"/>
              <a:t>구현한 클래스라고 이해하면 </a:t>
            </a:r>
            <a:r>
              <a:rPr lang="ko-KR" altLang="en-US" dirty="0" smtClean="0"/>
              <a:t>쉬움</a:t>
            </a:r>
            <a:endParaRPr lang="en-US" altLang="ko-KR" dirty="0" smtClean="0"/>
          </a:p>
          <a:p>
            <a:pPr lvl="1"/>
            <a:r>
              <a:rPr lang="ko-KR" altLang="en-US" dirty="0"/>
              <a:t>먼저 </a:t>
            </a:r>
            <a:r>
              <a:rPr lang="ko-KR" altLang="en-US" dirty="0" err="1"/>
              <a:t>리스너가</a:t>
            </a:r>
            <a:r>
              <a:rPr lang="ko-KR" altLang="en-US" dirty="0"/>
              <a:t> 동작하기 위한 이벤트의 종류와 그에 따른 프로그램 </a:t>
            </a:r>
            <a:r>
              <a:rPr lang="en-US" altLang="ko-KR" dirty="0"/>
              <a:t>API</a:t>
            </a:r>
            <a:r>
              <a:rPr lang="ko-KR" altLang="en-US" dirty="0"/>
              <a:t>를 알아야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0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리스너의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동작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</a:t>
            </a:r>
            <a:r>
              <a:rPr lang="ko-KR" altLang="en-US" dirty="0"/>
              <a:t>생명 주기 변화와 </a:t>
            </a:r>
            <a:r>
              <a:rPr lang="en-US" altLang="ko-KR" dirty="0"/>
              <a:t>Scope Object</a:t>
            </a:r>
            <a:r>
              <a:rPr lang="ko-KR" altLang="en-US" dirty="0"/>
              <a:t>에서 관리하는 속성의 변화를 </a:t>
            </a:r>
            <a:r>
              <a:rPr lang="ko-KR" altLang="en-US" dirty="0" smtClean="0"/>
              <a:t>모니터링하고 </a:t>
            </a:r>
            <a:r>
              <a:rPr lang="ko-KR" altLang="en-US" dirty="0"/>
              <a:t>해당 이벤트가 발생하면 실행되는 </a:t>
            </a:r>
            <a:r>
              <a:rPr lang="ko-KR" altLang="en-US" dirty="0" smtClean="0"/>
              <a:t>구조임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ServletContext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웹 </a:t>
            </a:r>
            <a:r>
              <a:rPr lang="ko-KR" altLang="en-US" dirty="0" smtClean="0"/>
              <a:t>애플리케이션 단위로 </a:t>
            </a:r>
            <a:r>
              <a:rPr lang="ko-KR" altLang="en-US" dirty="0"/>
              <a:t>생성되는 객체로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톰캣의</a:t>
            </a:r>
            <a:r>
              <a:rPr lang="ko-KR" altLang="en-US" dirty="0"/>
              <a:t> 시작과 </a:t>
            </a:r>
            <a:r>
              <a:rPr lang="ko-KR" altLang="en-US" dirty="0" smtClean="0"/>
              <a:t>종료와 </a:t>
            </a:r>
            <a:r>
              <a:rPr lang="ko-KR" altLang="en-US" dirty="0" smtClean="0"/>
              <a:t>일치하기 </a:t>
            </a:r>
            <a:r>
              <a:rPr lang="ko-KR" altLang="en-US" dirty="0"/>
              <a:t>때문에 해당 시점에 실행을 원하는 프로그램이 있다면 </a:t>
            </a:r>
            <a:r>
              <a:rPr lang="ko-KR" altLang="en-US" dirty="0" err="1"/>
              <a:t>리스너로</a:t>
            </a:r>
            <a:r>
              <a:rPr lang="ko-KR" altLang="en-US" dirty="0"/>
              <a:t> 구현할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83" y="3068960"/>
            <a:ext cx="5972235" cy="21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리스너의</a:t>
            </a:r>
            <a:r>
              <a:rPr lang="ko-KR" altLang="en-US" dirty="0" smtClean="0"/>
              <a:t> 대표적인 유형</a:t>
            </a:r>
            <a:endParaRPr lang="ko-KR" altLang="en-US" dirty="0"/>
          </a:p>
          <a:p>
            <a:pPr lvl="1"/>
            <a:r>
              <a:rPr lang="ko-KR" altLang="en-US" dirty="0"/>
              <a:t>초기화 매개변수와 연동</a:t>
            </a:r>
          </a:p>
          <a:p>
            <a:pPr lvl="2"/>
            <a:r>
              <a:rPr lang="ko-KR" altLang="en-US" dirty="0" err="1"/>
              <a:t>톰캣이</a:t>
            </a:r>
            <a:r>
              <a:rPr lang="ko-KR" altLang="en-US" dirty="0"/>
              <a:t> 시작될 때 ‘</a:t>
            </a:r>
            <a:r>
              <a:rPr lang="en-US" altLang="ko-KR" dirty="0"/>
              <a:t>web.xml’</a:t>
            </a:r>
            <a:r>
              <a:rPr lang="ko-KR" altLang="en-US" dirty="0"/>
              <a:t>의 </a:t>
            </a: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초기화 매개변수를 읽어 그에 따라 특정 객체를 초기화한 후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 </a:t>
            </a:r>
            <a:r>
              <a:rPr lang="ko-KR" altLang="en-US" dirty="0" smtClean="0"/>
              <a:t>제공함</a:t>
            </a:r>
            <a:endParaRPr lang="en-US" altLang="ko-KR" dirty="0"/>
          </a:p>
          <a:p>
            <a:pPr lvl="1"/>
            <a:r>
              <a:rPr lang="ko-KR" altLang="en-US" dirty="0" smtClean="0"/>
              <a:t>예제 </a:t>
            </a:r>
            <a:r>
              <a:rPr lang="ko-KR" altLang="en-US" dirty="0"/>
              <a:t>프로그램 등을 배포할 때 샘플 데이터 제공</a:t>
            </a:r>
          </a:p>
          <a:p>
            <a:pPr lvl="2"/>
            <a:r>
              <a:rPr lang="ko-KR" altLang="en-US" dirty="0"/>
              <a:t>프로그램을 실행할 때 </a:t>
            </a:r>
            <a:r>
              <a:rPr lang="en-US" altLang="ko-KR" dirty="0"/>
              <a:t>DB</a:t>
            </a:r>
            <a:r>
              <a:rPr lang="ko-KR" altLang="en-US" dirty="0"/>
              <a:t>가 필요한 경우 미리 </a:t>
            </a:r>
            <a:r>
              <a:rPr lang="en-US" altLang="ko-KR" dirty="0"/>
              <a:t>DB</a:t>
            </a:r>
            <a:r>
              <a:rPr lang="ko-KR" altLang="en-US" dirty="0"/>
              <a:t>와 연결을 만들어두거나 테이블을 생성하고 샘플 데이터를 로딩하는 등의 작업을 자동으로 수행해서 추가적인 작업 없이 프로그램을 실행할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복잡한 환경 설정 제공</a:t>
            </a:r>
          </a:p>
          <a:p>
            <a:pPr lvl="2"/>
            <a:r>
              <a:rPr lang="ko-KR" altLang="en-US" dirty="0"/>
              <a:t>프로그램 실행에 필요한 여러 정보</a:t>
            </a:r>
            <a:r>
              <a:rPr lang="en-US" altLang="ko-KR" dirty="0"/>
              <a:t>(DB, </a:t>
            </a:r>
            <a:r>
              <a:rPr lang="ko-KR" altLang="en-US" dirty="0"/>
              <a:t>다른 서비스 연동 정보</a:t>
            </a:r>
            <a:r>
              <a:rPr lang="en-US" altLang="ko-KR" dirty="0"/>
              <a:t>, </a:t>
            </a:r>
            <a:r>
              <a:rPr lang="ko-KR" altLang="en-US" dirty="0"/>
              <a:t>관리자 계정 정보 등 프로그램 외부에서 변하는 정보를 주입하는 형태</a:t>
            </a:r>
            <a:r>
              <a:rPr lang="en-US" altLang="ko-KR" dirty="0"/>
              <a:t>)</a:t>
            </a:r>
            <a:r>
              <a:rPr lang="ko-KR" altLang="en-US" dirty="0"/>
              <a:t>가 고정되어 있지 않고 운영하는 서버 상황에 따라 변경되어야 하는 경우</a:t>
            </a:r>
            <a:r>
              <a:rPr lang="en-US" altLang="ko-KR" dirty="0"/>
              <a:t>, </a:t>
            </a:r>
            <a:r>
              <a:rPr lang="ko-KR" altLang="en-US" dirty="0"/>
              <a:t>이를 파일로부터 읽어와 </a:t>
            </a:r>
            <a:r>
              <a:rPr lang="en-US" altLang="ko-KR" dirty="0"/>
              <a:t>JSP </a:t>
            </a:r>
            <a:r>
              <a:rPr lang="ko-KR" altLang="en-US" dirty="0"/>
              <a:t>및 </a:t>
            </a:r>
            <a:r>
              <a:rPr lang="ko-KR" altLang="en-US" dirty="0" err="1"/>
              <a:t>서블릿</a:t>
            </a:r>
            <a:r>
              <a:rPr lang="ko-KR" altLang="en-US" dirty="0"/>
              <a:t> 등에 </a:t>
            </a:r>
            <a:r>
              <a:rPr lang="ko-KR" altLang="en-US" dirty="0" smtClean="0"/>
              <a:t>제공함</a:t>
            </a:r>
            <a:endParaRPr lang="en-US" altLang="ko-KR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이벤트에 동작하는 기능 구현</a:t>
            </a:r>
          </a:p>
          <a:p>
            <a:pPr lvl="2"/>
            <a:r>
              <a:rPr lang="ko-KR" altLang="en-US" dirty="0"/>
              <a:t>웹 애플리케이션을 실행할 때 함께 동작해야 하는 외부 프로그램이나 서비스의 동작 유무를 확인하고 자동으로 실행할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96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9102</TotalTime>
  <Words>1500</Words>
  <Application>Microsoft Office PowerPoint</Application>
  <PresentationFormat>화면 슬라이드 쇼(4:3)</PresentationFormat>
  <Paragraphs>185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Arial</vt:lpstr>
      <vt:lpstr>맑은 고딕</vt:lpstr>
      <vt:lpstr>함초롬돋움</vt:lpstr>
      <vt:lpstr>Times New Roman</vt:lpstr>
      <vt:lpstr>HY견고딕</vt:lpstr>
      <vt:lpstr>Wingdings</vt:lpstr>
      <vt:lpstr>Tahoma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리스너란?</vt:lpstr>
      <vt:lpstr>리스너란?</vt:lpstr>
      <vt:lpstr>리스너란?</vt:lpstr>
      <vt:lpstr>리스너의 종류</vt:lpstr>
      <vt:lpstr>리스너 구현</vt:lpstr>
      <vt:lpstr>PowerPoint 프레젠테이션</vt:lpstr>
      <vt:lpstr>필터란?</vt:lpstr>
      <vt:lpstr>필터란?</vt:lpstr>
      <vt:lpstr>필터의 구조와 동작 과정</vt:lpstr>
      <vt:lpstr>필터의 구조와 동작 과정</vt:lpstr>
      <vt:lpstr>필터 구현</vt:lpstr>
      <vt:lpstr>필터 구현</vt:lpstr>
      <vt:lpstr>필터 구현</vt:lpstr>
      <vt:lpstr>PowerPoint 프레젠테이션</vt:lpstr>
      <vt:lpstr>리스너 종합 실습</vt:lpstr>
      <vt:lpstr>리스너 클래스 생성</vt:lpstr>
      <vt:lpstr>리스너 클래스 생성</vt:lpstr>
      <vt:lpstr>ServletContext 이벤트 구현</vt:lpstr>
      <vt:lpstr>ServletContext 이벤트 구현</vt:lpstr>
      <vt:lpstr>ServletContext 이벤트 구현</vt:lpstr>
      <vt:lpstr>ServletContext 이벤트 구현</vt:lpstr>
      <vt:lpstr>세션 이벤트 구현</vt:lpstr>
      <vt:lpstr>세션 이벤트 구현</vt:lpstr>
      <vt:lpstr>PowerPoint 프레젠테이션</vt:lpstr>
      <vt:lpstr>필터 실습: 한글 처리 필터 구현</vt:lpstr>
      <vt:lpstr>필터 클래스 생성</vt:lpstr>
      <vt:lpstr>필터 클래스 생성</vt:lpstr>
      <vt:lpstr>필터 클래스 생성</vt:lpstr>
      <vt:lpstr>실행 및 결과 확인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acauser2</cp:lastModifiedBy>
  <cp:revision>1662</cp:revision>
  <dcterms:created xsi:type="dcterms:W3CDTF">2012-07-11T10:23:22Z</dcterms:created>
  <dcterms:modified xsi:type="dcterms:W3CDTF">2021-10-05T01:05:16Z</dcterms:modified>
</cp:coreProperties>
</file>