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5" r:id="rId2"/>
    <p:sldId id="373" r:id="rId3"/>
    <p:sldId id="447" r:id="rId4"/>
    <p:sldId id="442" r:id="rId5"/>
    <p:sldId id="443" r:id="rId6"/>
    <p:sldId id="444" r:id="rId7"/>
    <p:sldId id="453" r:id="rId8"/>
    <p:sldId id="454" r:id="rId9"/>
    <p:sldId id="455" r:id="rId10"/>
    <p:sldId id="445" r:id="rId11"/>
    <p:sldId id="456" r:id="rId12"/>
    <p:sldId id="487" r:id="rId13"/>
    <p:sldId id="458" r:id="rId14"/>
    <p:sldId id="459" r:id="rId15"/>
    <p:sldId id="460" r:id="rId16"/>
    <p:sldId id="461" r:id="rId17"/>
    <p:sldId id="462" r:id="rId18"/>
    <p:sldId id="449" r:id="rId19"/>
    <p:sldId id="463" r:id="rId20"/>
    <p:sldId id="488" r:id="rId21"/>
    <p:sldId id="464" r:id="rId22"/>
    <p:sldId id="450" r:id="rId23"/>
    <p:sldId id="465" r:id="rId24"/>
    <p:sldId id="466" r:id="rId25"/>
    <p:sldId id="467" r:id="rId26"/>
    <p:sldId id="468" r:id="rId27"/>
    <p:sldId id="469" r:id="rId28"/>
    <p:sldId id="470" r:id="rId29"/>
    <p:sldId id="451" r:id="rId30"/>
    <p:sldId id="471" r:id="rId31"/>
    <p:sldId id="472" r:id="rId32"/>
    <p:sldId id="473" r:id="rId33"/>
    <p:sldId id="474" r:id="rId34"/>
    <p:sldId id="475" r:id="rId35"/>
    <p:sldId id="452" r:id="rId36"/>
    <p:sldId id="476" r:id="rId37"/>
    <p:sldId id="477" r:id="rId38"/>
    <p:sldId id="478" r:id="rId39"/>
    <p:sldId id="480" r:id="rId40"/>
    <p:sldId id="481" r:id="rId41"/>
    <p:sldId id="482" r:id="rId42"/>
    <p:sldId id="483" r:id="rId43"/>
    <p:sldId id="484" r:id="rId44"/>
    <p:sldId id="485" r:id="rId45"/>
    <p:sldId id="486" r:id="rId46"/>
    <p:sldId id="448" r:id="rId47"/>
  </p:sldIdLst>
  <p:sldSz cx="9144000" cy="6858000" type="screen4x3"/>
  <p:notesSz cx="6858000" cy="9144000"/>
  <p:embeddedFontLst>
    <p:embeddedFont>
      <p:font typeface="함초롬돋움" pitchFamily="50" charset="-127"/>
      <p:regular r:id="rId50"/>
      <p:bold r:id="rId51"/>
    </p:embeddedFont>
    <p:embeddedFont>
      <p:font typeface="맑은 고딕" pitchFamily="50" charset="-127"/>
      <p:regular r:id="rId52"/>
      <p:bold r:id="rId53"/>
    </p:embeddedFont>
    <p:embeddedFont>
      <p:font typeface="HY견고딕" pitchFamily="18" charset="-127"/>
      <p:regular r:id="rId54"/>
    </p:embeddedFont>
    <p:embeddedFont>
      <p:font typeface="Tahoma" pitchFamily="34" charset="0"/>
      <p:regular r:id="rId55"/>
      <p:bold r:id="rId56"/>
    </p:embeddedFont>
    <p:embeddedFont>
      <p:font typeface="Arial Black" pitchFamily="34" charset="0"/>
      <p:bold r:id="rId5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96"/>
    <a:srgbClr val="FF7C80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9CE1-47A4-4032-B144-32DEAC0A1E99}" v="892" dt="2021-08-21T09:31:24.503"/>
    <p1510:client id="{CA471DBB-46B0-4A43-9368-14646BEAB5F3}" v="887" dt="2021-08-21T08:49:0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2734" autoAdjust="0"/>
  </p:normalViewPr>
  <p:slideViewPr>
    <p:cSldViewPr>
      <p:cViewPr varScale="1">
        <p:scale>
          <a:sx n="107" d="100"/>
          <a:sy n="107" d="100"/>
        </p:scale>
        <p:origin x="-2022" y="-9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2021-10-05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8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09746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4681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xmlns="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xmlns="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35" r:id="rId7"/>
    <p:sldLayoutId id="2147484234" r:id="rId8"/>
    <p:sldLayoutId id="2147484228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02</a:t>
            </a:r>
          </a:p>
          <a:p>
            <a:pPr algn="ctr"/>
            <a:r>
              <a:rPr lang="en-US" altLang="ko-KR" sz="4000" b="1" dirty="0" smtClean="0">
                <a:latin typeface="맑은 고딕"/>
                <a:ea typeface="굴림"/>
              </a:rPr>
              <a:t>JAX-RS</a:t>
            </a:r>
            <a:r>
              <a:rPr lang="en-US" altLang="ko-KR" sz="4000" b="1" dirty="0" smtClean="0">
                <a:latin typeface="+mn-ea"/>
                <a:ea typeface="+mn-ea"/>
              </a:rPr>
              <a:t> </a:t>
            </a:r>
            <a:r>
              <a:rPr lang="ko-KR" altLang="en-US" sz="4000" b="1" dirty="0" smtClean="0">
                <a:latin typeface="+mn-ea"/>
                <a:ea typeface="+mn-ea"/>
              </a:rPr>
              <a:t>개요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JAX-RS(Java API for </a:t>
            </a:r>
            <a:r>
              <a:rPr lang="en-US" altLang="ko-KR" dirty="0" err="1"/>
              <a:t>RESTful</a:t>
            </a:r>
            <a:r>
              <a:rPr lang="en-US" altLang="ko-KR" dirty="0"/>
              <a:t> Web Services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등장 배경</a:t>
            </a:r>
            <a:endParaRPr lang="en-US" altLang="ko-KR" dirty="0" smtClean="0"/>
          </a:p>
          <a:p>
            <a:pPr lvl="1"/>
            <a:r>
              <a:rPr lang="en-US" altLang="ko-KR" dirty="0"/>
              <a:t>REST </a:t>
            </a:r>
            <a:r>
              <a:rPr lang="ko-KR" altLang="en-US" dirty="0"/>
              <a:t>서비스를 제공하기 위해서는 여러 </a:t>
            </a:r>
            <a:r>
              <a:rPr lang="en-US" altLang="ko-KR" dirty="0"/>
              <a:t>HTTP Method(GET, POST, PUT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지원하면서 </a:t>
            </a:r>
            <a:r>
              <a:rPr lang="ko-KR" altLang="en-US" dirty="0"/>
              <a:t>다양한 </a:t>
            </a:r>
            <a:r>
              <a:rPr lang="en-US" altLang="ko-KR" dirty="0"/>
              <a:t>URI </a:t>
            </a:r>
            <a:r>
              <a:rPr lang="ko-KR" altLang="en-US" dirty="0"/>
              <a:t>요청을 처리할 수 있는 서버 프로그램 구조가 </a:t>
            </a:r>
            <a:r>
              <a:rPr lang="ko-KR" altLang="en-US" dirty="0" smtClean="0"/>
              <a:t>필요함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단순히 </a:t>
            </a:r>
            <a:r>
              <a:rPr lang="ko-KR" altLang="en-US" dirty="0" err="1"/>
              <a:t>서블릿만</a:t>
            </a:r>
            <a:r>
              <a:rPr lang="ko-KR" altLang="en-US" dirty="0"/>
              <a:t> </a:t>
            </a:r>
            <a:r>
              <a:rPr lang="ko-KR" altLang="en-US" dirty="0" smtClean="0"/>
              <a:t>이용해도 </a:t>
            </a:r>
            <a:r>
              <a:rPr lang="ko-KR" altLang="en-US" dirty="0"/>
              <a:t>어느 정도 </a:t>
            </a:r>
            <a:r>
              <a:rPr lang="en-US" altLang="ko-KR" dirty="0"/>
              <a:t>REST </a:t>
            </a:r>
            <a:r>
              <a:rPr lang="ko-KR" altLang="en-US" dirty="0"/>
              <a:t>형태의 서비스를 개발할 수 있지만 여러 </a:t>
            </a:r>
            <a:r>
              <a:rPr lang="en-US" altLang="ko-KR" dirty="0"/>
              <a:t>URI </a:t>
            </a:r>
            <a:r>
              <a:rPr lang="ko-KR" altLang="en-US" dirty="0"/>
              <a:t>요청을 구조적으로 </a:t>
            </a:r>
            <a:r>
              <a:rPr lang="ko-KR" altLang="en-US" dirty="0" smtClean="0"/>
              <a:t>손쉽게 처리하려면 </a:t>
            </a:r>
            <a:r>
              <a:rPr lang="ko-KR" altLang="en-US" dirty="0"/>
              <a:t>규격이 </a:t>
            </a:r>
            <a:r>
              <a:rPr lang="ko-KR" altLang="en-US" dirty="0" smtClean="0"/>
              <a:t>필요함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이에 </a:t>
            </a:r>
            <a:r>
              <a:rPr lang="ko-KR" altLang="en-US" dirty="0"/>
              <a:t>따라 자바에서는 </a:t>
            </a:r>
            <a:r>
              <a:rPr lang="en-US" altLang="ko-KR" dirty="0"/>
              <a:t>JAX-RS</a:t>
            </a:r>
            <a:r>
              <a:rPr lang="ko-KR" altLang="en-US" dirty="0"/>
              <a:t>라고 하는 표준 규격을 </a:t>
            </a:r>
            <a:r>
              <a:rPr lang="ko-KR" altLang="en-US" dirty="0" smtClean="0"/>
              <a:t>만들게 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29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JAX-RS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 </a:t>
            </a:r>
            <a:r>
              <a:rPr lang="ko-KR" altLang="en-US" dirty="0"/>
              <a:t>원칙을 사용하는 개발 메커니즘을 제공하는 </a:t>
            </a:r>
            <a:r>
              <a:rPr lang="ko-KR" altLang="en-US" dirty="0" smtClean="0"/>
              <a:t>자바 표준 </a:t>
            </a:r>
            <a:r>
              <a:rPr lang="en-US" altLang="ko-KR" dirty="0" smtClean="0"/>
              <a:t>API </a:t>
            </a:r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/>
              <a:t>JAX-RS</a:t>
            </a:r>
            <a:r>
              <a:rPr lang="ko-KR" altLang="en-US" dirty="0"/>
              <a:t>는 서비스 측 </a:t>
            </a:r>
            <a:r>
              <a:rPr lang="en-US" altLang="ko-KR" dirty="0"/>
              <a:t>REST </a:t>
            </a:r>
            <a:r>
              <a:rPr lang="ko-KR" altLang="en-US" dirty="0"/>
              <a:t>애플리케이션 개발을 단순화하는 인터페이스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Java </a:t>
            </a:r>
            <a:r>
              <a:rPr lang="ko-KR" altLang="en-US" dirty="0" err="1"/>
              <a:t>애너테이션의</a:t>
            </a:r>
            <a:r>
              <a:rPr lang="ko-KR" altLang="en-US" dirty="0"/>
              <a:t> 집합체라고 볼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/>
          </a:p>
          <a:p>
            <a:pPr lvl="1"/>
            <a:r>
              <a:rPr lang="ko-KR" altLang="en-US" dirty="0"/>
              <a:t>스프링 프레임워크의 경우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RestController</a:t>
            </a:r>
            <a:r>
              <a:rPr lang="ko-KR" altLang="en-US" dirty="0"/>
              <a:t>라고 하는 자체 규격을 제공하며 필요에 따라 </a:t>
            </a:r>
            <a:r>
              <a:rPr lang="en-US" altLang="ko-KR" dirty="0" smtClean="0"/>
              <a:t>JAX-RS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/>
              <a:t>자체가 스프링 기반이라고 한다면 </a:t>
            </a:r>
            <a:r>
              <a:rPr lang="en-US" altLang="ko-KR" dirty="0"/>
              <a:t>JAX-RS</a:t>
            </a:r>
            <a:r>
              <a:rPr lang="ko-KR" altLang="en-US" dirty="0"/>
              <a:t>를 사용하는 </a:t>
            </a:r>
            <a:r>
              <a:rPr lang="ko-KR" altLang="en-US" dirty="0" smtClean="0"/>
              <a:t>것보다는 스프링의 </a:t>
            </a:r>
            <a:r>
              <a:rPr lang="en-US" altLang="ko-KR" dirty="0" err="1"/>
              <a:t>RestController</a:t>
            </a:r>
            <a:r>
              <a:rPr lang="ko-KR" altLang="en-US" dirty="0"/>
              <a:t>가 좀 더 </a:t>
            </a:r>
            <a:r>
              <a:rPr lang="ko-KR" altLang="en-US" dirty="0" smtClean="0"/>
              <a:t>편리함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38" y="3717032"/>
            <a:ext cx="5580925" cy="189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07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 </a:t>
            </a:r>
            <a:r>
              <a:rPr lang="ko-KR" altLang="en-US" dirty="0" smtClean="0"/>
              <a:t>사용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서비스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 lvl="1"/>
            <a:r>
              <a:rPr lang="ko-KR" altLang="en-US" dirty="0"/>
              <a:t>먼저 제공하려고 하는 </a:t>
            </a:r>
            <a:r>
              <a:rPr lang="en-US" altLang="ko-KR" dirty="0"/>
              <a:t>API </a:t>
            </a:r>
            <a:r>
              <a:rPr lang="ko-KR" altLang="en-US" dirty="0"/>
              <a:t>서비스에 대한 정보를 컨테이너에 전달해야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Application </a:t>
            </a:r>
            <a:r>
              <a:rPr lang="ko-KR" altLang="en-US" dirty="0" err="1"/>
              <a:t>애너테이션을</a:t>
            </a:r>
            <a:r>
              <a:rPr lang="ko-KR" altLang="en-US" dirty="0"/>
              <a:t> 사용해 어떤 시작 </a:t>
            </a:r>
            <a:r>
              <a:rPr lang="en-US" altLang="ko-KR" dirty="0" err="1"/>
              <a:t>url</a:t>
            </a:r>
            <a:r>
              <a:rPr lang="ko-KR" altLang="en-US" dirty="0"/>
              <a:t>을 사용할지 지정해야 하며 해당 요청에 대한 구현 클래스의 패키지를 등록해주어야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/>
              <a:t>REST API </a:t>
            </a:r>
            <a:r>
              <a:rPr lang="ko-KR" altLang="en-US" dirty="0"/>
              <a:t>요청이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ko-KR" altLang="en-US" dirty="0"/>
              <a:t>로 시작하도록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주의할 점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RestConfig</a:t>
            </a:r>
            <a:r>
              <a:rPr lang="en-US" altLang="ko-KR" dirty="0" smtClean="0"/>
              <a:t> </a:t>
            </a:r>
            <a:r>
              <a:rPr lang="ko-KR" altLang="en-US" dirty="0"/>
              <a:t>클래스에서 속성으로 저장하는 패키지에 대해서만 </a:t>
            </a:r>
            <a:r>
              <a:rPr lang="en-US" altLang="ko-KR" dirty="0"/>
              <a:t>REST API </a:t>
            </a:r>
            <a:r>
              <a:rPr lang="ko-KR" altLang="en-US" dirty="0"/>
              <a:t>클래스로 사용할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14" y="2767416"/>
            <a:ext cx="5570172" cy="181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07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 </a:t>
            </a:r>
            <a:r>
              <a:rPr lang="ko-KR" altLang="en-US" dirty="0" smtClean="0"/>
              <a:t>사용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구현하기</a:t>
            </a:r>
            <a:endParaRPr lang="ko-KR" altLang="en-US" dirty="0"/>
          </a:p>
          <a:p>
            <a:pPr lvl="1"/>
            <a:r>
              <a:rPr lang="en-US" altLang="ko-KR" dirty="0"/>
              <a:t>API </a:t>
            </a:r>
            <a:r>
              <a:rPr lang="ko-KR" altLang="en-US" dirty="0"/>
              <a:t>클래스는 </a:t>
            </a:r>
            <a:r>
              <a:rPr lang="ko-KR" altLang="en-US" dirty="0" err="1"/>
              <a:t>서블릿과</a:t>
            </a:r>
            <a:r>
              <a:rPr lang="ko-KR" altLang="en-US" dirty="0"/>
              <a:t> 달리 별도의 클래스 상속 없이 일반 자바 클래스로 </a:t>
            </a:r>
            <a:r>
              <a:rPr lang="ko-KR" altLang="en-US" dirty="0" smtClean="0"/>
              <a:t>구현됨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앞부분에 </a:t>
            </a:r>
            <a:r>
              <a:rPr lang="en-US" altLang="ko-KR" dirty="0"/>
              <a:t>@Path </a:t>
            </a:r>
            <a:r>
              <a:rPr lang="ko-KR" altLang="en-US" dirty="0" err="1"/>
              <a:t>애너테이션으로</a:t>
            </a:r>
            <a:r>
              <a:rPr lang="ko-KR" altLang="en-US" dirty="0"/>
              <a:t> 하위 </a:t>
            </a:r>
            <a:r>
              <a:rPr lang="en-US" altLang="ko-KR" dirty="0"/>
              <a:t>URI </a:t>
            </a:r>
            <a:r>
              <a:rPr lang="ko-KR" altLang="en-US" dirty="0"/>
              <a:t>시작점을 지정하고</a:t>
            </a:r>
            <a:r>
              <a:rPr lang="en-US" altLang="ko-KR" dirty="0"/>
              <a:t>(</a:t>
            </a:r>
            <a:r>
              <a:rPr lang="ko-KR" altLang="en-US" dirty="0"/>
              <a:t>선택 사항</a:t>
            </a:r>
            <a:r>
              <a:rPr lang="en-US" altLang="ko-KR" dirty="0"/>
              <a:t>) </a:t>
            </a:r>
            <a:r>
              <a:rPr lang="ko-KR" altLang="en-US" dirty="0"/>
              <a:t>각각의 요청에 대한 처리를 담당하는 </a:t>
            </a:r>
            <a:r>
              <a:rPr lang="ko-KR" altLang="en-US" dirty="0" err="1"/>
              <a:t>메서드를</a:t>
            </a:r>
            <a:r>
              <a:rPr lang="ko-KR" altLang="en-US" dirty="0"/>
              <a:t> 구현하면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en-US" altLang="ko-KR" dirty="0"/>
              <a:t>REST API </a:t>
            </a:r>
            <a:r>
              <a:rPr lang="ko-KR" altLang="en-US" dirty="0"/>
              <a:t>클래스 구현에 필요한 </a:t>
            </a:r>
            <a:r>
              <a:rPr lang="ko-KR" altLang="en-US" dirty="0" smtClean="0"/>
              <a:t>구성요소</a:t>
            </a:r>
            <a:endParaRPr lang="en-US" altLang="ko-KR" dirty="0"/>
          </a:p>
          <a:p>
            <a:pPr lvl="2"/>
            <a:r>
              <a:rPr lang="ko-KR" altLang="en-US" b="1" dirty="0" err="1" smtClean="0"/>
              <a:t>메서드</a:t>
            </a:r>
            <a:r>
              <a:rPr lang="en-US" altLang="ko-KR" dirty="0"/>
              <a:t>: GET, POST, PUT, DELETE </a:t>
            </a:r>
            <a:r>
              <a:rPr lang="ko-KR" altLang="en-US" dirty="0"/>
              <a:t>등 어떤 </a:t>
            </a:r>
            <a:r>
              <a:rPr lang="en-US" altLang="ko-KR" dirty="0"/>
              <a:t>HTTP </a:t>
            </a:r>
            <a:r>
              <a:rPr lang="ko-KR" altLang="en-US" dirty="0" err="1"/>
              <a:t>메서드</a:t>
            </a:r>
            <a:r>
              <a:rPr lang="ko-KR" altLang="en-US" dirty="0"/>
              <a:t> 요청을 처리할 것인지 </a:t>
            </a:r>
            <a:r>
              <a:rPr lang="ko-KR" altLang="en-US" dirty="0" smtClean="0"/>
              <a:t>지정함</a:t>
            </a:r>
            <a:endParaRPr lang="en-US" altLang="ko-KR" dirty="0"/>
          </a:p>
          <a:p>
            <a:pPr lvl="2"/>
            <a:r>
              <a:rPr lang="ko-KR" altLang="en-US" b="1" dirty="0" smtClean="0"/>
              <a:t>요청 </a:t>
            </a:r>
            <a:r>
              <a:rPr lang="ko-KR" altLang="en-US" b="1" dirty="0"/>
              <a:t>경로</a:t>
            </a:r>
            <a:r>
              <a:rPr lang="en-US" altLang="ko-KR" dirty="0"/>
              <a:t>: </a:t>
            </a:r>
            <a:r>
              <a:rPr lang="ko-KR" altLang="en-US" dirty="0"/>
              <a:t>어떤 </a:t>
            </a:r>
            <a:r>
              <a:rPr lang="en-US" altLang="ko-KR" dirty="0"/>
              <a:t>URI </a:t>
            </a:r>
            <a:r>
              <a:rPr lang="ko-KR" altLang="en-US" dirty="0"/>
              <a:t>요청에 동작할 것인지 </a:t>
            </a:r>
            <a:r>
              <a:rPr lang="ko-KR" altLang="en-US" dirty="0" smtClean="0"/>
              <a:t>지정함</a:t>
            </a:r>
            <a:endParaRPr lang="en-US" altLang="ko-KR" dirty="0"/>
          </a:p>
          <a:p>
            <a:pPr lvl="2"/>
            <a:r>
              <a:rPr lang="ko-KR" altLang="en-US" b="1" dirty="0" smtClean="0"/>
              <a:t>응답 </a:t>
            </a:r>
            <a:r>
              <a:rPr lang="ko-KR" altLang="en-US" b="1" dirty="0"/>
              <a:t>콘텐트 타입</a:t>
            </a:r>
            <a:r>
              <a:rPr lang="en-US" altLang="ko-KR" dirty="0"/>
              <a:t>: </a:t>
            </a:r>
            <a:r>
              <a:rPr lang="ko-KR" altLang="en-US" dirty="0"/>
              <a:t>어떤 콘텐트 타입</a:t>
            </a:r>
            <a:r>
              <a:rPr lang="en-US" altLang="ko-KR" dirty="0" smtClean="0"/>
              <a:t>(text</a:t>
            </a:r>
            <a:r>
              <a:rPr lang="en-US" altLang="ko-KR" dirty="0"/>
              <a:t>, html, </a:t>
            </a:r>
            <a:r>
              <a:rPr lang="en-US" altLang="ko-KR" dirty="0" err="1"/>
              <a:t>json</a:t>
            </a:r>
            <a:r>
              <a:rPr lang="en-US" altLang="ko-KR" dirty="0"/>
              <a:t>, xml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응답 메시지를 구성할 것인지 </a:t>
            </a:r>
            <a:r>
              <a:rPr lang="ko-KR" altLang="en-US" dirty="0" smtClean="0"/>
              <a:t>지정함</a:t>
            </a:r>
            <a:endParaRPr lang="ko-KR" altLang="en-US" dirty="0"/>
          </a:p>
          <a:p>
            <a:pPr lvl="2"/>
            <a:r>
              <a:rPr lang="ko-KR" altLang="en-US" b="1" dirty="0" err="1" smtClean="0"/>
              <a:t>파라미터</a:t>
            </a:r>
            <a:r>
              <a:rPr lang="en-US" altLang="ko-KR" dirty="0"/>
              <a:t>: </a:t>
            </a:r>
            <a:r>
              <a:rPr lang="ko-KR" altLang="en-US" dirty="0"/>
              <a:t>클라이언트 요청 </a:t>
            </a:r>
            <a:r>
              <a:rPr lang="ko-KR" altLang="en-US" dirty="0" err="1"/>
              <a:t>파라미터</a:t>
            </a:r>
            <a:r>
              <a:rPr lang="ko-KR" altLang="en-US" dirty="0"/>
              <a:t> 및 경로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</a:t>
            </a:r>
            <a:r>
              <a:rPr lang="ko-KR" altLang="en-US" dirty="0" err="1"/>
              <a:t>메서드에</a:t>
            </a:r>
            <a:r>
              <a:rPr lang="ko-KR" altLang="en-US" dirty="0"/>
              <a:t> </a:t>
            </a:r>
            <a:r>
              <a:rPr lang="ko-KR" altLang="en-US" dirty="0" smtClean="0"/>
              <a:t>전달함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264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 </a:t>
            </a:r>
            <a:r>
              <a:rPr lang="ko-KR" altLang="en-US" dirty="0" smtClean="0"/>
              <a:t>사용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구현하기</a:t>
            </a:r>
            <a:endParaRPr lang="ko-KR" altLang="en-US" dirty="0"/>
          </a:p>
          <a:p>
            <a:pPr lvl="1"/>
            <a:r>
              <a:rPr lang="en-US" altLang="ko-KR" dirty="0" smtClean="0"/>
              <a:t>‘REST </a:t>
            </a:r>
            <a:r>
              <a:rPr lang="en-US" altLang="ko-KR" dirty="0"/>
              <a:t>API</a:t>
            </a:r>
            <a:r>
              <a:rPr lang="ko-KR" altLang="en-US" dirty="0"/>
              <a:t>를 </a:t>
            </a:r>
            <a:r>
              <a:rPr lang="ko-KR" altLang="en-US" dirty="0" smtClean="0"/>
              <a:t>구성한다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dirty="0"/>
              <a:t>것은 어떤 </a:t>
            </a:r>
            <a:r>
              <a:rPr lang="en-US" altLang="ko-KR" dirty="0"/>
              <a:t>HTTP </a:t>
            </a:r>
            <a:r>
              <a:rPr lang="ko-KR" altLang="en-US" dirty="0" err="1"/>
              <a:t>메서드로</a:t>
            </a:r>
            <a:r>
              <a:rPr lang="ko-KR" altLang="en-US" dirty="0"/>
              <a:t> 요청되는 특정 </a:t>
            </a:r>
            <a:r>
              <a:rPr lang="en-US" altLang="ko-KR" dirty="0"/>
              <a:t>URI</a:t>
            </a:r>
            <a:r>
              <a:rPr lang="ko-KR" altLang="en-US" dirty="0"/>
              <a:t>에 동작할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요청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err="1"/>
              <a:t>메서드에서</a:t>
            </a:r>
            <a:r>
              <a:rPr lang="ko-KR" altLang="en-US" dirty="0"/>
              <a:t> 사용해 프로그램을 구현한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처리 결과를 어떤 </a:t>
            </a:r>
            <a:r>
              <a:rPr lang="ko-KR" altLang="en-US" dirty="0" smtClean="0"/>
              <a:t>형태로 </a:t>
            </a:r>
            <a:r>
              <a:rPr lang="ko-KR" altLang="en-US" dirty="0"/>
              <a:t>전달할지 </a:t>
            </a:r>
            <a:r>
              <a:rPr lang="ko-KR" altLang="en-US" dirty="0" smtClean="0"/>
              <a:t>정의하는 과정을 의미함</a:t>
            </a:r>
            <a:endParaRPr lang="en-US" altLang="ko-KR" dirty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</a:t>
            </a:r>
            <a:r>
              <a:rPr lang="en-US" altLang="ko-KR" dirty="0" err="1"/>
              <a:t>addrbook</a:t>
            </a:r>
            <a:r>
              <a:rPr lang="en-US" altLang="ko-KR" dirty="0"/>
              <a:t>/list </a:t>
            </a:r>
            <a:r>
              <a:rPr lang="ko-KR" altLang="en-US" dirty="0"/>
              <a:t>요청을 처리하는 </a:t>
            </a:r>
            <a:r>
              <a:rPr lang="en-US" altLang="ko-KR" dirty="0"/>
              <a:t>API </a:t>
            </a:r>
            <a:r>
              <a:rPr lang="ko-KR" altLang="en-US" dirty="0" smtClean="0"/>
              <a:t>클래스의 예시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38" y="2852936"/>
            <a:ext cx="5580925" cy="308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72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 </a:t>
            </a:r>
            <a:r>
              <a:rPr lang="ko-KR" altLang="en-US" dirty="0" smtClean="0"/>
              <a:t>사용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API </a:t>
            </a:r>
            <a:r>
              <a:rPr lang="ko-KR" altLang="en-US" dirty="0"/>
              <a:t>설계 원칙</a:t>
            </a:r>
          </a:p>
          <a:p>
            <a:pPr lvl="1"/>
            <a:r>
              <a:rPr lang="ko-KR" altLang="en-US" dirty="0" smtClean="0"/>
              <a:t>동사 </a:t>
            </a:r>
            <a:r>
              <a:rPr lang="ko-KR" altLang="en-US" dirty="0"/>
              <a:t>대신 명사 사용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전체 상품 목록을 제공하는 </a:t>
            </a:r>
            <a:r>
              <a:rPr lang="en-US" altLang="ko-KR" dirty="0"/>
              <a:t>API</a:t>
            </a:r>
            <a:r>
              <a:rPr lang="ko-KR" altLang="en-US" dirty="0"/>
              <a:t>의 경우 </a:t>
            </a:r>
            <a:r>
              <a:rPr lang="en-US" altLang="ko-KR" dirty="0" err="1"/>
              <a:t>getProductList</a:t>
            </a:r>
            <a:r>
              <a:rPr lang="en-US" altLang="ko-KR" dirty="0"/>
              <a:t>, </a:t>
            </a:r>
            <a:r>
              <a:rPr lang="en-US" altLang="ko-KR" dirty="0" err="1"/>
              <a:t>getAll</a:t>
            </a:r>
            <a:r>
              <a:rPr lang="en-US" altLang="ko-KR" dirty="0"/>
              <a:t>, </a:t>
            </a:r>
            <a:r>
              <a:rPr lang="en-US" altLang="ko-KR" dirty="0" err="1"/>
              <a:t>getProducts</a:t>
            </a:r>
            <a:r>
              <a:rPr lang="ko-KR" altLang="en-US" dirty="0"/>
              <a:t>와 같은 동사 형태보다는 </a:t>
            </a:r>
            <a:r>
              <a:rPr lang="en-US" altLang="ko-KR" dirty="0"/>
              <a:t>products</a:t>
            </a:r>
            <a:r>
              <a:rPr lang="ko-KR" altLang="en-US" dirty="0"/>
              <a:t>와 같은 명사 형태가 </a:t>
            </a:r>
            <a:r>
              <a:rPr lang="ko-KR" altLang="en-US" dirty="0" smtClean="0"/>
              <a:t>적합함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상태 </a:t>
            </a:r>
            <a:r>
              <a:rPr lang="ko-KR" altLang="en-US" dirty="0"/>
              <a:t>변경 시 </a:t>
            </a:r>
            <a:r>
              <a:rPr lang="en-US" altLang="ko-KR" dirty="0"/>
              <a:t>GET </a:t>
            </a:r>
            <a:r>
              <a:rPr lang="ko-KR" altLang="en-US" dirty="0" err="1"/>
              <a:t>메서드와</a:t>
            </a:r>
            <a:r>
              <a:rPr lang="ko-KR" altLang="en-US" dirty="0"/>
              <a:t> 쿼리 </a:t>
            </a:r>
            <a:r>
              <a:rPr lang="ko-KR" altLang="en-US" dirty="0" err="1"/>
              <a:t>파라미터</a:t>
            </a:r>
            <a:r>
              <a:rPr lang="ko-KR" altLang="en-US" dirty="0"/>
              <a:t> 사용 금지</a:t>
            </a:r>
          </a:p>
          <a:p>
            <a:pPr lvl="2"/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삭제와 같이 데이터의 상태를 변경하는 경우 </a:t>
            </a:r>
            <a:r>
              <a:rPr lang="ko-KR" altLang="en-US" dirty="0" err="1"/>
              <a:t>파라미터</a:t>
            </a:r>
            <a:r>
              <a:rPr lang="ko-KR" altLang="en-US" dirty="0"/>
              <a:t> 형태가 아닌 </a:t>
            </a:r>
            <a:r>
              <a:rPr lang="en-US" altLang="ko-KR" dirty="0"/>
              <a:t>HTTP </a:t>
            </a:r>
            <a:r>
              <a:rPr lang="ko-KR" altLang="en-US" dirty="0" err="1"/>
              <a:t>메서드와</a:t>
            </a:r>
            <a:r>
              <a:rPr lang="ko-KR" altLang="en-US" dirty="0"/>
              <a:t> 경로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처리하는 것이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9652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복수 명사 사용</a:t>
            </a:r>
          </a:p>
          <a:p>
            <a:pPr lvl="2"/>
            <a:r>
              <a:rPr lang="ko-KR" altLang="en-US" dirty="0" err="1"/>
              <a:t>집합형</a:t>
            </a:r>
            <a:r>
              <a:rPr lang="ko-KR" altLang="en-US" dirty="0"/>
              <a:t> 데이터를 다루는 </a:t>
            </a:r>
            <a:r>
              <a:rPr lang="en-US" altLang="ko-KR" dirty="0"/>
              <a:t>API</a:t>
            </a:r>
            <a:r>
              <a:rPr lang="ko-KR" altLang="en-US" dirty="0"/>
              <a:t>의 경우 단수형보다는 복수형을 사용하는 것이 </a:t>
            </a:r>
            <a:r>
              <a:rPr lang="ko-KR" altLang="en-US" dirty="0" smtClean="0"/>
              <a:t>좋음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06" y="2060848"/>
            <a:ext cx="6127189" cy="68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48" y="3691710"/>
            <a:ext cx="6119305" cy="45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48" y="4941168"/>
            <a:ext cx="6119305" cy="72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09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 </a:t>
            </a:r>
            <a:r>
              <a:rPr lang="ko-KR" altLang="en-US" dirty="0" smtClean="0"/>
              <a:t>사용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API </a:t>
            </a:r>
            <a:r>
              <a:rPr lang="ko-KR" altLang="en-US" dirty="0"/>
              <a:t>설계 원칙</a:t>
            </a:r>
          </a:p>
          <a:p>
            <a:pPr lvl="1"/>
            <a:r>
              <a:rPr lang="ko-KR" altLang="en-US" dirty="0" smtClean="0"/>
              <a:t>관계 </a:t>
            </a:r>
            <a:r>
              <a:rPr lang="ko-KR" altLang="en-US" dirty="0"/>
              <a:t>형태 표현에 하위 리소스 사용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컴퓨터공학과 학생들 중 홍길동 학생을 찾는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9652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에러 정보 제공</a:t>
            </a:r>
          </a:p>
          <a:p>
            <a:pPr lvl="2"/>
            <a:r>
              <a:rPr lang="ko-KR" altLang="en-US" dirty="0"/>
              <a:t>에러 발생 시 단순히 서버 에러 </a:t>
            </a:r>
            <a:r>
              <a:rPr lang="en-US" altLang="ko-KR" dirty="0"/>
              <a:t>500</a:t>
            </a:r>
            <a:r>
              <a:rPr lang="ko-KR" altLang="en-US" dirty="0"/>
              <a:t>만 표시하는 것이 아니라 여러 </a:t>
            </a:r>
            <a:r>
              <a:rPr lang="en-US" altLang="ko-KR" dirty="0"/>
              <a:t>HTTP </a:t>
            </a:r>
            <a:r>
              <a:rPr lang="ko-KR" altLang="en-US" dirty="0"/>
              <a:t>상태 코드를 활용해야 하며</a:t>
            </a:r>
            <a:r>
              <a:rPr lang="en-US" altLang="ko-KR" dirty="0"/>
              <a:t>, </a:t>
            </a:r>
            <a:r>
              <a:rPr lang="ko-KR" altLang="en-US" dirty="0"/>
              <a:t>별도의 에러 정보를 응답 메시지 구조에 포함할 수 있어야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20" y="1772816"/>
            <a:ext cx="6115360" cy="49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91" y="3356992"/>
            <a:ext cx="6139018" cy="220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9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03</a:t>
            </a:r>
            <a:endParaRPr lang="en-US" altLang="ko-KR" sz="4000" b="1" dirty="0">
              <a:latin typeface="+mj-lt"/>
              <a:ea typeface="굴림"/>
            </a:endParaRPr>
          </a:p>
          <a:p>
            <a:pPr algn="ctr"/>
            <a:r>
              <a:rPr lang="en-US" altLang="ko-KR" sz="4000" b="1" dirty="0" smtClean="0">
                <a:latin typeface="맑은 고딕"/>
                <a:ea typeface="굴림"/>
              </a:rPr>
              <a:t>REST </a:t>
            </a:r>
            <a:r>
              <a:rPr lang="ko-KR" altLang="en-US" sz="4000" b="1" dirty="0" smtClean="0">
                <a:latin typeface="+mn-ea"/>
                <a:ea typeface="+mn-ea"/>
              </a:rPr>
              <a:t>클라이언트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8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클라이언트란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/>
              <a:t>클라이언트란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REST </a:t>
            </a:r>
            <a:r>
              <a:rPr lang="en-US" altLang="ko-KR" dirty="0"/>
              <a:t>API</a:t>
            </a:r>
            <a:r>
              <a:rPr lang="ko-KR" altLang="en-US" dirty="0"/>
              <a:t>를 사용하는 프로그램을 </a:t>
            </a:r>
            <a:r>
              <a:rPr lang="ko-KR" altLang="en-US" dirty="0" smtClean="0"/>
              <a:t>의미함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REST </a:t>
            </a:r>
            <a:r>
              <a:rPr lang="en-US" altLang="ko-KR" dirty="0"/>
              <a:t>API </a:t>
            </a:r>
            <a:r>
              <a:rPr lang="ko-KR" altLang="en-US" dirty="0"/>
              <a:t>자체가 </a:t>
            </a:r>
            <a:r>
              <a:rPr lang="en-US" altLang="ko-KR" dirty="0"/>
              <a:t>HTTP</a:t>
            </a:r>
            <a:r>
              <a:rPr lang="ko-KR" altLang="en-US" dirty="0"/>
              <a:t>를 사용하기 때문에 </a:t>
            </a:r>
            <a:r>
              <a:rPr lang="en-US" altLang="ko-KR" dirty="0"/>
              <a:t>HTTP</a:t>
            </a:r>
            <a:r>
              <a:rPr lang="ko-KR" altLang="en-US" dirty="0"/>
              <a:t>를 지원하는 모든 프로그램은 </a:t>
            </a:r>
            <a:r>
              <a:rPr lang="en-US" altLang="ko-KR" dirty="0"/>
              <a:t>REST API </a:t>
            </a:r>
            <a:r>
              <a:rPr lang="ko-KR" altLang="en-US" dirty="0"/>
              <a:t>클라이언트가 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브라우저도 서버와 </a:t>
            </a:r>
            <a:r>
              <a:rPr lang="en-US" altLang="ko-KR" dirty="0"/>
              <a:t>HTTP</a:t>
            </a:r>
            <a:r>
              <a:rPr lang="ko-KR" altLang="en-US" dirty="0"/>
              <a:t>로 통신하기 때문에 웹 브라우저로 </a:t>
            </a:r>
            <a:r>
              <a:rPr lang="en-US" altLang="ko-KR" dirty="0"/>
              <a:t>REST API</a:t>
            </a:r>
            <a:r>
              <a:rPr lang="ko-KR" altLang="en-US" dirty="0"/>
              <a:t>를 호출하는 것이 </a:t>
            </a:r>
            <a:r>
              <a:rPr lang="ko-KR" altLang="en-US" dirty="0" smtClean="0"/>
              <a:t>가능함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REST </a:t>
            </a:r>
            <a:r>
              <a:rPr lang="ko-KR" altLang="en-US" dirty="0"/>
              <a:t>클라이언트 구현은 언어에 중립적이기 때문에 자바</a:t>
            </a:r>
            <a:r>
              <a:rPr lang="en-US" altLang="ko-KR" dirty="0"/>
              <a:t>, </a:t>
            </a:r>
            <a:r>
              <a:rPr lang="ko-KR" altLang="en-US" dirty="0"/>
              <a:t>자바스크립트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en-US" altLang="ko-KR" dirty="0"/>
              <a:t>, C/C++ </a:t>
            </a:r>
            <a:r>
              <a:rPr lang="ko-KR" altLang="en-US" dirty="0"/>
              <a:t>등 거의 모든 언어를 사용할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다만 </a:t>
            </a:r>
            <a:r>
              <a:rPr lang="en-US" altLang="ko-KR" dirty="0"/>
              <a:t>HTTP </a:t>
            </a:r>
            <a:r>
              <a:rPr lang="ko-KR" altLang="en-US" dirty="0"/>
              <a:t>프로토콜에 따라 통신할 수 있는 일종의 통신 프로그램을 구현해야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수신되는 </a:t>
            </a:r>
            <a:r>
              <a:rPr lang="en-US" altLang="ko-KR" dirty="0"/>
              <a:t>JSON </a:t>
            </a:r>
            <a:r>
              <a:rPr lang="ko-KR" altLang="en-US" dirty="0"/>
              <a:t>메시지를 프로그램에 적합한 객체로 변환하는 작업 등이 </a:t>
            </a:r>
            <a:r>
              <a:rPr lang="ko-KR" altLang="en-US" dirty="0" smtClean="0"/>
              <a:t>요구됨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079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클라이언트란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별도의 </a:t>
            </a:r>
            <a:r>
              <a:rPr lang="ko-KR" altLang="en-US" dirty="0"/>
              <a:t>라이브러리 없이 </a:t>
            </a:r>
            <a:r>
              <a:rPr lang="ko-KR" altLang="en-US" dirty="0" smtClean="0"/>
              <a:t>구현하는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 </a:t>
            </a:r>
            <a:r>
              <a:rPr lang="ko-KR" altLang="en-US" dirty="0"/>
              <a:t>기본적으로 포함된 </a:t>
            </a:r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클래스를 사용할 수 있으나 </a:t>
            </a:r>
            <a:r>
              <a:rPr lang="ko-KR" altLang="en-US" dirty="0" smtClean="0"/>
              <a:t>코드가 </a:t>
            </a:r>
            <a:r>
              <a:rPr lang="ko-KR" altLang="en-US" dirty="0"/>
              <a:t>많아지고 처리 과정이 </a:t>
            </a:r>
            <a:r>
              <a:rPr lang="ko-KR" altLang="en-US" dirty="0" smtClean="0"/>
              <a:t>복잡해짐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86845" y="2204864"/>
            <a:ext cx="5570310" cy="3347898"/>
            <a:chOff x="2148726" y="2187003"/>
            <a:chExt cx="5570310" cy="334789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864" y="2187003"/>
              <a:ext cx="5570172" cy="2483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726" y="4653136"/>
              <a:ext cx="5559418" cy="881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2971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클라이언트란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아파치의</a:t>
            </a:r>
            <a:r>
              <a:rPr lang="ko-KR" altLang="en-US" dirty="0"/>
              <a:t> </a:t>
            </a:r>
            <a:r>
              <a:rPr lang="en-US" altLang="ko-KR" dirty="0" err="1"/>
              <a:t>HttpClient</a:t>
            </a:r>
            <a:r>
              <a:rPr lang="en-US" altLang="ko-KR" dirty="0"/>
              <a:t> </a:t>
            </a:r>
            <a:r>
              <a:rPr lang="ko-KR" altLang="en-US" dirty="0"/>
              <a:t>라이브러리를 사용해 구현하는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비교적 </a:t>
            </a:r>
            <a:r>
              <a:rPr lang="ko-KR" altLang="en-US" dirty="0"/>
              <a:t>간결하게 코드를 </a:t>
            </a:r>
            <a:r>
              <a:rPr lang="ko-KR" altLang="en-US" dirty="0" smtClean="0"/>
              <a:t>작성할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38" y="1700808"/>
            <a:ext cx="5580925" cy="218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578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n-ea"/>
                <a:ea typeface="+mn-ea"/>
              </a:rPr>
              <a:t>Section </a:t>
            </a:r>
            <a:r>
              <a:rPr lang="en-US" altLang="ko-KR" sz="4000" b="1" dirty="0" smtClean="0">
                <a:latin typeface="+mn-ea"/>
                <a:ea typeface="+mn-ea"/>
              </a:rPr>
              <a:t>04</a:t>
            </a:r>
            <a:endParaRPr lang="en-US" altLang="ko-KR" sz="4000" b="1" dirty="0">
              <a:latin typeface="+mn-ea"/>
              <a:ea typeface="+mn-ea"/>
            </a:endParaRP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[</a:t>
            </a:r>
            <a:r>
              <a:rPr lang="ko-KR" altLang="en-US" sz="4000" b="1" dirty="0" smtClean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12-1] JAX-RS</a:t>
            </a:r>
            <a:r>
              <a:rPr lang="ko-KR" altLang="en-US" sz="4000" b="1" dirty="0" smtClean="0">
                <a:latin typeface="+mn-ea"/>
                <a:ea typeface="+mn-ea"/>
              </a:rPr>
              <a:t>로 </a:t>
            </a:r>
            <a:endParaRPr lang="en-US" altLang="ko-KR" sz="40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REST API </a:t>
            </a:r>
            <a:r>
              <a:rPr lang="ko-KR" altLang="en-US" sz="4000" b="1" dirty="0" smtClean="0">
                <a:latin typeface="+mn-ea"/>
                <a:ea typeface="+mn-ea"/>
              </a:rPr>
              <a:t>서버 구현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98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REST API </a:t>
            </a:r>
            <a:r>
              <a:rPr lang="ko-KR" altLang="en-US" dirty="0" smtClean="0"/>
              <a:t>서버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이번 실습의 개요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자바 </a:t>
            </a:r>
            <a:r>
              <a:rPr lang="ko-KR" altLang="en-US" dirty="0"/>
              <a:t>웹 프로젝트에서 </a:t>
            </a:r>
            <a:r>
              <a:rPr lang="en-US" altLang="ko-KR" dirty="0"/>
              <a:t>JAX-RS </a:t>
            </a:r>
            <a:r>
              <a:rPr lang="ko-KR" altLang="en-US" dirty="0"/>
              <a:t>지원을 위한 라이브러리 설치 및 간단한 서비스를 </a:t>
            </a:r>
            <a:r>
              <a:rPr lang="ko-KR" altLang="en-US" dirty="0" smtClean="0"/>
              <a:t>구현해봄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GET</a:t>
            </a:r>
            <a:r>
              <a:rPr lang="en-US" altLang="ko-KR" dirty="0"/>
              <a:t>, POST </a:t>
            </a:r>
            <a:r>
              <a:rPr lang="ko-KR" altLang="en-US" dirty="0"/>
              <a:t>방식의 두 가지 요청을 처리할 수 있는 서비스를 </a:t>
            </a:r>
            <a:r>
              <a:rPr lang="ko-KR" altLang="en-US" dirty="0" smtClean="0"/>
              <a:t>만들고 </a:t>
            </a:r>
            <a:r>
              <a:rPr lang="ko-KR" altLang="en-US" dirty="0"/>
              <a:t>테스트하는 </a:t>
            </a:r>
            <a:r>
              <a:rPr lang="ko-KR" altLang="en-US" dirty="0" smtClean="0"/>
              <a:t>과정까지 다룸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018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pom.xml’</a:t>
            </a:r>
            <a:r>
              <a:rPr lang="ko-KR" altLang="en-US" dirty="0"/>
              <a:t>의 </a:t>
            </a:r>
            <a:r>
              <a:rPr lang="en-US" altLang="ko-KR" b="1" dirty="0"/>
              <a:t>&lt;dependencies&gt;...&lt;/dependencies&gt;</a:t>
            </a:r>
            <a:r>
              <a:rPr lang="en-US" altLang="ko-KR" dirty="0"/>
              <a:t> </a:t>
            </a:r>
            <a:r>
              <a:rPr lang="ko-KR" altLang="en-US" dirty="0"/>
              <a:t>사이에 다음과 같이 필요한 라이브러리를 </a:t>
            </a:r>
            <a:r>
              <a:rPr lang="ko-KR" altLang="en-US" dirty="0" smtClean="0"/>
              <a:t>추가함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jersey-container-servlet : </a:t>
            </a:r>
            <a:r>
              <a:rPr lang="ko-KR" altLang="en-US" dirty="0"/>
              <a:t>기본적인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jersey-media-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jackson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자바 객체와 </a:t>
            </a:r>
            <a:r>
              <a:rPr lang="en-US" altLang="ko-KR" dirty="0"/>
              <a:t>JSON </a:t>
            </a:r>
            <a:r>
              <a:rPr lang="ko-KR" altLang="en-US" dirty="0"/>
              <a:t>간의 변환을 자동으로 처리해주기 위한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세 </a:t>
            </a:r>
            <a:r>
              <a:rPr lang="ko-KR" altLang="en-US" dirty="0"/>
              <a:t>라이브러리의 버전을 </a:t>
            </a:r>
            <a:r>
              <a:rPr lang="ko-KR" altLang="en-US" dirty="0" smtClean="0"/>
              <a:t>일치시켜줌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14" y="2845502"/>
            <a:ext cx="5570172" cy="317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384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ko-KR" altLang="en-US" dirty="0"/>
              <a:t>파일을 저장하면 자동으로 라이브러리를 </a:t>
            </a:r>
            <a:r>
              <a:rPr lang="ko-KR" altLang="en-US" dirty="0" err="1"/>
              <a:t>다운로드하는</a:t>
            </a:r>
            <a:r>
              <a:rPr lang="ko-KR" altLang="en-US" dirty="0"/>
              <a:t> 과정이 </a:t>
            </a:r>
            <a:r>
              <a:rPr lang="ko-KR" altLang="en-US" dirty="0" smtClean="0"/>
              <a:t>진행됨</a:t>
            </a:r>
            <a:r>
              <a:rPr lang="en-US" altLang="ko-KR" dirty="0" smtClean="0"/>
              <a:t>. </a:t>
            </a:r>
            <a:r>
              <a:rPr lang="ko-KR" altLang="en-US" dirty="0" err="1"/>
              <a:t>이클립스</a:t>
            </a:r>
            <a:r>
              <a:rPr lang="ko-KR" altLang="en-US" dirty="0"/>
              <a:t> 하단의 진행 창에서 확인할 수 있으며</a:t>
            </a:r>
            <a:r>
              <a:rPr lang="en-US" altLang="ko-KR" dirty="0"/>
              <a:t>, </a:t>
            </a:r>
            <a:r>
              <a:rPr lang="ko-KR" altLang="en-US" dirty="0"/>
              <a:t>완료되면 </a:t>
            </a:r>
            <a:r>
              <a:rPr lang="en-US" altLang="ko-KR" dirty="0"/>
              <a:t>Project Explorer</a:t>
            </a:r>
            <a:r>
              <a:rPr lang="ko-KR" altLang="en-US" dirty="0"/>
              <a:t>의 </a:t>
            </a:r>
            <a:r>
              <a:rPr lang="en-US" altLang="ko-KR" dirty="0"/>
              <a:t>[Maven Dependencies]</a:t>
            </a:r>
            <a:r>
              <a:rPr lang="ko-KR" altLang="en-US" dirty="0"/>
              <a:t>에 관련 라이브러리가 </a:t>
            </a:r>
            <a:r>
              <a:rPr lang="ko-KR" altLang="en-US" dirty="0" smtClean="0"/>
              <a:t>나타남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이때 우리가 포함한 라이브러리는 </a:t>
            </a:r>
            <a:r>
              <a:rPr lang="en-US" altLang="ko-KR" dirty="0"/>
              <a:t>3</a:t>
            </a:r>
            <a:r>
              <a:rPr lang="ko-KR" altLang="en-US" dirty="0"/>
              <a:t>개이지만 실제 </a:t>
            </a:r>
            <a:r>
              <a:rPr lang="ko-KR" altLang="en-US" dirty="0" err="1"/>
              <a:t>다운로드된</a:t>
            </a:r>
            <a:r>
              <a:rPr lang="ko-KR" altLang="en-US" dirty="0"/>
              <a:t> 라이브러리는 훨씬 더 </a:t>
            </a:r>
            <a:r>
              <a:rPr lang="ko-KR" altLang="en-US" dirty="0" smtClean="0"/>
              <a:t>많음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자동으로 </a:t>
            </a:r>
            <a:r>
              <a:rPr lang="ko-KR" altLang="en-US" dirty="0"/>
              <a:t>종속성을 체크해 </a:t>
            </a:r>
            <a:r>
              <a:rPr lang="ko-KR" altLang="en-US" dirty="0" err="1"/>
              <a:t>다운로드한</a:t>
            </a:r>
            <a:r>
              <a:rPr lang="ko-KR" altLang="en-US" dirty="0"/>
              <a:t> 것이니 신경 쓸 필요는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79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JAX-RS </a:t>
            </a:r>
            <a:r>
              <a:rPr lang="ko-KR" altLang="en-US" dirty="0"/>
              <a:t>서비스가 </a:t>
            </a:r>
            <a:r>
              <a:rPr lang="ko-KR" altLang="en-US" dirty="0" err="1"/>
              <a:t>톰캣의</a:t>
            </a:r>
            <a:r>
              <a:rPr lang="ko-KR" altLang="en-US" dirty="0"/>
              <a:t> </a:t>
            </a:r>
            <a:r>
              <a:rPr lang="en-US" altLang="ko-KR" dirty="0" err="1"/>
              <a:t>jwbook</a:t>
            </a:r>
            <a:r>
              <a:rPr lang="en-US" altLang="ko-KR" dirty="0"/>
              <a:t> </a:t>
            </a:r>
            <a:r>
              <a:rPr lang="ko-KR" altLang="en-US" dirty="0"/>
              <a:t>웹 애플리케이션에서 </a:t>
            </a:r>
            <a:r>
              <a:rPr lang="ko-KR" altLang="en-US" dirty="0" smtClean="0"/>
              <a:t>동작하기 </a:t>
            </a:r>
            <a:r>
              <a:rPr lang="ko-KR" altLang="en-US" dirty="0"/>
              <a:t>때문에 </a:t>
            </a:r>
            <a:r>
              <a:rPr lang="en-US" altLang="ko-KR" dirty="0"/>
              <a:t>JAX-RS </a:t>
            </a:r>
            <a:r>
              <a:rPr lang="ko-KR" altLang="en-US" dirty="0"/>
              <a:t>서버 모듈을 </a:t>
            </a:r>
            <a:r>
              <a:rPr lang="ko-KR" altLang="en-US" dirty="0" err="1"/>
              <a:t>톰캣에</a:t>
            </a:r>
            <a:r>
              <a:rPr lang="ko-KR" altLang="en-US" dirty="0"/>
              <a:t> 등록해주어야 </a:t>
            </a:r>
            <a:r>
              <a:rPr lang="ko-KR" altLang="en-US" dirty="0"/>
              <a:t>함</a:t>
            </a:r>
            <a:endParaRPr lang="en-US" altLang="ko-KR" dirty="0"/>
          </a:p>
          <a:p>
            <a:pPr>
              <a:buFont typeface="+mj-lt"/>
              <a:buAutoNum type="arabicParenR" startAt="3"/>
            </a:pPr>
            <a:r>
              <a:rPr lang="en-US" altLang="ko-KR" dirty="0" smtClean="0"/>
              <a:t>[</a:t>
            </a:r>
            <a:r>
              <a:rPr lang="en-US" altLang="ko-KR" dirty="0" err="1"/>
              <a:t>src</a:t>
            </a:r>
            <a:r>
              <a:rPr lang="en-US" altLang="ko-KR" dirty="0"/>
              <a:t>/main/java]</a:t>
            </a:r>
            <a:r>
              <a:rPr lang="ko-KR" altLang="en-US" dirty="0"/>
              <a:t>에 </a:t>
            </a:r>
            <a:r>
              <a:rPr lang="en-US" altLang="ko-KR" dirty="0"/>
              <a:t>[ch12] </a:t>
            </a:r>
            <a:r>
              <a:rPr lang="ko-KR" altLang="en-US" dirty="0"/>
              <a:t>패키지를 </a:t>
            </a:r>
            <a:r>
              <a:rPr lang="ko-KR" altLang="en-US" dirty="0" smtClean="0"/>
              <a:t>생성하고고 </a:t>
            </a:r>
            <a:r>
              <a:rPr lang="en-US" altLang="ko-KR" dirty="0"/>
              <a:t>[ch12] </a:t>
            </a:r>
            <a:r>
              <a:rPr lang="ko-KR" altLang="en-US" dirty="0"/>
              <a:t>패키지에 </a:t>
            </a:r>
            <a:r>
              <a:rPr lang="en-US" altLang="ko-KR" dirty="0" err="1"/>
              <a:t>RestConfig</a:t>
            </a:r>
            <a:r>
              <a:rPr lang="en-US" altLang="ko-KR" dirty="0"/>
              <a:t> </a:t>
            </a:r>
            <a:r>
              <a:rPr lang="ko-KR" altLang="en-US" dirty="0" smtClean="0"/>
              <a:t>클래스를 </a:t>
            </a:r>
            <a:r>
              <a:rPr lang="ko-KR" altLang="en-US" dirty="0"/>
              <a:t>생성하고 다음과 같이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JAX-RS</a:t>
            </a:r>
            <a:r>
              <a:rPr lang="ko-KR" altLang="en-US" dirty="0"/>
              <a:t>와 관련된 패키지는 꼭 </a:t>
            </a:r>
            <a:r>
              <a:rPr lang="en-US" altLang="ko-KR" dirty="0"/>
              <a:t>javax.ws.rs.*</a:t>
            </a:r>
            <a:r>
              <a:rPr lang="ko-KR" altLang="en-US" dirty="0"/>
              <a:t>를 사용해야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91" y="2470459"/>
            <a:ext cx="5559418" cy="262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79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dirty="0"/>
              <a:t>다음으로 서비스 클래스를 </a:t>
            </a:r>
            <a:r>
              <a:rPr lang="ko-KR" altLang="en-US" dirty="0" smtClean="0"/>
              <a:t>생성하기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/>
              <a:t>여기서는 </a:t>
            </a:r>
            <a:r>
              <a:rPr lang="en-US" altLang="ko-KR" dirty="0"/>
              <a:t>[ch12] </a:t>
            </a:r>
            <a:r>
              <a:rPr lang="ko-KR" altLang="en-US" dirty="0"/>
              <a:t>패키지의 클래스만 </a:t>
            </a:r>
            <a:r>
              <a:rPr lang="en-US" altLang="ko-KR" dirty="0"/>
              <a:t>REST API</a:t>
            </a:r>
            <a:r>
              <a:rPr lang="ko-KR" altLang="en-US" dirty="0"/>
              <a:t>로 </a:t>
            </a:r>
            <a:r>
              <a:rPr lang="ko-KR" altLang="en-US" dirty="0" smtClean="0"/>
              <a:t>동작하도록 </a:t>
            </a:r>
            <a:r>
              <a:rPr lang="ko-KR" altLang="en-US" dirty="0"/>
              <a:t>했기 때문에 다른 패키지를 사용하면 안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b="1" dirty="0"/>
              <a:t>클래스 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RestApiExample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전체 </a:t>
            </a:r>
            <a:r>
              <a:rPr lang="ko-KR" altLang="en-US" dirty="0"/>
              <a:t>요청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</a:t>
            </a:r>
            <a:r>
              <a:rPr lang="en-US" altLang="ko-KR" dirty="0" err="1" smtClean="0"/>
              <a:t>jwbook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/test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여기서는 </a:t>
            </a:r>
            <a:r>
              <a:rPr lang="ko-KR" altLang="en-US" dirty="0"/>
              <a:t>동일 요청에 대해 </a:t>
            </a:r>
            <a:r>
              <a:rPr lang="en-US" altLang="ko-KR" dirty="0"/>
              <a:t>GET, POST </a:t>
            </a:r>
            <a:r>
              <a:rPr lang="ko-KR" altLang="en-US" dirty="0"/>
              <a:t>요청을 구분해서 </a:t>
            </a:r>
            <a:r>
              <a:rPr lang="ko-KR" altLang="en-US" dirty="0" smtClean="0"/>
              <a:t>동작함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14" y="1772816"/>
            <a:ext cx="5570172" cy="279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70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REST API</a:t>
            </a:r>
            <a:r>
              <a:rPr lang="ko-KR" altLang="en-US" dirty="0"/>
              <a:t>의 경우 </a:t>
            </a:r>
            <a:r>
              <a:rPr lang="ko-KR" altLang="en-US" dirty="0" err="1"/>
              <a:t>이클립스에서</a:t>
            </a:r>
            <a:r>
              <a:rPr lang="ko-KR" altLang="en-US" dirty="0"/>
              <a:t> 바로 확인할 방법은 없고 </a:t>
            </a:r>
            <a:r>
              <a:rPr lang="ko-KR" altLang="en-US" dirty="0" err="1"/>
              <a:t>톰캣을</a:t>
            </a:r>
            <a:r>
              <a:rPr lang="ko-KR" altLang="en-US" dirty="0"/>
              <a:t> 실행한 다음 규격에 따른 </a:t>
            </a:r>
            <a:r>
              <a:rPr lang="en-US" altLang="ko-KR" dirty="0"/>
              <a:t>URL(</a:t>
            </a:r>
            <a:r>
              <a:rPr lang="en-US" altLang="ko-KR" b="1" dirty="0"/>
              <a:t>localhost:8080/</a:t>
            </a:r>
            <a:r>
              <a:rPr lang="en-US" altLang="ko-KR" b="1" dirty="0" err="1"/>
              <a:t>jwbook</a:t>
            </a:r>
            <a:r>
              <a:rPr lang="en-US" altLang="ko-KR" b="1" dirty="0"/>
              <a:t>/</a:t>
            </a:r>
            <a:r>
              <a:rPr lang="en-US" altLang="ko-KR" b="1" dirty="0" err="1"/>
              <a:t>api</a:t>
            </a:r>
            <a:r>
              <a:rPr lang="en-US" altLang="ko-KR" b="1" dirty="0"/>
              <a:t>/test</a:t>
            </a:r>
            <a:r>
              <a:rPr lang="en-US" altLang="ko-KR" dirty="0"/>
              <a:t>)</a:t>
            </a:r>
            <a:r>
              <a:rPr lang="ko-KR" altLang="en-US" dirty="0"/>
              <a:t>을 요청해야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GET </a:t>
            </a:r>
            <a:r>
              <a:rPr lang="ko-KR" altLang="en-US" dirty="0"/>
              <a:t>방식의 경우 웹 브라우저에서도 바로 확인이 가능하지만 </a:t>
            </a:r>
            <a:r>
              <a:rPr lang="en-US" altLang="ko-KR" dirty="0"/>
              <a:t>POST </a:t>
            </a:r>
            <a:r>
              <a:rPr lang="ko-KR" altLang="en-US" dirty="0"/>
              <a:t>방식은 별도의 </a:t>
            </a:r>
            <a:r>
              <a:rPr lang="en-US" altLang="ko-KR" dirty="0"/>
              <a:t>form</a:t>
            </a:r>
            <a:r>
              <a:rPr lang="ko-KR" altLang="en-US" dirty="0"/>
              <a:t>을 만들거나 </a:t>
            </a:r>
            <a:r>
              <a:rPr lang="en-US" altLang="ko-KR" dirty="0"/>
              <a:t>REST API </a:t>
            </a:r>
            <a:r>
              <a:rPr lang="ko-KR" altLang="en-US" dirty="0"/>
              <a:t>테스트 도구를 사용해야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테스트 </a:t>
            </a:r>
            <a:r>
              <a:rPr lang="ko-KR" altLang="en-US" dirty="0"/>
              <a:t>도구를 사용하는 것은 </a:t>
            </a:r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12-2]</a:t>
            </a:r>
            <a:r>
              <a:rPr lang="ko-KR" altLang="en-US" dirty="0"/>
              <a:t>에서 </a:t>
            </a:r>
            <a:r>
              <a:rPr lang="ko-KR" altLang="en-US" dirty="0" smtClean="0"/>
              <a:t>살펴보고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여기서는 웹 브라우저를 이용해 </a:t>
            </a:r>
            <a:r>
              <a:rPr lang="en-US" altLang="ko-KR" dirty="0"/>
              <a:t>GET </a:t>
            </a:r>
            <a:r>
              <a:rPr lang="ko-KR" altLang="en-US" dirty="0"/>
              <a:t>방식만 </a:t>
            </a:r>
            <a:r>
              <a:rPr lang="ko-KR" altLang="en-US" dirty="0" smtClean="0"/>
              <a:t>테스트함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62" y="2780928"/>
            <a:ext cx="4465277" cy="2756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21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n-ea"/>
                <a:ea typeface="+mn-ea"/>
              </a:rPr>
              <a:t>Section </a:t>
            </a:r>
            <a:r>
              <a:rPr lang="en-US" altLang="ko-KR" sz="4000" b="1" dirty="0" smtClean="0">
                <a:latin typeface="+mn-ea"/>
                <a:ea typeface="+mn-ea"/>
              </a:rPr>
              <a:t>05</a:t>
            </a:r>
            <a:endParaRPr lang="en-US" altLang="ko-KR" sz="4000" b="1" dirty="0">
              <a:latin typeface="+mn-ea"/>
              <a:ea typeface="+mn-ea"/>
            </a:endParaRP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[</a:t>
            </a:r>
            <a:r>
              <a:rPr lang="ko-KR" altLang="en-US" sz="4000" b="1" dirty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12-2] Postman</a:t>
            </a:r>
            <a:r>
              <a:rPr lang="ko-KR" altLang="en-US" sz="4000" b="1" dirty="0" smtClean="0">
                <a:latin typeface="+mn-ea"/>
                <a:ea typeface="+mn-ea"/>
              </a:rPr>
              <a:t>으로 </a:t>
            </a:r>
            <a:endParaRPr lang="en-US" altLang="ko-KR" sz="4000" b="1" dirty="0">
              <a:latin typeface="+mn-ea"/>
              <a:ea typeface="+mn-ea"/>
            </a:endParaRP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REST API </a:t>
            </a:r>
            <a:r>
              <a:rPr lang="ko-KR" altLang="en-US" sz="4000" b="1" dirty="0" smtClean="0">
                <a:latin typeface="+mn-ea"/>
                <a:ea typeface="+mn-ea"/>
              </a:rPr>
              <a:t>테스트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2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415003" y="836712"/>
            <a:ext cx="3395481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12</a:t>
            </a:r>
            <a:endParaRPr lang="en-US" altLang="ko-KR" sz="4000" b="1" baseline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spc="-150" dirty="0" smtClean="0">
                <a:latin typeface="+mj-ea"/>
                <a:ea typeface="+mj-ea"/>
              </a:rPr>
              <a:t>REST API </a:t>
            </a:r>
            <a:r>
              <a:rPr lang="ko-KR" altLang="en-US" sz="4000" b="1" spc="-150" dirty="0" smtClean="0">
                <a:latin typeface="+mj-ea"/>
                <a:ea typeface="+mj-ea"/>
              </a:rPr>
              <a:t>개발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REST API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이번 실습의 개요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REST API</a:t>
            </a:r>
            <a:r>
              <a:rPr lang="ko-KR" altLang="en-US" dirty="0"/>
              <a:t>를 개발하거나 </a:t>
            </a:r>
            <a:r>
              <a:rPr lang="en-US" altLang="ko-KR" dirty="0"/>
              <a:t>API</a:t>
            </a:r>
            <a:r>
              <a:rPr lang="ko-KR" altLang="en-US" dirty="0"/>
              <a:t>를 이용해 클라이언트를 만들기 위해서는 </a:t>
            </a:r>
            <a:r>
              <a:rPr lang="en-US" altLang="ko-KR" dirty="0"/>
              <a:t>API </a:t>
            </a:r>
            <a:r>
              <a:rPr lang="ko-KR" altLang="en-US" dirty="0"/>
              <a:t>사용법이나 규격을 테스트할 수 있는 도구가 </a:t>
            </a:r>
            <a:r>
              <a:rPr lang="ko-KR" altLang="en-US" dirty="0" smtClean="0"/>
              <a:t>필요함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CLI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curl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GUI 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Postman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/>
              <a:t>외에도 개발도구에 포함된 플러그인</a:t>
            </a:r>
            <a:r>
              <a:rPr lang="en-US" altLang="ko-KR" dirty="0"/>
              <a:t>, </a:t>
            </a:r>
            <a:r>
              <a:rPr lang="ko-KR" altLang="en-US" dirty="0"/>
              <a:t>크롬 확장 프로그램</a:t>
            </a:r>
            <a:r>
              <a:rPr lang="en-US" altLang="ko-KR" dirty="0"/>
              <a:t>, </a:t>
            </a:r>
            <a:r>
              <a:rPr lang="ko-KR" altLang="en-US" dirty="0"/>
              <a:t>웹 등의 다양한 구현 형태가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이번 실습에서는 </a:t>
            </a:r>
            <a:r>
              <a:rPr lang="en-US" altLang="ko-KR" dirty="0"/>
              <a:t>Postman </a:t>
            </a:r>
            <a:r>
              <a:rPr lang="ko-KR" altLang="en-US" dirty="0"/>
              <a:t>사용법을 </a:t>
            </a:r>
            <a:r>
              <a:rPr lang="ko-KR" altLang="en-US" dirty="0" smtClean="0"/>
              <a:t>배워봄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4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 </a:t>
            </a:r>
            <a:r>
              <a:rPr lang="ko-KR" altLang="en-US" dirty="0"/>
              <a:t>설치 및 워크스페이스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Postman </a:t>
            </a:r>
            <a:r>
              <a:rPr lang="ko-KR" altLang="en-US" dirty="0"/>
              <a:t>프로그램을 다운로드하기 위해 </a:t>
            </a:r>
            <a:r>
              <a:rPr lang="en-US" altLang="ko-KR" dirty="0"/>
              <a:t>Postman </a:t>
            </a:r>
            <a:r>
              <a:rPr lang="ko-KR" altLang="en-US" dirty="0"/>
              <a:t>홈페이지</a:t>
            </a:r>
            <a:r>
              <a:rPr lang="en-US" altLang="ko-KR" dirty="0"/>
              <a:t>(https://www.postman.com/downloads/)</a:t>
            </a:r>
            <a:r>
              <a:rPr lang="ko-KR" altLang="en-US" dirty="0"/>
              <a:t>에 접속하여 </a:t>
            </a:r>
            <a:r>
              <a:rPr lang="en-US" altLang="ko-KR" dirty="0"/>
              <a:t>&lt;Download the App&gt;</a:t>
            </a:r>
            <a:r>
              <a:rPr lang="ko-KR" altLang="en-US" dirty="0"/>
              <a:t>을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87" y="1628800"/>
            <a:ext cx="5393227" cy="39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22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 </a:t>
            </a:r>
            <a:r>
              <a:rPr lang="ko-KR" altLang="en-US" dirty="0"/>
              <a:t>설치 및 워크스페이스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ko-KR" altLang="en-US" dirty="0"/>
              <a:t>프로그램 설치를 완료하고</a:t>
            </a:r>
            <a:r>
              <a:rPr lang="en-US" altLang="ko-KR" dirty="0"/>
              <a:t>, </a:t>
            </a:r>
            <a:r>
              <a:rPr lang="ko-KR" altLang="en-US" dirty="0" err="1"/>
              <a:t>로그인을</a:t>
            </a:r>
            <a:r>
              <a:rPr lang="ko-KR" altLang="en-US" dirty="0"/>
              <a:t> 하면 </a:t>
            </a:r>
            <a:r>
              <a:rPr lang="en-US" altLang="ko-KR" dirty="0"/>
              <a:t>Postman</a:t>
            </a:r>
            <a:r>
              <a:rPr lang="ko-KR" altLang="en-US" dirty="0"/>
              <a:t>의 메인 화면으로 </a:t>
            </a:r>
            <a:r>
              <a:rPr lang="ko-KR" altLang="en-US" dirty="0" smtClean="0"/>
              <a:t>이동함</a:t>
            </a:r>
            <a:r>
              <a:rPr lang="en-US" altLang="ko-KR" dirty="0" smtClean="0"/>
              <a:t>. </a:t>
            </a:r>
            <a:r>
              <a:rPr lang="en-US" altLang="ko-KR" dirty="0" smtClean="0"/>
              <a:t>[</a:t>
            </a:r>
            <a:r>
              <a:rPr lang="en-US" altLang="ko-KR" dirty="0"/>
              <a:t>Workspaces] → [New Workspace] </a:t>
            </a:r>
            <a:r>
              <a:rPr lang="ko-KR" altLang="en-US" dirty="0"/>
              <a:t>메뉴를 선택해 작업 공간을 먼저 만든다</a:t>
            </a:r>
            <a:r>
              <a:rPr lang="en-US" altLang="ko-KR" dirty="0" smtClean="0"/>
              <a:t>. &lt;</a:t>
            </a:r>
            <a:r>
              <a:rPr lang="en-US" altLang="ko-KR" dirty="0"/>
              <a:t>Visibility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설정은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Personal</a:t>
            </a:r>
            <a:r>
              <a:rPr lang="en-US" altLang="ko-KR" dirty="0"/>
              <a:t>’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Name</a:t>
            </a:r>
            <a:r>
              <a:rPr lang="en-US" altLang="ko-KR" b="1" dirty="0"/>
              <a:t>: </a:t>
            </a:r>
            <a:r>
              <a:rPr lang="en-US" altLang="ko-KR" b="1" dirty="0" err="1"/>
              <a:t>jwbook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Visibility</a:t>
            </a:r>
            <a:r>
              <a:rPr lang="en-US" altLang="ko-KR" b="1" dirty="0"/>
              <a:t>: Personal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03" y="2492896"/>
            <a:ext cx="5009392" cy="33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65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우선 </a:t>
            </a:r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</a:t>
            </a:r>
            <a:r>
              <a:rPr lang="ko-KR" altLang="en-US" dirty="0"/>
              <a:t>에서 만든 </a:t>
            </a:r>
            <a:r>
              <a:rPr lang="en-US" altLang="ko-KR" dirty="0"/>
              <a:t>API</a:t>
            </a:r>
            <a:r>
              <a:rPr lang="ko-KR" altLang="en-US" dirty="0"/>
              <a:t>를 </a:t>
            </a:r>
            <a:r>
              <a:rPr lang="en-US" altLang="ko-KR" dirty="0"/>
              <a:t>Postman</a:t>
            </a:r>
            <a:r>
              <a:rPr lang="ko-KR" altLang="en-US" dirty="0"/>
              <a:t>에서 </a:t>
            </a:r>
            <a:r>
              <a:rPr lang="ko-KR" altLang="en-US" dirty="0" smtClean="0"/>
              <a:t>테스트해보기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/>
              <a:t>톰캣이</a:t>
            </a:r>
            <a:r>
              <a:rPr lang="ko-KR" altLang="en-US" dirty="0"/>
              <a:t> 실행되어 있는 상태여야 </a:t>
            </a:r>
            <a:r>
              <a:rPr lang="ko-KR" altLang="en-US" dirty="0"/>
              <a:t>함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GET </a:t>
            </a:r>
            <a:r>
              <a:rPr lang="ko-KR" altLang="en-US" b="1" dirty="0"/>
              <a:t>방식 테스트</a:t>
            </a:r>
          </a:p>
          <a:p>
            <a:pPr>
              <a:buFont typeface="+mj-lt"/>
              <a:buAutoNum type="arabicParenR" startAt="3"/>
            </a:pPr>
            <a:r>
              <a:rPr lang="en-US" altLang="ko-KR" dirty="0" smtClean="0"/>
              <a:t>Postman </a:t>
            </a:r>
            <a:r>
              <a:rPr lang="ko-KR" altLang="en-US" dirty="0"/>
              <a:t>워크스페이스 화면 오른쪽 상단 </a:t>
            </a:r>
            <a:r>
              <a:rPr lang="en-US" altLang="ko-KR" dirty="0"/>
              <a:t>[+]</a:t>
            </a:r>
            <a:r>
              <a:rPr lang="ko-KR" altLang="en-US" dirty="0"/>
              <a:t>를 이용해 테스트할 항목을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/>
              <a:t>GET </a:t>
            </a:r>
            <a:r>
              <a:rPr lang="ko-KR" altLang="en-US" dirty="0"/>
              <a:t>방식으로 테스트를 진행하기 위해 </a:t>
            </a:r>
            <a:r>
              <a:rPr lang="en-US" altLang="ko-KR" dirty="0" smtClean="0"/>
              <a:t>‘GET’</a:t>
            </a:r>
            <a:r>
              <a:rPr lang="ko-KR" altLang="en-US" dirty="0" smtClean="0"/>
              <a:t>을 </a:t>
            </a:r>
            <a:r>
              <a:rPr lang="ko-KR" altLang="en-US" dirty="0"/>
              <a:t>선택하고 </a:t>
            </a:r>
            <a:r>
              <a:rPr lang="ko-KR" altLang="en-US" dirty="0" smtClean="0"/>
              <a:t>테스트할 </a:t>
            </a:r>
            <a:r>
              <a:rPr lang="en-US" altLang="ko-KR" dirty="0" smtClean="0"/>
              <a:t>URL(</a:t>
            </a:r>
            <a:r>
              <a:rPr lang="en-US" altLang="ko-KR" b="1" dirty="0" smtClean="0"/>
              <a:t>localhost:8080/</a:t>
            </a:r>
            <a:r>
              <a:rPr lang="en-US" altLang="ko-KR" b="1" dirty="0" err="1" smtClean="0"/>
              <a:t>jwbook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api</a:t>
            </a:r>
            <a:r>
              <a:rPr lang="en-US" altLang="ko-KR" b="1" dirty="0" smtClean="0"/>
              <a:t>/test</a:t>
            </a:r>
            <a:r>
              <a:rPr lang="en-US" altLang="ko-KR" dirty="0"/>
              <a:t>)</a:t>
            </a:r>
            <a:r>
              <a:rPr lang="ko-KR" altLang="en-US" dirty="0"/>
              <a:t>을 입력한 다음 </a:t>
            </a:r>
            <a:r>
              <a:rPr lang="en-US" altLang="ko-KR" dirty="0"/>
              <a:t>&lt;Send&gt;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테스트에 </a:t>
            </a:r>
            <a:r>
              <a:rPr lang="ko-KR" altLang="en-US" dirty="0" smtClean="0"/>
              <a:t>성공할 </a:t>
            </a:r>
            <a:r>
              <a:rPr lang="ko-KR" altLang="en-US" dirty="0"/>
              <a:t>경우 하단의 ‘</a:t>
            </a:r>
            <a:r>
              <a:rPr lang="en-US" altLang="ko-KR" dirty="0"/>
              <a:t>Response Body’ </a:t>
            </a:r>
            <a:r>
              <a:rPr lang="ko-KR" altLang="en-US" dirty="0"/>
              <a:t>부분에 </a:t>
            </a:r>
            <a:r>
              <a:rPr lang="en-US" altLang="ko-KR" dirty="0"/>
              <a:t>API</a:t>
            </a:r>
            <a:r>
              <a:rPr lang="ko-KR" altLang="en-US" dirty="0"/>
              <a:t>로부터 전달된 값이 </a:t>
            </a:r>
            <a:r>
              <a:rPr lang="ko-KR" altLang="en-US" dirty="0" smtClean="0"/>
              <a:t>출력됨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68" y="2963913"/>
            <a:ext cx="4215265" cy="34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20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POST </a:t>
            </a:r>
            <a:r>
              <a:rPr lang="ko-KR" altLang="en-US" b="1" dirty="0"/>
              <a:t>방식 테스트</a:t>
            </a:r>
          </a:p>
          <a:p>
            <a:pPr>
              <a:buFont typeface="+mj-lt"/>
              <a:buAutoNum type="arabicParenR" startAt="4"/>
            </a:pPr>
            <a:r>
              <a:rPr lang="en-US" altLang="ko-KR" dirty="0" smtClean="0"/>
              <a:t>POST </a:t>
            </a:r>
            <a:r>
              <a:rPr lang="ko-KR" altLang="en-US" dirty="0"/>
              <a:t>방식을 </a:t>
            </a:r>
            <a:r>
              <a:rPr lang="ko-KR" altLang="en-US" dirty="0" smtClean="0"/>
              <a:t>테스트하기 위해</a:t>
            </a:r>
            <a:r>
              <a:rPr lang="en-US" altLang="ko-KR" dirty="0" smtClean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을 </a:t>
            </a:r>
            <a:r>
              <a:rPr lang="en-US" altLang="ko-KR" dirty="0"/>
              <a:t>POST</a:t>
            </a:r>
            <a:r>
              <a:rPr lang="ko-KR" altLang="en-US" dirty="0"/>
              <a:t>로 변경하고</a:t>
            </a:r>
            <a:r>
              <a:rPr lang="en-US" altLang="ko-KR" dirty="0"/>
              <a:t>, API </a:t>
            </a:r>
            <a:r>
              <a:rPr lang="ko-KR" altLang="en-US" dirty="0"/>
              <a:t>설계에 따라 </a:t>
            </a:r>
            <a:r>
              <a:rPr lang="en-US" altLang="ko-KR" dirty="0" err="1"/>
              <a:t>msg</a:t>
            </a:r>
            <a:r>
              <a:rPr lang="ko-KR" altLang="en-US" dirty="0"/>
              <a:t>라는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전달하기 위해 </a:t>
            </a:r>
            <a:r>
              <a:rPr lang="en-US" altLang="ko-KR" dirty="0"/>
              <a:t>Query </a:t>
            </a:r>
            <a:r>
              <a:rPr lang="en-US" altLang="ko-KR" dirty="0" err="1"/>
              <a:t>Params</a:t>
            </a:r>
            <a:r>
              <a:rPr lang="en-US" altLang="ko-KR" dirty="0"/>
              <a:t> </a:t>
            </a:r>
            <a:r>
              <a:rPr lang="ko-KR" altLang="en-US" dirty="0"/>
              <a:t>항목을 다음과 같이 </a:t>
            </a:r>
            <a:r>
              <a:rPr lang="ko-KR" altLang="en-US" dirty="0" smtClean="0"/>
              <a:t>설정함</a:t>
            </a:r>
            <a:r>
              <a:rPr lang="en-US" altLang="ko-KR" dirty="0" smtClean="0"/>
              <a:t>. </a:t>
            </a:r>
            <a:r>
              <a:rPr lang="ko-KR" altLang="en-US" dirty="0"/>
              <a:t>설정을 완료하면 </a:t>
            </a:r>
            <a:r>
              <a:rPr lang="en-US" altLang="ko-KR" dirty="0"/>
              <a:t>&lt;Send&gt;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클릭하기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Key: </a:t>
            </a:r>
            <a:r>
              <a:rPr lang="en-US" altLang="ko-KR" b="1" dirty="0" err="1"/>
              <a:t>msg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Value: Java Web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/>
              <a:t>값을 입력하면 자동으로 </a:t>
            </a:r>
            <a:r>
              <a:rPr lang="en-US" altLang="ko-KR" dirty="0"/>
              <a:t>URL </a:t>
            </a:r>
            <a:r>
              <a:rPr lang="ko-KR" altLang="en-US" dirty="0"/>
              <a:t>부분에 포함되어 </a:t>
            </a:r>
            <a:r>
              <a:rPr lang="ko-KR" altLang="en-US" dirty="0" smtClean="0"/>
              <a:t>나타남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Response </a:t>
            </a:r>
            <a:r>
              <a:rPr lang="en-US" altLang="ko-KR" dirty="0"/>
              <a:t>Body </a:t>
            </a:r>
            <a:r>
              <a:rPr lang="ko-KR" altLang="en-US" dirty="0"/>
              <a:t>부분에 </a:t>
            </a:r>
            <a:r>
              <a:rPr lang="en-US" altLang="ko-KR" dirty="0" err="1"/>
              <a:t>msg</a:t>
            </a:r>
            <a:r>
              <a:rPr lang="ko-KR" altLang="en-US" dirty="0"/>
              <a:t>로 전달한 값이 포함된 </a:t>
            </a:r>
            <a:r>
              <a:rPr lang="ko-KR" altLang="en-US" dirty="0" err="1"/>
              <a:t>결괏값이</a:t>
            </a:r>
            <a:r>
              <a:rPr lang="ko-KR" altLang="en-US" dirty="0"/>
              <a:t> 출력되면 테스트가 정상적으로 </a:t>
            </a:r>
            <a:r>
              <a:rPr lang="ko-KR" altLang="en-US" dirty="0" smtClean="0"/>
              <a:t>완료된 것임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82" y="3442616"/>
            <a:ext cx="3822284" cy="3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40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n-ea"/>
                <a:ea typeface="+mn-ea"/>
              </a:rPr>
              <a:t>Section </a:t>
            </a:r>
            <a:r>
              <a:rPr lang="en-US" altLang="ko-KR" sz="4000" b="1" dirty="0" smtClean="0">
                <a:latin typeface="+mn-ea"/>
                <a:ea typeface="+mn-ea"/>
              </a:rPr>
              <a:t>06</a:t>
            </a:r>
            <a:endParaRPr lang="en-US" altLang="ko-KR" sz="4000" b="1" dirty="0">
              <a:latin typeface="+mn-ea"/>
              <a:ea typeface="+mn-ea"/>
            </a:endParaRP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[</a:t>
            </a:r>
            <a:r>
              <a:rPr lang="ko-KR" altLang="en-US" sz="4000" b="1" dirty="0" smtClean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12-3] </a:t>
            </a:r>
            <a:r>
              <a:rPr lang="ko-KR" altLang="en-US" sz="4000" b="1" dirty="0" smtClean="0">
                <a:latin typeface="+mn-ea"/>
                <a:ea typeface="+mn-ea"/>
              </a:rPr>
              <a:t>뉴스 </a:t>
            </a:r>
            <a:r>
              <a:rPr lang="en-US" altLang="ko-KR" sz="4000" b="1" dirty="0" smtClean="0">
                <a:latin typeface="+mn-ea"/>
                <a:ea typeface="+mn-ea"/>
              </a:rPr>
              <a:t>REST API </a:t>
            </a:r>
          </a:p>
          <a:p>
            <a:pPr algn="ctr"/>
            <a:r>
              <a:rPr lang="ko-KR" altLang="en-US" sz="4000" b="1" dirty="0" smtClean="0">
                <a:latin typeface="+mn-ea"/>
                <a:ea typeface="+mn-ea"/>
              </a:rPr>
              <a:t>서버 구현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57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뉴스 </a:t>
            </a:r>
            <a:r>
              <a:rPr lang="en-US" altLang="ko-KR" dirty="0" smtClean="0"/>
              <a:t>REST API </a:t>
            </a:r>
            <a:r>
              <a:rPr lang="ko-KR" altLang="en-US" dirty="0" smtClean="0"/>
              <a:t>서버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이번 실습의 개요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장에서 만들었던 뉴스 서비스에 </a:t>
            </a:r>
            <a:r>
              <a:rPr lang="en-US" altLang="ko-KR" dirty="0"/>
              <a:t>REST API</a:t>
            </a:r>
            <a:r>
              <a:rPr lang="ko-KR" altLang="en-US" dirty="0"/>
              <a:t>를 추가하여 본격적으로 </a:t>
            </a:r>
            <a:r>
              <a:rPr lang="en-US" altLang="ko-KR" dirty="0"/>
              <a:t>REST API </a:t>
            </a:r>
            <a:r>
              <a:rPr lang="ko-KR" altLang="en-US" dirty="0"/>
              <a:t>서버를 </a:t>
            </a:r>
            <a:r>
              <a:rPr lang="ko-KR" altLang="en-US" dirty="0" smtClean="0"/>
              <a:t>구현해봄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만약 웹 </a:t>
            </a:r>
            <a:r>
              <a:rPr lang="ko-KR" altLang="en-US" dirty="0"/>
              <a:t>기반의 뉴스 서비스를 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ko-KR" altLang="en-US" dirty="0" err="1"/>
              <a:t>앱으로도</a:t>
            </a:r>
            <a:r>
              <a:rPr lang="ko-KR" altLang="en-US" dirty="0"/>
              <a:t> 제공해야 하는 경우 기존 서비스에 </a:t>
            </a:r>
            <a:r>
              <a:rPr lang="en-US" altLang="ko-KR" dirty="0"/>
              <a:t>REST API </a:t>
            </a:r>
            <a:r>
              <a:rPr lang="ko-KR" altLang="en-US" dirty="0"/>
              <a:t>부분만 추가하면 </a:t>
            </a:r>
            <a:r>
              <a:rPr lang="ko-KR" altLang="en-US" dirty="0" err="1"/>
              <a:t>스마트폰과</a:t>
            </a:r>
            <a:r>
              <a:rPr lang="ko-KR" altLang="en-US" dirty="0"/>
              <a:t> 웹 모두 지원되는 서비스 구현이 </a:t>
            </a:r>
            <a:r>
              <a:rPr lang="ko-KR" altLang="en-US" dirty="0" smtClean="0"/>
              <a:t>가능해짐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555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웹을 통해 제공되는 뉴스 등록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상세 보기 기능을 모두 </a:t>
            </a:r>
            <a:r>
              <a:rPr lang="en-US" altLang="ko-KR" dirty="0"/>
              <a:t>API</a:t>
            </a:r>
            <a:r>
              <a:rPr lang="ko-KR" altLang="en-US" dirty="0"/>
              <a:t>로도 구현하며 세부 </a:t>
            </a:r>
            <a:r>
              <a:rPr lang="en-US" altLang="ko-KR" dirty="0"/>
              <a:t>API </a:t>
            </a:r>
            <a:r>
              <a:rPr lang="ko-KR" altLang="en-US" dirty="0"/>
              <a:t>사양은 다음과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기본 경로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/>
              <a:t>/</a:t>
            </a:r>
            <a:r>
              <a:rPr lang="en-US" altLang="ko-KR" b="1" dirty="0" err="1" smtClean="0"/>
              <a:t>jwbook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api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각각의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ko-KR" altLang="en-US" dirty="0" smtClean="0"/>
              <a:t>경로 </a:t>
            </a:r>
            <a:r>
              <a:rPr lang="ko-KR" altLang="en-US" dirty="0" err="1"/>
              <a:t>파라미터를</a:t>
            </a:r>
            <a:r>
              <a:rPr lang="ko-KR" altLang="en-US" dirty="0"/>
              <a:t> 사용했고</a:t>
            </a:r>
            <a:r>
              <a:rPr lang="en-US" altLang="ko-KR" dirty="0"/>
              <a:t>, </a:t>
            </a:r>
            <a:r>
              <a:rPr lang="ko-KR" altLang="en-US" dirty="0"/>
              <a:t>요청에 따라 </a:t>
            </a:r>
            <a:r>
              <a:rPr lang="ko-KR" altLang="en-US" dirty="0" err="1"/>
              <a:t>메서드를</a:t>
            </a:r>
            <a:r>
              <a:rPr lang="ko-KR" altLang="en-US" dirty="0"/>
              <a:t> 구분해 최대한 간결하게 </a:t>
            </a:r>
            <a:r>
              <a:rPr lang="ko-KR" altLang="en-US" dirty="0" smtClean="0"/>
              <a:t>구성함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삭제와 같이 서버에서 처리된 결과는 따로 </a:t>
            </a:r>
            <a:r>
              <a:rPr lang="en-US" altLang="ko-KR" dirty="0"/>
              <a:t>HTTP </a:t>
            </a:r>
            <a:r>
              <a:rPr lang="ko-KR" altLang="en-US" dirty="0"/>
              <a:t>서버 오류나 </a:t>
            </a:r>
            <a:r>
              <a:rPr lang="en-US" altLang="ko-KR" dirty="0"/>
              <a:t>JSON </a:t>
            </a:r>
            <a:r>
              <a:rPr lang="ko-KR" altLang="en-US" dirty="0"/>
              <a:t>규격의 메시지로 구성하지 </a:t>
            </a:r>
            <a:r>
              <a:rPr lang="ko-KR" altLang="en-US" dirty="0" smtClean="0"/>
              <a:t>않음 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결과에 </a:t>
            </a:r>
            <a:r>
              <a:rPr lang="ko-KR" altLang="en-US" dirty="0"/>
              <a:t>대한 성공</a:t>
            </a:r>
            <a:r>
              <a:rPr lang="en-US" altLang="ko-KR" dirty="0"/>
              <a:t>/</a:t>
            </a:r>
            <a:r>
              <a:rPr lang="ko-KR" altLang="en-US" dirty="0"/>
              <a:t>실패 여부만 문자열로 </a:t>
            </a:r>
            <a:r>
              <a:rPr lang="ko-KR" altLang="en-US" dirty="0" err="1"/>
              <a:t>리턴하도록</a:t>
            </a:r>
            <a:r>
              <a:rPr lang="ko-KR" altLang="en-US" dirty="0"/>
              <a:t> </a:t>
            </a:r>
            <a:r>
              <a:rPr lang="ko-KR" altLang="en-US" dirty="0" smtClean="0"/>
              <a:t>구성함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3251863"/>
            <a:ext cx="6245475" cy="16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클래스 </a:t>
            </a:r>
            <a:r>
              <a:rPr lang="ko-KR" altLang="en-US" b="1" dirty="0"/>
              <a:t>생성 및 뉴스 등록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src</a:t>
            </a:r>
            <a:r>
              <a:rPr lang="en-US" altLang="ko-KR" dirty="0"/>
              <a:t>/main/java]</a:t>
            </a:r>
            <a:r>
              <a:rPr lang="ko-KR" altLang="en-US" dirty="0"/>
              <a:t>의 패키지 </a:t>
            </a:r>
            <a:r>
              <a:rPr lang="en-US" altLang="ko-KR" dirty="0"/>
              <a:t>[ch12]</a:t>
            </a:r>
            <a:r>
              <a:rPr lang="ko-KR" altLang="en-US" dirty="0"/>
              <a:t>에 </a:t>
            </a:r>
            <a:r>
              <a:rPr lang="en-US" altLang="ko-KR" dirty="0" err="1"/>
              <a:t>NewsApiService</a:t>
            </a:r>
            <a:r>
              <a:rPr lang="en-US" altLang="ko-KR" dirty="0"/>
              <a:t> </a:t>
            </a:r>
            <a:r>
              <a:rPr lang="ko-KR" altLang="en-US" dirty="0"/>
              <a:t>클래스를 생성하여 </a:t>
            </a:r>
            <a:r>
              <a:rPr lang="ko-KR" altLang="en-US" dirty="0" smtClean="0"/>
              <a:t>구현하기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API </a:t>
            </a:r>
            <a:r>
              <a:rPr lang="ko-KR" altLang="en-US" dirty="0"/>
              <a:t>시작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“</a:t>
            </a:r>
            <a:r>
              <a:rPr lang="en-US" altLang="ko-KR" dirty="0"/>
              <a:t>/news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ko-KR" altLang="en-US" dirty="0"/>
              <a:t>뉴스 데이터베이스 연동을 위한 </a:t>
            </a:r>
            <a:r>
              <a:rPr lang="en-US" altLang="ko-KR" dirty="0" err="1"/>
              <a:t>NewsDAO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smtClean="0"/>
              <a:t>초기화함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10</a:t>
            </a:r>
            <a:r>
              <a:rPr lang="ko-KR" altLang="en-US" dirty="0"/>
              <a:t>장에서 만든 </a:t>
            </a:r>
            <a:r>
              <a:rPr lang="en-US" altLang="ko-KR" dirty="0" err="1"/>
              <a:t>NewsDAO</a:t>
            </a:r>
            <a:r>
              <a:rPr lang="ko-KR" altLang="en-US" dirty="0"/>
              <a:t>를 사용하는 것이기 때문에 패키지 </a:t>
            </a:r>
            <a:r>
              <a:rPr lang="en-US" altLang="ko-KR" dirty="0"/>
              <a:t>[ch10]</a:t>
            </a:r>
            <a:r>
              <a:rPr lang="ko-KR" altLang="en-US" dirty="0"/>
              <a:t>을 </a:t>
            </a:r>
            <a:r>
              <a:rPr lang="en-US" altLang="ko-KR" dirty="0"/>
              <a:t>import</a:t>
            </a:r>
            <a:r>
              <a:rPr lang="ko-KR" altLang="en-US" dirty="0" smtClean="0"/>
              <a:t>해야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3312" y="2492896"/>
            <a:ext cx="7397376" cy="3815006"/>
            <a:chOff x="1722401" y="1844824"/>
            <a:chExt cx="7397376" cy="3815006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401" y="1844824"/>
              <a:ext cx="5063793" cy="2010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657" y="3140968"/>
              <a:ext cx="5093120" cy="2518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3017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뉴스 </a:t>
            </a:r>
            <a:r>
              <a:rPr lang="ko-KR" altLang="en-US" b="1" dirty="0"/>
              <a:t>삭제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삭제할 </a:t>
            </a:r>
            <a:r>
              <a:rPr lang="ko-KR" altLang="en-US" dirty="0"/>
              <a:t>뉴스의 </a:t>
            </a:r>
            <a:r>
              <a:rPr lang="en-US" altLang="ko-KR" dirty="0"/>
              <a:t>aid</a:t>
            </a:r>
            <a:r>
              <a:rPr lang="ko-KR" altLang="en-US" dirty="0"/>
              <a:t>가 전달되어야 하는데 여기서는 경로 </a:t>
            </a:r>
            <a:r>
              <a:rPr lang="ko-KR" altLang="en-US" dirty="0" err="1"/>
              <a:t>파라미터를</a:t>
            </a:r>
            <a:r>
              <a:rPr lang="ko-KR" altLang="en-US" dirty="0"/>
              <a:t> 이용해 삭제할 아이디 값을 </a:t>
            </a:r>
            <a:r>
              <a:rPr lang="ko-KR" altLang="en-US" dirty="0" smtClean="0"/>
              <a:t>전달함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21</a:t>
            </a:r>
            <a:r>
              <a:rPr lang="ko-KR" altLang="en-US" dirty="0"/>
              <a:t>번 기사를 삭제할 경우 요청 </a:t>
            </a:r>
            <a:r>
              <a:rPr lang="en-US" altLang="ko-KR" dirty="0" smtClean="0"/>
              <a:t>URL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+mj-lt"/>
              <a:buAutoNum type="arabicParenR" startAt="2"/>
            </a:pPr>
            <a:r>
              <a:rPr lang="ko-KR" altLang="en-US" dirty="0"/>
              <a:t>요청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만일 </a:t>
            </a:r>
            <a:r>
              <a:rPr lang="en-US" altLang="ko-KR" dirty="0"/>
              <a:t>GET</a:t>
            </a:r>
            <a:r>
              <a:rPr lang="ko-KR" altLang="en-US" dirty="0"/>
              <a:t>으로 삭제를 요청한다면 동작하지 않으므로 </a:t>
            </a:r>
            <a:r>
              <a:rPr lang="ko-KR" altLang="en-US" dirty="0" smtClean="0"/>
              <a:t>주의해야 함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r>
              <a:rPr lang="ko-KR" altLang="en-US" dirty="0"/>
              <a:t>경로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@Path</a:t>
            </a:r>
            <a:r>
              <a:rPr lang="ko-KR" altLang="en-US" dirty="0"/>
              <a:t>로 지정하고</a:t>
            </a:r>
            <a:r>
              <a:rPr lang="en-US" altLang="ko-KR" dirty="0"/>
              <a:t>, </a:t>
            </a:r>
            <a:r>
              <a:rPr lang="ko-KR" altLang="en-US" dirty="0"/>
              <a:t>인자에 </a:t>
            </a:r>
            <a:r>
              <a:rPr lang="en-US" altLang="ko-KR" dirty="0"/>
              <a:t>@</a:t>
            </a:r>
            <a:r>
              <a:rPr lang="en-US" altLang="ko-KR" dirty="0" err="1"/>
              <a:t>PathParam</a:t>
            </a:r>
            <a:r>
              <a:rPr lang="en-US" altLang="ko-KR" dirty="0"/>
              <a:t> </a:t>
            </a:r>
            <a:r>
              <a:rPr lang="ko-KR" altLang="en-US" dirty="0" err="1"/>
              <a:t>애너테이션을</a:t>
            </a:r>
            <a:r>
              <a:rPr lang="ko-KR" altLang="en-US" dirty="0"/>
              <a:t> 사용해 데이터가 전달되도록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r>
              <a:rPr lang="ko-KR" altLang="en-US" dirty="0"/>
              <a:t>뉴스 등록 코드 부분 다음에 아래 코드를 </a:t>
            </a:r>
            <a:r>
              <a:rPr lang="ko-KR" altLang="en-US" dirty="0" smtClean="0"/>
              <a:t>입력하기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06" y="2132856"/>
            <a:ext cx="6127189" cy="50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14" y="3665666"/>
            <a:ext cx="5570172" cy="258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83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FC68C85-B962-4902-BC5D-CECBA26B4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+mn-lt"/>
                <a:cs typeface="+mn-lt"/>
              </a:rPr>
              <a:t>REST API </a:t>
            </a:r>
            <a:r>
              <a:rPr lang="ko-KR" altLang="en-US" dirty="0">
                <a:ea typeface="+mn-lt"/>
                <a:cs typeface="+mn-lt"/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+mn-lt"/>
                <a:cs typeface="+mn-lt"/>
              </a:rPr>
              <a:t>JAX-RS </a:t>
            </a:r>
            <a:r>
              <a:rPr lang="ko-KR" altLang="en-US" dirty="0">
                <a:ea typeface="+mn-lt"/>
                <a:cs typeface="+mn-lt"/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+mn-lt"/>
                <a:cs typeface="+mn-lt"/>
              </a:rPr>
              <a:t>REST </a:t>
            </a:r>
            <a:r>
              <a:rPr lang="ko-KR" altLang="en-US" dirty="0">
                <a:ea typeface="+mn-lt"/>
                <a:cs typeface="+mn-lt"/>
              </a:rPr>
              <a:t>클라이언트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12-1] </a:t>
            </a:r>
            <a:r>
              <a:rPr lang="en-US" altLang="ko-KR" dirty="0">
                <a:ea typeface="+mn-lt"/>
                <a:cs typeface="+mn-lt"/>
              </a:rPr>
              <a:t>JAX-RS</a:t>
            </a:r>
            <a:r>
              <a:rPr lang="ko-KR" altLang="en-US" dirty="0">
                <a:ea typeface="+mn-lt"/>
                <a:cs typeface="+mn-lt"/>
              </a:rPr>
              <a:t>로 </a:t>
            </a:r>
            <a:r>
              <a:rPr lang="en-US" altLang="ko-KR" dirty="0">
                <a:ea typeface="+mn-lt"/>
                <a:cs typeface="+mn-lt"/>
              </a:rPr>
              <a:t>REST API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+mn-lt"/>
                <a:cs typeface="+mn-lt"/>
              </a:rPr>
              <a:t>서버 구현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12-2] </a:t>
            </a:r>
            <a:r>
              <a:rPr lang="en-US" altLang="ko-KR" dirty="0">
                <a:ea typeface="+mn-lt"/>
                <a:cs typeface="+mn-lt"/>
              </a:rPr>
              <a:t>Postman</a:t>
            </a:r>
            <a:r>
              <a:rPr lang="ko-KR" altLang="en-US" dirty="0" smtClean="0">
                <a:ea typeface="+mn-lt"/>
                <a:cs typeface="+mn-lt"/>
              </a:rPr>
              <a:t>으로 </a:t>
            </a:r>
            <a:r>
              <a:rPr lang="en-US" altLang="ko-KR" dirty="0" smtClean="0">
                <a:ea typeface="+mn-lt"/>
                <a:cs typeface="+mn-lt"/>
              </a:rPr>
              <a:t>REST </a:t>
            </a:r>
            <a:r>
              <a:rPr lang="en-US" altLang="ko-KR" dirty="0">
                <a:ea typeface="+mn-lt"/>
                <a:cs typeface="+mn-lt"/>
              </a:rPr>
              <a:t>API </a:t>
            </a:r>
            <a:r>
              <a:rPr lang="ko-KR" altLang="en-US" dirty="0">
                <a:ea typeface="+mn-lt"/>
                <a:cs typeface="+mn-lt"/>
              </a:rPr>
              <a:t>테스트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12-3] </a:t>
            </a:r>
            <a:r>
              <a:rPr lang="ko-KR" altLang="en-US" dirty="0">
                <a:ea typeface="+mn-lt"/>
                <a:cs typeface="+mn-lt"/>
              </a:rPr>
              <a:t>뉴스 </a:t>
            </a:r>
            <a:r>
              <a:rPr lang="en-US" altLang="ko-KR" dirty="0">
                <a:ea typeface="+mn-lt"/>
                <a:cs typeface="+mn-lt"/>
              </a:rPr>
              <a:t>REST API </a:t>
            </a:r>
            <a:r>
              <a:rPr lang="ko-KR" altLang="en-US" dirty="0">
                <a:ea typeface="+mn-lt"/>
                <a:cs typeface="+mn-lt"/>
              </a:rPr>
              <a:t>서버 구현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722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뉴스 </a:t>
            </a:r>
            <a:r>
              <a:rPr lang="ko-KR" altLang="en-US" b="1" dirty="0"/>
              <a:t>목록 조회</a:t>
            </a:r>
          </a:p>
          <a:p>
            <a:pPr>
              <a:buFont typeface="+mj-lt"/>
              <a:buAutoNum type="arabicParenR" startAt="3"/>
            </a:pPr>
            <a:r>
              <a:rPr lang="ko-KR" altLang="en-US" dirty="0" smtClean="0"/>
              <a:t>전체 </a:t>
            </a:r>
            <a:r>
              <a:rPr lang="ko-KR" altLang="en-US" dirty="0"/>
              <a:t>뉴스 목록 조회는 </a:t>
            </a:r>
            <a:r>
              <a:rPr lang="en-US" altLang="ko-KR" dirty="0"/>
              <a:t>JSON </a:t>
            </a:r>
            <a:r>
              <a:rPr lang="ko-KR" altLang="en-US" dirty="0"/>
              <a:t>배열 형태로 전달되어야 하는데 </a:t>
            </a:r>
            <a:r>
              <a:rPr lang="en-US" altLang="ko-KR" dirty="0"/>
              <a:t>List </a:t>
            </a:r>
            <a:r>
              <a:rPr lang="ko-KR" altLang="en-US" dirty="0"/>
              <a:t>타입을 </a:t>
            </a:r>
            <a:r>
              <a:rPr lang="ko-KR" altLang="en-US" dirty="0" err="1"/>
              <a:t>리턴하면</a:t>
            </a:r>
            <a:r>
              <a:rPr lang="ko-KR" altLang="en-US" dirty="0"/>
              <a:t> 자동으로 변환되기 때문에 별도의 작업이 필요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 </a:t>
            </a:r>
            <a:r>
              <a:rPr lang="ko-KR" altLang="en-US" dirty="0"/>
              <a:t>뉴스 삭제 부분 다음에 이어서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61" y="2060848"/>
            <a:ext cx="5591679" cy="282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323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뉴스 </a:t>
            </a:r>
            <a:r>
              <a:rPr lang="ko-KR" altLang="en-US" b="1" dirty="0"/>
              <a:t>상세 정보 조회</a:t>
            </a:r>
          </a:p>
          <a:p>
            <a:pPr>
              <a:buFont typeface="+mj-lt"/>
              <a:buAutoNum type="arabicParenR" startAt="4"/>
            </a:pPr>
            <a:r>
              <a:rPr lang="ko-KR" altLang="en-US" dirty="0"/>
              <a:t>목</a:t>
            </a:r>
            <a:r>
              <a:rPr lang="ko-KR" altLang="en-US" dirty="0" smtClean="0"/>
              <a:t>록에서 </a:t>
            </a:r>
            <a:r>
              <a:rPr lang="ko-KR" altLang="en-US" dirty="0"/>
              <a:t>특정 뉴스를 선택했을 때 상세 정보를 제공하기 위한 요청은 </a:t>
            </a:r>
            <a:r>
              <a:rPr lang="en-US" altLang="ko-KR" dirty="0"/>
              <a:t>GET </a:t>
            </a:r>
            <a:r>
              <a:rPr lang="ko-KR" altLang="en-US" dirty="0"/>
              <a:t>방식을 </a:t>
            </a:r>
            <a:r>
              <a:rPr lang="ko-KR" altLang="en-US" dirty="0" smtClean="0"/>
              <a:t>사용하고 </a:t>
            </a:r>
            <a:r>
              <a:rPr lang="ko-KR" altLang="en-US" dirty="0"/>
              <a:t>삭제와 동일하게 경로 </a:t>
            </a:r>
            <a:r>
              <a:rPr lang="ko-KR" altLang="en-US" dirty="0" err="1"/>
              <a:t>파라미터를</a:t>
            </a:r>
            <a:r>
              <a:rPr lang="ko-KR" altLang="en-US" dirty="0"/>
              <a:t> 사용해 </a:t>
            </a:r>
            <a:r>
              <a:rPr lang="en-US" altLang="ko-KR" dirty="0"/>
              <a:t>aid</a:t>
            </a:r>
            <a:r>
              <a:rPr lang="ko-KR" altLang="en-US" dirty="0"/>
              <a:t>를 </a:t>
            </a:r>
            <a:r>
              <a:rPr lang="ko-KR" altLang="en-US" dirty="0" smtClean="0"/>
              <a:t>전달함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28" y="1844824"/>
            <a:ext cx="5083345" cy="263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11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5"/>
            </a:pPr>
            <a:r>
              <a:rPr lang="ko-KR" altLang="en-US" dirty="0"/>
              <a:t>뉴스 서비스와 연동하기 때문에 먼저 </a:t>
            </a:r>
            <a:r>
              <a:rPr lang="en-US" altLang="ko-KR" dirty="0" smtClean="0"/>
              <a:t>‘H2’ </a:t>
            </a:r>
            <a:r>
              <a:rPr lang="ko-KR" altLang="en-US" dirty="0"/>
              <a:t>데이터베이스가 실행되어 있어야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톰캣을</a:t>
            </a:r>
            <a:r>
              <a:rPr lang="ko-KR" altLang="en-US" dirty="0"/>
              <a:t> 실행하고 </a:t>
            </a:r>
            <a:r>
              <a:rPr lang="en-US" altLang="ko-KR" dirty="0"/>
              <a:t>Postman</a:t>
            </a:r>
            <a:r>
              <a:rPr lang="ko-KR" altLang="en-US" dirty="0"/>
              <a:t>에서 </a:t>
            </a:r>
            <a:r>
              <a:rPr lang="en-US" altLang="ko-KR" dirty="0"/>
              <a:t>API</a:t>
            </a:r>
            <a:r>
              <a:rPr lang="ko-KR" altLang="en-US" dirty="0"/>
              <a:t>를 호출해 결과를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GET </a:t>
            </a:r>
            <a:r>
              <a:rPr lang="ko-KR" altLang="en-US" dirty="0"/>
              <a:t>방식의 경우 브라우저만으로도 간단하게 테스트할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뉴스 </a:t>
            </a:r>
            <a:r>
              <a:rPr lang="ko-KR" altLang="en-US" b="1" dirty="0"/>
              <a:t>목록 조회</a:t>
            </a:r>
          </a:p>
          <a:p>
            <a:pPr>
              <a:buFont typeface="+mj-lt"/>
              <a:buAutoNum type="arabicParenR" startAt="6"/>
            </a:pPr>
            <a:r>
              <a:rPr lang="ko-KR" altLang="en-US" dirty="0" smtClean="0"/>
              <a:t>다음과 </a:t>
            </a:r>
            <a:r>
              <a:rPr lang="ko-KR" altLang="en-US" dirty="0"/>
              <a:t>같이 뉴스 목록을 만들어 </a:t>
            </a:r>
            <a:r>
              <a:rPr lang="ko-KR" altLang="en-US" dirty="0" smtClean="0"/>
              <a:t>테스트함</a:t>
            </a:r>
            <a:r>
              <a:rPr lang="en-US" altLang="ko-KR" dirty="0" smtClean="0"/>
              <a:t>. </a:t>
            </a:r>
            <a:r>
              <a:rPr lang="ko-KR" altLang="en-US" dirty="0"/>
              <a:t>실행하면 응답 </a:t>
            </a:r>
            <a:r>
              <a:rPr lang="en-US" altLang="ko-KR" dirty="0"/>
              <a:t>Body </a:t>
            </a:r>
            <a:r>
              <a:rPr lang="ko-KR" altLang="en-US" dirty="0"/>
              <a:t>부분에 </a:t>
            </a:r>
            <a:r>
              <a:rPr lang="en-US" altLang="ko-KR" dirty="0"/>
              <a:t>JSON </a:t>
            </a:r>
            <a:r>
              <a:rPr lang="ko-KR" altLang="en-US" dirty="0"/>
              <a:t>배열로 된 뉴스 데이터를 확인할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부분에 </a:t>
            </a:r>
            <a:r>
              <a:rPr lang="en-US" altLang="ko-KR" b="1" dirty="0"/>
              <a:t>localhost:8080/</a:t>
            </a:r>
            <a:r>
              <a:rPr lang="en-US" altLang="ko-KR" b="1" dirty="0" err="1"/>
              <a:t>jwbook</a:t>
            </a:r>
            <a:r>
              <a:rPr lang="en-US" altLang="ko-KR" b="1" dirty="0"/>
              <a:t>/</a:t>
            </a:r>
            <a:r>
              <a:rPr lang="en-US" altLang="ko-KR" b="1" dirty="0" err="1"/>
              <a:t>api</a:t>
            </a:r>
            <a:r>
              <a:rPr lang="en-US" altLang="ko-KR" b="1" dirty="0"/>
              <a:t>/news</a:t>
            </a:r>
            <a:r>
              <a:rPr lang="ko-KR" altLang="en-US" dirty="0"/>
              <a:t>를 입력하여 결과를 </a:t>
            </a:r>
            <a:r>
              <a:rPr lang="ko-KR" altLang="en-US" dirty="0" smtClean="0"/>
              <a:t>확인해보기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43" y="3068960"/>
            <a:ext cx="4709914" cy="28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5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뉴스 등록과 상세 정보 조회</a:t>
            </a:r>
            <a:endParaRPr lang="en-US" altLang="ko-KR" b="1" dirty="0" smtClean="0"/>
          </a:p>
          <a:p>
            <a:pPr>
              <a:buFont typeface="+mj-lt"/>
              <a:buAutoNum type="arabicParenR" startAt="7"/>
            </a:pPr>
            <a:r>
              <a:rPr lang="en-US" altLang="ko-KR" dirty="0" smtClean="0"/>
              <a:t>API </a:t>
            </a:r>
            <a:r>
              <a:rPr lang="ko-KR" altLang="en-US" dirty="0"/>
              <a:t>규격에 따라 </a:t>
            </a:r>
            <a:r>
              <a:rPr lang="en-US" altLang="ko-KR" dirty="0"/>
              <a:t>POST </a:t>
            </a:r>
            <a:r>
              <a:rPr lang="ko-KR" altLang="en-US" dirty="0"/>
              <a:t>방식으로 </a:t>
            </a:r>
            <a:r>
              <a:rPr lang="ko-KR" altLang="en-US" dirty="0" smtClean="0"/>
              <a:t>설정하고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[Body] </a:t>
            </a:r>
            <a:r>
              <a:rPr lang="ko-KR" altLang="en-US" dirty="0"/>
              <a:t>메뉴에서 ‘</a:t>
            </a:r>
            <a:r>
              <a:rPr lang="en-US" altLang="ko-KR" dirty="0"/>
              <a:t>raw’</a:t>
            </a:r>
            <a:r>
              <a:rPr lang="ko-KR" altLang="en-US" dirty="0"/>
              <a:t>와 ‘</a:t>
            </a:r>
            <a:r>
              <a:rPr lang="en-US" altLang="ko-KR" dirty="0"/>
              <a:t>JSON’</a:t>
            </a:r>
            <a:r>
              <a:rPr lang="ko-KR" altLang="en-US" dirty="0"/>
              <a:t>을 </a:t>
            </a:r>
            <a:r>
              <a:rPr lang="ko-KR" altLang="en-US" dirty="0" smtClean="0"/>
              <a:t>선택하기</a:t>
            </a:r>
            <a:r>
              <a:rPr lang="en-US" altLang="ko-KR" dirty="0" smtClean="0"/>
              <a:t>. </a:t>
            </a:r>
            <a:r>
              <a:rPr lang="ko-KR" altLang="en-US" dirty="0"/>
              <a:t>아래 내용에는 다음과 같이 추가할 뉴스 기사 내용이 들어가야 </a:t>
            </a:r>
            <a:r>
              <a:rPr lang="ko-KR" altLang="en-US" dirty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aid </a:t>
            </a:r>
            <a:r>
              <a:rPr lang="ko-KR" altLang="en-US" dirty="0"/>
              <a:t>값은 </a:t>
            </a:r>
            <a:r>
              <a:rPr lang="en-US" altLang="ko-KR" dirty="0"/>
              <a:t>DB</a:t>
            </a:r>
            <a:r>
              <a:rPr lang="ko-KR" altLang="en-US" dirty="0"/>
              <a:t>에서 자동으로 처리되므로 </a:t>
            </a:r>
            <a:r>
              <a:rPr lang="en-US" altLang="ko-KR" dirty="0"/>
              <a:t>aid </a:t>
            </a:r>
            <a:r>
              <a:rPr lang="ko-KR" altLang="en-US" dirty="0"/>
              <a:t>필드가 포함되지 않도록 </a:t>
            </a:r>
            <a:r>
              <a:rPr lang="ko-KR" altLang="en-US" dirty="0" smtClean="0"/>
              <a:t>주의해야 함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규격에 따라 키와 값 모두 “ ”로 감싸야 하고 각 필드 끝에는 ‘</a:t>
            </a:r>
            <a:r>
              <a:rPr lang="en-US" altLang="ko-KR" dirty="0"/>
              <a:t>,’</a:t>
            </a:r>
            <a:r>
              <a:rPr lang="ko-KR" altLang="en-US" dirty="0"/>
              <a:t>가 들어가야 </a:t>
            </a:r>
            <a:r>
              <a:rPr lang="ko-KR" altLang="en-US" dirty="0"/>
              <a:t>함</a:t>
            </a:r>
            <a:r>
              <a:rPr lang="en-US" altLang="ko-KR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이때 </a:t>
            </a:r>
            <a:r>
              <a:rPr lang="ko-KR" altLang="en-US" dirty="0"/>
              <a:t>마지막 데이터에는 ‘</a:t>
            </a:r>
            <a:r>
              <a:rPr lang="en-US" altLang="ko-KR" dirty="0"/>
              <a:t>,’</a:t>
            </a:r>
            <a:r>
              <a:rPr lang="ko-KR" altLang="en-US" dirty="0"/>
              <a:t>가 들어가면 안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또한 이미지의 경우 </a:t>
            </a:r>
            <a:r>
              <a:rPr lang="ko-KR" altLang="en-US" dirty="0" smtClean="0"/>
              <a:t>이미지의 </a:t>
            </a:r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 </a:t>
            </a:r>
            <a:r>
              <a:rPr lang="ko-KR" altLang="en-US" dirty="0"/>
              <a:t>등록할 기사와 관련된 사진의 </a:t>
            </a:r>
            <a:r>
              <a:rPr lang="en-US" altLang="ko-KR" dirty="0"/>
              <a:t>URL</a:t>
            </a:r>
            <a:r>
              <a:rPr lang="ko-KR" altLang="en-US" dirty="0"/>
              <a:t>을 복사하여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등록이 </a:t>
            </a:r>
            <a:r>
              <a:rPr lang="ko-KR" altLang="en-US" dirty="0"/>
              <a:t>성공하면 뉴스가 등록되었다는 메시지를 확인할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등록된 </a:t>
            </a:r>
            <a:r>
              <a:rPr lang="ko-KR" altLang="en-US" dirty="0"/>
              <a:t>뉴스는 전체 목록 보 기를 통해 확인이 </a:t>
            </a:r>
            <a:r>
              <a:rPr lang="ko-KR" altLang="en-US" dirty="0" smtClean="0"/>
              <a:t>가능함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4612335" cy="165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933056"/>
            <a:ext cx="3607300" cy="21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90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뉴스 등록과 상세 정보 조회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뉴스 </a:t>
            </a:r>
            <a:r>
              <a:rPr lang="ko-KR" altLang="en-US" dirty="0"/>
              <a:t>등록까지 테스트되었으면 이제 뉴스 상세 정보를 </a:t>
            </a:r>
            <a:r>
              <a:rPr lang="ko-KR" altLang="en-US" dirty="0" smtClean="0"/>
              <a:t>요청해봄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GET </a:t>
            </a:r>
            <a:r>
              <a:rPr lang="ko-KR" altLang="en-US" dirty="0"/>
              <a:t>방식으로 경로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en-US" altLang="ko-KR" dirty="0"/>
              <a:t>aid </a:t>
            </a:r>
            <a:r>
              <a:rPr lang="ko-KR" altLang="en-US" dirty="0"/>
              <a:t>값을 </a:t>
            </a:r>
            <a:r>
              <a:rPr lang="ko-KR" altLang="en-US" dirty="0" smtClean="0"/>
              <a:t>넣어줌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즉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부분에 </a:t>
            </a:r>
            <a:r>
              <a:rPr lang="en-US" altLang="ko-KR" b="1" dirty="0"/>
              <a:t>localhost:8080/</a:t>
            </a:r>
            <a:r>
              <a:rPr lang="en-US" altLang="ko-KR" b="1" dirty="0" err="1"/>
              <a:t>jwbook</a:t>
            </a:r>
            <a:r>
              <a:rPr lang="en-US" altLang="ko-KR" b="1" dirty="0"/>
              <a:t>/</a:t>
            </a:r>
            <a:r>
              <a:rPr lang="en-US" altLang="ko-KR" b="1" dirty="0" err="1"/>
              <a:t>api</a:t>
            </a:r>
            <a:r>
              <a:rPr lang="en-US" altLang="ko-KR" b="1" dirty="0"/>
              <a:t>/news/aid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입력하여 </a:t>
            </a:r>
            <a:r>
              <a:rPr lang="ko-KR" altLang="en-US" dirty="0"/>
              <a:t>결과를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42" y="2326563"/>
            <a:ext cx="4801316" cy="29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47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뉴스 </a:t>
            </a:r>
            <a:r>
              <a:rPr lang="ko-KR" altLang="en-US" b="1" dirty="0"/>
              <a:t>삭제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마지막으로 뉴스를 </a:t>
            </a:r>
            <a:r>
              <a:rPr lang="ko-KR" altLang="en-US" dirty="0" smtClean="0"/>
              <a:t>삭제해보기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로 하고 상세 정보 요청과 마찬가지로 경로 </a:t>
            </a:r>
            <a:r>
              <a:rPr lang="ko-KR" altLang="en-US" dirty="0" err="1"/>
              <a:t>파라미터로</a:t>
            </a:r>
            <a:r>
              <a:rPr lang="ko-KR" altLang="en-US" dirty="0"/>
              <a:t> </a:t>
            </a:r>
            <a:r>
              <a:rPr lang="en-US" altLang="ko-KR" dirty="0"/>
              <a:t>aid </a:t>
            </a:r>
            <a:r>
              <a:rPr lang="ko-KR" altLang="en-US" dirty="0"/>
              <a:t>값을 </a:t>
            </a:r>
            <a:r>
              <a:rPr lang="ko-KR" altLang="en-US" dirty="0" smtClean="0"/>
              <a:t>지정함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42" y="2059327"/>
            <a:ext cx="4801316" cy="28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15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1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39827A98-895F-4B75-BCDD-95031F06A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ea typeface="+mn-lt"/>
                <a:cs typeface="+mn-lt"/>
              </a:rPr>
              <a:t>REST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en-US" altLang="ko-KR" dirty="0" err="1">
                <a:ea typeface="+mn-lt"/>
                <a:cs typeface="+mn-lt"/>
              </a:rPr>
              <a:t>RESTful</a:t>
            </a:r>
            <a:r>
              <a:rPr lang="ko-KR" altLang="en-US" dirty="0">
                <a:ea typeface="+mn-lt"/>
                <a:cs typeface="+mn-lt"/>
              </a:rPr>
              <a:t>의 개념을 이해하고 </a:t>
            </a:r>
            <a:r>
              <a:rPr lang="en-US" altLang="ko-KR" dirty="0">
                <a:ea typeface="+mn-lt"/>
                <a:cs typeface="+mn-lt"/>
              </a:rPr>
              <a:t>REST API</a:t>
            </a:r>
            <a:r>
              <a:rPr lang="ko-KR" altLang="en-US" dirty="0">
                <a:ea typeface="+mn-lt"/>
                <a:cs typeface="+mn-lt"/>
              </a:rPr>
              <a:t>를 익힌다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en-US" altLang="ko-KR" dirty="0" smtClean="0">
                <a:ea typeface="+mn-lt"/>
                <a:cs typeface="+mn-lt"/>
              </a:rPr>
              <a:t>JAX-RS</a:t>
            </a:r>
            <a:r>
              <a:rPr lang="ko-KR" altLang="en-US" dirty="0">
                <a:ea typeface="+mn-lt"/>
                <a:cs typeface="+mn-lt"/>
              </a:rPr>
              <a:t>의 개념과 사용 과정을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en-US" altLang="ko-KR" dirty="0" smtClean="0">
                <a:ea typeface="+mn-lt"/>
                <a:cs typeface="+mn-lt"/>
              </a:rPr>
              <a:t>REST </a:t>
            </a:r>
            <a:r>
              <a:rPr lang="en-US" altLang="ko-KR" dirty="0">
                <a:ea typeface="+mn-lt"/>
                <a:cs typeface="+mn-lt"/>
              </a:rPr>
              <a:t>API</a:t>
            </a:r>
            <a:r>
              <a:rPr lang="ko-KR" altLang="en-US" dirty="0">
                <a:ea typeface="+mn-lt"/>
                <a:cs typeface="+mn-lt"/>
              </a:rPr>
              <a:t>를 통해 뉴스 서비스의 서버를 구현한다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781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01</a:t>
            </a:r>
          </a:p>
          <a:p>
            <a:pPr algn="ctr"/>
            <a:r>
              <a:rPr lang="en-US" altLang="ko-KR" sz="4000" b="1" dirty="0" smtClean="0">
                <a:latin typeface="맑은 고딕"/>
                <a:ea typeface="굴림"/>
              </a:rPr>
              <a:t>REST API </a:t>
            </a:r>
            <a:r>
              <a:rPr lang="ko-KR" altLang="en-US" sz="4000" b="1" dirty="0" smtClean="0">
                <a:latin typeface="+mn-ea"/>
                <a:ea typeface="+mn-ea"/>
              </a:rPr>
              <a:t>개발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REST(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2000</a:t>
            </a:r>
            <a:r>
              <a:rPr lang="ko-KR" altLang="en-US" dirty="0"/>
              <a:t>년 </a:t>
            </a:r>
            <a:r>
              <a:rPr lang="ko-KR" altLang="en-US" dirty="0" err="1"/>
              <a:t>로이</a:t>
            </a:r>
            <a:r>
              <a:rPr lang="ko-KR" altLang="en-US" dirty="0"/>
              <a:t> </a:t>
            </a:r>
            <a:r>
              <a:rPr lang="ko-KR" altLang="en-US" dirty="0" err="1"/>
              <a:t>필딩</a:t>
            </a:r>
            <a:r>
              <a:rPr lang="en-US" altLang="ko-KR" dirty="0"/>
              <a:t>Roy Fielding</a:t>
            </a:r>
            <a:r>
              <a:rPr lang="ko-KR" altLang="en-US" dirty="0"/>
              <a:t>의 박사 학위 논문에서 처음 </a:t>
            </a:r>
            <a:r>
              <a:rPr lang="ko-KR" altLang="en-US" dirty="0" smtClean="0"/>
              <a:t>제안된 </a:t>
            </a:r>
            <a:r>
              <a:rPr lang="ko-KR" altLang="en-US" dirty="0"/>
              <a:t>것으로</a:t>
            </a:r>
            <a:r>
              <a:rPr lang="en-US" altLang="ko-KR" dirty="0"/>
              <a:t>, </a:t>
            </a:r>
            <a:r>
              <a:rPr lang="ko-KR" altLang="en-US" dirty="0"/>
              <a:t>네트워크상에서 클라이언트와 서버 사이의 통신을 구현하는 방법에 대한 </a:t>
            </a:r>
            <a:r>
              <a:rPr lang="ko-KR" altLang="en-US" dirty="0" smtClean="0"/>
              <a:t>아이디</a:t>
            </a:r>
            <a:r>
              <a:rPr lang="ko-KR" altLang="en-US" dirty="0" smtClean="0"/>
              <a:t>어임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Resource</a:t>
            </a:r>
            <a:r>
              <a:rPr lang="ko-KR" altLang="en-US" dirty="0"/>
              <a:t>는 여러 형태의 </a:t>
            </a:r>
            <a:r>
              <a:rPr lang="en-US" altLang="ko-KR" dirty="0"/>
              <a:t>Representation(</a:t>
            </a:r>
            <a:r>
              <a:rPr lang="en-US" altLang="ko-KR" dirty="0" err="1"/>
              <a:t>json</a:t>
            </a:r>
            <a:r>
              <a:rPr lang="en-US" altLang="ko-KR" dirty="0"/>
              <a:t>, xml, text, </a:t>
            </a:r>
            <a:r>
              <a:rPr lang="en-US" altLang="ko-KR" dirty="0" err="1"/>
              <a:t>rss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전달할 수 있다는 개념을 의미함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Representation</a:t>
            </a:r>
          </a:p>
          <a:p>
            <a:pPr lvl="2"/>
            <a:r>
              <a:rPr lang="ko-KR" altLang="en-US" dirty="0" smtClean="0"/>
              <a:t>클라이언트가 </a:t>
            </a:r>
            <a:r>
              <a:rPr lang="ko-KR" altLang="en-US" dirty="0"/>
              <a:t>서버로 요청을 보냈을 때 서버가 응답으로 보내주는 </a:t>
            </a:r>
            <a:r>
              <a:rPr lang="en-US" altLang="ko-KR" dirty="0" smtClean="0"/>
              <a:t>Resource</a:t>
            </a:r>
            <a:r>
              <a:rPr lang="en-US" altLang="ko-KR" dirty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</a:t>
            </a:r>
            <a:r>
              <a:rPr lang="ko-KR" altLang="en-US" dirty="0"/>
              <a:t>호출 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48" y="3795104"/>
            <a:ext cx="5139505" cy="14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5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의 등장 배경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구조의 문제점 등장</a:t>
            </a:r>
            <a:endParaRPr lang="en-US" altLang="ko-KR" dirty="0"/>
          </a:p>
          <a:p>
            <a:pPr lvl="2"/>
            <a:r>
              <a:rPr lang="ko-KR" altLang="en-US" dirty="0" smtClean="0"/>
              <a:t>동시 </a:t>
            </a:r>
            <a:r>
              <a:rPr lang="ko-KR" altLang="en-US" dirty="0"/>
              <a:t>다중 접속에 대한 안정성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장애 대응</a:t>
            </a:r>
            <a:r>
              <a:rPr lang="en-US" altLang="ko-KR" dirty="0"/>
              <a:t>, </a:t>
            </a:r>
            <a:r>
              <a:rPr lang="ko-KR" altLang="en-US" dirty="0"/>
              <a:t>이중화 등 여러 기술적 문제를 </a:t>
            </a:r>
            <a:r>
              <a:rPr lang="ko-KR" altLang="en-US" dirty="0" smtClean="0"/>
              <a:t>자체적으로 </a:t>
            </a:r>
            <a:r>
              <a:rPr lang="ko-KR" altLang="en-US" dirty="0"/>
              <a:t>해결할 수 있는 역량과 고수준의 개발자와 서버 엔지니어가 </a:t>
            </a:r>
            <a:r>
              <a:rPr lang="ko-KR" altLang="en-US" dirty="0" smtClean="0"/>
              <a:t>필요함</a:t>
            </a:r>
            <a:endParaRPr lang="en-US" altLang="ko-KR" dirty="0"/>
          </a:p>
          <a:p>
            <a:pPr lvl="2"/>
            <a:r>
              <a:rPr lang="ko-KR" altLang="en-US" dirty="0" smtClean="0"/>
              <a:t>클라이언트와의 </a:t>
            </a:r>
            <a:r>
              <a:rPr lang="ko-KR" altLang="en-US" dirty="0"/>
              <a:t>통신을 위해 요청</a:t>
            </a:r>
            <a:r>
              <a:rPr lang="en-US" altLang="ko-KR" dirty="0"/>
              <a:t>, </a:t>
            </a:r>
            <a:r>
              <a:rPr lang="ko-KR" altLang="en-US" dirty="0"/>
              <a:t>응답</a:t>
            </a:r>
            <a:r>
              <a:rPr lang="en-US" altLang="ko-KR" dirty="0"/>
              <a:t>, </a:t>
            </a:r>
            <a:r>
              <a:rPr lang="ko-KR" altLang="en-US" dirty="0"/>
              <a:t>메시지 규격 등 프로토콜을 자체적으로 정의해야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ko-KR" altLang="en-US" dirty="0" smtClean="0"/>
              <a:t>전용 </a:t>
            </a:r>
            <a:r>
              <a:rPr lang="ko-KR" altLang="en-US" dirty="0"/>
              <a:t>프로토콜 사용으로 서비스 간 호환이 </a:t>
            </a:r>
            <a:r>
              <a:rPr lang="ko-KR" altLang="en-US" dirty="0" smtClean="0"/>
              <a:t>어려움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웹을 </a:t>
            </a:r>
            <a:r>
              <a:rPr lang="ko-KR" altLang="en-US" dirty="0"/>
              <a:t>사용하는 것으로 상당 부분 </a:t>
            </a:r>
            <a:r>
              <a:rPr lang="ko-KR" altLang="en-US" dirty="0" smtClean="0"/>
              <a:t>해결이 </a:t>
            </a:r>
            <a:r>
              <a:rPr lang="ko-KR" altLang="en-US" dirty="0" smtClean="0"/>
              <a:t>가능함</a:t>
            </a:r>
            <a:endParaRPr lang="en-US" altLang="ko-KR" dirty="0"/>
          </a:p>
          <a:p>
            <a:pPr lvl="2"/>
            <a:r>
              <a:rPr lang="ko-KR" altLang="en-US" dirty="0" smtClean="0"/>
              <a:t>웹은 </a:t>
            </a:r>
            <a:r>
              <a:rPr lang="ko-KR" altLang="en-US" dirty="0"/>
              <a:t>오랜 기간 검증된 서버 소프트웨어를 통해 안정성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백업 등의 모든 솔루션을 </a:t>
            </a:r>
            <a:r>
              <a:rPr lang="ko-KR" altLang="en-US" dirty="0" smtClean="0"/>
              <a:t>갖추고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2"/>
            <a:r>
              <a:rPr lang="en-US" altLang="ko-KR" dirty="0"/>
              <a:t>HTTP </a:t>
            </a:r>
            <a:r>
              <a:rPr lang="ko-KR" altLang="en-US" dirty="0"/>
              <a:t>프로토콜 사용으로 호환성 제공이 </a:t>
            </a:r>
            <a:r>
              <a:rPr lang="ko-KR" altLang="en-US" dirty="0" smtClean="0"/>
              <a:t>가능함</a:t>
            </a:r>
            <a:endParaRPr lang="en-US" altLang="ko-KR" dirty="0"/>
          </a:p>
          <a:p>
            <a:pPr lvl="2"/>
            <a:r>
              <a:rPr lang="ko-KR" altLang="en-US" dirty="0" smtClean="0"/>
              <a:t>자바</a:t>
            </a:r>
            <a:r>
              <a:rPr lang="en-US" altLang="ko-KR" dirty="0"/>
              <a:t>, </a:t>
            </a:r>
            <a:r>
              <a:rPr lang="ko-KR" altLang="en-US" dirty="0" err="1"/>
              <a:t>서블릿</a:t>
            </a:r>
            <a:r>
              <a:rPr lang="ko-KR" altLang="en-US" dirty="0"/>
              <a:t> 등 다양한 서버 측 프로그래밍 기술을 그대로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그러나 웹은 기본적으로 클라이언트 요청에 대한 응답으로 화면 중심의 </a:t>
            </a:r>
            <a:r>
              <a:rPr lang="en-US" altLang="ko-KR" dirty="0"/>
              <a:t>HTML</a:t>
            </a:r>
            <a:r>
              <a:rPr lang="ko-KR" altLang="en-US" dirty="0"/>
              <a:t>을 제공하는 시스템이기 때문에 단순히 데이터를 주고받고자 하는 서비스에는 적합하지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03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의 등장 배경</a:t>
            </a:r>
          </a:p>
          <a:p>
            <a:pPr marL="698500" lvl="1" indent="-342900">
              <a:buFont typeface="+mj-ea"/>
              <a:buAutoNum type="circleNumDbPlain" startAt="4"/>
            </a:pPr>
            <a:r>
              <a:rPr lang="ko-KR" altLang="en-US" dirty="0" smtClean="0"/>
              <a:t>이에 </a:t>
            </a:r>
            <a:r>
              <a:rPr lang="ko-KR" altLang="en-US" dirty="0"/>
              <a:t>따라 </a:t>
            </a:r>
            <a:r>
              <a:rPr lang="ko-KR" altLang="en-US" dirty="0" err="1"/>
              <a:t>확장성이</a:t>
            </a:r>
            <a:r>
              <a:rPr lang="ko-KR" altLang="en-US" dirty="0"/>
              <a:t> 뛰어나고 경량의 데이터 구조라고 할 수 있는 </a:t>
            </a:r>
            <a:r>
              <a:rPr lang="en-US" altLang="ko-KR" dirty="0"/>
              <a:t>JSON</a:t>
            </a:r>
            <a:r>
              <a:rPr lang="ko-KR" altLang="en-US" dirty="0"/>
              <a:t>이 주목을 받기 </a:t>
            </a:r>
            <a:r>
              <a:rPr lang="ko-KR" altLang="en-US" dirty="0" smtClean="0"/>
              <a:t>시작함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JSON</a:t>
            </a:r>
            <a:r>
              <a:rPr lang="en-US" altLang="ko-KR" dirty="0"/>
              <a:t>(</a:t>
            </a:r>
            <a:r>
              <a:rPr lang="en-US" altLang="ko-KR" dirty="0" smtClean="0"/>
              <a:t>JavaScript </a:t>
            </a:r>
            <a:r>
              <a:rPr lang="en-US" altLang="ko-KR" dirty="0"/>
              <a:t>Object </a:t>
            </a:r>
            <a:r>
              <a:rPr lang="en-US" altLang="ko-KR" dirty="0" smtClean="0"/>
              <a:t>Notation): </a:t>
            </a:r>
            <a:r>
              <a:rPr lang="ko-KR" altLang="en-US" dirty="0"/>
              <a:t>그 자체로 자바스크립트 객체 구조를 가지고 있어 웹 브라우저에서 바로 이해할 수 있고 처리 가능한 구조라는 특징이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marL="698500" lvl="1" indent="-342900">
              <a:buFont typeface="+mj-ea"/>
              <a:buAutoNum type="circleNumDbPlain" startAt="5"/>
            </a:pPr>
            <a:r>
              <a:rPr lang="ko-KR" altLang="en-US" dirty="0" smtClean="0"/>
              <a:t>이와 </a:t>
            </a:r>
            <a:r>
              <a:rPr lang="ko-KR" altLang="en-US" dirty="0"/>
              <a:t>함께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ko-KR" altLang="en-US" dirty="0"/>
              <a:t>개념이 재조명되어 본격적으로 적용되기 시작해 지금의 </a:t>
            </a:r>
            <a:r>
              <a:rPr lang="ko-KR" altLang="en-US" dirty="0" err="1"/>
              <a:t>프런트엔드</a:t>
            </a:r>
            <a:r>
              <a:rPr lang="ko-KR" altLang="en-US" dirty="0"/>
              <a:t> 중심 개발을 이끌게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en-US" altLang="ko-KR" dirty="0"/>
              <a:t>REST</a:t>
            </a:r>
            <a:r>
              <a:rPr lang="ko-KR" altLang="en-US" dirty="0"/>
              <a:t>는 현재 </a:t>
            </a:r>
            <a:r>
              <a:rPr lang="en-US" altLang="ko-KR" dirty="0"/>
              <a:t>HTTP</a:t>
            </a:r>
            <a:r>
              <a:rPr lang="ko-KR" altLang="en-US" dirty="0"/>
              <a:t>와 </a:t>
            </a:r>
            <a:r>
              <a:rPr lang="en-US" altLang="ko-KR" dirty="0"/>
              <a:t>JSON</a:t>
            </a:r>
            <a:r>
              <a:rPr lang="ko-KR" altLang="en-US" dirty="0"/>
              <a:t>을 함께 사용하여 </a:t>
            </a:r>
            <a:r>
              <a:rPr lang="en-US" altLang="ko-KR" dirty="0"/>
              <a:t>Open API</a:t>
            </a:r>
            <a:r>
              <a:rPr lang="ko-KR" altLang="en-US" dirty="0"/>
              <a:t>를 구현하는 형태로 많이 </a:t>
            </a:r>
            <a:r>
              <a:rPr lang="ko-KR" altLang="en-US" dirty="0" smtClean="0"/>
              <a:t>사용됨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</a:t>
            </a:r>
            <a:r>
              <a:rPr lang="en-US" altLang="ko-KR" dirty="0"/>
              <a:t>Open API</a:t>
            </a:r>
            <a:r>
              <a:rPr lang="ko-KR" altLang="en-US" dirty="0"/>
              <a:t>는 </a:t>
            </a:r>
            <a:r>
              <a:rPr lang="en-US" altLang="ko-KR" dirty="0"/>
              <a:t>REST </a:t>
            </a:r>
            <a:r>
              <a:rPr lang="ko-KR" altLang="en-US" dirty="0"/>
              <a:t>아키텍처를 기반으로 만들어져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/>
              <a:t>REST </a:t>
            </a:r>
            <a:r>
              <a:rPr lang="ko-KR" altLang="en-US" dirty="0"/>
              <a:t>원칙을 따르는 시스템을 </a:t>
            </a:r>
            <a:r>
              <a:rPr lang="en-US" altLang="ko-KR" dirty="0" err="1"/>
              <a:t>RESTful</a:t>
            </a:r>
            <a:r>
              <a:rPr lang="ko-KR" altLang="en-US" dirty="0"/>
              <a:t>이라 하며 웹 기반으로 구현된 서비스이므로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ko-KR" altLang="en-US" dirty="0"/>
              <a:t>웹 서비스라고 </a:t>
            </a:r>
            <a:r>
              <a:rPr lang="ko-KR" altLang="en-US" dirty="0" smtClean="0"/>
              <a:t>이야기함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890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9085</TotalTime>
  <Words>2118</Words>
  <Application>Microsoft Office PowerPoint</Application>
  <PresentationFormat>화면 슬라이드 쇼(4:3)</PresentationFormat>
  <Paragraphs>256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굴림</vt:lpstr>
      <vt:lpstr>Arial</vt:lpstr>
      <vt:lpstr>함초롬돋움</vt:lpstr>
      <vt:lpstr>맑은 고딕</vt:lpstr>
      <vt:lpstr>Times New Roman</vt:lpstr>
      <vt:lpstr>HY견고딕</vt:lpstr>
      <vt:lpstr>Wingdings</vt:lpstr>
      <vt:lpstr>Tahoma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API란?</vt:lpstr>
      <vt:lpstr>REST API란?</vt:lpstr>
      <vt:lpstr>REST API란?</vt:lpstr>
      <vt:lpstr>PowerPoint 프레젠테이션</vt:lpstr>
      <vt:lpstr>JAX-RS란?</vt:lpstr>
      <vt:lpstr>JAX-RS란?</vt:lpstr>
      <vt:lpstr>JAX-RS 사용 과정</vt:lpstr>
      <vt:lpstr>JAX-RS 사용 과정</vt:lpstr>
      <vt:lpstr>JAX-RS 사용 과정</vt:lpstr>
      <vt:lpstr>JAX-RS 사용 과정</vt:lpstr>
      <vt:lpstr>JAX-RS 사용 과정</vt:lpstr>
      <vt:lpstr>PowerPoint 프레젠테이션</vt:lpstr>
      <vt:lpstr>REST 클라이언트란?</vt:lpstr>
      <vt:lpstr>REST 클라이언트란?</vt:lpstr>
      <vt:lpstr>REST 클라이언트란?</vt:lpstr>
      <vt:lpstr>PowerPoint 프레젠테이션</vt:lpstr>
      <vt:lpstr>JAX-RS로 REST API 서버 구현</vt:lpstr>
      <vt:lpstr>JAX-RS 설치</vt:lpstr>
      <vt:lpstr>JAX-RS 설치</vt:lpstr>
      <vt:lpstr>서비스 구현</vt:lpstr>
      <vt:lpstr>서비스 구현</vt:lpstr>
      <vt:lpstr>실행 및 결과 확인</vt:lpstr>
      <vt:lpstr>PowerPoint 프레젠테이션</vt:lpstr>
      <vt:lpstr>Postman으로 REST API 테스트</vt:lpstr>
      <vt:lpstr>Postman 설치 및 워크스페이스 생성</vt:lpstr>
      <vt:lpstr>Postman 설치 및 워크스페이스 생성</vt:lpstr>
      <vt:lpstr>테스트</vt:lpstr>
      <vt:lpstr>테스트</vt:lpstr>
      <vt:lpstr>PowerPoint 프레젠테이션</vt:lpstr>
      <vt:lpstr>뉴스 REST API 서버 구현</vt:lpstr>
      <vt:lpstr>API 설계</vt:lpstr>
      <vt:lpstr>API 구현</vt:lpstr>
      <vt:lpstr>API 구현</vt:lpstr>
      <vt:lpstr>API 구현</vt:lpstr>
      <vt:lpstr>API 구현</vt:lpstr>
      <vt:lpstr>실행 및 결과 확인</vt:lpstr>
      <vt:lpstr>실행 및 결과 확인</vt:lpstr>
      <vt:lpstr>실행 및 결과 확인</vt:lpstr>
      <vt:lpstr>실행 및 결과 확인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acauser2</cp:lastModifiedBy>
  <cp:revision>1684</cp:revision>
  <dcterms:created xsi:type="dcterms:W3CDTF">2012-07-11T10:23:22Z</dcterms:created>
  <dcterms:modified xsi:type="dcterms:W3CDTF">2021-10-05T01:44:57Z</dcterms:modified>
</cp:coreProperties>
</file>