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65" r:id="rId2"/>
    <p:sldId id="373" r:id="rId3"/>
    <p:sldId id="447" r:id="rId4"/>
    <p:sldId id="442" r:id="rId5"/>
    <p:sldId id="443" r:id="rId6"/>
    <p:sldId id="444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45" r:id="rId16"/>
    <p:sldId id="462" r:id="rId17"/>
    <p:sldId id="463" r:id="rId18"/>
    <p:sldId id="464" r:id="rId19"/>
    <p:sldId id="465" r:id="rId20"/>
    <p:sldId id="466" r:id="rId21"/>
    <p:sldId id="449" r:id="rId22"/>
    <p:sldId id="467" r:id="rId23"/>
    <p:sldId id="468" r:id="rId24"/>
    <p:sldId id="469" r:id="rId25"/>
    <p:sldId id="470" r:id="rId26"/>
    <p:sldId id="471" r:id="rId27"/>
    <p:sldId id="472" r:id="rId28"/>
    <p:sldId id="506" r:id="rId29"/>
    <p:sldId id="474" r:id="rId30"/>
    <p:sldId id="475" r:id="rId31"/>
    <p:sldId id="476" r:id="rId32"/>
    <p:sldId id="450" r:id="rId33"/>
    <p:sldId id="477" r:id="rId34"/>
    <p:sldId id="479" r:id="rId35"/>
    <p:sldId id="480" r:id="rId36"/>
    <p:sldId id="481" r:id="rId37"/>
    <p:sldId id="482" r:id="rId38"/>
    <p:sldId id="478" r:id="rId39"/>
    <p:sldId id="483" r:id="rId40"/>
    <p:sldId id="484" r:id="rId41"/>
    <p:sldId id="451" r:id="rId42"/>
    <p:sldId id="485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507" r:id="rId53"/>
    <p:sldId id="497" r:id="rId54"/>
    <p:sldId id="452" r:id="rId55"/>
    <p:sldId id="486" r:id="rId56"/>
    <p:sldId id="498" r:id="rId57"/>
    <p:sldId id="499" r:id="rId58"/>
    <p:sldId id="500" r:id="rId59"/>
    <p:sldId id="501" r:id="rId60"/>
    <p:sldId id="502" r:id="rId61"/>
    <p:sldId id="503" r:id="rId62"/>
    <p:sldId id="453" r:id="rId63"/>
    <p:sldId id="504" r:id="rId64"/>
    <p:sldId id="487" r:id="rId65"/>
    <p:sldId id="505" r:id="rId66"/>
    <p:sldId id="448" r:id="rId67"/>
  </p:sldIdLst>
  <p:sldSz cx="9144000" cy="6858000" type="screen4x3"/>
  <p:notesSz cx="6858000" cy="9144000"/>
  <p:embeddedFontLst>
    <p:embeddedFont>
      <p:font typeface="맑은 고딕" pitchFamily="50" charset="-127"/>
      <p:regular r:id="rId70"/>
      <p:bold r:id="rId71"/>
    </p:embeddedFont>
    <p:embeddedFont>
      <p:font typeface="HY견고딕" pitchFamily="18" charset="-127"/>
      <p:regular r:id="rId72"/>
    </p:embeddedFont>
    <p:embeddedFont>
      <p:font typeface="함초롬돋움" pitchFamily="50" charset="-127"/>
      <p:regular r:id="rId73"/>
      <p:bold r:id="rId74"/>
    </p:embeddedFont>
    <p:embeddedFont>
      <p:font typeface="Tahoma" pitchFamily="34" charset="0"/>
      <p:regular r:id="rId75"/>
      <p:bold r:id="rId76"/>
    </p:embeddedFont>
    <p:embeddedFont>
      <p:font typeface="Arial Black" pitchFamily="34" charset="0"/>
      <p:bold r:id="rId7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107" d="100"/>
          <a:sy n="107" d="100"/>
        </p:scale>
        <p:origin x="-2016" y="-9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2021-10-08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2021-10-08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xmlns="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xmlns="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5.x </a:t>
            </a:r>
            <a:r>
              <a:rPr lang="ko-KR" altLang="en-US" dirty="0"/>
              <a:t>개선 사항 및 주요 버전</a:t>
            </a:r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/>
              <a:t>11, 12 </a:t>
            </a:r>
            <a:r>
              <a:rPr lang="ko-KR" altLang="en-US" dirty="0"/>
              <a:t>지원</a:t>
            </a:r>
          </a:p>
          <a:p>
            <a:pPr lvl="1"/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지원</a:t>
            </a:r>
          </a:p>
          <a:p>
            <a:pPr lvl="1"/>
            <a:r>
              <a:rPr lang="ko-KR" altLang="en-US" dirty="0" smtClean="0"/>
              <a:t>함수형 </a:t>
            </a:r>
            <a:r>
              <a:rPr lang="ko-KR" altLang="en-US" dirty="0"/>
              <a:t>웹 프레임워크</a:t>
            </a:r>
          </a:p>
          <a:p>
            <a:pPr lvl="1"/>
            <a:r>
              <a:rPr lang="ko-KR" altLang="en-US" dirty="0" err="1" smtClean="0"/>
              <a:t>코틀린</a:t>
            </a:r>
            <a:r>
              <a:rPr lang="ko-KR" altLang="en-US" dirty="0" smtClean="0"/>
              <a:t> </a:t>
            </a:r>
            <a:r>
              <a:rPr lang="ko-KR" altLang="en-US" dirty="0"/>
              <a:t>언어 지원</a:t>
            </a:r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/>
              <a:t>3.1, JMS 2.0, JPA2.1, JAX-RS 2.0 </a:t>
            </a:r>
            <a:r>
              <a:rPr lang="ko-KR" altLang="en-US" dirty="0"/>
              <a:t>등 </a:t>
            </a:r>
            <a:r>
              <a:rPr lang="en-US" altLang="ko-KR" dirty="0"/>
              <a:t>API </a:t>
            </a:r>
            <a:r>
              <a:rPr lang="ko-KR" altLang="en-US" dirty="0"/>
              <a:t>버전 지원 개선</a:t>
            </a:r>
          </a:p>
          <a:p>
            <a:pPr lvl="1"/>
            <a:r>
              <a:rPr lang="ko-KR" altLang="en-US" dirty="0" err="1" smtClean="0"/>
              <a:t>하이버네이트</a:t>
            </a:r>
            <a:r>
              <a:rPr lang="en-US" altLang="ko-KR" dirty="0"/>
              <a:t>5, Jackson 2.6, Junit5 </a:t>
            </a:r>
            <a:r>
              <a:rPr lang="ko-KR" altLang="en-US" dirty="0"/>
              <a:t>등 지원</a:t>
            </a:r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/>
              <a:t>톰캣</a:t>
            </a:r>
            <a:r>
              <a:rPr lang="en-US" altLang="ko-KR" dirty="0"/>
              <a:t>, </a:t>
            </a:r>
            <a:r>
              <a:rPr lang="ko-KR" altLang="en-US" dirty="0" err="1"/>
              <a:t>제티</a:t>
            </a:r>
            <a:r>
              <a:rPr lang="en-US" altLang="ko-KR" dirty="0"/>
              <a:t>, </a:t>
            </a:r>
            <a:r>
              <a:rPr lang="ko-KR" altLang="en-US" dirty="0" err="1"/>
              <a:t>네티</a:t>
            </a:r>
            <a:r>
              <a:rPr lang="en-US" altLang="ko-KR" dirty="0"/>
              <a:t>, </a:t>
            </a:r>
            <a:r>
              <a:rPr lang="ko-KR" altLang="en-US" dirty="0" err="1"/>
              <a:t>언더토우</a:t>
            </a:r>
            <a:r>
              <a:rPr lang="ko-KR" altLang="en-US" dirty="0"/>
              <a:t> 등 서버 지원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88" y="4365104"/>
            <a:ext cx="5710425" cy="127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부트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프레임워크 기반의 프로젝트를 빠르고 간편하게 시작할 수 있게 </a:t>
            </a:r>
            <a:r>
              <a:rPr lang="ko-KR" altLang="en-US" dirty="0" smtClean="0"/>
              <a:t>해줌</a:t>
            </a:r>
            <a:endParaRPr lang="en-US" altLang="ko-KR" dirty="0"/>
          </a:p>
          <a:p>
            <a:pPr lvl="2"/>
            <a:r>
              <a:rPr lang="ko-KR" altLang="en-US" dirty="0" smtClean="0"/>
              <a:t>스프링 </a:t>
            </a:r>
            <a:r>
              <a:rPr lang="ko-KR" altLang="en-US" dirty="0"/>
              <a:t>부트는 스프링에 대한 전문적인 지식이 없어도 특정 목적의 개발환경과 프로젝트 </a:t>
            </a:r>
            <a:r>
              <a:rPr lang="ko-KR" altLang="en-US" dirty="0" smtClean="0"/>
              <a:t>구조를 </a:t>
            </a:r>
            <a:r>
              <a:rPr lang="ko-KR" altLang="en-US" dirty="0"/>
              <a:t>자동으로 생성하고 바로 사용할 수 있도록 </a:t>
            </a:r>
            <a:r>
              <a:rPr lang="ko-KR" altLang="en-US" dirty="0" smtClean="0"/>
              <a:t>도와줌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톰캣</a:t>
            </a:r>
            <a:r>
              <a:rPr lang="en-US" altLang="ko-KR" dirty="0"/>
              <a:t>, </a:t>
            </a:r>
            <a:r>
              <a:rPr lang="ko-KR" altLang="en-US" dirty="0" err="1"/>
              <a:t>제티와</a:t>
            </a:r>
            <a:r>
              <a:rPr lang="ko-KR" altLang="en-US" dirty="0"/>
              <a:t> 같은 </a:t>
            </a:r>
            <a:r>
              <a:rPr lang="en-US" altLang="ko-KR" dirty="0"/>
              <a:t>WAS</a:t>
            </a:r>
            <a:r>
              <a:rPr lang="ko-KR" altLang="en-US" dirty="0"/>
              <a:t>도 </a:t>
            </a:r>
            <a:r>
              <a:rPr lang="ko-KR" altLang="en-US" dirty="0" smtClean="0"/>
              <a:t>내장하고 </a:t>
            </a:r>
            <a:r>
              <a:rPr lang="ko-KR" altLang="en-US" dirty="0"/>
              <a:t>있으며</a:t>
            </a:r>
            <a:r>
              <a:rPr lang="en-US" altLang="ko-KR" dirty="0"/>
              <a:t>, </a:t>
            </a:r>
            <a:r>
              <a:rPr lang="ko-KR" altLang="en-US" dirty="0"/>
              <a:t>별도의 웹 서버 설치나 실행 없이 스프링 부트 애플리케이션을 실행하는 </a:t>
            </a:r>
            <a:r>
              <a:rPr lang="ko-KR" altLang="en-US" dirty="0" smtClean="0"/>
              <a:t>것으로 웹 </a:t>
            </a:r>
            <a:r>
              <a:rPr lang="ko-KR" altLang="en-US" dirty="0"/>
              <a:t>애플리케이션의 구동이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2"/>
            <a:r>
              <a:rPr lang="ko-KR" altLang="en-US" dirty="0"/>
              <a:t>특히 최근 유행하고 있는 </a:t>
            </a:r>
            <a:r>
              <a:rPr lang="en-US" altLang="ko-KR" dirty="0"/>
              <a:t>MSA </a:t>
            </a:r>
            <a:r>
              <a:rPr lang="ko-KR" altLang="en-US" dirty="0"/>
              <a:t>기반의 서비스 개발에 </a:t>
            </a:r>
            <a:r>
              <a:rPr lang="ko-KR" altLang="en-US" dirty="0" smtClean="0"/>
              <a:t>유용함</a:t>
            </a:r>
            <a:endParaRPr lang="en-US" altLang="ko-KR" dirty="0"/>
          </a:p>
          <a:p>
            <a:pPr lvl="1"/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(Reactive Stack)</a:t>
            </a:r>
            <a:r>
              <a:rPr lang="ko-KR" altLang="en-US" dirty="0" smtClean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(Servlet Stack)</a:t>
            </a:r>
            <a:r>
              <a:rPr lang="ko-KR" altLang="en-US" dirty="0" smtClean="0"/>
              <a:t>을 구분함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7" y="3645024"/>
            <a:ext cx="3419526" cy="28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5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</a:t>
            </a:r>
            <a:r>
              <a:rPr lang="en-US" altLang="ko-KR" dirty="0"/>
              <a:t>Reactive Stack)</a:t>
            </a:r>
            <a:endParaRPr lang="ko-KR" altLang="en-US" dirty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구조를 사용하며 멀티코어 시스템의 장점을 살리고 대규모 사용자 접속을 처리하는 데 유용한 구조로 설계되어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 err="1"/>
              <a:t>네티</a:t>
            </a:r>
            <a:r>
              <a:rPr lang="en-US" altLang="ko-KR" dirty="0"/>
              <a:t>, </a:t>
            </a:r>
            <a:r>
              <a:rPr lang="ko-KR" altLang="en-US" dirty="0" err="1"/>
              <a:t>언더토우</a:t>
            </a:r>
            <a:r>
              <a:rPr lang="ko-KR" altLang="en-US" dirty="0"/>
              <a:t> 및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3.1 </a:t>
            </a:r>
            <a:r>
              <a:rPr lang="ko-KR" altLang="en-US" dirty="0"/>
              <a:t>이상의 컨테이너를 사용하며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라고 하는 새로운 프레임워크를 사용해 </a:t>
            </a:r>
            <a:r>
              <a:rPr lang="ko-KR" altLang="en-US" dirty="0" smtClean="0"/>
              <a:t>개발됨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물론 </a:t>
            </a: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8.5 </a:t>
            </a:r>
            <a:r>
              <a:rPr lang="ko-KR" altLang="en-US" dirty="0"/>
              <a:t>이상도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기본적으로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ko-KR" altLang="en-US" dirty="0"/>
              <a:t>데이터베이스와의 연동을 </a:t>
            </a:r>
            <a:r>
              <a:rPr lang="ko-KR" altLang="en-US" dirty="0" smtClean="0"/>
              <a:t>지원함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98" y="3717032"/>
            <a:ext cx="5739805" cy="181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1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</a:t>
            </a:r>
            <a:r>
              <a:rPr lang="en-US" altLang="ko-KR" dirty="0"/>
              <a:t>Servlet Stack)</a:t>
            </a:r>
            <a:endParaRPr lang="ko-KR" altLang="en-US" dirty="0"/>
          </a:p>
          <a:p>
            <a:pPr lvl="1"/>
            <a:r>
              <a:rPr lang="ko-KR" altLang="en-US" dirty="0"/>
              <a:t>기존과 같이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ko-KR" altLang="en-US" dirty="0" smtClean="0"/>
              <a:t>기반한 </a:t>
            </a:r>
            <a:r>
              <a:rPr lang="ko-KR" altLang="en-US" dirty="0"/>
              <a:t>동기 방식의 블로킹 </a:t>
            </a:r>
            <a:r>
              <a:rPr lang="en-US" altLang="ko-KR" dirty="0"/>
              <a:t>I/O </a:t>
            </a:r>
            <a:r>
              <a:rPr lang="ko-KR" altLang="en-US" dirty="0"/>
              <a:t>구조를 사용하며 하나의 요청은 하나의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처리됨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/>
              <a:t>톰캣과</a:t>
            </a:r>
            <a:r>
              <a:rPr lang="ko-KR" altLang="en-US" dirty="0"/>
              <a:t> 같은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컨테이너를 사용하며</a:t>
            </a:r>
            <a:r>
              <a:rPr lang="en-US" altLang="ko-KR" dirty="0"/>
              <a:t>, </a:t>
            </a:r>
            <a:r>
              <a:rPr lang="ko-KR" altLang="en-US" dirty="0"/>
              <a:t>전통적인 </a:t>
            </a:r>
            <a:r>
              <a:rPr lang="en-US" altLang="ko-KR" dirty="0"/>
              <a:t>Spring MVC </a:t>
            </a:r>
            <a:r>
              <a:rPr lang="ko-KR" altLang="en-US" dirty="0"/>
              <a:t>기반의 서버 프로그램 개발과 </a:t>
            </a:r>
            <a:r>
              <a:rPr lang="en-US" altLang="ko-KR" dirty="0"/>
              <a:t>JPA, JDBC,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ko-KR" altLang="en-US" dirty="0"/>
              <a:t>데이터베이스 지원을 </a:t>
            </a:r>
            <a:r>
              <a:rPr lang="ko-KR" altLang="en-US" dirty="0" smtClean="0"/>
              <a:t>포함함</a:t>
            </a:r>
            <a:endParaRPr lang="en-US" altLang="ko-KR" dirty="0"/>
          </a:p>
          <a:p>
            <a:pPr lvl="1"/>
            <a:r>
              <a:rPr lang="ko-KR" altLang="en-US" dirty="0"/>
              <a:t>기존 스프링 부트와 동일한 방식의 개발 모델과 </a:t>
            </a:r>
            <a:r>
              <a:rPr lang="en-US" altLang="ko-KR" dirty="0"/>
              <a:t>API </a:t>
            </a:r>
            <a:r>
              <a:rPr lang="ko-KR" altLang="en-US" dirty="0"/>
              <a:t>구조로 이해하면 </a:t>
            </a:r>
            <a:r>
              <a:rPr lang="ko-KR" altLang="en-US" dirty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98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리액티브</a:t>
            </a:r>
            <a:r>
              <a:rPr lang="ko-KR" altLang="en-US" dirty="0"/>
              <a:t> 프로그래밍</a:t>
            </a:r>
          </a:p>
          <a:p>
            <a:pPr lvl="1"/>
            <a:r>
              <a:rPr lang="ko-KR" altLang="en-US" dirty="0" smtClean="0"/>
              <a:t>변화에 </a:t>
            </a:r>
            <a:r>
              <a:rPr lang="ko-KR" altLang="en-US" dirty="0"/>
              <a:t>반응하는 프로그램 </a:t>
            </a:r>
            <a:r>
              <a:rPr lang="ko-KR" altLang="en-US" dirty="0" smtClean="0"/>
              <a:t>모델로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기본적으로 </a:t>
            </a:r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 smtClean="0"/>
              <a:t>기반으로 </a:t>
            </a:r>
            <a:r>
              <a:rPr lang="ko-KR" altLang="en-US" dirty="0"/>
              <a:t>데이터 흐름과 변화 전파에 중점을 둔 프로그래밍 패러다임을 </a:t>
            </a:r>
            <a:r>
              <a:rPr lang="ko-KR" altLang="en-US" dirty="0" smtClean="0"/>
              <a:t>말함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/>
              <a:t>프로그래밍은 데이터의 흐름을 먼저 </a:t>
            </a:r>
            <a:r>
              <a:rPr lang="ko-KR" altLang="en-US" dirty="0" smtClean="0"/>
              <a:t>정의하고 </a:t>
            </a:r>
            <a:r>
              <a:rPr lang="ko-KR" altLang="en-US" dirty="0"/>
              <a:t>데이터가 변경되었을 때 연관된 함수나 수식이 업데이트되는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en-US" altLang="ko-KR" dirty="0"/>
              <a:t>React, </a:t>
            </a:r>
            <a:r>
              <a:rPr lang="en-US" altLang="ko-KR" dirty="0" err="1"/>
              <a:t>RxJava</a:t>
            </a:r>
            <a:r>
              <a:rPr lang="ko-KR" altLang="en-US" dirty="0"/>
              <a:t>와 같이 최근 </a:t>
            </a:r>
            <a:r>
              <a:rPr lang="ko-KR" altLang="en-US" dirty="0" smtClean="0"/>
              <a:t>유행하는 </a:t>
            </a:r>
            <a:r>
              <a:rPr lang="ko-KR" altLang="en-US" dirty="0"/>
              <a:t>각종 프레임워크와 라이브러리의 기본 철학임</a:t>
            </a:r>
            <a:endParaRPr lang="en-US" altLang="ko-KR" dirty="0"/>
          </a:p>
          <a:p>
            <a:pPr lvl="1"/>
            <a:r>
              <a:rPr lang="ko-KR" altLang="en-US" dirty="0" smtClean="0"/>
              <a:t>최근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프로그래밍이 </a:t>
            </a:r>
            <a:r>
              <a:rPr lang="ko-KR" altLang="en-US" dirty="0" smtClean="0"/>
              <a:t>주목 </a:t>
            </a:r>
            <a:r>
              <a:rPr lang="ko-KR" altLang="en-US" dirty="0"/>
              <a:t>받는 </a:t>
            </a:r>
            <a:r>
              <a:rPr lang="ko-KR" altLang="en-US" dirty="0" smtClean="0"/>
              <a:t>이유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기법을 통해 개발의 효율을 </a:t>
            </a:r>
            <a:r>
              <a:rPr lang="ko-KR" altLang="en-US" dirty="0" smtClean="0"/>
              <a:t>높여줌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적은 </a:t>
            </a:r>
            <a:r>
              <a:rPr lang="ko-KR" altLang="en-US" dirty="0" err="1"/>
              <a:t>스레드</a:t>
            </a:r>
            <a:r>
              <a:rPr lang="ko-KR" altLang="en-US" dirty="0"/>
              <a:t> 개수로 더 많은 부하를 처리할 </a:t>
            </a:r>
            <a:r>
              <a:rPr lang="ko-KR" altLang="en-US" dirty="0" smtClean="0"/>
              <a:t>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2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 err="1" smtClean="0">
                <a:latin typeface="맑은 고딕"/>
                <a:ea typeface="굴림"/>
              </a:rPr>
              <a:t>IoC</a:t>
            </a:r>
            <a:r>
              <a:rPr lang="en-US" altLang="ko-KR" sz="4000" b="1" dirty="0" smtClean="0">
                <a:latin typeface="맑은 고딕"/>
                <a:ea typeface="굴림"/>
              </a:rPr>
              <a:t>, DI, AOP</a:t>
            </a:r>
            <a:endParaRPr lang="en-US" altLang="ko-KR" sz="4000" b="1" dirty="0">
              <a:latin typeface="맑은 고딕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(Inversion </a:t>
            </a:r>
            <a:r>
              <a:rPr lang="en-US" altLang="ko-KR" dirty="0"/>
              <a:t>of </a:t>
            </a:r>
            <a:r>
              <a:rPr lang="en-US" altLang="ko-KR" dirty="0" smtClean="0"/>
              <a:t>Control)</a:t>
            </a:r>
          </a:p>
          <a:p>
            <a:pPr lvl="1"/>
            <a:r>
              <a:rPr lang="ko-KR" altLang="en-US" dirty="0" smtClean="0"/>
              <a:t>우리말로 </a:t>
            </a:r>
            <a:r>
              <a:rPr lang="ko-KR" altLang="en-US" dirty="0"/>
              <a:t>‘제어의 역행’이라고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기존의 프로그램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main( )</a:t>
            </a:r>
            <a:r>
              <a:rPr lang="ko-KR" altLang="en-US" dirty="0"/>
              <a:t>처럼 프로그램이 시작되는 곳에서 필요한 객체를 생성하고</a:t>
            </a:r>
            <a:r>
              <a:rPr lang="en-US" altLang="ko-KR" dirty="0"/>
              <a:t>, </a:t>
            </a:r>
            <a:r>
              <a:rPr lang="ko-KR" altLang="en-US" dirty="0"/>
              <a:t>생성된 객체의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호출하는 흐름을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ko-KR" altLang="en-US" dirty="0"/>
              <a:t>작업을 수행하는 쪽에서 객체를 생성하는 일반적인 개념을 뒤집은 것으로</a:t>
            </a:r>
            <a:r>
              <a:rPr lang="en-US" altLang="ko-KR" dirty="0"/>
              <a:t>, </a:t>
            </a:r>
            <a:r>
              <a:rPr lang="ko-KR" altLang="en-US" dirty="0"/>
              <a:t>프로그램 제어를 자신이 아닌 다른 곳에 </a:t>
            </a:r>
            <a:r>
              <a:rPr lang="ko-KR" altLang="en-US" dirty="0" smtClean="0"/>
              <a:t>위임함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즉 </a:t>
            </a:r>
            <a:r>
              <a:rPr lang="ko-KR" altLang="en-US" dirty="0"/>
              <a:t>컨테이너에 객체 생성과 공급을 위임하는 </a:t>
            </a:r>
            <a:r>
              <a:rPr lang="ko-KR" altLang="en-US" dirty="0" smtClean="0"/>
              <a:t>형태임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62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의 특징</a:t>
            </a:r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ko-KR" altLang="en-US" dirty="0"/>
              <a:t>에서는 객체가 자신이 사용할 객체를 생성하거나 선택하지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r>
              <a:rPr lang="ko-KR" altLang="en-US" dirty="0" smtClean="0"/>
              <a:t>객체는 </a:t>
            </a:r>
            <a:r>
              <a:rPr lang="ko-KR" altLang="en-US" dirty="0"/>
              <a:t>자신이 어떻게 생성되고 어떻게 사용되는지 알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객체는 제어 권한을 </a:t>
            </a:r>
            <a:r>
              <a:rPr lang="ko-KR" altLang="en-US" dirty="0" err="1"/>
              <a:t>위임받은</a:t>
            </a:r>
            <a:r>
              <a:rPr lang="ko-KR" altLang="en-US" dirty="0"/>
              <a:t> 특별한 객체</a:t>
            </a:r>
            <a:r>
              <a:rPr lang="en-US" altLang="ko-KR" dirty="0"/>
              <a:t>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에 의해 만들어지고 </a:t>
            </a:r>
            <a:r>
              <a:rPr lang="ko-KR" altLang="en-US" dirty="0" smtClean="0"/>
              <a:t>사용됨</a:t>
            </a:r>
            <a:endParaRPr lang="en-US" altLang="ko-KR" dirty="0"/>
          </a:p>
          <a:p>
            <a:pPr lvl="1"/>
            <a:r>
              <a:rPr lang="ko-KR" altLang="en-US" dirty="0"/>
              <a:t>스프링의 경우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스프링 </a:t>
            </a:r>
            <a:r>
              <a:rPr lang="ko-KR" altLang="en-US" dirty="0"/>
              <a:t>컨테이너에서 객체를 생성하고 공급하는 역할을 </a:t>
            </a:r>
            <a:r>
              <a:rPr lang="ko-KR" altLang="en-US" dirty="0" smtClean="0"/>
              <a:t>담당함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스프링 빈</a:t>
            </a:r>
            <a:r>
              <a:rPr lang="en-US" altLang="ko-KR" dirty="0" smtClean="0"/>
              <a:t>(Spring Bean)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스프링 컨테이너에 의해 관리되는 스프링 객체를 말하는 것으로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en-US" altLang="ko-KR" dirty="0"/>
              <a:t>XML </a:t>
            </a:r>
            <a:r>
              <a:rPr lang="ko-KR" altLang="en-US" dirty="0"/>
              <a:t>기반의 설정 파일을 통해 객체와 관계를 정의하지만 지금은 주로 </a:t>
            </a:r>
            <a:r>
              <a:rPr lang="ko-KR" altLang="en-US" dirty="0" err="1"/>
              <a:t>애너테이션을</a:t>
            </a:r>
            <a:r>
              <a:rPr lang="ko-KR" altLang="en-US" dirty="0"/>
              <a:t> 통해 관련 설정을 </a:t>
            </a:r>
            <a:r>
              <a:rPr lang="ko-KR" altLang="en-US" dirty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39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DI(Dependency Injection)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IoC</a:t>
            </a:r>
            <a:r>
              <a:rPr lang="ko-KR" altLang="en-US" dirty="0"/>
              <a:t>를 시스템적으로 구현하는 방법으로 </a:t>
            </a:r>
            <a:r>
              <a:rPr lang="en-US" altLang="ko-KR" dirty="0" smtClean="0"/>
              <a:t>DI(Dependency Injection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DL(Dependency Lookup)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b="1" dirty="0" smtClean="0"/>
              <a:t>DI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ko-KR" altLang="en-US" dirty="0"/>
              <a:t>우리말로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의존성 주입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불림</a:t>
            </a:r>
            <a:r>
              <a:rPr lang="en-US" altLang="ko-KR" dirty="0" smtClean="0"/>
              <a:t>. </a:t>
            </a:r>
            <a:r>
              <a:rPr lang="ko-KR" altLang="en-US" dirty="0"/>
              <a:t>클래스 간의 의존관계를 </a:t>
            </a:r>
            <a:r>
              <a:rPr lang="en-US" altLang="ko-KR" dirty="0"/>
              <a:t>Bean </a:t>
            </a:r>
            <a:r>
              <a:rPr lang="ko-KR" altLang="en-US" dirty="0"/>
              <a:t>설정에 기반해 컨테이너가 자동으로 연결해주는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b="1" dirty="0" smtClean="0"/>
              <a:t>DL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저장소에 저장되어 있는 </a:t>
            </a:r>
            <a:r>
              <a:rPr lang="en-US" altLang="ko-KR" dirty="0"/>
              <a:t>Bean</a:t>
            </a:r>
            <a:r>
              <a:rPr lang="ko-KR" altLang="en-US" dirty="0"/>
              <a:t>에 접근하기 </a:t>
            </a:r>
            <a:r>
              <a:rPr lang="ko-KR" altLang="en-US" dirty="0" smtClean="0"/>
              <a:t>위해 개발자가 </a:t>
            </a:r>
            <a:r>
              <a:rPr lang="ko-KR" altLang="en-US" dirty="0"/>
              <a:t>컨테이너에서 제공하는 </a:t>
            </a:r>
            <a:r>
              <a:rPr lang="en-US" altLang="ko-KR" dirty="0"/>
              <a:t>API</a:t>
            </a:r>
            <a:r>
              <a:rPr lang="ko-KR" altLang="en-US" dirty="0"/>
              <a:t>를 이용해 </a:t>
            </a:r>
            <a:r>
              <a:rPr lang="en-US" altLang="ko-KR" dirty="0"/>
              <a:t>Bean</a:t>
            </a:r>
            <a:r>
              <a:rPr lang="ko-KR" altLang="en-US" dirty="0"/>
              <a:t>을 찾는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DL</a:t>
            </a:r>
            <a:r>
              <a:rPr lang="ko-KR" altLang="en-US" dirty="0"/>
              <a:t>은 컨테이너에 대한 의존성이 커지고 불필요한 코드 사용이 증가하므로 </a:t>
            </a:r>
            <a:r>
              <a:rPr lang="en-US" altLang="ko-KR" dirty="0"/>
              <a:t>DI </a:t>
            </a:r>
            <a:r>
              <a:rPr lang="ko-KR" altLang="en-US" dirty="0" smtClean="0"/>
              <a:t>방식이 </a:t>
            </a:r>
            <a:r>
              <a:rPr lang="ko-KR" altLang="en-US" dirty="0" smtClean="0"/>
              <a:t>선호됨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스프링 </a:t>
            </a:r>
            <a:r>
              <a:rPr lang="ko-KR" altLang="en-US" dirty="0"/>
              <a:t>프레임워크에서는 기본적으로 </a:t>
            </a:r>
            <a:r>
              <a:rPr lang="en-US" altLang="ko-KR" dirty="0"/>
              <a:t>DI </a:t>
            </a:r>
            <a:r>
              <a:rPr lang="ko-KR" altLang="en-US" dirty="0"/>
              <a:t>방식을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9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AOP(Aspect-Oriented Programming)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관점 </a:t>
            </a:r>
            <a:r>
              <a:rPr lang="ko-KR" altLang="en-US" dirty="0"/>
              <a:t>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이라고도 </a:t>
            </a:r>
            <a:r>
              <a:rPr lang="ko-KR" altLang="en-US" dirty="0"/>
              <a:t>하며 스프링 프레임워크의 </a:t>
            </a:r>
            <a:r>
              <a:rPr lang="ko-KR" altLang="en-US" dirty="0" smtClean="0"/>
              <a:t>핵심 요소 </a:t>
            </a:r>
            <a:r>
              <a:rPr lang="ko-KR" altLang="en-US" dirty="0"/>
              <a:t>중 </a:t>
            </a:r>
            <a:r>
              <a:rPr lang="ko-KR" altLang="en-US" dirty="0" smtClean="0"/>
              <a:t>하나임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AOP </a:t>
            </a:r>
            <a:r>
              <a:rPr lang="ko-KR" altLang="en-US" dirty="0"/>
              <a:t>자체를 학습하는 </a:t>
            </a:r>
            <a:r>
              <a:rPr lang="ko-KR" altLang="en-US" dirty="0" smtClean="0"/>
              <a:t>것 보다</a:t>
            </a:r>
            <a:r>
              <a:rPr lang="ko-KR" altLang="en-US" dirty="0" smtClean="0"/>
              <a:t> </a:t>
            </a:r>
            <a:r>
              <a:rPr lang="ko-KR" altLang="en-US" dirty="0"/>
              <a:t>핵심 </a:t>
            </a:r>
            <a:r>
              <a:rPr lang="ko-KR" altLang="en-US" dirty="0" smtClean="0"/>
              <a:t>개념을 정리하고 </a:t>
            </a:r>
            <a:r>
              <a:rPr lang="ko-KR" altLang="en-US" dirty="0"/>
              <a:t>스프링 프레임워크 등을 활용해 실제 구현에 하나씩 적용해가면서 이해도를 </a:t>
            </a:r>
            <a:r>
              <a:rPr lang="ko-KR" altLang="en-US" dirty="0" smtClean="0"/>
              <a:t>높이는 것이 </a:t>
            </a:r>
            <a:r>
              <a:rPr lang="ko-KR" altLang="en-US" dirty="0" smtClean="0"/>
              <a:t>좋음</a:t>
            </a:r>
            <a:endParaRPr lang="en-US" altLang="ko-KR" dirty="0"/>
          </a:p>
          <a:p>
            <a:pPr lvl="1"/>
            <a:r>
              <a:rPr lang="ko-KR" altLang="en-US" dirty="0"/>
              <a:t>관점 지향 프로그래밍이란 횡단 </a:t>
            </a:r>
            <a:r>
              <a:rPr lang="ko-KR" altLang="en-US" dirty="0" smtClean="0"/>
              <a:t>관심사</a:t>
            </a:r>
            <a:r>
              <a:rPr lang="en-US" altLang="ko-KR" dirty="0" smtClean="0"/>
              <a:t>(Cross-cutting concern)</a:t>
            </a:r>
            <a:r>
              <a:rPr lang="ko-KR" altLang="en-US" dirty="0" smtClean="0"/>
              <a:t>의 </a:t>
            </a:r>
            <a:r>
              <a:rPr lang="ko-KR" altLang="en-US" dirty="0"/>
              <a:t>분리를 허용함으로써 </a:t>
            </a:r>
            <a:r>
              <a:rPr lang="ko-KR" altLang="en-US" dirty="0" err="1"/>
              <a:t>모듈성을</a:t>
            </a:r>
            <a:r>
              <a:rPr lang="ko-KR" altLang="en-US" dirty="0"/>
              <a:t> </a:t>
            </a:r>
            <a:r>
              <a:rPr lang="ko-KR" altLang="en-US" dirty="0" smtClean="0"/>
              <a:t>증가시키는 </a:t>
            </a:r>
            <a:r>
              <a:rPr lang="ko-KR" altLang="en-US" dirty="0"/>
              <a:t>것이 </a:t>
            </a:r>
            <a:r>
              <a:rPr lang="ko-KR" altLang="en-US" dirty="0" smtClean="0"/>
              <a:t>목적임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코드 자체를 수정하지 않는 대신 기존 코드에 추가 동작인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(Advise)</a:t>
            </a:r>
            <a:r>
              <a:rPr lang="ko-KR" altLang="en-US" dirty="0" smtClean="0"/>
              <a:t>를 </a:t>
            </a:r>
            <a:r>
              <a:rPr lang="ko-KR" altLang="en-US" dirty="0"/>
              <a:t>정의하여 추가된 기능이 </a:t>
            </a:r>
            <a:r>
              <a:rPr lang="ko-KR" altLang="en-US" dirty="0" smtClean="0"/>
              <a:t>실행됨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어느 </a:t>
            </a:r>
            <a:r>
              <a:rPr lang="ko-KR" altLang="en-US" dirty="0"/>
              <a:t>코드가 </a:t>
            </a:r>
            <a:r>
              <a:rPr lang="ko-KR" altLang="en-US" dirty="0" err="1" smtClean="0"/>
              <a:t>포인트컷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)([</a:t>
            </a:r>
            <a:r>
              <a:rPr lang="ko-KR" altLang="en-US" dirty="0" smtClean="0"/>
              <a:t>예</a:t>
            </a:r>
            <a:r>
              <a:rPr lang="en-US" altLang="ko-KR" dirty="0"/>
              <a:t>]</a:t>
            </a:r>
            <a:r>
              <a:rPr lang="ko-KR" altLang="en-US" dirty="0" smtClean="0"/>
              <a:t> </a:t>
            </a:r>
            <a:r>
              <a:rPr lang="ko-KR" altLang="en-US" dirty="0" smtClean="0"/>
              <a:t>특정 이름으로 </a:t>
            </a:r>
            <a:r>
              <a:rPr lang="ko-KR" altLang="en-US" dirty="0"/>
              <a:t>시작하는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통해 수정되는지를 별도로 지정하는 구조를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7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ko-KR" altLang="en-US" dirty="0"/>
              <a:t>프로그램을 개발할 때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가 적용되는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뉴스와 </a:t>
            </a:r>
            <a:r>
              <a:rPr lang="ko-KR" altLang="en-US" dirty="0" smtClean="0"/>
              <a:t>게시판 기능을 </a:t>
            </a:r>
            <a:r>
              <a:rPr lang="ko-KR" altLang="en-US" dirty="0"/>
              <a:t>제공하는 </a:t>
            </a:r>
            <a:r>
              <a:rPr lang="ko-KR" altLang="en-US" dirty="0" smtClean="0"/>
              <a:t>서비스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뉴스와 </a:t>
            </a:r>
            <a:r>
              <a:rPr lang="ko-KR" altLang="en-US" dirty="0"/>
              <a:t>게시판은 독립된 기능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 smtClean="0"/>
              <a:t>)</a:t>
            </a:r>
            <a:r>
              <a:rPr lang="ko-KR" altLang="en-US" dirty="0"/>
              <a:t>임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두 </a:t>
            </a:r>
            <a:r>
              <a:rPr lang="ko-KR" altLang="en-US" dirty="0"/>
              <a:t>모듈은 모두 사용자 인증을 통해 로그인 여부를 체크해야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어떤 </a:t>
            </a:r>
            <a:r>
              <a:rPr lang="ko-KR" altLang="en-US" dirty="0"/>
              <a:t>뉴스 기사가 클릭되었는지 어떤 </a:t>
            </a:r>
            <a:r>
              <a:rPr lang="ko-KR" altLang="en-US" dirty="0" err="1"/>
              <a:t>게시글이</a:t>
            </a:r>
            <a:r>
              <a:rPr lang="ko-KR" altLang="en-US" dirty="0"/>
              <a:t> 클릭되었는지 로그를 기록해야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이때 </a:t>
            </a:r>
            <a:r>
              <a:rPr lang="ko-KR" altLang="en-US" dirty="0"/>
              <a:t>모듈은 달라도 두 모듈은 사용자 인증과 로그를 처리하기 위한 코드가 구현되어야 </a:t>
            </a:r>
            <a:r>
              <a:rPr lang="ko-KR" altLang="en-US" dirty="0"/>
              <a:t>함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 smtClean="0"/>
              <a:t>이러한 </a:t>
            </a:r>
            <a:r>
              <a:rPr lang="ko-KR" altLang="en-US" dirty="0"/>
              <a:t>구현의 추가는 코드에서 핵심 기능과 뒤섞이고 단순한 중복 코드를 </a:t>
            </a:r>
            <a:r>
              <a:rPr lang="ko-KR" altLang="en-US" dirty="0" smtClean="0"/>
              <a:t>생산함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dirty="0" smtClean="0"/>
              <a:t>AOP</a:t>
            </a:r>
            <a:r>
              <a:rPr lang="ko-KR" altLang="en-US" dirty="0"/>
              <a:t>는 핵심 기능과 횡단 관심사를 분리하고 코드를 일일이 구현하는 대신 </a:t>
            </a:r>
            <a:r>
              <a:rPr lang="ko-KR" altLang="en-US" dirty="0" err="1"/>
              <a:t>어드바이스로</a:t>
            </a:r>
            <a:r>
              <a:rPr lang="ko-KR" altLang="en-US" dirty="0"/>
              <a:t> </a:t>
            </a:r>
            <a:r>
              <a:rPr lang="ko-KR" altLang="en-US" dirty="0" smtClean="0"/>
              <a:t>정의하고 </a:t>
            </a:r>
            <a:r>
              <a:rPr lang="ko-KR" altLang="en-US" dirty="0"/>
              <a:t>코드의 특정 위치에 실행하기 위한 </a:t>
            </a:r>
            <a:r>
              <a:rPr lang="ko-KR" altLang="en-US" dirty="0" err="1"/>
              <a:t>포인트컷을</a:t>
            </a:r>
            <a:r>
              <a:rPr lang="ko-KR" altLang="en-US" dirty="0"/>
              <a:t> </a:t>
            </a:r>
            <a:r>
              <a:rPr lang="ko-KR" altLang="en-US" dirty="0" smtClean="0"/>
              <a:t>정의함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71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03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err="1" smtClean="0">
                <a:latin typeface="+mn-ea"/>
                <a:ea typeface="+mn-ea"/>
              </a:rPr>
              <a:t>WebMV</a:t>
            </a:r>
            <a:r>
              <a:rPr lang="ko-KR" altLang="en-US" sz="4000" b="1" dirty="0" smtClean="0">
                <a:latin typeface="+mn-ea"/>
                <a:ea typeface="+mn-ea"/>
              </a:rPr>
              <a:t>와 </a:t>
            </a:r>
            <a:r>
              <a:rPr lang="en-US" altLang="ko-KR" sz="4000" b="1" dirty="0" err="1" smtClean="0">
                <a:latin typeface="+mn-ea"/>
                <a:ea typeface="+mn-ea"/>
              </a:rPr>
              <a:t>RestController</a:t>
            </a:r>
            <a:r>
              <a:rPr lang="en-US" altLang="ko-KR" sz="4000" b="1" dirty="0" smtClean="0">
                <a:latin typeface="+mn-ea"/>
                <a:ea typeface="+mn-ea"/>
              </a:rPr>
              <a:t> </a:t>
            </a:r>
            <a:r>
              <a:rPr lang="ko-KR" altLang="en-US" sz="4000" b="1" dirty="0" smtClean="0">
                <a:latin typeface="+mn-ea"/>
                <a:ea typeface="+mn-ea"/>
              </a:rPr>
              <a:t>모듈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7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err="1" smtClean="0"/>
              <a:t>WebMVC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MVC </a:t>
            </a:r>
            <a:r>
              <a:rPr lang="ko-KR" altLang="en-US" dirty="0"/>
              <a:t>기반 웹 애플리케이션 개발과 구조적으로 거의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특히 </a:t>
            </a:r>
            <a:r>
              <a:rPr lang="ko-KR" altLang="en-US" dirty="0"/>
              <a:t>컨트롤러 부분을 제외하면 모델과 </a:t>
            </a:r>
            <a:r>
              <a:rPr lang="ko-KR" altLang="en-US" dirty="0" err="1"/>
              <a:t>뷰는</a:t>
            </a:r>
            <a:r>
              <a:rPr lang="ko-KR" altLang="en-US" dirty="0"/>
              <a:t> 기존의 코드를 그대로 사용할 수 있을 </a:t>
            </a:r>
            <a:r>
              <a:rPr lang="ko-KR" altLang="en-US" dirty="0" smtClean="0"/>
              <a:t>만큼 </a:t>
            </a:r>
            <a:r>
              <a:rPr lang="ko-KR" altLang="en-US" dirty="0"/>
              <a:t>유연한 구조를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컨트롤러</a:t>
            </a:r>
          </a:p>
          <a:p>
            <a:pPr lvl="1"/>
            <a:r>
              <a:rPr lang="ko-KR" altLang="en-US" dirty="0" smtClean="0"/>
              <a:t>스프링을 사용하면 컨트롤러를 직접 </a:t>
            </a:r>
            <a:r>
              <a:rPr lang="ko-KR" altLang="en-US" dirty="0"/>
              <a:t>구현할 필요 없이 특정 요청에 대한 처리 </a:t>
            </a:r>
            <a:r>
              <a:rPr lang="ko-KR" altLang="en-US" dirty="0" err="1"/>
              <a:t>메서드만</a:t>
            </a:r>
            <a:r>
              <a:rPr lang="ko-KR" altLang="en-US" dirty="0"/>
              <a:t> 작성하면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불필요한 중복 구현을 하지 않아도 </a:t>
            </a:r>
            <a:r>
              <a:rPr lang="ko-KR" altLang="en-US" dirty="0" smtClean="0"/>
              <a:t>되며</a:t>
            </a:r>
            <a:r>
              <a:rPr lang="en-US" altLang="ko-KR" dirty="0" smtClean="0"/>
              <a:t>, </a:t>
            </a:r>
            <a:r>
              <a:rPr lang="ko-KR" altLang="en-US" dirty="0"/>
              <a:t>개발자가 보다 나은 컨트롤러 구조를 만들기 위해 고민할 필요가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17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  <a:p>
            <a:pPr lvl="1"/>
            <a:r>
              <a:rPr lang="ko-KR" altLang="en-US" dirty="0"/>
              <a:t>모델 부분은 기존 코드를 그대로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스프링의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</a:t>
            </a:r>
            <a:r>
              <a:rPr lang="ko-KR" altLang="en-US" dirty="0" smtClean="0"/>
              <a:t>코드를 간결하게 </a:t>
            </a:r>
            <a:r>
              <a:rPr lang="ko-KR" altLang="en-US" dirty="0"/>
              <a:t>개선할 수도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Spring </a:t>
            </a:r>
            <a:r>
              <a:rPr lang="en-US" altLang="ko-KR" dirty="0"/>
              <a:t>Data JPA</a:t>
            </a:r>
            <a:r>
              <a:rPr lang="ko-KR" altLang="en-US" dirty="0"/>
              <a:t>를 </a:t>
            </a:r>
            <a:r>
              <a:rPr lang="ko-KR" altLang="en-US" dirty="0" smtClean="0"/>
              <a:t>적용하면 </a:t>
            </a:r>
            <a:r>
              <a:rPr lang="ko-KR" altLang="en-US" dirty="0"/>
              <a:t>데이터베이스와 관련된 </a:t>
            </a:r>
            <a:r>
              <a:rPr lang="ko-KR" altLang="en-US" dirty="0" smtClean="0"/>
              <a:t>코드의 많은 </a:t>
            </a:r>
            <a:r>
              <a:rPr lang="ko-KR" altLang="en-US" dirty="0"/>
              <a:t>부분을 스프링에 넘길 수 있어 보다 간편하게 데이터베이스 관련 작업도 처리할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 smtClean="0"/>
              <a:t>뷰</a:t>
            </a:r>
            <a:endParaRPr lang="ko-KR" altLang="en-US" dirty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를 그대로 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EL</a:t>
            </a:r>
            <a:r>
              <a:rPr lang="ko-KR" altLang="en-US" dirty="0"/>
              <a:t>과 </a:t>
            </a:r>
            <a:r>
              <a:rPr lang="en-US" altLang="ko-KR" dirty="0"/>
              <a:t>JSTL </a:t>
            </a:r>
            <a:r>
              <a:rPr lang="ko-KR" altLang="en-US" dirty="0"/>
              <a:t>기반이라면 구조적으로도 나쁘지 않기 </a:t>
            </a:r>
            <a:r>
              <a:rPr lang="ko-KR" altLang="en-US" dirty="0" smtClean="0"/>
              <a:t>때문에 </a:t>
            </a:r>
            <a:r>
              <a:rPr lang="ko-KR" altLang="en-US" dirty="0"/>
              <a:t>많은 경우 </a:t>
            </a:r>
            <a:r>
              <a:rPr lang="en-US" altLang="ko-KR" dirty="0"/>
              <a:t>JSP</a:t>
            </a:r>
            <a:r>
              <a:rPr lang="ko-KR" altLang="en-US" dirty="0"/>
              <a:t>를 </a:t>
            </a:r>
            <a:r>
              <a:rPr lang="ko-KR" altLang="en-US" dirty="0" err="1"/>
              <a:t>뷰로</a:t>
            </a:r>
            <a:r>
              <a:rPr lang="ko-KR" altLang="en-US" dirty="0"/>
              <a:t> </a:t>
            </a:r>
            <a:r>
              <a:rPr lang="ko-KR" altLang="en-US" dirty="0" smtClean="0"/>
              <a:t>사용하고 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다만 웹 </a:t>
            </a:r>
            <a:r>
              <a:rPr lang="ko-KR" altLang="en-US" dirty="0"/>
              <a:t>페이지 자체의 독립적 개발이나 테스트 등이 어려워지는 문제가 </a:t>
            </a:r>
            <a:r>
              <a:rPr lang="ko-KR" altLang="en-US" dirty="0" smtClean="0"/>
              <a:t>존재함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최근에는 </a:t>
            </a:r>
            <a:r>
              <a:rPr lang="ko-KR" altLang="en-US" dirty="0" smtClean="0"/>
              <a:t>클라이언트 </a:t>
            </a:r>
            <a:r>
              <a:rPr lang="ko-KR" altLang="en-US" dirty="0" err="1"/>
              <a:t>렌더링</a:t>
            </a:r>
            <a:r>
              <a:rPr lang="ko-KR" altLang="en-US" dirty="0"/>
              <a:t> 중심의 </a:t>
            </a:r>
            <a:r>
              <a:rPr lang="ko-KR" altLang="en-US" dirty="0" err="1"/>
              <a:t>프런트엔드</a:t>
            </a:r>
            <a:r>
              <a:rPr lang="ko-KR" altLang="en-US" dirty="0"/>
              <a:t> 기반 개발도 </a:t>
            </a:r>
            <a:r>
              <a:rPr lang="ko-KR" altLang="en-US" dirty="0" smtClean="0"/>
              <a:t>확대되며</a:t>
            </a:r>
            <a:r>
              <a:rPr lang="en-US" altLang="ko-KR" dirty="0"/>
              <a:t>, REST </a:t>
            </a:r>
            <a:r>
              <a:rPr lang="ko-KR" altLang="en-US" dirty="0"/>
              <a:t>기반 개발이 보편화되면서 </a:t>
            </a:r>
            <a:r>
              <a:rPr lang="en-US" altLang="ko-KR" dirty="0"/>
              <a:t>JSP</a:t>
            </a:r>
            <a:r>
              <a:rPr lang="ko-KR" altLang="en-US" dirty="0"/>
              <a:t>의 사용이 예전만큼 필수적인 </a:t>
            </a:r>
            <a:r>
              <a:rPr lang="ko-KR" altLang="en-US" dirty="0" smtClean="0"/>
              <a:t>요소는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5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스프링 </a:t>
            </a:r>
            <a:r>
              <a:rPr lang="ko-KR" altLang="en-US" dirty="0"/>
              <a:t>프레임워크의 경우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기반 프레임워크이지만 </a:t>
            </a:r>
            <a:r>
              <a:rPr lang="en-US" altLang="ko-KR" dirty="0"/>
              <a:t>JSP</a:t>
            </a:r>
            <a:r>
              <a:rPr lang="ko-KR" altLang="en-US" dirty="0"/>
              <a:t>에 대한 종속은 </a:t>
            </a:r>
            <a:r>
              <a:rPr lang="ko-KR" altLang="en-US" dirty="0" smtClean="0"/>
              <a:t>없음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타임리프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Thymeleaf</a:t>
            </a:r>
            <a:r>
              <a:rPr lang="en-US" altLang="ko-KR" dirty="0" smtClean="0"/>
              <a:t>), </a:t>
            </a:r>
            <a:r>
              <a:rPr lang="en-US" altLang="ko-KR" dirty="0"/>
              <a:t>JSP, </a:t>
            </a:r>
            <a:r>
              <a:rPr lang="ko-KR" altLang="en-US" dirty="0" err="1" smtClean="0"/>
              <a:t>프리마커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FreeMarker</a:t>
            </a:r>
            <a:r>
              <a:rPr lang="en-US" altLang="ko-KR" dirty="0" smtClean="0"/>
              <a:t>) </a:t>
            </a:r>
            <a:r>
              <a:rPr lang="ko-KR" altLang="en-US" dirty="0"/>
              <a:t>등 다양한 템플릿 엔진과의 연동을 </a:t>
            </a:r>
            <a:r>
              <a:rPr lang="ko-KR" altLang="en-US" dirty="0" smtClean="0"/>
              <a:t>지원함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/>
              <a:t>사용은 별도의 설정이 필요하지만 </a:t>
            </a:r>
            <a:r>
              <a:rPr lang="ko-KR" altLang="en-US" dirty="0" err="1"/>
              <a:t>타임리프의</a:t>
            </a:r>
            <a:r>
              <a:rPr lang="ko-KR" altLang="en-US" dirty="0"/>
              <a:t> 경우 ‘</a:t>
            </a:r>
            <a:r>
              <a:rPr lang="en-US" altLang="ko-KR" dirty="0"/>
              <a:t>pom.xml’</a:t>
            </a:r>
            <a:r>
              <a:rPr lang="ko-KR" altLang="en-US" dirty="0"/>
              <a:t>에 추가만 하면 바로 사용할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607" y="3140968"/>
            <a:ext cx="5728786" cy="192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98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구현하기</a:t>
            </a:r>
          </a:p>
          <a:p>
            <a:pPr lvl="1"/>
            <a:r>
              <a:rPr lang="ko-KR" altLang="en-US" dirty="0"/>
              <a:t>클래스 생성 후 </a:t>
            </a:r>
            <a:r>
              <a:rPr lang="ko-KR" altLang="en-US" dirty="0" err="1"/>
              <a:t>선언부</a:t>
            </a:r>
            <a:r>
              <a:rPr lang="ko-KR" altLang="en-US" dirty="0"/>
              <a:t> 위에 다음과 같이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ko-KR" altLang="en-US" dirty="0" smtClean="0"/>
              <a:t>추가함</a:t>
            </a:r>
            <a:endParaRPr lang="en-US" altLang="ko-KR" dirty="0"/>
          </a:p>
          <a:p>
            <a:pPr lvl="1"/>
            <a:r>
              <a:rPr lang="en-US" altLang="ko-KR" dirty="0"/>
              <a:t>@Controller: MVC </a:t>
            </a:r>
            <a:r>
              <a:rPr lang="ko-KR" altLang="en-US" dirty="0"/>
              <a:t>컨트롤러로 동작할 클래스를 </a:t>
            </a:r>
            <a:r>
              <a:rPr lang="ko-KR" altLang="en-US" dirty="0" smtClean="0"/>
              <a:t>의미함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 ): </a:t>
            </a:r>
            <a:r>
              <a:rPr lang="ko-KR" altLang="en-US" dirty="0" err="1"/>
              <a:t>서블릿의</a:t>
            </a:r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ko-KR" altLang="en-US" dirty="0"/>
              <a:t>의 </a:t>
            </a:r>
            <a:r>
              <a:rPr lang="en-US" altLang="ko-KR" dirty="0"/>
              <a:t>request mapping </a:t>
            </a:r>
            <a:r>
              <a:rPr lang="ko-KR" altLang="en-US" dirty="0"/>
              <a:t>속성과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5" y="2661180"/>
            <a:ext cx="5717771" cy="105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76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구현하기</a:t>
            </a:r>
          </a:p>
          <a:p>
            <a:pPr lvl="1"/>
            <a:r>
              <a:rPr lang="ko-KR" altLang="en-US" dirty="0"/>
              <a:t>이후 요청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에 따라 동작할 </a:t>
            </a:r>
            <a:r>
              <a:rPr lang="ko-KR" altLang="en-US" dirty="0" err="1"/>
              <a:t>메서드를</a:t>
            </a:r>
            <a:r>
              <a:rPr lang="ko-KR" altLang="en-US" dirty="0"/>
              <a:t> 구현하면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GET/web/hello </a:t>
            </a:r>
            <a:r>
              <a:rPr lang="ko-KR" altLang="en-US" dirty="0"/>
              <a:t>요청에 동작하는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JAX-RS</a:t>
            </a:r>
            <a:r>
              <a:rPr lang="ko-KR" altLang="en-US" dirty="0"/>
              <a:t>와 유사한 구조로 볼 수 있으며</a:t>
            </a:r>
            <a:r>
              <a:rPr lang="en-US" altLang="ko-KR" dirty="0"/>
              <a:t>, </a:t>
            </a:r>
            <a:r>
              <a:rPr lang="ko-KR" altLang="en-US" dirty="0" err="1"/>
              <a:t>서블릿과</a:t>
            </a:r>
            <a:r>
              <a:rPr lang="ko-KR" altLang="en-US" dirty="0"/>
              <a:t> 달리 하나의 컨트롤러 </a:t>
            </a:r>
            <a:r>
              <a:rPr lang="ko-KR" altLang="en-US" dirty="0" smtClean="0"/>
              <a:t>클래스에서 </a:t>
            </a:r>
            <a:r>
              <a:rPr lang="ko-KR" altLang="en-US" dirty="0"/>
              <a:t>여러 </a:t>
            </a:r>
            <a:r>
              <a:rPr lang="ko-KR" altLang="en-US" dirty="0" err="1"/>
              <a:t>메서드와</a:t>
            </a:r>
            <a:r>
              <a:rPr lang="ko-KR" altLang="en-US" dirty="0"/>
              <a:t> 요청을 다양하게 처리할 수 있다는 차이가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32" y="2060848"/>
            <a:ext cx="5695736" cy="122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5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구현하기</a:t>
            </a:r>
          </a:p>
          <a:p>
            <a:pPr lvl="1"/>
            <a:r>
              <a:rPr lang="ko-KR" altLang="en-US" dirty="0"/>
              <a:t>모델 영역은 기존 코드를 완전히 재사용할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컨트롤러의 </a:t>
            </a:r>
            <a:r>
              <a:rPr lang="ko-KR" altLang="en-US" dirty="0"/>
              <a:t>요청 처리 </a:t>
            </a:r>
            <a:r>
              <a:rPr lang="ko-KR" altLang="en-US" dirty="0" err="1"/>
              <a:t>메서드에서</a:t>
            </a:r>
            <a:r>
              <a:rPr lang="ko-KR" altLang="en-US" dirty="0"/>
              <a:t> </a:t>
            </a:r>
            <a:r>
              <a:rPr lang="en-US" altLang="ko-KR" dirty="0"/>
              <a:t>DAO </a:t>
            </a:r>
            <a:r>
              <a:rPr lang="ko-KR" altLang="en-US" dirty="0" smtClean="0"/>
              <a:t>객체를 </a:t>
            </a:r>
            <a:r>
              <a:rPr lang="ko-KR" altLang="en-US" dirty="0"/>
              <a:t>불러와 필요한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호출함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/>
              <a:t>자체도 기존의 </a:t>
            </a:r>
            <a:r>
              <a:rPr lang="en-US" altLang="ko-KR" dirty="0"/>
              <a:t>JDBC </a:t>
            </a:r>
            <a:r>
              <a:rPr lang="ko-KR" altLang="en-US" dirty="0"/>
              <a:t>코드 구조를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스프링의 </a:t>
            </a:r>
            <a:r>
              <a:rPr lang="en-US" altLang="ko-KR" dirty="0" err="1"/>
              <a:t>JDBCTemplate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JPA</a:t>
            </a:r>
            <a:r>
              <a:rPr lang="ko-KR" altLang="en-US" dirty="0"/>
              <a:t>를 사용하여 개선할 수도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DO(Entity</a:t>
            </a:r>
            <a:r>
              <a:rPr lang="en-US" altLang="ko-KR" dirty="0"/>
              <a:t>) </a:t>
            </a:r>
            <a:r>
              <a:rPr lang="ko-KR" altLang="en-US" dirty="0"/>
              <a:t>클래스의 경우 </a:t>
            </a:r>
            <a:r>
              <a:rPr lang="ko-KR" altLang="en-US" dirty="0" smtClean="0"/>
              <a:t>거의 </a:t>
            </a:r>
            <a:r>
              <a:rPr lang="ko-KR" altLang="en-US" dirty="0"/>
              <a:t>재사용이 가능하며</a:t>
            </a:r>
            <a:r>
              <a:rPr lang="en-US" altLang="ko-KR" dirty="0"/>
              <a:t>, JPA</a:t>
            </a:r>
            <a:r>
              <a:rPr lang="ko-KR" altLang="en-US" dirty="0"/>
              <a:t>를 도입할 경우 몇몇 </a:t>
            </a:r>
            <a:r>
              <a:rPr lang="ko-KR" altLang="en-US" dirty="0" err="1"/>
              <a:t>애너테이션을</a:t>
            </a:r>
            <a:r>
              <a:rPr lang="ko-KR" altLang="en-US" dirty="0"/>
              <a:t> 추가로 사용해야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65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구현하기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컨트롤러에서 </a:t>
            </a:r>
            <a:r>
              <a:rPr lang="en-US" altLang="ko-KR" dirty="0" err="1"/>
              <a:t>dao</a:t>
            </a:r>
            <a:r>
              <a:rPr lang="ko-KR" altLang="en-US" dirty="0"/>
              <a:t>를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DAO </a:t>
            </a:r>
            <a:r>
              <a:rPr lang="ko-KR" altLang="en-US" dirty="0"/>
              <a:t>자체는 기존 코드를 그대로 사용해도 되지만 스프링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사용하는 경우 다음과 같이 코드가 </a:t>
            </a:r>
            <a:r>
              <a:rPr lang="ko-KR" altLang="en-US" dirty="0" err="1" smtClean="0"/>
              <a:t>간략화</a:t>
            </a:r>
            <a:r>
              <a:rPr lang="ko-KR" altLang="en-US" dirty="0" smtClean="0"/>
              <a:t> 가능함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30562" y="1484784"/>
            <a:ext cx="5221254" cy="2763922"/>
            <a:chOff x="4812240" y="2057633"/>
            <a:chExt cx="5221254" cy="276392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507" y="2057633"/>
              <a:ext cx="5207987" cy="2066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240" y="4130495"/>
              <a:ext cx="5218005" cy="69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85184"/>
            <a:ext cx="5187959" cy="9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60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WebMVC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구현하기</a:t>
            </a:r>
          </a:p>
          <a:p>
            <a:pPr lvl="1"/>
            <a:r>
              <a:rPr lang="ko-KR" altLang="en-US" dirty="0" err="1"/>
              <a:t>뷰의</a:t>
            </a:r>
            <a:r>
              <a:rPr lang="ko-KR" altLang="en-US" dirty="0"/>
              <a:t> 경우 </a:t>
            </a:r>
            <a:r>
              <a:rPr lang="en-US" altLang="ko-KR" dirty="0"/>
              <a:t>JSP</a:t>
            </a:r>
            <a:r>
              <a:rPr lang="ko-KR" altLang="en-US" dirty="0"/>
              <a:t>를 사용한다면 기존과 동일하게 </a:t>
            </a:r>
            <a:r>
              <a:rPr lang="en-US" altLang="ko-KR" dirty="0"/>
              <a:t>EL, JSTL</a:t>
            </a:r>
            <a:r>
              <a:rPr lang="ko-KR" altLang="en-US" dirty="0"/>
              <a:t>로 구성된 페이지를 만들면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타임리프를</a:t>
            </a:r>
            <a:r>
              <a:rPr lang="ko-KR" altLang="en-US" dirty="0" smtClean="0"/>
              <a:t> 사용한 경우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1" y="2109358"/>
            <a:ext cx="5187959" cy="241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0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364762" y="836712"/>
            <a:ext cx="5445722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13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 smtClean="0">
                <a:latin typeface="+mj-ea"/>
                <a:ea typeface="+mj-ea"/>
              </a:rPr>
              <a:t>스프링 프레임워크 개요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스프링에서 </a:t>
            </a:r>
            <a:r>
              <a:rPr lang="en-US" altLang="ko-KR" dirty="0"/>
              <a:t>REST API </a:t>
            </a:r>
            <a:r>
              <a:rPr lang="ko-KR" altLang="en-US" dirty="0"/>
              <a:t>구현을 위해 사용하는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스프링에서는 </a:t>
            </a:r>
            <a:r>
              <a:rPr lang="en-US" altLang="ko-KR" dirty="0"/>
              <a:t>JAX-RS</a:t>
            </a:r>
            <a:r>
              <a:rPr lang="ko-KR" altLang="en-US" dirty="0"/>
              <a:t>를 사용할 </a:t>
            </a:r>
            <a:r>
              <a:rPr lang="ko-KR" altLang="en-US" dirty="0" smtClean="0"/>
              <a:t>수도 있고</a:t>
            </a:r>
            <a:r>
              <a:rPr lang="en-US" altLang="ko-KR" dirty="0"/>
              <a:t>, </a:t>
            </a:r>
            <a:r>
              <a:rPr lang="ko-KR" altLang="en-US" dirty="0"/>
              <a:t>스프링의 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사용할 수도 있는데 </a:t>
            </a:r>
            <a:r>
              <a:rPr lang="en-US" altLang="ko-KR" dirty="0" err="1"/>
              <a:t>RestController</a:t>
            </a:r>
            <a:r>
              <a:rPr lang="ko-KR" altLang="en-US" dirty="0"/>
              <a:t>가 좀 더 편하고 </a:t>
            </a:r>
            <a:r>
              <a:rPr lang="ko-KR" altLang="en-US" dirty="0" smtClean="0"/>
              <a:t>간결함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기본적인 </a:t>
            </a:r>
            <a:r>
              <a:rPr lang="en-US" altLang="ko-KR" dirty="0"/>
              <a:t>REST API </a:t>
            </a:r>
            <a:r>
              <a:rPr lang="ko-KR" altLang="en-US" dirty="0"/>
              <a:t>개발 구조나 원리는 동일하며 사용하는 </a:t>
            </a:r>
            <a:r>
              <a:rPr lang="ko-KR" altLang="en-US" dirty="0" err="1"/>
              <a:t>애너테이션</a:t>
            </a:r>
            <a:r>
              <a:rPr lang="ko-KR" altLang="en-US" dirty="0"/>
              <a:t> 등에서만 차이가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en-US" altLang="ko-KR" dirty="0" err="1"/>
              <a:t>RestController</a:t>
            </a:r>
            <a:r>
              <a:rPr lang="ko-KR" altLang="en-US" dirty="0"/>
              <a:t>는 </a:t>
            </a:r>
            <a:r>
              <a:rPr lang="ko-KR" altLang="en-US" dirty="0" err="1"/>
              <a:t>메서드에</a:t>
            </a:r>
            <a:r>
              <a:rPr lang="ko-KR" altLang="en-US" dirty="0"/>
              <a:t> 따른 요청을 구분하고</a:t>
            </a:r>
            <a:r>
              <a:rPr lang="en-US" altLang="ko-KR" dirty="0"/>
              <a:t>, </a:t>
            </a:r>
            <a:r>
              <a:rPr lang="ko-KR" altLang="en-US" dirty="0"/>
              <a:t>요청 또는 경로 </a:t>
            </a:r>
            <a:r>
              <a:rPr lang="ko-KR" altLang="en-US" dirty="0" err="1"/>
              <a:t>파라미터에</a:t>
            </a:r>
            <a:r>
              <a:rPr lang="ko-KR" altLang="en-US" dirty="0"/>
              <a:t> 따라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ko-KR" altLang="en-US" dirty="0"/>
              <a:t>제공받을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또한 </a:t>
            </a:r>
            <a:r>
              <a:rPr lang="en-US" altLang="ko-KR" dirty="0"/>
              <a:t>JSON </a:t>
            </a:r>
            <a:r>
              <a:rPr lang="ko-KR" altLang="en-US" dirty="0"/>
              <a:t>규격으로 전달되는 데이터를 자바 객체로 </a:t>
            </a:r>
            <a:r>
              <a:rPr lang="ko-KR" altLang="en-US" dirty="0" err="1"/>
              <a:t>매핑할</a:t>
            </a:r>
            <a:r>
              <a:rPr lang="ko-KR" altLang="en-US" dirty="0"/>
              <a:t> 수도 </a:t>
            </a:r>
            <a:r>
              <a:rPr lang="ko-KR" altLang="en-US" dirty="0" smtClean="0"/>
              <a:t>있으며 </a:t>
            </a:r>
            <a:r>
              <a:rPr lang="ko-KR" altLang="en-US" dirty="0"/>
              <a:t>리턴 타입으로 사용하면 자동으로 </a:t>
            </a:r>
            <a:r>
              <a:rPr lang="en-US" altLang="ko-KR" dirty="0"/>
              <a:t>JSON</a:t>
            </a:r>
            <a:r>
              <a:rPr lang="ko-KR" altLang="en-US" dirty="0"/>
              <a:t>으로 변환되는 점도 </a:t>
            </a:r>
            <a:r>
              <a:rPr lang="en-US" altLang="ko-KR" dirty="0"/>
              <a:t>JAX-RS</a:t>
            </a:r>
            <a:r>
              <a:rPr lang="ko-KR" altLang="en-US" dirty="0"/>
              <a:t>와 </a:t>
            </a:r>
            <a:r>
              <a:rPr lang="ko-KR" altLang="en-US" dirty="0" smtClean="0"/>
              <a:t>동일함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603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lvl="1"/>
            <a:r>
              <a:rPr lang="en-US" altLang="ko-KR" dirty="0"/>
              <a:t>hello( 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 /</a:t>
            </a:r>
            <a:r>
              <a:rPr lang="en-US" altLang="ko-KR" dirty="0" err="1"/>
              <a:t>api</a:t>
            </a:r>
            <a:r>
              <a:rPr lang="en-US" altLang="ko-KR" dirty="0"/>
              <a:t>/</a:t>
            </a:r>
            <a:r>
              <a:rPr lang="en-US" altLang="ko-KR" dirty="0" err="1"/>
              <a:t>hello?msg</a:t>
            </a:r>
            <a:r>
              <a:rPr lang="en-US" altLang="ko-KR" dirty="0"/>
              <a:t>=Welcome </a:t>
            </a:r>
            <a:r>
              <a:rPr lang="ko-KR" altLang="en-US" dirty="0"/>
              <a:t>형식으로 요청이 </a:t>
            </a:r>
            <a:r>
              <a:rPr lang="ko-KR" altLang="en-US" dirty="0" smtClean="0"/>
              <a:t>이루어짐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hello2</a:t>
            </a:r>
            <a:r>
              <a:rPr lang="en-US" altLang="ko-KR" dirty="0"/>
              <a:t>( )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/hello/Welcome </a:t>
            </a:r>
            <a:r>
              <a:rPr lang="ko-KR" altLang="en-US" dirty="0"/>
              <a:t>형식의 요청에 </a:t>
            </a:r>
            <a:r>
              <a:rPr lang="ko-KR" altLang="en-US" dirty="0" smtClean="0"/>
              <a:t>동작함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75" y="2204864"/>
            <a:ext cx="5161250" cy="257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3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04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스프링 빈 선언과 </a:t>
            </a:r>
            <a:r>
              <a:rPr lang="ko-KR" altLang="en-US" sz="4000" b="1" dirty="0" err="1" smtClean="0">
                <a:latin typeface="+mn-ea"/>
                <a:ea typeface="+mn-ea"/>
              </a:rPr>
              <a:t>오토와이어링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9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빈</a:t>
            </a:r>
            <a:r>
              <a:rPr lang="en-US" altLang="ko-KR" dirty="0" smtClean="0"/>
              <a:t>(Spring Bean)</a:t>
            </a:r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컨테이너에 의해 관리되는 자바 </a:t>
            </a:r>
            <a:r>
              <a:rPr lang="ko-KR" altLang="en-US" dirty="0" smtClean="0"/>
              <a:t>객체로 </a:t>
            </a:r>
            <a:r>
              <a:rPr lang="ko-KR" altLang="en-US" dirty="0"/>
              <a:t>빈 등록은 설정 </a:t>
            </a:r>
            <a:r>
              <a:rPr lang="en-US" altLang="ko-KR" dirty="0"/>
              <a:t>xml, </a:t>
            </a:r>
            <a:r>
              <a:rPr lang="ko-KR" altLang="en-US" dirty="0" err="1"/>
              <a:t>애너테이션</a:t>
            </a:r>
            <a:r>
              <a:rPr lang="en-US" altLang="ko-KR" dirty="0"/>
              <a:t>, </a:t>
            </a:r>
            <a:r>
              <a:rPr lang="ko-KR" altLang="en-US" dirty="0"/>
              <a:t>설정 클래스를 이용해 등록할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</a:t>
            </a:r>
            <a:r>
              <a:rPr lang="ko-KR" altLang="en-US" dirty="0"/>
              <a:t>등록한 스프링 빈은 </a:t>
            </a:r>
            <a:r>
              <a:rPr lang="ko-KR" altLang="en-US" dirty="0" err="1"/>
              <a:t>오토와이어링을</a:t>
            </a:r>
            <a:r>
              <a:rPr lang="ko-KR" altLang="en-US" dirty="0"/>
              <a:t> 통해 </a:t>
            </a:r>
            <a:r>
              <a:rPr lang="ko-KR" altLang="en-US" dirty="0" smtClean="0"/>
              <a:t>공급됨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부트의 경우 </a:t>
            </a:r>
            <a:r>
              <a:rPr lang="ko-KR" altLang="en-US" dirty="0" err="1"/>
              <a:t>애너테이션을</a:t>
            </a:r>
            <a:r>
              <a:rPr lang="ko-KR" altLang="en-US" dirty="0"/>
              <a:t> 통한 빈 등록을 기본으로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필요한 </a:t>
            </a:r>
            <a:r>
              <a:rPr lang="en-US" altLang="ko-KR" dirty="0"/>
              <a:t>Bean</a:t>
            </a:r>
            <a:r>
              <a:rPr lang="ko-KR" altLang="en-US" dirty="0"/>
              <a:t>을 등록하고</a:t>
            </a:r>
            <a:r>
              <a:rPr lang="en-US" altLang="ko-KR" dirty="0"/>
              <a:t>, </a:t>
            </a:r>
            <a:r>
              <a:rPr lang="ko-KR" altLang="en-US" dirty="0"/>
              <a:t>필요한 위치에서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통해 </a:t>
            </a:r>
            <a:r>
              <a:rPr lang="ko-KR" altLang="en-US" dirty="0" err="1"/>
              <a:t>주입받아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2"/>
            <a:r>
              <a:rPr lang="en-US" altLang="ko-KR" dirty="0"/>
              <a:t>@Component, @Service, @Controller, @Repository, @Bean </a:t>
            </a:r>
            <a:r>
              <a:rPr lang="ko-KR" altLang="en-US" dirty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3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en-US" altLang="ko-KR" dirty="0"/>
              <a:t>@Service, @Controller, @Repository</a:t>
            </a:r>
            <a:r>
              <a:rPr lang="ko-KR" altLang="en-US" dirty="0"/>
              <a:t>는 모두 </a:t>
            </a:r>
            <a:r>
              <a:rPr lang="en-US" altLang="ko-KR" dirty="0"/>
              <a:t>@Component</a:t>
            </a:r>
            <a:r>
              <a:rPr lang="ko-KR" altLang="en-US" dirty="0"/>
              <a:t>를 </a:t>
            </a:r>
            <a:r>
              <a:rPr lang="ko-KR" altLang="en-US" dirty="0" smtClean="0"/>
              <a:t>상속받음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 err="1"/>
              <a:t>애너테이션으로</a:t>
            </a:r>
            <a:r>
              <a:rPr lang="ko-KR" altLang="en-US" dirty="0"/>
              <a:t> 등록된 클래스는 스프링 컨테이너에 의해 자동으로 생성되어 스프링 </a:t>
            </a:r>
            <a:r>
              <a:rPr lang="en-US" altLang="ko-KR" dirty="0"/>
              <a:t>Bean</a:t>
            </a:r>
            <a:r>
              <a:rPr lang="ko-KR" altLang="en-US" dirty="0"/>
              <a:t>으로 </a:t>
            </a:r>
            <a:r>
              <a:rPr lang="ko-KR" altLang="en-US" dirty="0" smtClean="0"/>
              <a:t>등록됨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@Bean: </a:t>
            </a:r>
            <a:r>
              <a:rPr lang="ko-KR" altLang="en-US" dirty="0"/>
              <a:t>개발자가 컨트롤할 수 없는 외부 라이브러리를 </a:t>
            </a:r>
            <a:r>
              <a:rPr lang="en-US" altLang="ko-KR" dirty="0"/>
              <a:t>Bean</a:t>
            </a:r>
            <a:r>
              <a:rPr lang="ko-KR" altLang="en-US" dirty="0"/>
              <a:t>으로 등록할 때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(</a:t>
            </a:r>
            <a:r>
              <a:rPr lang="ko-KR" altLang="en-US" dirty="0"/>
              <a:t>설정 클래스에서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/>
              <a:t>Component: </a:t>
            </a:r>
            <a:r>
              <a:rPr lang="ko-KR" altLang="en-US" dirty="0"/>
              <a:t>개발자가 직접 만든 클래스를 </a:t>
            </a:r>
            <a:r>
              <a:rPr lang="en-US" altLang="ko-KR" dirty="0"/>
              <a:t>Bean</a:t>
            </a:r>
            <a:r>
              <a:rPr lang="ko-KR" altLang="en-US" dirty="0"/>
              <a:t>으로 등록할 때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(</a:t>
            </a:r>
            <a:r>
              <a:rPr lang="ko-KR" altLang="en-US" dirty="0"/>
              <a:t>선언된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Bean</a:t>
            </a:r>
            <a:r>
              <a:rPr lang="ko-KR" altLang="en-US" dirty="0"/>
              <a:t>으로 등록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/>
              <a:t>Controller, @Service, @Repository: @Component</a:t>
            </a:r>
            <a:r>
              <a:rPr lang="ko-KR" altLang="en-US" dirty="0"/>
              <a:t>와 기본적으로 동일하며 역할에 따라 다른 이름을 사용한 </a:t>
            </a:r>
            <a:r>
              <a:rPr lang="ko-KR" altLang="en-US" dirty="0" smtClean="0"/>
              <a:t>것임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18" y="2645817"/>
            <a:ext cx="4583564" cy="14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8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등록</a:t>
            </a:r>
          </a:p>
          <a:p>
            <a:pPr lvl="1"/>
            <a:r>
              <a:rPr lang="ko-KR" altLang="en-US" dirty="0"/>
              <a:t>가장 기본 </a:t>
            </a:r>
            <a:r>
              <a:rPr lang="ko-KR" altLang="en-US" dirty="0" err="1"/>
              <a:t>애너테이션인</a:t>
            </a:r>
            <a:r>
              <a:rPr lang="ko-KR" altLang="en-US" dirty="0"/>
              <a:t> </a:t>
            </a:r>
            <a:r>
              <a:rPr lang="en-US" altLang="ko-KR" dirty="0"/>
              <a:t>@Component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게임에서 </a:t>
            </a:r>
            <a:r>
              <a:rPr lang="ko-KR" altLang="en-US" dirty="0"/>
              <a:t>사용될 무기 </a:t>
            </a:r>
            <a:r>
              <a:rPr lang="ko-KR" altLang="en-US" dirty="0" smtClean="0"/>
              <a:t>클래스를 </a:t>
            </a:r>
            <a:r>
              <a:rPr lang="ko-KR" altLang="en-US" dirty="0"/>
              <a:t>대표할 수 있는 타입으로 </a:t>
            </a:r>
            <a:r>
              <a:rPr lang="en-US" altLang="ko-KR" dirty="0"/>
              <a:t>Weapon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정의함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32" y="2420888"/>
            <a:ext cx="5695736" cy="116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45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등록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/>
              <a:t>Weapon </a:t>
            </a:r>
            <a:r>
              <a:rPr lang="ko-KR" altLang="en-US" dirty="0"/>
              <a:t>인터페이스를 구현하는 </a:t>
            </a:r>
            <a:r>
              <a:rPr lang="en-US" altLang="ko-KR" dirty="0" err="1"/>
              <a:t>ShotGun</a:t>
            </a:r>
            <a:r>
              <a:rPr lang="en-US" altLang="ko-KR" dirty="0"/>
              <a:t> </a:t>
            </a:r>
            <a:r>
              <a:rPr lang="ko-KR" altLang="en-US" dirty="0"/>
              <a:t>클래스를 스프링 빈으로 등록하기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@</a:t>
            </a:r>
            <a:r>
              <a:rPr lang="en-US" altLang="ko-KR" dirty="0"/>
              <a:t>Component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4" y="2060848"/>
            <a:ext cx="5717773" cy="356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851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등록</a:t>
            </a:r>
          </a:p>
          <a:p>
            <a:pPr lvl="1"/>
            <a:r>
              <a:rPr lang="ko-KR" altLang="en-US" dirty="0"/>
              <a:t>설정 클래스를 사용하는 경우 다음과 같이 별도의 클래스를 만들고 </a:t>
            </a:r>
            <a:r>
              <a:rPr lang="en-US" altLang="ko-KR" dirty="0"/>
              <a:t>@Configuration</a:t>
            </a:r>
            <a:r>
              <a:rPr lang="ko-KR" altLang="en-US" dirty="0"/>
              <a:t>으로 </a:t>
            </a:r>
            <a:r>
              <a:rPr lang="ko-KR" altLang="en-US" dirty="0" smtClean="0"/>
              <a:t>설정 </a:t>
            </a:r>
            <a:r>
              <a:rPr lang="ko-KR" altLang="en-US" dirty="0"/>
              <a:t>클래스임을 </a:t>
            </a:r>
            <a:r>
              <a:rPr lang="ko-KR" altLang="en-US" dirty="0" smtClean="0"/>
              <a:t>알림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그리고 </a:t>
            </a:r>
            <a:r>
              <a:rPr lang="en-US" altLang="ko-KR" dirty="0" smtClean="0"/>
              <a:t>@</a:t>
            </a:r>
            <a:r>
              <a:rPr lang="en-US" altLang="ko-KR" dirty="0"/>
              <a:t>Bean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en-US" altLang="ko-KR" dirty="0"/>
              <a:t>Weapon </a:t>
            </a:r>
            <a:r>
              <a:rPr lang="ko-KR" altLang="en-US" dirty="0"/>
              <a:t>객체를 등록하는 </a:t>
            </a:r>
            <a:r>
              <a:rPr lang="ko-KR" altLang="en-US" dirty="0" err="1"/>
              <a:t>메서드에</a:t>
            </a:r>
            <a:r>
              <a:rPr lang="ko-KR" altLang="en-US" dirty="0"/>
              <a:t>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이때 </a:t>
            </a:r>
            <a:r>
              <a:rPr lang="ko-KR" altLang="en-US" dirty="0"/>
              <a:t>해당 </a:t>
            </a:r>
            <a:r>
              <a:rPr lang="ko-KR" altLang="en-US" dirty="0" err="1"/>
              <a:t>메서드의</a:t>
            </a:r>
            <a:r>
              <a:rPr lang="ko-KR" altLang="en-US" dirty="0"/>
              <a:t> </a:t>
            </a:r>
            <a:r>
              <a:rPr lang="ko-KR" altLang="en-US" dirty="0" err="1"/>
              <a:t>리턴이</a:t>
            </a:r>
            <a:r>
              <a:rPr lang="ko-KR" altLang="en-US" dirty="0"/>
              <a:t> 빈으로 </a:t>
            </a:r>
            <a:r>
              <a:rPr lang="ko-KR" altLang="en-US" dirty="0" smtClean="0"/>
              <a:t>등록됨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32" y="2996952"/>
            <a:ext cx="5695736" cy="204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25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오토와이어링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 </a:t>
            </a:r>
            <a:r>
              <a:rPr lang="ko-KR" altLang="en-US" dirty="0" smtClean="0"/>
              <a:t>주입</a:t>
            </a:r>
            <a:r>
              <a:rPr lang="en-US" altLang="ko-KR" dirty="0"/>
              <a:t>(Field </a:t>
            </a:r>
            <a:r>
              <a:rPr lang="en-US" altLang="ko-KR" dirty="0" smtClean="0"/>
              <a:t>Injection)</a:t>
            </a:r>
            <a:endParaRPr lang="ko-KR" altLang="en-US" dirty="0"/>
          </a:p>
          <a:p>
            <a:pPr lvl="1"/>
            <a:r>
              <a:rPr lang="ko-KR" altLang="en-US" dirty="0" smtClean="0"/>
              <a:t>말 </a:t>
            </a:r>
            <a:r>
              <a:rPr lang="ko-KR" altLang="en-US" dirty="0"/>
              <a:t>그대로 클래스의 필드에 </a:t>
            </a:r>
            <a:r>
              <a:rPr lang="en-US" altLang="ko-KR" dirty="0"/>
              <a:t>@Auto wired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</a:t>
            </a:r>
            <a:r>
              <a:rPr lang="ko-KR" altLang="en-US" dirty="0"/>
              <a:t> 제일 간편하게 사용할 수 있는 형태임</a:t>
            </a: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/>
              <a:t>순환 의존성 문제가 발생할 수 있으며</a:t>
            </a:r>
            <a:r>
              <a:rPr lang="en-US" altLang="ko-KR" dirty="0"/>
              <a:t>, final</a:t>
            </a:r>
            <a:r>
              <a:rPr lang="ko-KR" altLang="en-US" dirty="0"/>
              <a:t>로 지정할 수 없어 불변 객체를 만들 수 없다는 문제점이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이 </a:t>
            </a:r>
            <a:r>
              <a:rPr lang="ko-KR" altLang="en-US" dirty="0"/>
              <a:t>외에도 무분별한 사용으로 인해 의존관계가 잘 보이지 않고 복잡해질 수 있어 사용에 주의해야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5" y="3284984"/>
            <a:ext cx="5717771" cy="17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1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오토와이어링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주입</a:t>
            </a:r>
            <a:r>
              <a:rPr lang="en-US" altLang="ko-KR" dirty="0"/>
              <a:t>(Constructor </a:t>
            </a:r>
            <a:r>
              <a:rPr lang="en-US" altLang="ko-KR" dirty="0" smtClean="0"/>
              <a:t>Injection) </a:t>
            </a:r>
            <a:endParaRPr lang="ko-KR" altLang="en-US" dirty="0"/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/>
              <a:t>생성될 때 호출되는 </a:t>
            </a:r>
            <a:r>
              <a:rPr lang="ko-KR" altLang="en-US" dirty="0" err="1"/>
              <a:t>생성자에</a:t>
            </a:r>
            <a:r>
              <a:rPr lang="ko-KR" altLang="en-US" dirty="0"/>
              <a:t> 참조할 클래스를 </a:t>
            </a:r>
            <a:r>
              <a:rPr lang="ko-KR" altLang="en-US" dirty="0" smtClean="0"/>
              <a:t>인자로 받아 </a:t>
            </a:r>
            <a:r>
              <a:rPr lang="ko-KR" altLang="en-US" dirty="0"/>
              <a:t>필드에 </a:t>
            </a:r>
            <a:r>
              <a:rPr lang="ko-KR" altLang="en-US" dirty="0" err="1"/>
              <a:t>매핑하는</a:t>
            </a:r>
            <a:r>
              <a:rPr lang="ko-KR" altLang="en-US" dirty="0"/>
              <a:t> </a:t>
            </a:r>
            <a:r>
              <a:rPr lang="ko-KR" altLang="en-US" dirty="0" smtClean="0"/>
              <a:t>방식임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생성자가 </a:t>
            </a:r>
            <a:r>
              <a:rPr lang="ko-KR" altLang="en-US" dirty="0"/>
              <a:t>하나인 경우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를 사용하지 않아도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다만 </a:t>
            </a:r>
            <a:r>
              <a:rPr lang="ko-KR" altLang="en-US" dirty="0" err="1"/>
              <a:t>생성자에</a:t>
            </a:r>
            <a:r>
              <a:rPr lang="ko-KR" altLang="en-US" dirty="0"/>
              <a:t> 참조할 객체가 늘어나게 되면 코드 개선</a:t>
            </a:r>
            <a:r>
              <a:rPr lang="en-US" altLang="ko-KR" dirty="0"/>
              <a:t>(</a:t>
            </a:r>
            <a:r>
              <a:rPr lang="ko-KR" altLang="en-US" dirty="0" err="1"/>
              <a:t>리팩토링</a:t>
            </a:r>
            <a:r>
              <a:rPr lang="en-US" altLang="ko-KR" dirty="0"/>
              <a:t>)</a:t>
            </a:r>
            <a:r>
              <a:rPr lang="ko-KR" altLang="en-US" dirty="0"/>
              <a:t>을 고려할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err="1"/>
              <a:t>생성자로</a:t>
            </a:r>
            <a:r>
              <a:rPr lang="ko-KR" altLang="en-US" dirty="0"/>
              <a:t> 집중되기 때문에 필드 </a:t>
            </a:r>
            <a:r>
              <a:rPr lang="ko-KR" altLang="en-US" dirty="0"/>
              <a:t>주입 방식보다 </a:t>
            </a:r>
            <a:r>
              <a:rPr lang="ko-KR" altLang="en-US" dirty="0" smtClean="0"/>
              <a:t>관리가 </a:t>
            </a:r>
            <a:r>
              <a:rPr lang="ko-KR" altLang="en-US" dirty="0"/>
              <a:t>편하고 코드 분석과 </a:t>
            </a:r>
            <a:r>
              <a:rPr lang="ko-KR" altLang="en-US" dirty="0" smtClean="0"/>
              <a:t>테스트에도 </a:t>
            </a:r>
            <a:r>
              <a:rPr lang="ko-KR" altLang="en-US" dirty="0"/>
              <a:t>유리하며 참조 객체를 </a:t>
            </a:r>
            <a:r>
              <a:rPr lang="en-US" altLang="ko-KR" dirty="0"/>
              <a:t>final</a:t>
            </a:r>
            <a:r>
              <a:rPr lang="ko-KR" altLang="en-US" dirty="0"/>
              <a:t>로 받아 사용할 수 있어 보다 </a:t>
            </a:r>
            <a:r>
              <a:rPr lang="ko-KR" altLang="en-US" dirty="0" smtClean="0"/>
              <a:t>안전함</a:t>
            </a:r>
            <a:r>
              <a:rPr lang="en-US" altLang="ko-KR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5" y="3717032"/>
            <a:ext cx="5717771" cy="256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6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n-lt"/>
                <a:cs typeface="+mn-lt"/>
              </a:rPr>
              <a:t>스프링 프레임워크와 스프링 부트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ea typeface="+mn-lt"/>
                <a:cs typeface="+mn-lt"/>
              </a:rPr>
              <a:t>IoC</a:t>
            </a:r>
            <a:r>
              <a:rPr lang="en-US" altLang="ko-KR" dirty="0">
                <a:ea typeface="+mn-lt"/>
                <a:cs typeface="+mn-lt"/>
              </a:rPr>
              <a:t>, DI, AOP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ea typeface="+mn-lt"/>
                <a:cs typeface="+mn-lt"/>
              </a:rPr>
              <a:t>WebMVC</a:t>
            </a:r>
            <a:r>
              <a:rPr lang="ko-KR" altLang="en-US" dirty="0">
                <a:ea typeface="+mn-lt"/>
                <a:cs typeface="+mn-lt"/>
              </a:rPr>
              <a:t>와 </a:t>
            </a:r>
            <a:r>
              <a:rPr lang="en-US" altLang="ko-KR" dirty="0" err="1">
                <a:ea typeface="+mn-lt"/>
                <a:cs typeface="+mn-lt"/>
              </a:rPr>
              <a:t>RestController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모듈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빈 선언과 </a:t>
            </a:r>
            <a:r>
              <a:rPr lang="ko-KR" altLang="en-US" dirty="0" err="1">
                <a:ea typeface="+mn-lt"/>
                <a:cs typeface="+mn-lt"/>
              </a:rPr>
              <a:t>오토와이어링</a:t>
            </a: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13-1] </a:t>
            </a:r>
            <a:r>
              <a:rPr lang="ko-KR" altLang="en-US" dirty="0">
                <a:ea typeface="+mn-lt"/>
                <a:cs typeface="+mn-lt"/>
              </a:rPr>
              <a:t>스프링 개발환경 설정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13-2] </a:t>
            </a:r>
            <a:r>
              <a:rPr lang="ko-KR" altLang="en-US" dirty="0">
                <a:ea typeface="+mn-lt"/>
                <a:cs typeface="+mn-lt"/>
              </a:rPr>
              <a:t>스프링 </a:t>
            </a:r>
            <a:r>
              <a:rPr lang="en-US" altLang="ko-KR" dirty="0">
                <a:ea typeface="+mn-lt"/>
                <a:cs typeface="+mn-lt"/>
              </a:rPr>
              <a:t>MVC </a:t>
            </a:r>
            <a:r>
              <a:rPr lang="ko-KR" altLang="en-US" dirty="0">
                <a:ea typeface="+mn-lt"/>
                <a:cs typeface="+mn-lt"/>
              </a:rPr>
              <a:t>컨트롤러 구현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+mn-lt"/>
                <a:cs typeface="+mn-lt"/>
              </a:rPr>
              <a:t>[</a:t>
            </a:r>
            <a:r>
              <a:rPr lang="ko-KR" altLang="en-US" dirty="0" smtClean="0">
                <a:ea typeface="+mn-lt"/>
                <a:cs typeface="+mn-lt"/>
              </a:rPr>
              <a:t>실습 </a:t>
            </a:r>
            <a:r>
              <a:rPr lang="en-US" altLang="ko-KR" dirty="0" smtClean="0">
                <a:ea typeface="+mn-lt"/>
                <a:cs typeface="+mn-lt"/>
              </a:rPr>
              <a:t>13-3] </a:t>
            </a:r>
            <a:r>
              <a:rPr lang="ko-KR" altLang="en-US" dirty="0">
                <a:ea typeface="+mn-lt"/>
                <a:cs typeface="+mn-lt"/>
              </a:rPr>
              <a:t>스프링 </a:t>
            </a:r>
            <a:r>
              <a:rPr lang="en-US" altLang="ko-KR" dirty="0" err="1">
                <a:ea typeface="+mn-lt"/>
                <a:cs typeface="+mn-lt"/>
              </a:rPr>
              <a:t>RestController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오토와이어링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Setter </a:t>
            </a:r>
            <a:r>
              <a:rPr lang="ko-KR" altLang="en-US" dirty="0" smtClean="0"/>
              <a:t>주입</a:t>
            </a:r>
            <a:r>
              <a:rPr lang="en-US" altLang="ko-KR" dirty="0"/>
              <a:t>(Setter </a:t>
            </a:r>
            <a:r>
              <a:rPr lang="en-US" altLang="ko-KR" dirty="0" smtClean="0"/>
              <a:t>Injection)</a:t>
            </a:r>
            <a:endParaRPr lang="ko-KR" altLang="en-US" dirty="0"/>
          </a:p>
          <a:p>
            <a:pPr lvl="1"/>
            <a:r>
              <a:rPr lang="en-US" altLang="ko-KR" dirty="0" smtClean="0"/>
              <a:t>setter </a:t>
            </a:r>
            <a:r>
              <a:rPr lang="ko-KR" altLang="en-US" dirty="0" err="1"/>
              <a:t>메서드를</a:t>
            </a:r>
            <a:r>
              <a:rPr lang="ko-KR" altLang="en-US" dirty="0"/>
              <a:t> 통해 빈을 주입하는 </a:t>
            </a:r>
            <a:r>
              <a:rPr lang="ko-KR" altLang="en-US" dirty="0" smtClean="0"/>
              <a:t>방식임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가급적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이름은 </a:t>
            </a:r>
            <a:r>
              <a:rPr lang="en-US" altLang="ko-KR" dirty="0"/>
              <a:t>set </a:t>
            </a:r>
            <a:r>
              <a:rPr lang="ko-KR" altLang="en-US" dirty="0"/>
              <a:t>타입 이름 규칙을 따르는 것이 </a:t>
            </a:r>
            <a:r>
              <a:rPr lang="ko-KR" altLang="en-US" dirty="0" smtClean="0"/>
              <a:t>좋음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 err="1"/>
              <a:t>생성자에</a:t>
            </a:r>
            <a:r>
              <a:rPr lang="ko-KR" altLang="en-US" dirty="0"/>
              <a:t> 과도하게 의존성 주입이 되는 </a:t>
            </a:r>
            <a:r>
              <a:rPr lang="ko-KR" altLang="en-US" dirty="0" smtClean="0"/>
              <a:t>것을 보완하기 </a:t>
            </a:r>
            <a:r>
              <a:rPr lang="ko-KR" altLang="en-US" dirty="0"/>
              <a:t>위해 사용하거나 의존성이 선택적인 경우에 </a:t>
            </a:r>
            <a:r>
              <a:rPr lang="ko-KR" altLang="en-US" dirty="0" smtClean="0"/>
              <a:t>권장됨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필드 </a:t>
            </a:r>
            <a:r>
              <a:rPr lang="ko-KR" altLang="en-US" dirty="0"/>
              <a:t>주입과 마찬가지로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</a:t>
            </a:r>
            <a:r>
              <a:rPr lang="ko-KR" altLang="en-US" dirty="0"/>
              <a:t>사용할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09088" y="3269137"/>
            <a:ext cx="5725824" cy="2392111"/>
            <a:chOff x="1691680" y="2996952"/>
            <a:chExt cx="5725824" cy="2392111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996952"/>
              <a:ext cx="5706755" cy="1432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079" y="4426919"/>
              <a:ext cx="5710425" cy="962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3748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05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13-1] </a:t>
            </a:r>
            <a:r>
              <a:rPr lang="ko-KR" altLang="en-US" sz="4000" b="1" dirty="0" smtClean="0">
                <a:latin typeface="+mn-ea"/>
                <a:ea typeface="+mn-ea"/>
              </a:rPr>
              <a:t>스프링 개발환경 설정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9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개발환경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이번 실습의 개요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스프링 프레임워크를 개발에 적용하기 위해서는 단순히 라이브러리 참조 이외에 </a:t>
            </a:r>
            <a:r>
              <a:rPr lang="ko-KR" altLang="en-US" dirty="0" smtClean="0"/>
              <a:t>개발도구의 지원이 필요함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ko-KR" altLang="en-US" dirty="0"/>
              <a:t>역시 가능한데 </a:t>
            </a:r>
            <a:r>
              <a:rPr lang="en-US" altLang="ko-KR" dirty="0"/>
              <a:t>Spring Tools</a:t>
            </a:r>
            <a:r>
              <a:rPr lang="ko-KR" altLang="en-US" dirty="0"/>
              <a:t>를 플러그인 </a:t>
            </a:r>
            <a:r>
              <a:rPr lang="ko-KR" altLang="en-US" dirty="0" smtClean="0"/>
              <a:t>형태로 설치해도 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ko-KR" altLang="en-US" dirty="0"/>
              <a:t>스프링 홈페이지에서 제공되는 별도 패키지를 받아 사용해도 </a:t>
            </a:r>
            <a:r>
              <a:rPr lang="ko-KR" altLang="en-US" dirty="0"/>
              <a:t>됨</a:t>
            </a:r>
            <a:r>
              <a:rPr lang="en-US" altLang="ko-KR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dirty="0" err="1" smtClean="0"/>
              <a:t>IntelliJ</a:t>
            </a:r>
            <a:r>
              <a:rPr lang="ko-KR" altLang="en-US" dirty="0"/>
              <a:t>는 자체적으로 스프링 관련 기능을 플러그인 형태로 </a:t>
            </a:r>
            <a:r>
              <a:rPr lang="ko-KR" altLang="en-US" dirty="0" smtClean="0"/>
              <a:t>제공함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이번 실습에서는 기존에 사용하던 </a:t>
            </a:r>
            <a:r>
              <a:rPr lang="ko-KR" altLang="en-US" dirty="0" err="1"/>
              <a:t>이클립스에</a:t>
            </a:r>
            <a:r>
              <a:rPr lang="ko-KR" altLang="en-US" dirty="0"/>
              <a:t> </a:t>
            </a:r>
            <a:r>
              <a:rPr lang="en-US" altLang="ko-KR" dirty="0"/>
              <a:t>Spring Tools </a:t>
            </a:r>
            <a:r>
              <a:rPr lang="ko-KR" altLang="en-US" dirty="0" err="1"/>
              <a:t>플러그인을</a:t>
            </a:r>
            <a:r>
              <a:rPr lang="ko-KR" altLang="en-US" dirty="0"/>
              <a:t> 설치해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Spring </a:t>
            </a:r>
            <a:r>
              <a:rPr lang="en-US" altLang="ko-KR" dirty="0"/>
              <a:t>Tools</a:t>
            </a:r>
            <a:r>
              <a:rPr lang="ko-KR" altLang="en-US" dirty="0"/>
              <a:t>를 별도로 다운받는 경우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편집기 등의 몇몇 기능을 추가로 설치해야 </a:t>
            </a:r>
            <a:r>
              <a:rPr lang="ko-KR" altLang="en-US" dirty="0" smtClean="0"/>
              <a:t>하므로 </a:t>
            </a:r>
            <a:r>
              <a:rPr lang="ko-KR" altLang="en-US" dirty="0"/>
              <a:t>가급적 </a:t>
            </a:r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Spring Tools</a:t>
            </a:r>
            <a:r>
              <a:rPr lang="ko-KR" altLang="en-US" dirty="0"/>
              <a:t>를 </a:t>
            </a:r>
            <a:r>
              <a:rPr lang="ko-KR" altLang="en-US" dirty="0" smtClean="0"/>
              <a:t>설치하는 것을 권장함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91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Tools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이클립스의</a:t>
            </a:r>
            <a:r>
              <a:rPr lang="ko-KR" altLang="en-US" dirty="0"/>
              <a:t> 상단 메뉴에서 </a:t>
            </a:r>
            <a:r>
              <a:rPr lang="en-US" altLang="ko-KR" dirty="0"/>
              <a:t>[Help</a:t>
            </a:r>
            <a:r>
              <a:rPr lang="en-US" altLang="ko-KR" dirty="0" smtClean="0"/>
              <a:t>]→[</a:t>
            </a:r>
            <a:r>
              <a:rPr lang="en-US" altLang="ko-KR" dirty="0" smtClean="0"/>
              <a:t>Eclipse Marketplace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선택하기</a:t>
            </a:r>
            <a:r>
              <a:rPr lang="en-US" altLang="ko-KR" dirty="0" smtClean="0"/>
              <a:t>. </a:t>
            </a:r>
            <a:r>
              <a:rPr lang="ko-KR" altLang="en-US" dirty="0"/>
              <a:t>화면의 </a:t>
            </a:r>
            <a:r>
              <a:rPr lang="en-US" altLang="ko-KR" dirty="0"/>
              <a:t>[Search</a:t>
            </a:r>
            <a:r>
              <a:rPr lang="en-US" altLang="ko-KR" dirty="0" smtClean="0"/>
              <a:t>] </a:t>
            </a:r>
            <a:r>
              <a:rPr lang="ko-KR" altLang="en-US" dirty="0" smtClean="0"/>
              <a:t>탭에서 </a:t>
            </a:r>
            <a:r>
              <a:rPr lang="ko-KR" altLang="en-US" dirty="0"/>
              <a:t>‘</a:t>
            </a:r>
            <a:r>
              <a:rPr lang="en-US" altLang="ko-KR" dirty="0"/>
              <a:t>spring’</a:t>
            </a:r>
            <a:r>
              <a:rPr lang="ko-KR" altLang="en-US" dirty="0"/>
              <a:t>을 검색하고 맨 위에 있는 </a:t>
            </a:r>
            <a:r>
              <a:rPr lang="en-US" altLang="ko-KR" dirty="0" smtClean="0"/>
              <a:t>Spring Tools 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/>
              <a:t>&lt;Install&gt; </a:t>
            </a:r>
            <a:r>
              <a:rPr lang="ko-KR" altLang="en-US" dirty="0"/>
              <a:t>버튼을 클릭하여 </a:t>
            </a:r>
            <a:r>
              <a:rPr lang="ko-KR" altLang="en-US" dirty="0" smtClean="0"/>
              <a:t>설치를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7" y="1772816"/>
            <a:ext cx="2908786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5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Tools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 smtClean="0"/>
              <a:t>구성요소를 </a:t>
            </a:r>
            <a:r>
              <a:rPr lang="ko-KR" altLang="en-US" dirty="0"/>
              <a:t>선택하는 화면에서는 ‘</a:t>
            </a:r>
            <a:r>
              <a:rPr lang="en-US" altLang="ko-KR" dirty="0"/>
              <a:t>required’</a:t>
            </a:r>
            <a:r>
              <a:rPr lang="ko-KR" altLang="en-US" dirty="0"/>
              <a:t>로 표시된 </a:t>
            </a:r>
            <a:r>
              <a:rPr lang="en-US" altLang="ko-KR" dirty="0"/>
              <a:t>3</a:t>
            </a:r>
            <a:r>
              <a:rPr lang="ko-KR" altLang="en-US" dirty="0"/>
              <a:t>개 항목과 맨 아래에 있는 ‘</a:t>
            </a:r>
            <a:r>
              <a:rPr lang="en-US" altLang="ko-KR" dirty="0"/>
              <a:t>Spring IDE Boot </a:t>
            </a:r>
            <a:r>
              <a:rPr lang="en-US" altLang="ko-KR" dirty="0" err="1"/>
              <a:t>Microservices</a:t>
            </a:r>
            <a:r>
              <a:rPr lang="en-US" altLang="ko-KR" dirty="0"/>
              <a:t> Dash’</a:t>
            </a:r>
            <a:r>
              <a:rPr lang="ko-KR" altLang="en-US" dirty="0"/>
              <a:t>를 추가로 선택한 다음 </a:t>
            </a:r>
            <a:r>
              <a:rPr lang="en-US" altLang="ko-KR" dirty="0"/>
              <a:t>&lt;Confirm&gt;</a:t>
            </a:r>
            <a:r>
              <a:rPr lang="ko-KR" altLang="en-US" dirty="0"/>
              <a:t>을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buAutoNum type="arabicParenR" startAt="2"/>
            </a:pPr>
            <a:r>
              <a:rPr lang="ko-KR" altLang="en-US" dirty="0"/>
              <a:t>라이선스 동의 화면에서 </a:t>
            </a:r>
            <a:r>
              <a:rPr lang="en-US" altLang="ko-KR" dirty="0"/>
              <a:t>&lt;</a:t>
            </a:r>
            <a:r>
              <a:rPr lang="ko-KR" altLang="en-US" dirty="0"/>
              <a:t>동의</a:t>
            </a:r>
            <a:r>
              <a:rPr lang="en-US" altLang="ko-KR" dirty="0"/>
              <a:t>&gt;</a:t>
            </a:r>
            <a:r>
              <a:rPr lang="ko-KR" altLang="en-US" dirty="0"/>
              <a:t>를 </a:t>
            </a:r>
            <a:r>
              <a:rPr lang="ko-KR" altLang="en-US" dirty="0" smtClean="0"/>
              <a:t>클릭하고 </a:t>
            </a:r>
            <a:r>
              <a:rPr lang="en-US" altLang="ko-KR" dirty="0"/>
              <a:t>&lt;Finish&gt;</a:t>
            </a:r>
            <a:r>
              <a:rPr lang="ko-KR" altLang="en-US" dirty="0"/>
              <a:t>를 클릭하면</a:t>
            </a:r>
            <a:r>
              <a:rPr lang="en-US" altLang="ko-KR" dirty="0"/>
              <a:t>, </a:t>
            </a:r>
            <a:r>
              <a:rPr lang="ko-KR" altLang="en-US" dirty="0"/>
              <a:t>창이 꺼지고 설치가 </a:t>
            </a:r>
            <a:r>
              <a:rPr lang="ko-KR" altLang="en-US" dirty="0" smtClean="0"/>
              <a:t>진행됨</a:t>
            </a:r>
            <a:r>
              <a:rPr lang="en-US" altLang="ko-KR" dirty="0" smtClean="0"/>
              <a:t>. </a:t>
            </a:r>
            <a:r>
              <a:rPr lang="ko-KR" altLang="en-US" dirty="0"/>
              <a:t>설치가 완료되고 ‘</a:t>
            </a:r>
            <a:r>
              <a:rPr lang="ko-KR" altLang="en-US" dirty="0" err="1"/>
              <a:t>이클립스를</a:t>
            </a:r>
            <a:r>
              <a:rPr lang="ko-KR" altLang="en-US" dirty="0"/>
              <a:t> </a:t>
            </a:r>
            <a:r>
              <a:rPr lang="ko-KR" altLang="en-US" dirty="0" err="1"/>
              <a:t>재시작한다</a:t>
            </a:r>
            <a:r>
              <a:rPr lang="ko-KR" altLang="en-US" dirty="0"/>
              <a:t>’는 메시지가 나오면 </a:t>
            </a:r>
            <a:r>
              <a:rPr lang="en-US" altLang="ko-KR" dirty="0"/>
              <a:t>&lt;Restart Now&gt;</a:t>
            </a:r>
            <a:r>
              <a:rPr lang="ko-KR" altLang="en-US" dirty="0"/>
              <a:t>를 클릭하여 </a:t>
            </a:r>
            <a:r>
              <a:rPr lang="ko-KR" altLang="en-US" dirty="0" err="1" smtClean="0"/>
              <a:t>재시작하기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27" y="2267067"/>
            <a:ext cx="2908747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스프링 프로젝트를 생성하기 위해 </a:t>
            </a:r>
            <a:r>
              <a:rPr lang="en-US" altLang="ko-KR" dirty="0"/>
              <a:t>[File</a:t>
            </a:r>
            <a:r>
              <a:rPr lang="en-US" altLang="ko-KR" dirty="0" smtClean="0"/>
              <a:t>]→[</a:t>
            </a:r>
            <a:r>
              <a:rPr lang="en-US" altLang="ko-KR" dirty="0"/>
              <a:t>New</a:t>
            </a:r>
            <a:r>
              <a:rPr lang="en-US" altLang="ko-KR" dirty="0" smtClean="0"/>
              <a:t>]→[</a:t>
            </a:r>
            <a:r>
              <a:rPr lang="en-US" altLang="ko-KR" dirty="0"/>
              <a:t>Spring Starter Project] </a:t>
            </a:r>
            <a:r>
              <a:rPr lang="ko-KR" altLang="en-US" dirty="0"/>
              <a:t>메뉴를 </a:t>
            </a:r>
            <a:r>
              <a:rPr lang="ko-KR" altLang="en-US" dirty="0" smtClean="0"/>
              <a:t>선택하기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정보를 입력하고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나머지는 </a:t>
            </a:r>
            <a:r>
              <a:rPr lang="ko-KR" altLang="en-US" dirty="0"/>
              <a:t>기본값을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 </a:t>
            </a:r>
            <a:r>
              <a:rPr lang="ko-KR" altLang="en-US" dirty="0"/>
              <a:t>설정을 </a:t>
            </a:r>
            <a:r>
              <a:rPr lang="ko-KR" altLang="en-US" dirty="0" smtClean="0"/>
              <a:t>완료하면 </a:t>
            </a:r>
            <a:r>
              <a:rPr lang="en-US" altLang="ko-KR" dirty="0"/>
              <a:t>&lt;Next&gt;</a:t>
            </a:r>
            <a:r>
              <a:rPr lang="ko-KR" altLang="en-US" dirty="0"/>
              <a:t>를 클릭하여 </a:t>
            </a:r>
            <a:r>
              <a:rPr lang="ko-KR" altLang="en-US" dirty="0" smtClean="0"/>
              <a:t>다음 화면으로 </a:t>
            </a:r>
            <a:r>
              <a:rPr lang="ko-KR" altLang="en-US" dirty="0" smtClean="0"/>
              <a:t>넘어가기</a:t>
            </a:r>
            <a:endParaRPr lang="ko-KR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Name</a:t>
            </a:r>
            <a:r>
              <a:rPr lang="en-US" altLang="ko-KR" b="1" dirty="0"/>
              <a:t>: </a:t>
            </a:r>
            <a:r>
              <a:rPr lang="ko-KR" altLang="en-US" b="1" dirty="0"/>
              <a:t>프로젝트 이름으로 ‘</a:t>
            </a:r>
            <a:r>
              <a:rPr lang="en-US" altLang="ko-KR" b="1" dirty="0" err="1"/>
              <a:t>spring_study</a:t>
            </a:r>
            <a:r>
              <a:rPr lang="en-US" altLang="ko-KR" b="1" dirty="0"/>
              <a:t>’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입력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Type</a:t>
            </a:r>
            <a:r>
              <a:rPr lang="en-US" altLang="ko-KR" b="1" dirty="0"/>
              <a:t>: Maven, </a:t>
            </a:r>
            <a:r>
              <a:rPr lang="en-US" altLang="ko-KR" b="1" dirty="0" err="1"/>
              <a:t>Gradle</a:t>
            </a:r>
            <a:r>
              <a:rPr lang="en-US" altLang="ko-KR" b="1" dirty="0"/>
              <a:t> </a:t>
            </a:r>
            <a:r>
              <a:rPr lang="ko-KR" altLang="en-US" b="1" dirty="0"/>
              <a:t>중 선택할 수 있다</a:t>
            </a:r>
            <a:r>
              <a:rPr lang="en-US" altLang="ko-KR" b="1" dirty="0"/>
              <a:t>. </a:t>
            </a:r>
            <a:r>
              <a:rPr lang="ko-KR" altLang="en-US" b="1" dirty="0"/>
              <a:t>여기서는 </a:t>
            </a:r>
            <a:r>
              <a:rPr lang="en-US" altLang="ko-KR" b="1" dirty="0"/>
              <a:t>Maven</a:t>
            </a:r>
            <a:r>
              <a:rPr lang="ko-KR" altLang="en-US" b="1" dirty="0"/>
              <a:t>을 </a:t>
            </a:r>
            <a:r>
              <a:rPr lang="ko-KR" altLang="en-US" b="1" dirty="0" smtClean="0"/>
              <a:t>선택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Packaging</a:t>
            </a:r>
            <a:r>
              <a:rPr lang="en-US" altLang="ko-KR" b="1" dirty="0"/>
              <a:t>: Jar, War </a:t>
            </a:r>
            <a:r>
              <a:rPr lang="ko-KR" altLang="en-US" b="1" dirty="0"/>
              <a:t>중 선택할 수 있다</a:t>
            </a:r>
            <a:r>
              <a:rPr lang="en-US" altLang="ko-KR" b="1" dirty="0"/>
              <a:t>. JSP</a:t>
            </a:r>
            <a:r>
              <a:rPr lang="ko-KR" altLang="en-US" b="1" dirty="0"/>
              <a:t>를 사용하는 경우 </a:t>
            </a:r>
            <a:r>
              <a:rPr lang="en-US" altLang="ko-KR" b="1" dirty="0"/>
              <a:t>War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선택</a:t>
            </a:r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56" y="2780928"/>
            <a:ext cx="2644315" cy="3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0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dirty="0"/>
              <a:t>프로젝트에 사용할 스프링 모듈을 선택하는 </a:t>
            </a:r>
            <a:r>
              <a:rPr lang="ko-KR" altLang="en-US" dirty="0" smtClean="0"/>
              <a:t>화면에서는 ‘</a:t>
            </a:r>
            <a:r>
              <a:rPr lang="en-US" altLang="ko-KR" dirty="0"/>
              <a:t>Spring Boot </a:t>
            </a:r>
            <a:r>
              <a:rPr lang="en-US" altLang="ko-KR" dirty="0" err="1"/>
              <a:t>DevTools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ko-KR" altLang="en-US" dirty="0"/>
              <a:t>‘</a:t>
            </a:r>
            <a:r>
              <a:rPr lang="en-US" altLang="ko-KR" dirty="0"/>
              <a:t>Spring Web’</a:t>
            </a:r>
            <a:r>
              <a:rPr lang="ko-KR" altLang="en-US" dirty="0"/>
              <a:t>을 </a:t>
            </a:r>
            <a:r>
              <a:rPr lang="ko-KR" altLang="en-US" dirty="0" smtClean="0"/>
              <a:t>선택하고</a:t>
            </a:r>
            <a:r>
              <a:rPr lang="en-US" altLang="ko-KR" dirty="0"/>
              <a:t>, ‘Spring Boot Version’</a:t>
            </a:r>
            <a:r>
              <a:rPr lang="ko-KR" altLang="en-US" dirty="0"/>
              <a:t>은 </a:t>
            </a:r>
            <a:r>
              <a:rPr lang="en-US" altLang="ko-KR" dirty="0" err="1"/>
              <a:t>SnapShot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</a:t>
            </a:r>
            <a:r>
              <a:rPr lang="ko-KR" altLang="en-US" dirty="0"/>
              <a:t>이 붙어 있지 않은 안정 버전 중 최신을 </a:t>
            </a:r>
            <a:r>
              <a:rPr lang="ko-KR" altLang="en-US" dirty="0" smtClean="0"/>
              <a:t>선택함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ko-KR" altLang="en-US" dirty="0"/>
              <a:t>추가했다면 </a:t>
            </a:r>
            <a:r>
              <a:rPr lang="en-US" altLang="ko-KR" dirty="0"/>
              <a:t>&lt;Finish&gt;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클릭함</a:t>
            </a:r>
            <a:endParaRPr lang="en-US" altLang="ko-KR" dirty="0" smtClean="0"/>
          </a:p>
          <a:p>
            <a:pPr>
              <a:buAutoNum type="arabicParenR" startAt="5"/>
            </a:pPr>
            <a:r>
              <a:rPr lang="ko-KR" altLang="en-US" dirty="0" smtClean="0"/>
              <a:t>이제 </a:t>
            </a:r>
            <a:r>
              <a:rPr lang="en-US" altLang="ko-KR" dirty="0" smtClean="0"/>
              <a:t>maven </a:t>
            </a:r>
            <a:r>
              <a:rPr lang="ko-KR" altLang="en-US" dirty="0" smtClean="0"/>
              <a:t>설정 파일이 생성되고 프로젝트 구조 및 필요한 구성요소가 자동으로 </a:t>
            </a:r>
            <a:r>
              <a:rPr lang="ko-KR" altLang="en-US" dirty="0" err="1" smtClean="0"/>
              <a:t>다운로드됨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작업이 완료될 때까지 잠시 기다리기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76872"/>
            <a:ext cx="2908747" cy="41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3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스프링 부트는 기본적으로 </a:t>
            </a:r>
            <a:r>
              <a:rPr lang="ko-KR" altLang="en-US" dirty="0" err="1"/>
              <a:t>타임리프를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템플릿 엔진으로 사용하기 때문에 </a:t>
            </a:r>
            <a:r>
              <a:rPr lang="en-US" altLang="ko-KR" dirty="0"/>
              <a:t>JSP </a:t>
            </a:r>
            <a:r>
              <a:rPr lang="ko-KR" altLang="en-US" dirty="0"/>
              <a:t>사용을 위해서는 추가적인 작업이 </a:t>
            </a:r>
            <a:r>
              <a:rPr lang="ko-KR" altLang="en-US" dirty="0" smtClean="0"/>
              <a:t>필요함</a:t>
            </a:r>
            <a:endParaRPr lang="en-US" altLang="ko-KR" dirty="0"/>
          </a:p>
          <a:p>
            <a:pPr>
              <a:buFont typeface="+mj-lt"/>
              <a:buAutoNum type="arabicParenR" startAt="7"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파일 처리와 </a:t>
            </a:r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사용을 위한 라이브러리를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&lt;</a:t>
            </a:r>
            <a:r>
              <a:rPr lang="en-US" altLang="ko-KR" b="1" dirty="0"/>
              <a:t>dependencies&gt; ...&lt;/dependencies&gt;</a:t>
            </a:r>
            <a:r>
              <a:rPr lang="en-US" altLang="ko-KR" dirty="0"/>
              <a:t> </a:t>
            </a:r>
            <a:r>
              <a:rPr lang="ko-KR" altLang="en-US" dirty="0"/>
              <a:t>사이에 들어가야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기본적으로 </a:t>
            </a:r>
            <a:r>
              <a:rPr lang="ko-KR" altLang="en-US" dirty="0"/>
              <a:t>등록되어 있는 마지막 </a:t>
            </a:r>
            <a:r>
              <a:rPr lang="en-US" altLang="ko-KR" dirty="0"/>
              <a:t>&lt;dependency&gt; </a:t>
            </a:r>
            <a:r>
              <a:rPr lang="ko-KR" altLang="en-US" dirty="0"/>
              <a:t>다음에 </a:t>
            </a:r>
            <a:r>
              <a:rPr lang="ko-KR" altLang="en-US" dirty="0" smtClean="0"/>
              <a:t>넣어줌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18623" y="2488891"/>
            <a:ext cx="5706755" cy="2020229"/>
            <a:chOff x="1691680" y="2276872"/>
            <a:chExt cx="5706755" cy="20202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276872"/>
              <a:ext cx="5706755" cy="110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356992"/>
              <a:ext cx="5699409" cy="94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1068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8"/>
            </a:pPr>
            <a:r>
              <a:rPr lang="ko-KR" altLang="en-US" dirty="0"/>
              <a:t>다음으로 </a:t>
            </a:r>
            <a:r>
              <a:rPr lang="en-US" altLang="ko-KR" dirty="0"/>
              <a:t>JSP </a:t>
            </a:r>
            <a:r>
              <a:rPr lang="ko-KR" altLang="en-US" dirty="0"/>
              <a:t>파일의 위치를 스프링 프레임워크에 알려줄 설정 </a:t>
            </a:r>
            <a:r>
              <a:rPr lang="ko-KR" altLang="en-US" dirty="0" smtClean="0"/>
              <a:t>파일 추가하기</a:t>
            </a:r>
            <a:r>
              <a:rPr lang="en-US" altLang="ko-KR" dirty="0" smtClean="0"/>
              <a:t>. </a:t>
            </a:r>
            <a:r>
              <a:rPr lang="en-US" altLang="ko-KR" dirty="0"/>
              <a:t>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en-US" altLang="ko-KR" dirty="0"/>
              <a:t>] </a:t>
            </a:r>
            <a:r>
              <a:rPr lang="ko-KR" altLang="en-US" dirty="0"/>
              <a:t>폴더의 ‘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’ </a:t>
            </a:r>
            <a:r>
              <a:rPr lang="ko-KR" altLang="en-US" dirty="0"/>
              <a:t>파일에 다음 내용을 </a:t>
            </a:r>
            <a:r>
              <a:rPr lang="ko-KR" altLang="en-US" dirty="0" smtClean="0"/>
              <a:t>추가함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4" y="1628800"/>
            <a:ext cx="5688393" cy="64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41" y="2492896"/>
            <a:ext cx="4692318" cy="34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9"/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13-9]</a:t>
            </a:r>
            <a:r>
              <a:rPr lang="ko-KR" altLang="en-US" dirty="0"/>
              <a:t>를 참고해 </a:t>
            </a:r>
            <a:r>
              <a:rPr lang="en-US" altLang="ko-KR" dirty="0"/>
              <a:t>[</a:t>
            </a:r>
            <a:r>
              <a:rPr lang="en-US" altLang="ko-KR" dirty="0" err="1"/>
              <a:t>src</a:t>
            </a:r>
            <a:r>
              <a:rPr lang="en-US" altLang="ko-KR" dirty="0" smtClean="0"/>
              <a:t>]→[</a:t>
            </a:r>
            <a:r>
              <a:rPr lang="en-US" altLang="ko-KR" dirty="0"/>
              <a:t>main] </a:t>
            </a:r>
            <a:r>
              <a:rPr lang="ko-KR" altLang="en-US" dirty="0"/>
              <a:t>폴더 아래에 </a:t>
            </a:r>
            <a:r>
              <a:rPr lang="en-US" altLang="ko-KR" dirty="0"/>
              <a:t>[</a:t>
            </a:r>
            <a:r>
              <a:rPr lang="en-US" altLang="ko-KR" dirty="0" err="1"/>
              <a:t>webapp</a:t>
            </a:r>
            <a:r>
              <a:rPr lang="en-US" altLang="ko-KR" dirty="0"/>
              <a:t>] </a:t>
            </a:r>
            <a:r>
              <a:rPr lang="ko-KR" altLang="en-US" dirty="0"/>
              <a:t>폴더를 만들고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smtClean="0"/>
              <a:t>아래에 </a:t>
            </a:r>
            <a:r>
              <a:rPr lang="en-US" altLang="ko-KR" dirty="0"/>
              <a:t>[WEB-INF] </a:t>
            </a:r>
            <a:r>
              <a:rPr lang="ko-KR" altLang="en-US" dirty="0"/>
              <a:t>폴더를 생성한 다음 </a:t>
            </a:r>
            <a:r>
              <a:rPr lang="en-US" altLang="ko-KR" dirty="0"/>
              <a:t>[views] </a:t>
            </a:r>
            <a:r>
              <a:rPr lang="ko-KR" altLang="en-US" dirty="0"/>
              <a:t>폴더까지 추가로 </a:t>
            </a:r>
            <a:r>
              <a:rPr lang="ko-KR" altLang="en-US" dirty="0" smtClean="0"/>
              <a:t>생성함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19" y="1916832"/>
            <a:ext cx="4175562" cy="34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프레임워크와 스프링 부트의 개념을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프레임워크의 주요 특징인 </a:t>
            </a:r>
            <a:r>
              <a:rPr lang="en-US" altLang="ko-KR" dirty="0" err="1">
                <a:ea typeface="+mn-lt"/>
                <a:cs typeface="+mn-lt"/>
              </a:rPr>
              <a:t>IoC</a:t>
            </a:r>
            <a:r>
              <a:rPr lang="en-US" altLang="ko-KR" dirty="0">
                <a:ea typeface="+mn-lt"/>
                <a:cs typeface="+mn-lt"/>
              </a:rPr>
              <a:t>, DI, AOP</a:t>
            </a:r>
            <a:r>
              <a:rPr lang="ko-KR" altLang="en-US" dirty="0">
                <a:ea typeface="+mn-lt"/>
                <a:cs typeface="+mn-lt"/>
              </a:rPr>
              <a:t>를 이해한다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 err="1" smtClean="0">
                <a:ea typeface="+mn-lt"/>
                <a:cs typeface="+mn-lt"/>
              </a:rPr>
              <a:t>WebMVC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en-US" altLang="ko-KR" dirty="0" err="1">
                <a:ea typeface="+mn-lt"/>
                <a:cs typeface="+mn-lt"/>
              </a:rPr>
              <a:t>RestController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모듈을 실습하며 개념을 익힌다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ko-KR" altLang="en-US" dirty="0" smtClean="0">
                <a:ea typeface="+mn-lt"/>
                <a:cs typeface="+mn-lt"/>
              </a:rPr>
              <a:t>스프링 </a:t>
            </a:r>
            <a:r>
              <a:rPr lang="ko-KR" altLang="en-US" dirty="0">
                <a:ea typeface="+mn-lt"/>
                <a:cs typeface="+mn-lt"/>
              </a:rPr>
              <a:t>빈과 </a:t>
            </a:r>
            <a:r>
              <a:rPr lang="ko-KR" altLang="en-US" dirty="0" err="1">
                <a:ea typeface="+mn-lt"/>
                <a:cs typeface="+mn-lt"/>
              </a:rPr>
              <a:t>오토와이어링의</a:t>
            </a:r>
            <a:r>
              <a:rPr lang="ko-KR" altLang="en-US" dirty="0">
                <a:ea typeface="+mn-lt"/>
                <a:cs typeface="+mn-lt"/>
              </a:rPr>
              <a:t> 개념을 익히고 </a:t>
            </a:r>
            <a:r>
              <a:rPr lang="ko-KR" altLang="en-US" dirty="0" smtClean="0">
                <a:ea typeface="+mn-lt"/>
                <a:cs typeface="+mn-lt"/>
              </a:rPr>
              <a:t>실습한다</a:t>
            </a:r>
            <a:r>
              <a:rPr lang="en-US" altLang="ko-KR" dirty="0" smtClean="0">
                <a:ea typeface="+mn-lt"/>
                <a:cs typeface="+mn-lt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10"/>
            </a:pPr>
            <a:r>
              <a:rPr lang="ko-KR" altLang="en-US" dirty="0"/>
              <a:t>설정을 마쳤으면 간단하게 ‘</a:t>
            </a:r>
            <a:r>
              <a:rPr lang="en-US" altLang="ko-KR" dirty="0" err="1"/>
              <a:t>hello.jsp</a:t>
            </a:r>
            <a:r>
              <a:rPr lang="en-US" altLang="ko-KR" dirty="0"/>
              <a:t>’ </a:t>
            </a:r>
            <a:r>
              <a:rPr lang="ko-KR" altLang="en-US" dirty="0"/>
              <a:t>파일을 만들어 정상적으로 실행되는지 </a:t>
            </a:r>
            <a:r>
              <a:rPr lang="ko-KR" altLang="en-US" dirty="0" smtClean="0"/>
              <a:t>확인함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주의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</a:t>
            </a:r>
            <a:r>
              <a:rPr lang="en-US" altLang="ko-KR" dirty="0"/>
              <a:t>JSP </a:t>
            </a:r>
            <a:r>
              <a:rPr lang="ko-KR" altLang="en-US" dirty="0"/>
              <a:t>파일은 앞에서 만든 </a:t>
            </a:r>
            <a:r>
              <a:rPr lang="en-US" altLang="ko-KR" dirty="0"/>
              <a:t>[WEB-INF</a:t>
            </a:r>
            <a:r>
              <a:rPr lang="en-US" altLang="ko-KR" dirty="0" smtClean="0"/>
              <a:t>]→[</a:t>
            </a:r>
            <a:r>
              <a:rPr lang="en-US" altLang="ko-KR" dirty="0"/>
              <a:t>views] </a:t>
            </a:r>
            <a:r>
              <a:rPr lang="ko-KR" altLang="en-US" dirty="0"/>
              <a:t>폴더 아래에 </a:t>
            </a:r>
            <a:r>
              <a:rPr lang="ko-KR" altLang="en-US" dirty="0" smtClean="0"/>
              <a:t>있어야 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85" y="1566872"/>
            <a:ext cx="4725431" cy="279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270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한 가지 문제가 발생함</a:t>
            </a:r>
            <a:r>
              <a:rPr lang="en-US" altLang="ko-KR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스프링 부트를 사용할 경우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파일의 직접 호출이 불가능함</a:t>
            </a:r>
            <a:r>
              <a:rPr lang="en-US" altLang="ko-KR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/news/</a:t>
            </a:r>
            <a:r>
              <a:rPr lang="en-US" altLang="ko-KR" dirty="0" err="1"/>
              <a:t>newsList.jsp</a:t>
            </a:r>
            <a:r>
              <a:rPr lang="ko-KR" altLang="en-US" dirty="0"/>
              <a:t>와 같이 브라우저에서 특정 </a:t>
            </a:r>
            <a:r>
              <a:rPr lang="en-US" altLang="ko-KR" dirty="0"/>
              <a:t>JSP</a:t>
            </a:r>
            <a:r>
              <a:rPr lang="ko-KR" altLang="en-US" dirty="0"/>
              <a:t>를 요청하는 것이 안됨</a:t>
            </a:r>
            <a:endParaRPr lang="en-US" altLang="ko-KR" dirty="0"/>
          </a:p>
          <a:p>
            <a:pPr lvl="2">
              <a:buFont typeface="Arial" pitchFamily="34" charset="0"/>
              <a:buChar char="•"/>
            </a:pPr>
            <a:r>
              <a:rPr lang="ko-KR" altLang="en-US" dirty="0"/>
              <a:t>일반적으로 </a:t>
            </a:r>
            <a:r>
              <a:rPr lang="ko-KR" altLang="en-US" dirty="0" err="1"/>
              <a:t>뷰는</a:t>
            </a:r>
            <a:r>
              <a:rPr lang="ko-KR" altLang="en-US" dirty="0"/>
              <a:t> 데이터를 포함할 수 없기 때문에 직접 호출이 의미가 없고 컨트롤러를 경유하는 것이 맞지만 단순히 화면 디자인을 점검하기 위해 컨트롤러까지 구현해야 테스트가 가능한 부분은 다소 불편한 부분임</a:t>
            </a:r>
            <a:endParaRPr lang="en-US" altLang="ko-KR" dirty="0"/>
          </a:p>
          <a:p>
            <a:endParaRPr lang="en-US" altLang="ko-KR" dirty="0" smtClean="0"/>
          </a:p>
          <a:p>
            <a:pPr>
              <a:buFont typeface="+mj-lt"/>
              <a:buAutoNum type="arabicParenR" startAt="11"/>
            </a:pPr>
            <a:r>
              <a:rPr lang="ko-KR" altLang="en-US" dirty="0" smtClean="0"/>
              <a:t>따라서 테스트를 </a:t>
            </a:r>
            <a:r>
              <a:rPr lang="ko-KR" altLang="en-US" dirty="0"/>
              <a:t>위해 컨트롤러를 </a:t>
            </a:r>
            <a:r>
              <a:rPr lang="ko-KR" altLang="en-US" dirty="0" smtClean="0"/>
              <a:t>만들어야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이번에 </a:t>
            </a:r>
            <a:r>
              <a:rPr lang="ko-KR" altLang="en-US" dirty="0"/>
              <a:t>만드는 컨트롤러는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13-2]</a:t>
            </a:r>
            <a:r>
              <a:rPr lang="ko-KR" altLang="en-US" dirty="0"/>
              <a:t>의 </a:t>
            </a:r>
            <a:r>
              <a:rPr lang="ko-KR" altLang="en-US" dirty="0" smtClean="0"/>
              <a:t>예제에서도 </a:t>
            </a:r>
            <a:r>
              <a:rPr lang="ko-KR" altLang="en-US" dirty="0"/>
              <a:t>사용하게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Java </a:t>
            </a:r>
            <a:r>
              <a:rPr lang="en-US" altLang="ko-KR" dirty="0"/>
              <a:t>Package: </a:t>
            </a:r>
            <a:r>
              <a:rPr lang="en-US" altLang="ko-KR" dirty="0" err="1"/>
              <a:t>com.example.demo</a:t>
            </a:r>
            <a:r>
              <a:rPr lang="en-US" altLang="ko-KR" dirty="0"/>
              <a:t>([</a:t>
            </a:r>
            <a:r>
              <a:rPr lang="en-US" altLang="ko-KR" dirty="0" err="1"/>
              <a:t>src</a:t>
            </a:r>
            <a:r>
              <a:rPr lang="en-US" altLang="ko-KR" dirty="0"/>
              <a:t>/main/java] </a:t>
            </a:r>
            <a:r>
              <a:rPr lang="ko-KR" altLang="en-US" dirty="0"/>
              <a:t>폴더 아래에 이미 생성되어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/>
              <a:t>name: </a:t>
            </a:r>
            <a:r>
              <a:rPr lang="en-US" altLang="ko-KR" dirty="0" err="1"/>
              <a:t>TestWebController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13" y="1052736"/>
            <a:ext cx="5197974" cy="339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16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12"/>
            </a:pPr>
            <a:r>
              <a:rPr lang="ko-KR" altLang="en-US" dirty="0"/>
              <a:t>프로젝트가 생성될 때 자동으로 생성된 </a:t>
            </a:r>
            <a:r>
              <a:rPr lang="en-US" altLang="ko-KR" dirty="0"/>
              <a:t>Application </a:t>
            </a:r>
            <a:r>
              <a:rPr lang="ko-KR" altLang="en-US" dirty="0"/>
              <a:t>클래스를 </a:t>
            </a:r>
            <a:r>
              <a:rPr lang="ko-KR" altLang="en-US" dirty="0" smtClean="0"/>
              <a:t>실행하면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자동으로 </a:t>
            </a:r>
            <a:r>
              <a:rPr lang="ko-KR" altLang="en-US" dirty="0" err="1"/>
              <a:t>톰캣이</a:t>
            </a:r>
            <a:r>
              <a:rPr lang="ko-KR" altLang="en-US" dirty="0"/>
              <a:t> 실행되면서 스프링 프레임워크가 </a:t>
            </a:r>
            <a:r>
              <a:rPr lang="ko-KR" altLang="en-US" dirty="0" smtClean="0"/>
              <a:t>동작함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Application </a:t>
            </a:r>
            <a:r>
              <a:rPr lang="ko-KR" altLang="en-US" dirty="0"/>
              <a:t>클래스를 선택하고 마우스 오른쪽 버튼을 눌러 </a:t>
            </a:r>
            <a:r>
              <a:rPr lang="en-US" altLang="ko-KR" dirty="0"/>
              <a:t>[Run As</a:t>
            </a:r>
            <a:r>
              <a:rPr lang="en-US" altLang="ko-KR" dirty="0" smtClean="0"/>
              <a:t>]→[</a:t>
            </a:r>
            <a:r>
              <a:rPr lang="en-US" altLang="ko-KR" dirty="0"/>
              <a:t>Spring Boot App]</a:t>
            </a:r>
            <a:r>
              <a:rPr lang="ko-KR" altLang="en-US" dirty="0"/>
              <a:t>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주의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기존의 </a:t>
            </a:r>
            <a:r>
              <a:rPr lang="en-US" altLang="ko-KR" dirty="0" err="1"/>
              <a:t>jsp</a:t>
            </a:r>
            <a:r>
              <a:rPr lang="ko-KR" altLang="en-US" dirty="0"/>
              <a:t>와 같이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[Run</a:t>
            </a:r>
            <a:r>
              <a:rPr lang="en-US" altLang="ko-KR" dirty="0" smtClean="0"/>
              <a:t>]→[</a:t>
            </a:r>
            <a:r>
              <a:rPr lang="en-US" altLang="ko-KR" dirty="0"/>
              <a:t>Run on Server]</a:t>
            </a:r>
            <a:r>
              <a:rPr lang="ko-KR" altLang="en-US" dirty="0"/>
              <a:t>로 실행하면 안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buAutoNum type="arabicParenR" startAt="12"/>
            </a:pPr>
            <a:r>
              <a:rPr lang="ko-KR" altLang="en-US" dirty="0" err="1"/>
              <a:t>이클립스</a:t>
            </a:r>
            <a:r>
              <a:rPr lang="ko-KR" altLang="en-US" dirty="0"/>
              <a:t> 콘솔에서 스프링 부트 실행을 확인한 후</a:t>
            </a:r>
            <a:r>
              <a:rPr lang="en-US" altLang="ko-KR" dirty="0"/>
              <a:t>, </a:t>
            </a:r>
            <a:r>
              <a:rPr lang="ko-KR" altLang="en-US" dirty="0"/>
              <a:t>크롬 웹 브라우저를 별도로 실행하여 </a:t>
            </a:r>
            <a:r>
              <a:rPr lang="en-US" altLang="ko-KR" b="1" dirty="0"/>
              <a:t>http://localhost:8080/test/hello</a:t>
            </a:r>
            <a:r>
              <a:rPr lang="ko-KR" altLang="en-US" dirty="0"/>
              <a:t>를 </a:t>
            </a:r>
            <a:r>
              <a:rPr lang="ko-KR" altLang="en-US" dirty="0" smtClean="0"/>
              <a:t>호출하기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13-1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7395" y="2996952"/>
            <a:ext cx="3789211" cy="255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994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06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13-2] </a:t>
            </a:r>
            <a:r>
              <a:rPr lang="ko-KR" altLang="en-US" sz="4000" b="1" dirty="0" smtClean="0">
                <a:latin typeface="+mn-ea"/>
                <a:ea typeface="+mn-ea"/>
              </a:rPr>
              <a:t>스프링 </a:t>
            </a:r>
            <a:endParaRPr lang="en-US" altLang="ko-KR" sz="40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MVC </a:t>
            </a:r>
            <a:r>
              <a:rPr lang="ko-KR" altLang="en-US" sz="4000" b="1" dirty="0" smtClean="0">
                <a:latin typeface="+mn-ea"/>
                <a:ea typeface="+mn-ea"/>
              </a:rPr>
              <a:t>컨트롤러 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컨트롤러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이번 실습의 개요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본격적으로 </a:t>
            </a:r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컨트롤러 구현을 </a:t>
            </a:r>
            <a:r>
              <a:rPr lang="ko-KR" altLang="en-US" dirty="0" smtClean="0"/>
              <a:t>살펴봄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ko-KR" altLang="en-US" dirty="0"/>
              <a:t>프로젝트를 수행할 때 </a:t>
            </a:r>
            <a:r>
              <a:rPr lang="ko-KR" altLang="en-US" dirty="0" smtClean="0"/>
              <a:t>발생할 수 </a:t>
            </a:r>
            <a:r>
              <a:rPr lang="ko-KR" altLang="en-US" dirty="0"/>
              <a:t>있는 몇몇 유형의 요청과 응답 처리를 실습을 통해 </a:t>
            </a:r>
            <a:r>
              <a:rPr lang="ko-KR" altLang="en-US" dirty="0" smtClean="0"/>
              <a:t>살펴봄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실습 </a:t>
            </a:r>
            <a:r>
              <a:rPr lang="ko-KR" altLang="en-US" dirty="0"/>
              <a:t>코드에 포함된 </a:t>
            </a:r>
            <a:r>
              <a:rPr lang="ko-KR" altLang="en-US" dirty="0" smtClean="0"/>
              <a:t>내용</a:t>
            </a:r>
            <a:endParaRPr lang="ko-KR" altLang="en-US" dirty="0"/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요청 </a:t>
            </a:r>
            <a:r>
              <a:rPr lang="ko-KR" altLang="en-US" dirty="0" err="1"/>
              <a:t>파라미터</a:t>
            </a:r>
            <a:r>
              <a:rPr lang="ko-KR" altLang="en-US" dirty="0"/>
              <a:t> 처리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데이터를 </a:t>
            </a:r>
            <a:r>
              <a:rPr lang="ko-KR" altLang="en-US" dirty="0"/>
              <a:t>포함한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ko-KR" altLang="en-US" dirty="0" err="1" smtClean="0"/>
              <a:t>포워딩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이번 </a:t>
            </a:r>
            <a:r>
              <a:rPr lang="ko-KR" altLang="en-US" dirty="0"/>
              <a:t>실습에서는 </a:t>
            </a:r>
            <a:r>
              <a:rPr lang="en-US" altLang="ko-KR" dirty="0"/>
              <a:t>GET </a:t>
            </a:r>
            <a:r>
              <a:rPr lang="ko-KR" altLang="en-US" dirty="0"/>
              <a:t>방식을 사용해 요청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처리하는 부분을 </a:t>
            </a:r>
            <a:r>
              <a:rPr lang="ko-KR" altLang="en-US" dirty="0" err="1" smtClean="0"/>
              <a:t>살펴봄ㄷ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3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</a:t>
            </a:r>
            <a:r>
              <a:rPr lang="ko-KR" altLang="en-US" dirty="0"/>
              <a:t>에서 만들었던 </a:t>
            </a:r>
            <a:r>
              <a:rPr lang="en-US" altLang="ko-KR" dirty="0"/>
              <a:t>TestWebController.java </a:t>
            </a:r>
            <a:r>
              <a:rPr lang="ko-KR" altLang="en-US" dirty="0"/>
              <a:t>클래스를 다음과 같이 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/>
              <a:t>13-2]</a:t>
            </a:r>
            <a:r>
              <a:rPr lang="ko-KR" altLang="en-US" dirty="0"/>
              <a:t>의 </a:t>
            </a:r>
            <a:r>
              <a:rPr lang="en-US" altLang="ko-KR" dirty="0"/>
              <a:t>15</a:t>
            </a:r>
            <a:r>
              <a:rPr lang="ko-KR" altLang="en-US" dirty="0"/>
              <a:t>행에 </a:t>
            </a:r>
            <a:r>
              <a:rPr lang="en-US" altLang="ko-KR" dirty="0"/>
              <a:t>hello2 </a:t>
            </a:r>
            <a:r>
              <a:rPr lang="ko-KR" altLang="en-US" dirty="0" err="1"/>
              <a:t>메서드만</a:t>
            </a:r>
            <a:r>
              <a:rPr lang="ko-KR" altLang="en-US" dirty="0"/>
              <a:t> </a:t>
            </a:r>
            <a:r>
              <a:rPr lang="ko-KR" altLang="en-US" dirty="0" smtClean="0"/>
              <a:t>추가함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en-US" altLang="ko-KR" dirty="0"/>
              <a:t>: </a:t>
            </a:r>
            <a:r>
              <a:rPr lang="ko-KR" altLang="en-US" dirty="0"/>
              <a:t>별도의 </a:t>
            </a:r>
            <a:r>
              <a:rPr lang="ko-KR" altLang="en-US" dirty="0" err="1"/>
              <a:t>뷰가</a:t>
            </a:r>
            <a:r>
              <a:rPr lang="ko-KR" altLang="en-US" dirty="0"/>
              <a:t> 아닌 </a:t>
            </a:r>
            <a:r>
              <a:rPr lang="ko-KR" altLang="en-US" dirty="0" err="1"/>
              <a:t>리턴값을</a:t>
            </a:r>
            <a:r>
              <a:rPr lang="ko-KR" altLang="en-US" dirty="0"/>
              <a:t> 직접 </a:t>
            </a:r>
            <a:r>
              <a:rPr lang="en-US" altLang="ko-KR" dirty="0"/>
              <a:t>HTTP </a:t>
            </a:r>
            <a:r>
              <a:rPr lang="ko-KR" altLang="en-US" dirty="0"/>
              <a:t>응답 보디에 </a:t>
            </a:r>
            <a:r>
              <a:rPr lang="ko-KR" altLang="en-US" dirty="0" smtClean="0"/>
              <a:t>출력함</a:t>
            </a:r>
            <a:r>
              <a:rPr lang="en-US" altLang="ko-KR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ko-KR" altLang="en-US" dirty="0" smtClean="0"/>
              <a:t>여기서는 </a:t>
            </a:r>
            <a:r>
              <a:rPr lang="en-US" altLang="ko-KR" dirty="0"/>
              <a:t>/hello2 </a:t>
            </a:r>
            <a:r>
              <a:rPr lang="ko-KR" altLang="en-US" dirty="0"/>
              <a:t>요청 시 </a:t>
            </a:r>
            <a:r>
              <a:rPr lang="ko-KR" altLang="en-US" dirty="0" err="1"/>
              <a:t>파라미터로</a:t>
            </a:r>
            <a:r>
              <a:rPr lang="ko-KR" altLang="en-US" dirty="0"/>
              <a:t> 전달받은 값이 브라우저에 출력되도록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89" y="2267844"/>
            <a:ext cx="5750822" cy="125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230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스프링 프로젝트를 생성할 때 </a:t>
            </a:r>
            <a:r>
              <a:rPr lang="en-US" altLang="ko-KR" dirty="0" err="1"/>
              <a:t>devtools</a:t>
            </a:r>
            <a:r>
              <a:rPr lang="ko-KR" altLang="en-US" dirty="0"/>
              <a:t>를 포함했기 때문에 변경 사항이 있으면 스프링 부트가 자동으로 갱신되므로 별도의 </a:t>
            </a:r>
            <a:r>
              <a:rPr lang="ko-KR" altLang="en-US" dirty="0" err="1"/>
              <a:t>재시작</a:t>
            </a:r>
            <a:r>
              <a:rPr lang="ko-KR" altLang="en-US" dirty="0"/>
              <a:t> 없이 브라우저를 통해 테스트만 </a:t>
            </a:r>
            <a:r>
              <a:rPr lang="ko-KR" altLang="en-US" dirty="0" smtClean="0"/>
              <a:t>진행함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http</a:t>
            </a:r>
            <a:r>
              <a:rPr lang="en-US" altLang="ko-KR" b="1" dirty="0"/>
              <a:t>://localhost:8080/test/hello2?msg=</a:t>
            </a:r>
            <a:r>
              <a:rPr lang="ko-KR" altLang="en-US" b="1" dirty="0"/>
              <a:t>안녕하세요</a:t>
            </a:r>
            <a:r>
              <a:rPr lang="en-US" altLang="ko-KR" b="1" dirty="0"/>
              <a:t>?</a:t>
            </a:r>
            <a:r>
              <a:rPr lang="ko-KR" altLang="en-US" dirty="0"/>
              <a:t>와 같이 </a:t>
            </a:r>
            <a:r>
              <a:rPr lang="ko-KR" altLang="en-US" dirty="0" smtClean="0"/>
              <a:t>요청해보기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1573" y="1975554"/>
            <a:ext cx="4060855" cy="184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057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포함한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dirty="0"/>
              <a:t>이번에는 데이터를 포함해 </a:t>
            </a:r>
            <a:r>
              <a:rPr lang="ko-KR" altLang="en-US" dirty="0" err="1"/>
              <a:t>뷰로</a:t>
            </a:r>
            <a:r>
              <a:rPr lang="ko-KR" altLang="en-US" dirty="0"/>
              <a:t> </a:t>
            </a:r>
            <a:r>
              <a:rPr lang="ko-KR" altLang="en-US" dirty="0" err="1" smtClean="0"/>
              <a:t>포워딩해보기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 데이터를 </a:t>
            </a:r>
            <a:r>
              <a:rPr lang="ko-KR" altLang="en-US" dirty="0"/>
              <a:t>포함하기 위해서는 인자에 </a:t>
            </a:r>
            <a:r>
              <a:rPr lang="en-US" altLang="ko-KR" dirty="0"/>
              <a:t>Model </a:t>
            </a:r>
            <a:r>
              <a:rPr lang="ko-KR" altLang="en-US" dirty="0"/>
              <a:t>객체를 추가해야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전달할 </a:t>
            </a:r>
            <a:r>
              <a:rPr lang="ko-KR" altLang="en-US" dirty="0"/>
              <a:t>데이터를 인자로 받은 </a:t>
            </a:r>
            <a:r>
              <a:rPr lang="en-US" altLang="ko-KR" dirty="0"/>
              <a:t>Model </a:t>
            </a:r>
            <a:r>
              <a:rPr lang="ko-KR" altLang="en-US" dirty="0"/>
              <a:t>객체에 넣고 </a:t>
            </a:r>
            <a:r>
              <a:rPr lang="ko-KR" altLang="en-US" dirty="0" err="1"/>
              <a:t>뷰를</a:t>
            </a:r>
            <a:r>
              <a:rPr lang="ko-KR" altLang="en-US" dirty="0"/>
              <a:t>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  <a:r>
              <a:rPr lang="ko-KR" altLang="en-US" dirty="0"/>
              <a:t>다음 코드를 이어서 </a:t>
            </a:r>
            <a:r>
              <a:rPr lang="ko-KR" altLang="en-US" dirty="0" smtClean="0"/>
              <a:t>작성하기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40" y="1988840"/>
            <a:ext cx="5684721" cy="124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130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포함한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dirty="0"/>
              <a:t>‘</a:t>
            </a:r>
            <a:r>
              <a:rPr lang="en-US" altLang="ko-KR" dirty="0" err="1"/>
              <a:t>hello.jsp</a:t>
            </a:r>
            <a:r>
              <a:rPr lang="en-US" altLang="ko-KR" dirty="0"/>
              <a:t>’</a:t>
            </a:r>
            <a:r>
              <a:rPr lang="ko-KR" altLang="en-US" dirty="0"/>
              <a:t>에는 날짜와 시간을 출력하는 부분 아래쪽인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/>
              <a:t>행에 </a:t>
            </a:r>
            <a:r>
              <a:rPr lang="en-US" altLang="ko-KR" dirty="0"/>
              <a:t>EL</a:t>
            </a:r>
            <a:r>
              <a:rPr lang="ko-KR" altLang="en-US" dirty="0"/>
              <a:t>을 이용해 전달받은 값을 출력하도록 코드를 </a:t>
            </a:r>
            <a:r>
              <a:rPr lang="ko-KR" altLang="en-US" dirty="0" smtClean="0"/>
              <a:t>추가하기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73013" y="1677052"/>
            <a:ext cx="5197974" cy="1463916"/>
            <a:chOff x="1763688" y="1556792"/>
            <a:chExt cx="5197974" cy="146391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556792"/>
              <a:ext cx="5197974" cy="637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854" y="2186094"/>
              <a:ext cx="5187959" cy="834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42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ko-KR" altLang="en-US" sz="4000" b="1" dirty="0" smtClean="0">
                <a:latin typeface="+mn-ea"/>
                <a:ea typeface="+mn-ea"/>
              </a:rPr>
              <a:t>스프링 프레임워크와 스프링 부트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포함한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dirty="0"/>
              <a:t>이번에는 경로 </a:t>
            </a:r>
            <a:r>
              <a:rPr lang="ko-KR" altLang="en-US" dirty="0" err="1"/>
              <a:t>파라미터를</a:t>
            </a:r>
            <a:r>
              <a:rPr lang="ko-KR" altLang="en-US" dirty="0"/>
              <a:t> 사용했기 때문에 </a:t>
            </a:r>
            <a:r>
              <a:rPr lang="ko-KR" altLang="en-US" dirty="0" smtClean="0"/>
              <a:t>테스트는 </a:t>
            </a:r>
            <a:r>
              <a:rPr lang="en-US" altLang="ko-KR" b="1" dirty="0" smtClean="0"/>
              <a:t>http</a:t>
            </a:r>
            <a:r>
              <a:rPr lang="en-US" altLang="ko-KR" b="1" dirty="0"/>
              <a:t>://localhost:8080/test/hello3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안녕하세요</a:t>
            </a:r>
            <a:r>
              <a:rPr lang="en-US" altLang="ko-KR" b="1" dirty="0"/>
              <a:t>?</a:t>
            </a:r>
            <a:r>
              <a:rPr lang="ko-KR" altLang="en-US" dirty="0"/>
              <a:t>와 같이 요청해야 </a:t>
            </a:r>
            <a:r>
              <a:rPr lang="ko-KR" altLang="en-US" dirty="0"/>
              <a:t>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659" y="1700808"/>
            <a:ext cx="3512682" cy="200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140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데이터를 포함한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포워딩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6"/>
            </a:pPr>
            <a:r>
              <a:rPr lang="ko-KR" altLang="en-US" dirty="0" smtClean="0"/>
              <a:t>‘</a:t>
            </a:r>
            <a:r>
              <a:rPr lang="en-US" altLang="ko-KR" dirty="0" smtClean="0"/>
              <a:t>TestWebController.java</a:t>
            </a:r>
            <a:r>
              <a:rPr lang="en-US" altLang="ko-KR" dirty="0"/>
              <a:t>’</a:t>
            </a:r>
            <a:r>
              <a:rPr lang="ko-KR" altLang="en-US" dirty="0"/>
              <a:t>의 전체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13-2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1402" y="1268760"/>
            <a:ext cx="5198463" cy="4398803"/>
            <a:chOff x="2239110" y="1268760"/>
            <a:chExt cx="5198463" cy="439880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110" y="1268760"/>
              <a:ext cx="5187959" cy="32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599" y="4509120"/>
              <a:ext cx="5197974" cy="1158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7767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</a:t>
            </a:r>
            <a:r>
              <a:rPr lang="en-US" altLang="ko-KR" sz="4000" b="1" dirty="0" smtClean="0">
                <a:latin typeface="+mj-lt"/>
                <a:ea typeface="굴림"/>
              </a:rPr>
              <a:t>07</a:t>
            </a:r>
            <a:endParaRPr lang="en-US" altLang="ko-KR" sz="4000" b="1" dirty="0">
              <a:latin typeface="+mj-lt"/>
              <a:ea typeface="굴림"/>
            </a:endParaRPr>
          </a:p>
          <a:p>
            <a:pPr algn="ctr"/>
            <a:r>
              <a:rPr lang="en-US" altLang="ko-KR" sz="4000" b="1" dirty="0" smtClean="0">
                <a:latin typeface="+mn-ea"/>
                <a:ea typeface="+mn-ea"/>
              </a:rPr>
              <a:t>[</a:t>
            </a:r>
            <a:r>
              <a:rPr lang="ko-KR" altLang="en-US" sz="4000" b="1" dirty="0" smtClean="0">
                <a:latin typeface="+mn-ea"/>
                <a:ea typeface="+mn-ea"/>
              </a:rPr>
              <a:t>실습 </a:t>
            </a:r>
            <a:r>
              <a:rPr lang="en-US" altLang="ko-KR" sz="4000" b="1" dirty="0" smtClean="0">
                <a:latin typeface="+mn-ea"/>
                <a:ea typeface="+mn-ea"/>
              </a:rPr>
              <a:t>13-3] </a:t>
            </a:r>
            <a:r>
              <a:rPr lang="ko-KR" altLang="en-US" sz="4000" b="1" dirty="0" smtClean="0">
                <a:latin typeface="+mn-ea"/>
                <a:ea typeface="+mn-ea"/>
              </a:rPr>
              <a:t>스프링 </a:t>
            </a:r>
            <a:endParaRPr lang="en-US" altLang="ko-KR" sz="4000" b="1" dirty="0" smtClean="0">
              <a:latin typeface="+mn-ea"/>
              <a:ea typeface="+mn-ea"/>
            </a:endParaRPr>
          </a:p>
          <a:p>
            <a:pPr algn="ctr"/>
            <a:r>
              <a:rPr lang="en-US" altLang="ko-KR" sz="4000" b="1" dirty="0" err="1" smtClean="0">
                <a:latin typeface="+mn-ea"/>
                <a:ea typeface="+mn-ea"/>
              </a:rPr>
              <a:t>RestController</a:t>
            </a:r>
            <a:r>
              <a:rPr lang="en-US" altLang="ko-KR" sz="4000" b="1" dirty="0" smtClean="0">
                <a:latin typeface="+mn-ea"/>
                <a:ea typeface="+mn-ea"/>
              </a:rPr>
              <a:t> </a:t>
            </a:r>
            <a:r>
              <a:rPr lang="ko-KR" altLang="en-US" sz="4000" b="1" dirty="0" smtClean="0">
                <a:latin typeface="+mn-ea"/>
                <a:ea typeface="+mn-ea"/>
              </a:rPr>
              <a:t>구현</a:t>
            </a:r>
            <a:endParaRPr lang="en-US" altLang="ko-KR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1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/>
              <a:t>이번 실습의 개요</a:t>
            </a:r>
            <a:endParaRPr lang="en-US" altLang="ko-KR" b="1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스프링 </a:t>
            </a:r>
            <a:r>
              <a:rPr lang="en-US" altLang="ko-KR" dirty="0" err="1"/>
              <a:t>RestController</a:t>
            </a:r>
            <a:r>
              <a:rPr lang="ko-KR" altLang="en-US" dirty="0"/>
              <a:t>는 </a:t>
            </a:r>
            <a:r>
              <a:rPr lang="en-US" altLang="ko-KR" dirty="0"/>
              <a:t>12</a:t>
            </a:r>
            <a:r>
              <a:rPr lang="ko-KR" altLang="en-US" dirty="0"/>
              <a:t>장에서 배운 </a:t>
            </a:r>
            <a:r>
              <a:rPr lang="en-US" altLang="ko-KR" dirty="0"/>
              <a:t>JAX-RS</a:t>
            </a:r>
            <a:r>
              <a:rPr lang="ko-KR" altLang="en-US" dirty="0"/>
              <a:t>와 거의 </a:t>
            </a:r>
            <a:r>
              <a:rPr lang="ko-KR" altLang="en-US" dirty="0" smtClean="0"/>
              <a:t>동일함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13-1]</a:t>
            </a:r>
            <a:r>
              <a:rPr lang="ko-KR" altLang="en-US" dirty="0"/>
              <a:t>의 </a:t>
            </a:r>
            <a:r>
              <a:rPr lang="en-US" altLang="ko-KR" dirty="0"/>
              <a:t>hello </a:t>
            </a:r>
            <a:r>
              <a:rPr lang="ko-KR" altLang="en-US" dirty="0" smtClean="0"/>
              <a:t>예제를 </a:t>
            </a:r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/>
              <a:t>버전으로 구현하는 과정을 통해 스프링에서 </a:t>
            </a:r>
            <a:r>
              <a:rPr lang="en-US" altLang="ko-KR" dirty="0"/>
              <a:t>REST API</a:t>
            </a:r>
            <a:r>
              <a:rPr lang="ko-KR" altLang="en-US" dirty="0"/>
              <a:t>를 구현하기 </a:t>
            </a:r>
            <a:r>
              <a:rPr lang="ko-KR" altLang="en-US" dirty="0" smtClean="0"/>
              <a:t>위한 기본적인 </a:t>
            </a:r>
            <a:r>
              <a:rPr lang="ko-KR" altLang="en-US" dirty="0"/>
              <a:t>코드 구성을 </a:t>
            </a:r>
            <a:r>
              <a:rPr lang="ko-KR" altLang="en-US" dirty="0" smtClean="0"/>
              <a:t>살펴봄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88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TestRestController</a:t>
            </a:r>
            <a:r>
              <a:rPr lang="ko-KR" altLang="en-US" dirty="0"/>
              <a:t>라는 이름으로 클래스를 생성하고 </a:t>
            </a:r>
            <a:r>
              <a:rPr lang="ko-KR" altLang="en-US" dirty="0" err="1"/>
              <a:t>애너테이션을</a:t>
            </a:r>
            <a:r>
              <a:rPr lang="ko-KR" altLang="en-US" dirty="0"/>
              <a:t> </a:t>
            </a:r>
            <a:r>
              <a:rPr lang="ko-KR" altLang="en-US" dirty="0" smtClean="0"/>
              <a:t>추가하기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Java </a:t>
            </a:r>
            <a:r>
              <a:rPr lang="en-US" altLang="ko-KR" b="1" dirty="0"/>
              <a:t>Package: </a:t>
            </a:r>
            <a:r>
              <a:rPr lang="en-US" altLang="ko-KR" b="1" dirty="0" err="1"/>
              <a:t>com.example.demo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en-US" altLang="ko-KR" b="1" dirty="0" smtClean="0"/>
              <a:t>Class </a:t>
            </a:r>
            <a:r>
              <a:rPr lang="en-US" altLang="ko-KR" b="1" dirty="0"/>
              <a:t>name: </a:t>
            </a:r>
            <a:r>
              <a:rPr lang="en-US" altLang="ko-KR" b="1" dirty="0" err="1"/>
              <a:t>TestRestController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13" y="1852643"/>
            <a:ext cx="5197974" cy="447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495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err="1"/>
              <a:t>RestController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2"/>
            </a:pPr>
            <a:r>
              <a:rPr lang="ko-KR" altLang="en-US" dirty="0"/>
              <a:t>브라우저에 </a:t>
            </a:r>
            <a:r>
              <a:rPr lang="en-US" altLang="ko-KR" b="1" dirty="0"/>
              <a:t>http://localhost:8080/api/hello?msg=</a:t>
            </a:r>
            <a:r>
              <a:rPr lang="ko-KR" altLang="en-US" b="1" dirty="0"/>
              <a:t>메시지내용</a:t>
            </a:r>
            <a:r>
              <a:rPr lang="ko-KR" altLang="en-US" dirty="0"/>
              <a:t>과 </a:t>
            </a:r>
            <a:r>
              <a:rPr lang="en-US" altLang="ko-KR" b="1" dirty="0"/>
              <a:t>http://localhost: 8080/</a:t>
            </a:r>
            <a:r>
              <a:rPr lang="en-US" altLang="ko-KR" b="1" dirty="0" err="1"/>
              <a:t>api</a:t>
            </a:r>
            <a:r>
              <a:rPr lang="en-US" altLang="ko-KR" b="1" dirty="0"/>
              <a:t>/hello2</a:t>
            </a:r>
            <a:r>
              <a:rPr lang="en-US" altLang="ko-KR" dirty="0"/>
              <a:t> </a:t>
            </a:r>
            <a:r>
              <a:rPr lang="ko-KR" altLang="en-US" dirty="0"/>
              <a:t>주소를 각각 요청해서 결과를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/</a:t>
            </a:r>
            <a:r>
              <a:rPr lang="en-US" altLang="ko-KR" dirty="0"/>
              <a:t>hello2 </a:t>
            </a:r>
            <a:r>
              <a:rPr lang="ko-KR" altLang="en-US" dirty="0"/>
              <a:t>요청의 경우 다음과 같이 </a:t>
            </a:r>
            <a:r>
              <a:rPr lang="en-US" altLang="ko-KR" dirty="0"/>
              <a:t>JSON </a:t>
            </a:r>
            <a:r>
              <a:rPr lang="ko-KR" altLang="en-US" dirty="0"/>
              <a:t>형태로 </a:t>
            </a:r>
            <a:r>
              <a:rPr lang="ko-KR" altLang="en-US" dirty="0" err="1"/>
              <a:t>리턴된</a:t>
            </a:r>
            <a:r>
              <a:rPr lang="ko-KR" altLang="en-US" dirty="0"/>
              <a:t> 것을 알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04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13-3</a:t>
            </a:r>
            <a:endParaRPr lang="ko-KR" altLang="en-US" sz="1600" b="1" dirty="0" smtClean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857" y="2077426"/>
            <a:ext cx="3550286" cy="19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60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(Spring Framework)</a:t>
            </a:r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기반의 </a:t>
            </a:r>
            <a:r>
              <a:rPr lang="ko-KR" altLang="en-US" dirty="0" err="1"/>
              <a:t>오픈소스</a:t>
            </a:r>
            <a:r>
              <a:rPr lang="ko-KR" altLang="en-US" dirty="0"/>
              <a:t> 프레임워크로 </a:t>
            </a:r>
            <a:r>
              <a:rPr lang="en-US" altLang="ko-KR" dirty="0"/>
              <a:t>Java EE</a:t>
            </a:r>
            <a:r>
              <a:rPr lang="ko-KR" altLang="en-US" dirty="0"/>
              <a:t>에서 </a:t>
            </a:r>
            <a:r>
              <a:rPr lang="ko-KR" altLang="en-US" dirty="0" smtClean="0"/>
              <a:t>요구하는 </a:t>
            </a:r>
            <a:r>
              <a:rPr lang="ko-KR" altLang="en-US" dirty="0"/>
              <a:t>수준의 복잡한 기능을 </a:t>
            </a:r>
            <a:r>
              <a:rPr lang="en-US" altLang="ko-KR" dirty="0"/>
              <a:t>Java EE</a:t>
            </a:r>
            <a:r>
              <a:rPr lang="ko-KR" altLang="en-US" dirty="0"/>
              <a:t>를 사용하지 않고 구현하기 위해 </a:t>
            </a:r>
            <a:r>
              <a:rPr lang="ko-KR" altLang="en-US" dirty="0" smtClean="0"/>
              <a:t>시작됨</a:t>
            </a:r>
            <a:endParaRPr lang="en-US" altLang="ko-KR" dirty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프레임워크는 높은 수준의 스프링 기반 애플리케이션을 손쉽게 만들어주는 </a:t>
            </a:r>
            <a:r>
              <a:rPr lang="ko-KR" altLang="en-US" dirty="0" smtClean="0"/>
              <a:t>스프링</a:t>
            </a:r>
            <a:r>
              <a:rPr lang="en-US" altLang="ko-KR" dirty="0" smtClean="0"/>
              <a:t>(</a:t>
            </a:r>
            <a:r>
              <a:rPr lang="en-US" altLang="ko-KR" dirty="0"/>
              <a:t>spring.io) </a:t>
            </a:r>
            <a:r>
              <a:rPr lang="ko-KR" altLang="en-US" dirty="0"/>
              <a:t>프로젝트 중 하나로</a:t>
            </a:r>
            <a:r>
              <a:rPr lang="en-US" altLang="ko-KR" dirty="0"/>
              <a:t>, 20</a:t>
            </a:r>
            <a:r>
              <a:rPr lang="ko-KR" altLang="en-US" dirty="0"/>
              <a:t>개 이상의 서로 다른 모듈로 </a:t>
            </a:r>
            <a:r>
              <a:rPr lang="ko-KR" altLang="en-US" dirty="0" smtClean="0"/>
              <a:t>구성됨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규모와 </a:t>
            </a:r>
            <a:r>
              <a:rPr lang="ko-KR" altLang="en-US" dirty="0" smtClean="0"/>
              <a:t>필요 </a:t>
            </a:r>
            <a:r>
              <a:rPr lang="ko-KR" altLang="en-US" dirty="0"/>
              <a:t>기능에 따라 스프링 프레임워크를 기본으로 여러 모듈을 조합한 형태로 사용하게 </a:t>
            </a:r>
            <a:r>
              <a:rPr lang="ko-KR" altLang="en-US" dirty="0"/>
              <a:t>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24" y="3239080"/>
            <a:ext cx="3091553" cy="34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8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프레임워크의 주요 특징</a:t>
            </a:r>
          </a:p>
          <a:p>
            <a:pPr lvl="1"/>
            <a:r>
              <a:rPr lang="ko-KR" altLang="en-US" dirty="0" smtClean="0"/>
              <a:t>경량 컨테이너</a:t>
            </a:r>
            <a:endParaRPr lang="en-US" altLang="ko-KR" dirty="0"/>
          </a:p>
          <a:p>
            <a:pPr lvl="2"/>
            <a:r>
              <a:rPr lang="ko-KR" altLang="en-US" dirty="0" smtClean="0"/>
              <a:t>객체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소멸과 같은 생명 주기를 관리하며 스프링 컨테이너로부터 필요한 객체를 얻어올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제어의 </a:t>
            </a:r>
            <a:r>
              <a:rPr lang="ko-KR" altLang="en-US" dirty="0"/>
              <a:t>역행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메서드나</a:t>
            </a:r>
            <a:r>
              <a:rPr lang="ko-KR" altLang="en-US" dirty="0" smtClean="0"/>
              <a:t> </a:t>
            </a:r>
            <a:r>
              <a:rPr lang="ko-KR" altLang="en-US" dirty="0"/>
              <a:t>객체의 호출 </a:t>
            </a:r>
            <a:r>
              <a:rPr lang="ko-KR" altLang="en-US" dirty="0" err="1"/>
              <a:t>제어권이</a:t>
            </a:r>
            <a:r>
              <a:rPr lang="ko-KR" altLang="en-US" dirty="0"/>
              <a:t> 사용자가 아니라 프레임워크에 있어서 필요에 따라 스프링에서 사용자의 코드를 </a:t>
            </a:r>
            <a:r>
              <a:rPr lang="ko-KR" altLang="en-US" dirty="0" smtClean="0"/>
              <a:t>호출함</a:t>
            </a:r>
            <a:endParaRPr lang="en-US" altLang="ko-KR" dirty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</a:t>
            </a:r>
            <a:r>
              <a:rPr lang="ko-KR" altLang="en-US" dirty="0"/>
              <a:t>계층이나 서비스 간에 의존성이 존재할 경우 프레임워크가 서로 </a:t>
            </a:r>
            <a:r>
              <a:rPr lang="ko-KR" altLang="en-US" dirty="0" smtClean="0"/>
              <a:t>연결해줌</a:t>
            </a:r>
            <a:endParaRPr lang="en-US" altLang="ko-KR" dirty="0"/>
          </a:p>
          <a:p>
            <a:pPr lvl="1"/>
            <a:r>
              <a:rPr lang="ko-KR" altLang="en-US" dirty="0" smtClean="0"/>
              <a:t>관점 </a:t>
            </a:r>
            <a:r>
              <a:rPr lang="ko-KR" altLang="en-US" dirty="0"/>
              <a:t>지향 프로그래밍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pPr lvl="2"/>
            <a:r>
              <a:rPr lang="ko-KR" altLang="en-US" dirty="0" smtClean="0"/>
              <a:t>트랜잭션이나 </a:t>
            </a:r>
            <a:r>
              <a:rPr lang="ko-KR" altLang="en-US" dirty="0" err="1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보안과 같이 여러 모듈에서 공통적으로 사용하는 기능의 경우 해당 기능을 분리하여 관리할 수 </a:t>
            </a:r>
            <a:r>
              <a:rPr lang="ko-KR" altLang="en-US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81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스프링의 주요 프로젝트</a:t>
            </a:r>
          </a:p>
          <a:p>
            <a:pPr lvl="1"/>
            <a:r>
              <a:rPr lang="ko-KR" altLang="en-US" dirty="0"/>
              <a:t>스프링은 여러 서브 프로젝트로 구성되어 있으며</a:t>
            </a:r>
            <a:r>
              <a:rPr lang="en-US" altLang="ko-KR" dirty="0"/>
              <a:t>, </a:t>
            </a:r>
            <a:r>
              <a:rPr lang="ko-KR" altLang="en-US" dirty="0"/>
              <a:t>각각의 프로젝트는 또 여러 모듈로 구성되어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/>
              <a:t>실제 개발에서는 세부 프로젝트의 모듈을 조합해 개발하게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</a:t>
            </a:r>
            <a:r>
              <a:rPr lang="ko-KR" altLang="en-US" dirty="0"/>
              <a:t>스프링 </a:t>
            </a:r>
            <a:r>
              <a:rPr lang="ko-KR" altLang="en-US" dirty="0" smtClean="0"/>
              <a:t>프로젝트</a:t>
            </a:r>
            <a:endParaRPr lang="en-US" altLang="ko-KR" dirty="0"/>
          </a:p>
          <a:p>
            <a:pPr lvl="2"/>
            <a:r>
              <a:rPr lang="ko-KR" altLang="en-US" b="1" dirty="0" smtClean="0"/>
              <a:t>스프링 부트 </a:t>
            </a:r>
            <a:r>
              <a:rPr lang="en-US" altLang="ko-KR" dirty="0" smtClean="0"/>
              <a:t>: </a:t>
            </a:r>
            <a:r>
              <a:rPr lang="ko-KR" altLang="en-US" dirty="0"/>
              <a:t>보다 간편하게 스프링 프로젝트를 시작할 수 있도록 </a:t>
            </a:r>
            <a:r>
              <a:rPr lang="ko-KR" altLang="en-US" dirty="0" smtClean="0"/>
              <a:t>해주며</a:t>
            </a:r>
            <a:r>
              <a:rPr lang="en-US" altLang="ko-KR" dirty="0" smtClean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개발 및 웹 애플리케이션 개발에 </a:t>
            </a:r>
            <a:r>
              <a:rPr lang="ko-KR" altLang="en-US" dirty="0" smtClean="0"/>
              <a:t>적합함</a:t>
            </a:r>
            <a:endParaRPr lang="en-US" altLang="ko-KR" dirty="0"/>
          </a:p>
          <a:p>
            <a:pPr lvl="2"/>
            <a:r>
              <a:rPr lang="ko-KR" altLang="en-US" b="1" dirty="0" smtClean="0"/>
              <a:t>스프링 데이터 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 연동을 위한 보다 편리한 개발을 </a:t>
            </a:r>
            <a:r>
              <a:rPr lang="ko-KR" altLang="en-US" dirty="0" smtClean="0"/>
              <a:t>지원함</a:t>
            </a:r>
            <a:endParaRPr lang="en-US" altLang="ko-KR" dirty="0"/>
          </a:p>
          <a:p>
            <a:pPr lvl="2"/>
            <a:r>
              <a:rPr lang="ko-KR" altLang="en-US" b="1" dirty="0" smtClean="0"/>
              <a:t>스프링 배치 </a:t>
            </a:r>
            <a:r>
              <a:rPr lang="en-US" altLang="ko-KR" dirty="0" smtClean="0"/>
              <a:t>: </a:t>
            </a:r>
            <a:r>
              <a:rPr lang="ko-KR" altLang="en-US" dirty="0"/>
              <a:t>대량의 데이터를 일괄 처리하기 위한 솔루션으로 대형 시스템에서 주로 </a:t>
            </a:r>
            <a:r>
              <a:rPr lang="ko-KR" altLang="en-US" dirty="0" smtClean="0"/>
              <a:t>사용함</a:t>
            </a:r>
            <a:endParaRPr lang="en-US" altLang="ko-KR" dirty="0"/>
          </a:p>
          <a:p>
            <a:pPr lvl="2"/>
            <a:r>
              <a:rPr lang="ko-KR" altLang="en-US" b="1" dirty="0" smtClean="0"/>
              <a:t>스프링 </a:t>
            </a:r>
            <a:r>
              <a:rPr lang="ko-KR" altLang="en-US" b="1" dirty="0" err="1" smtClean="0"/>
              <a:t>시큐리티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보안과 관련된 여러 기능을 통합 </a:t>
            </a:r>
            <a:r>
              <a:rPr lang="ko-KR" altLang="en-US" dirty="0" smtClean="0"/>
              <a:t>제공함</a:t>
            </a:r>
            <a:endParaRPr lang="en-US" altLang="ko-KR" dirty="0"/>
          </a:p>
          <a:p>
            <a:pPr lvl="2"/>
            <a:r>
              <a:rPr lang="ko-KR" altLang="en-US" b="1" dirty="0"/>
              <a:t>스프링 </a:t>
            </a:r>
            <a:r>
              <a:rPr lang="en-US" altLang="ko-KR" b="1" dirty="0" smtClean="0"/>
              <a:t>HATEOAS </a:t>
            </a:r>
            <a:r>
              <a:rPr lang="en-US" altLang="ko-KR" dirty="0" smtClean="0"/>
              <a:t>: </a:t>
            </a:r>
            <a:r>
              <a:rPr lang="en-US" altLang="ko-KR" dirty="0"/>
              <a:t>REST API</a:t>
            </a:r>
            <a:r>
              <a:rPr lang="ko-KR" altLang="en-US" dirty="0"/>
              <a:t>에 대해 </a:t>
            </a:r>
            <a:r>
              <a:rPr lang="ko-KR" altLang="en-US" dirty="0" err="1"/>
              <a:t>하이퍼</a:t>
            </a:r>
            <a:r>
              <a:rPr lang="ko-KR" altLang="en-US" dirty="0"/>
              <a:t> 미디어 기반으로 서비스 정보를 제공하는 </a:t>
            </a:r>
            <a:r>
              <a:rPr lang="ko-KR" altLang="en-US" dirty="0" smtClean="0"/>
              <a:t>기능으로</a:t>
            </a:r>
            <a:r>
              <a:rPr lang="en-US" altLang="ko-KR" dirty="0" smtClean="0"/>
              <a:t>, </a:t>
            </a:r>
            <a:r>
              <a:rPr lang="en-US" altLang="ko-KR" dirty="0"/>
              <a:t>API </a:t>
            </a:r>
            <a:r>
              <a:rPr lang="ko-KR" altLang="en-US" dirty="0"/>
              <a:t>구조 파악이나 테스트에 </a:t>
            </a:r>
            <a:r>
              <a:rPr lang="ko-KR" altLang="en-US" dirty="0" smtClean="0"/>
              <a:t>유용함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2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9014</TotalTime>
  <Words>3015</Words>
  <Application>Microsoft Office PowerPoint</Application>
  <PresentationFormat>화면 슬라이드 쇼(4:3)</PresentationFormat>
  <Paragraphs>351</Paragraphs>
  <Slides>66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굴림</vt:lpstr>
      <vt:lpstr>Arial</vt:lpstr>
      <vt:lpstr>맑은 고딕</vt:lpstr>
      <vt:lpstr>Times New Roman</vt:lpstr>
      <vt:lpstr>HY견고딕</vt:lpstr>
      <vt:lpstr>함초롬돋움</vt:lpstr>
      <vt:lpstr>Wingdings</vt:lpstr>
      <vt:lpstr>Tahoma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스프링 프레임워크란?</vt:lpstr>
      <vt:lpstr>스프링 프레임워크란?</vt:lpstr>
      <vt:lpstr>스프링 프레임워크란?</vt:lpstr>
      <vt:lpstr>스프링 프레임워크란?</vt:lpstr>
      <vt:lpstr>스프링 부트란?</vt:lpstr>
      <vt:lpstr>스프링 부트란?</vt:lpstr>
      <vt:lpstr>스프링 부트란?</vt:lpstr>
      <vt:lpstr>스프링 부트란?</vt:lpstr>
      <vt:lpstr>PowerPoint 프레젠테이션</vt:lpstr>
      <vt:lpstr>IoC란?</vt:lpstr>
      <vt:lpstr>IoC란?</vt:lpstr>
      <vt:lpstr>DI란?</vt:lpstr>
      <vt:lpstr>AOP란?</vt:lpstr>
      <vt:lpstr>AOP란?</vt:lpstr>
      <vt:lpstr>PowerPoint 프레젠테이션</vt:lpstr>
      <vt:lpstr>WebMVC란?</vt:lpstr>
      <vt:lpstr>WebMVC란?</vt:lpstr>
      <vt:lpstr>WebMVC란?</vt:lpstr>
      <vt:lpstr>WebMVC란?</vt:lpstr>
      <vt:lpstr>WebMVC란?</vt:lpstr>
      <vt:lpstr>WebMVC란?</vt:lpstr>
      <vt:lpstr>WebMVC란?</vt:lpstr>
      <vt:lpstr>WebMVC란?</vt:lpstr>
      <vt:lpstr>RestController란?</vt:lpstr>
      <vt:lpstr>RestController란?</vt:lpstr>
      <vt:lpstr>PowerPoint 프레젠테이션</vt:lpstr>
      <vt:lpstr>스프링 빈</vt:lpstr>
      <vt:lpstr>스프링 빈</vt:lpstr>
      <vt:lpstr>스프링 빈</vt:lpstr>
      <vt:lpstr>스프링 빈</vt:lpstr>
      <vt:lpstr>스프링 빈</vt:lpstr>
      <vt:lpstr>오토와이어링</vt:lpstr>
      <vt:lpstr>오토와이어링</vt:lpstr>
      <vt:lpstr>오토와이어링</vt:lpstr>
      <vt:lpstr>PowerPoint 프레젠테이션</vt:lpstr>
      <vt:lpstr>스프링 개발환경 설정</vt:lpstr>
      <vt:lpstr>Spring Tools 설치</vt:lpstr>
      <vt:lpstr>Spring Tools 설치</vt:lpstr>
      <vt:lpstr>스프링 프로젝트 생성</vt:lpstr>
      <vt:lpstr>스프링 프로젝트 생성</vt:lpstr>
      <vt:lpstr>JSP 사용 설정</vt:lpstr>
      <vt:lpstr>JSP 사용 설정</vt:lpstr>
      <vt:lpstr>JSP 사용 설정</vt:lpstr>
      <vt:lpstr>JSP 테스트</vt:lpstr>
      <vt:lpstr>JSP 테스트</vt:lpstr>
      <vt:lpstr>JSP 테스트</vt:lpstr>
      <vt:lpstr>JSP 테스트</vt:lpstr>
      <vt:lpstr>PowerPoint 프레젠테이션</vt:lpstr>
      <vt:lpstr>스프링 MVC 컨트롤러 구현</vt:lpstr>
      <vt:lpstr>요청 파라미터 처리하기</vt:lpstr>
      <vt:lpstr>요청 파라미터 처리하기</vt:lpstr>
      <vt:lpstr>데이터를 포함한 뷰 포워딩</vt:lpstr>
      <vt:lpstr>데이터를 포함한 뷰 포워딩</vt:lpstr>
      <vt:lpstr>데이터를 포함한 뷰 포워딩</vt:lpstr>
      <vt:lpstr>데이터를 포함한 뷰 포워딩</vt:lpstr>
      <vt:lpstr>PowerPoint 프레젠테이션</vt:lpstr>
      <vt:lpstr>스프링 RestController 구현</vt:lpstr>
      <vt:lpstr>스프링 RestController 구현</vt:lpstr>
      <vt:lpstr>스프링 RestController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acauser2</cp:lastModifiedBy>
  <cp:revision>1741</cp:revision>
  <dcterms:created xsi:type="dcterms:W3CDTF">2012-07-11T10:23:22Z</dcterms:created>
  <dcterms:modified xsi:type="dcterms:W3CDTF">2021-10-08T02:45:23Z</dcterms:modified>
</cp:coreProperties>
</file>