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7"/>
  </p:notesMasterIdLst>
  <p:sldIdLst>
    <p:sldId id="375" r:id="rId2"/>
    <p:sldId id="2142" r:id="rId3"/>
    <p:sldId id="2147" r:id="rId4"/>
    <p:sldId id="2158" r:id="rId5"/>
    <p:sldId id="2159" r:id="rId6"/>
    <p:sldId id="2157" r:id="rId7"/>
    <p:sldId id="2160" r:id="rId8"/>
    <p:sldId id="2161" r:id="rId9"/>
    <p:sldId id="2154" r:id="rId10"/>
    <p:sldId id="2162" r:id="rId11"/>
    <p:sldId id="2164" r:id="rId12"/>
    <p:sldId id="2155" r:id="rId13"/>
    <p:sldId id="2165" r:id="rId14"/>
    <p:sldId id="2166" r:id="rId15"/>
    <p:sldId id="260" r:id="rId16"/>
  </p:sldIdLst>
  <p:sldSz cx="12192000" cy="6858000"/>
  <p:notesSz cx="7315200" cy="96012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5AB94A12-6AB8-4CB0-B537-9F40296283E7}">
          <p14:sldIdLst>
            <p14:sldId id="375"/>
            <p14:sldId id="2142"/>
            <p14:sldId id="2147"/>
            <p14:sldId id="2158"/>
            <p14:sldId id="2159"/>
            <p14:sldId id="2157"/>
            <p14:sldId id="2160"/>
            <p14:sldId id="2161"/>
            <p14:sldId id="2154"/>
            <p14:sldId id="2162"/>
            <p14:sldId id="2164"/>
            <p14:sldId id="2155"/>
            <p14:sldId id="2165"/>
            <p14:sldId id="2166"/>
            <p14:sldId id="260"/>
          </p14:sldIdLst>
        </p14:section>
        <p14:section name="Sección sin título" id="{3B09D8B5-020D-41D6-AAF7-FA416DDA98D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13" autoAdjust="0"/>
    <p:restoredTop sz="94660"/>
  </p:normalViewPr>
  <p:slideViewPr>
    <p:cSldViewPr snapToGrid="0">
      <p:cViewPr varScale="1">
        <p:scale>
          <a:sx n="65" d="100"/>
          <a:sy n="65" d="100"/>
        </p:scale>
        <p:origin x="780" y="78"/>
      </p:cViewPr>
      <p:guideLst/>
    </p:cSldViewPr>
  </p:slideViewPr>
  <p:notesTextViewPr>
    <p:cViewPr>
      <p:scale>
        <a:sx n="3" d="2"/>
        <a:sy n="3" d="2"/>
      </p:scale>
      <p:origin x="0" y="0"/>
    </p:cViewPr>
  </p:notesTextViewPr>
  <p:notesViewPr>
    <p:cSldViewPr snapToGrid="0">
      <p:cViewPr varScale="1">
        <p:scale>
          <a:sx n="49" d="100"/>
          <a:sy n="49" d="100"/>
        </p:scale>
        <p:origin x="2838"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Manuel Pavas Rodriguez" userId="c5b8bbe1-d49b-43bf-8853-6b93ab2ed95d" providerId="ADAL" clId="{981147D2-6DAC-498A-BC52-2820EABED84F}"/>
    <pc:docChg chg="custSel addSld modSld sldOrd modSection">
      <pc:chgData name="Jose Manuel Pavas Rodriguez" userId="c5b8bbe1-d49b-43bf-8853-6b93ab2ed95d" providerId="ADAL" clId="{981147D2-6DAC-498A-BC52-2820EABED84F}" dt="2024-06-13T21:10:31.165" v="14" actId="478"/>
      <pc:docMkLst>
        <pc:docMk/>
      </pc:docMkLst>
      <pc:sldChg chg="delSp modSp add mod ord">
        <pc:chgData name="Jose Manuel Pavas Rodriguez" userId="c5b8bbe1-d49b-43bf-8853-6b93ab2ed95d" providerId="ADAL" clId="{981147D2-6DAC-498A-BC52-2820EABED84F}" dt="2024-06-13T21:10:31.165" v="14" actId="478"/>
        <pc:sldMkLst>
          <pc:docMk/>
          <pc:sldMk cId="1405726845" sldId="2166"/>
        </pc:sldMkLst>
        <pc:spChg chg="mod">
          <ac:chgData name="Jose Manuel Pavas Rodriguez" userId="c5b8bbe1-d49b-43bf-8853-6b93ab2ed95d" providerId="ADAL" clId="{981147D2-6DAC-498A-BC52-2820EABED84F}" dt="2024-06-13T21:10:29.245" v="13" actId="313"/>
          <ac:spMkLst>
            <pc:docMk/>
            <pc:sldMk cId="1405726845" sldId="2166"/>
            <ac:spMk id="4" creationId="{F53C143A-34E6-731B-3BBB-100203231909}"/>
          </ac:spMkLst>
        </pc:spChg>
        <pc:spChg chg="mod">
          <ac:chgData name="Jose Manuel Pavas Rodriguez" userId="c5b8bbe1-d49b-43bf-8853-6b93ab2ed95d" providerId="ADAL" clId="{981147D2-6DAC-498A-BC52-2820EABED84F}" dt="2024-06-13T21:10:26.045" v="12" actId="20577"/>
          <ac:spMkLst>
            <pc:docMk/>
            <pc:sldMk cId="1405726845" sldId="2166"/>
            <ac:spMk id="6" creationId="{CED9EF9B-F90D-E1EA-6977-B7186A30AFF2}"/>
          </ac:spMkLst>
        </pc:spChg>
        <pc:spChg chg="del">
          <ac:chgData name="Jose Manuel Pavas Rodriguez" userId="c5b8bbe1-d49b-43bf-8853-6b93ab2ed95d" providerId="ADAL" clId="{981147D2-6DAC-498A-BC52-2820EABED84F}" dt="2024-06-13T21:10:31.165" v="14" actId="478"/>
          <ac:spMkLst>
            <pc:docMk/>
            <pc:sldMk cId="1405726845" sldId="2166"/>
            <ac:spMk id="8" creationId="{5C976370-BFEF-0C58-7C84-2360F9A2B93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uconet-my.sharepoint.com/personal/jose_pavas0365_uco_net_co/Documents/Desktop/SEMESTRE%206/Administrativo%20I/oferta%20vs%20demand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uconet-my.sharepoint.com/personal/jose_pavas0365_uco_net_co/Documents/Desktop/SEMESTRE%206/Administrativo%20I/preferenciaconsumidorFina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s-CO" dirty="0"/>
              <a:t>Oferta vs Demanda</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s-CO"/>
        </a:p>
      </c:txPr>
    </c:title>
    <c:autoTitleDeleted val="0"/>
    <c:plotArea>
      <c:layout/>
      <c:scatterChart>
        <c:scatterStyle val="lineMarker"/>
        <c:varyColors val="0"/>
        <c:ser>
          <c:idx val="0"/>
          <c:order val="0"/>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trendline>
            <c:spPr>
              <a:ln w="19050" cap="rnd">
                <a:solidFill>
                  <a:schemeClr val="accent1"/>
                </a:solidFill>
              </a:ln>
              <a:effectLst/>
            </c:spPr>
            <c:trendlineType val="linear"/>
            <c:dispRSqr val="0"/>
            <c:dispEq val="0"/>
          </c:trendline>
          <c:xVal>
            <c:numRef>
              <c:f>'[oferta vs demanda.xlsx]Hoja1'!$B$3:$B$13</c:f>
              <c:numCache>
                <c:formatCode>"$"\ #,##0</c:formatCode>
                <c:ptCount val="11"/>
                <c:pt idx="0">
                  <c:v>150</c:v>
                </c:pt>
                <c:pt idx="1">
                  <c:v>156</c:v>
                </c:pt>
                <c:pt idx="2">
                  <c:v>157</c:v>
                </c:pt>
                <c:pt idx="3">
                  <c:v>163</c:v>
                </c:pt>
                <c:pt idx="4">
                  <c:v>167</c:v>
                </c:pt>
                <c:pt idx="5">
                  <c:v>175</c:v>
                </c:pt>
                <c:pt idx="6">
                  <c:v>181</c:v>
                </c:pt>
                <c:pt idx="7">
                  <c:v>186</c:v>
                </c:pt>
                <c:pt idx="8">
                  <c:v>189</c:v>
                </c:pt>
                <c:pt idx="9">
                  <c:v>192</c:v>
                </c:pt>
                <c:pt idx="10">
                  <c:v>206</c:v>
                </c:pt>
              </c:numCache>
            </c:numRef>
          </c:xVal>
          <c:yVal>
            <c:numRef>
              <c:f>'[oferta vs demanda.xlsx]Hoja1'!$C$3:$C$13</c:f>
              <c:numCache>
                <c:formatCode>General</c:formatCode>
                <c:ptCount val="11"/>
                <c:pt idx="0">
                  <c:v>52</c:v>
                </c:pt>
                <c:pt idx="1">
                  <c:v>53</c:v>
                </c:pt>
                <c:pt idx="2">
                  <c:v>56</c:v>
                </c:pt>
                <c:pt idx="3">
                  <c:v>60</c:v>
                </c:pt>
                <c:pt idx="4">
                  <c:v>66</c:v>
                </c:pt>
                <c:pt idx="5">
                  <c:v>71</c:v>
                </c:pt>
                <c:pt idx="6">
                  <c:v>78</c:v>
                </c:pt>
                <c:pt idx="7">
                  <c:v>80</c:v>
                </c:pt>
                <c:pt idx="8">
                  <c:v>85</c:v>
                </c:pt>
                <c:pt idx="9">
                  <c:v>88</c:v>
                </c:pt>
                <c:pt idx="10">
                  <c:v>96</c:v>
                </c:pt>
              </c:numCache>
            </c:numRef>
          </c:yVal>
          <c:smooth val="0"/>
          <c:extLst>
            <c:ext xmlns:c16="http://schemas.microsoft.com/office/drawing/2014/chart" uri="{C3380CC4-5D6E-409C-BE32-E72D297353CC}">
              <c16:uniqueId val="{00000001-7602-488F-B9B2-FFD3D7BC2DE6}"/>
            </c:ext>
          </c:extLst>
        </c:ser>
        <c:ser>
          <c:idx val="1"/>
          <c:order val="1"/>
          <c:tx>
            <c:v>serie2</c:v>
          </c:tx>
          <c:spPr>
            <a:ln w="95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c:spPr>
          </c:marker>
          <c:xVal>
            <c:numRef>
              <c:f>'[oferta vs demanda.xlsx]Hoja1'!$B$3:$B$13</c:f>
              <c:numCache>
                <c:formatCode>"$"\ #,##0</c:formatCode>
                <c:ptCount val="11"/>
                <c:pt idx="0">
                  <c:v>150</c:v>
                </c:pt>
                <c:pt idx="1">
                  <c:v>156</c:v>
                </c:pt>
                <c:pt idx="2">
                  <c:v>157</c:v>
                </c:pt>
                <c:pt idx="3">
                  <c:v>163</c:v>
                </c:pt>
                <c:pt idx="4">
                  <c:v>167</c:v>
                </c:pt>
                <c:pt idx="5">
                  <c:v>175</c:v>
                </c:pt>
                <c:pt idx="6">
                  <c:v>181</c:v>
                </c:pt>
                <c:pt idx="7">
                  <c:v>186</c:v>
                </c:pt>
                <c:pt idx="8">
                  <c:v>189</c:v>
                </c:pt>
                <c:pt idx="9">
                  <c:v>192</c:v>
                </c:pt>
                <c:pt idx="10">
                  <c:v>206</c:v>
                </c:pt>
              </c:numCache>
            </c:numRef>
          </c:xVal>
          <c:yVal>
            <c:numRef>
              <c:f>'[oferta vs demanda.xlsx]Hoja1'!$D$3:$D$13</c:f>
              <c:numCache>
                <c:formatCode>General</c:formatCode>
                <c:ptCount val="11"/>
                <c:pt idx="0">
                  <c:v>200</c:v>
                </c:pt>
                <c:pt idx="1">
                  <c:v>194</c:v>
                </c:pt>
                <c:pt idx="2">
                  <c:v>179</c:v>
                </c:pt>
                <c:pt idx="3">
                  <c:v>171</c:v>
                </c:pt>
                <c:pt idx="4">
                  <c:v>161</c:v>
                </c:pt>
                <c:pt idx="5">
                  <c:v>138</c:v>
                </c:pt>
                <c:pt idx="6">
                  <c:v>109</c:v>
                </c:pt>
                <c:pt idx="7">
                  <c:v>88</c:v>
                </c:pt>
                <c:pt idx="8">
                  <c:v>65</c:v>
                </c:pt>
                <c:pt idx="9">
                  <c:v>58</c:v>
                </c:pt>
                <c:pt idx="10">
                  <c:v>49</c:v>
                </c:pt>
              </c:numCache>
            </c:numRef>
          </c:yVal>
          <c:smooth val="0"/>
          <c:extLst>
            <c:ext xmlns:c16="http://schemas.microsoft.com/office/drawing/2014/chart" uri="{C3380CC4-5D6E-409C-BE32-E72D297353CC}">
              <c16:uniqueId val="{00000002-7602-488F-B9B2-FFD3D7BC2DE6}"/>
            </c:ext>
          </c:extLst>
        </c:ser>
        <c:dLbls>
          <c:showLegendKey val="0"/>
          <c:showVal val="0"/>
          <c:showCatName val="0"/>
          <c:showSerName val="0"/>
          <c:showPercent val="0"/>
          <c:showBubbleSize val="0"/>
        </c:dLbls>
        <c:axId val="2060246096"/>
        <c:axId val="2060241296"/>
      </c:scatterChart>
      <c:valAx>
        <c:axId val="2060246096"/>
        <c:scaling>
          <c:orientation val="minMax"/>
          <c:max val="210"/>
          <c:min val="14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s-CO"/>
                  <a:t>Precio</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title>
        <c:numFmt formatCode="&quot;$&quot;\ #,##0"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060241296"/>
        <c:crosses val="autoZero"/>
        <c:crossBetween val="midCat"/>
      </c:valAx>
      <c:valAx>
        <c:axId val="2060241296"/>
        <c:scaling>
          <c:orientation val="minMax"/>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s-CO"/>
                  <a:t>Cantidad</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0602460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Restricción</a:t>
            </a:r>
            <a:r>
              <a:rPr lang="en-US" baseline="0"/>
              <a:t> presupuestal VS Curva de indiferencia</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scatterChart>
        <c:scatterStyle val="smoothMarker"/>
        <c:varyColors val="0"/>
        <c:ser>
          <c:idx val="0"/>
          <c:order val="0"/>
          <c:tx>
            <c:v>Función de utilidad</c:v>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olid"/>
              </a:ln>
              <a:effectLst/>
            </c:spPr>
            <c:trendlineType val="power"/>
            <c:forward val="40"/>
            <c:dispRSqr val="0"/>
            <c:dispEq val="0"/>
          </c:trendline>
          <c:xVal>
            <c:numRef>
              <c:f>Hoja1!$J$11:$J$15</c:f>
              <c:numCache>
                <c:formatCode>General</c:formatCode>
                <c:ptCount val="5"/>
                <c:pt idx="0">
                  <c:v>1</c:v>
                </c:pt>
                <c:pt idx="1">
                  <c:v>2</c:v>
                </c:pt>
                <c:pt idx="2">
                  <c:v>3</c:v>
                </c:pt>
                <c:pt idx="3">
                  <c:v>4</c:v>
                </c:pt>
                <c:pt idx="4">
                  <c:v>5</c:v>
                </c:pt>
              </c:numCache>
            </c:numRef>
          </c:xVal>
          <c:yVal>
            <c:numRef>
              <c:f>Hoja1!$K$11:$K$15</c:f>
              <c:numCache>
                <c:formatCode>0</c:formatCode>
                <c:ptCount val="5"/>
                <c:pt idx="0">
                  <c:v>128.60082304526625</c:v>
                </c:pt>
                <c:pt idx="1">
                  <c:v>32.150205761316563</c:v>
                </c:pt>
                <c:pt idx="2">
                  <c:v>14.288980338362917</c:v>
                </c:pt>
                <c:pt idx="3">
                  <c:v>8.0375514403291408</c:v>
                </c:pt>
                <c:pt idx="4">
                  <c:v>5.1440329218106502</c:v>
                </c:pt>
              </c:numCache>
            </c:numRef>
          </c:yVal>
          <c:smooth val="1"/>
          <c:extLst>
            <c:ext xmlns:c16="http://schemas.microsoft.com/office/drawing/2014/chart" uri="{C3380CC4-5D6E-409C-BE32-E72D297353CC}">
              <c16:uniqueId val="{00000001-5E18-44DF-96D7-FDCA432F9147}"/>
            </c:ext>
          </c:extLst>
        </c:ser>
        <c:ser>
          <c:idx val="1"/>
          <c:order val="1"/>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Hoja1!$K$2:$K$3</c:f>
              <c:numCache>
                <c:formatCode>0</c:formatCode>
                <c:ptCount val="2"/>
                <c:pt idx="0" formatCode="General">
                  <c:v>0</c:v>
                </c:pt>
                <c:pt idx="1">
                  <c:v>8.3333333333333339</c:v>
                </c:pt>
              </c:numCache>
            </c:numRef>
          </c:xVal>
          <c:yVal>
            <c:numRef>
              <c:f>Hoja1!$M$2:$M$3</c:f>
              <c:numCache>
                <c:formatCode>General</c:formatCode>
                <c:ptCount val="2"/>
                <c:pt idx="0" formatCode="0">
                  <c:v>12.5</c:v>
                </c:pt>
                <c:pt idx="1">
                  <c:v>0</c:v>
                </c:pt>
              </c:numCache>
            </c:numRef>
          </c:yVal>
          <c:smooth val="1"/>
          <c:extLst>
            <c:ext xmlns:c16="http://schemas.microsoft.com/office/drawing/2014/chart" uri="{C3380CC4-5D6E-409C-BE32-E72D297353CC}">
              <c16:uniqueId val="{00000002-5E18-44DF-96D7-FDCA432F9147}"/>
            </c:ext>
          </c:extLst>
        </c:ser>
        <c:dLbls>
          <c:showLegendKey val="0"/>
          <c:showVal val="0"/>
          <c:showCatName val="0"/>
          <c:showSerName val="0"/>
          <c:showPercent val="0"/>
          <c:showBubbleSize val="0"/>
        </c:dLbls>
        <c:axId val="1398211888"/>
        <c:axId val="732752864"/>
      </c:scatterChart>
      <c:valAx>
        <c:axId val="1398211888"/>
        <c:scaling>
          <c:orientation val="minMax"/>
          <c:max val="17"/>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General" sourceLinked="1"/>
        <c:majorTickMark val="none"/>
        <c:minorTickMark val="none"/>
        <c:tickLblPos val="nextTo"/>
        <c:spPr>
          <a:noFill/>
          <a:ln w="508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732752864"/>
        <c:crosses val="autoZero"/>
        <c:crossBetween val="midCat"/>
      </c:valAx>
      <c:valAx>
        <c:axId val="732752864"/>
        <c:scaling>
          <c:orientation val="minMax"/>
          <c:max val="40"/>
          <c:min val="-5"/>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CO"/>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CO"/>
            </a:p>
          </c:txPr>
        </c:title>
        <c:numFmt formatCode="0" sourceLinked="1"/>
        <c:majorTickMark val="none"/>
        <c:minorTickMark val="none"/>
        <c:tickLblPos val="nextTo"/>
        <c:spPr>
          <a:noFill/>
          <a:ln w="508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3982118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67C1EF8D-B5BE-4BA7-BC17-686ADD816BDE}" type="datetimeFigureOut">
              <a:rPr lang="es-CO" smtClean="0"/>
              <a:t>13/06/2024</a:t>
            </a:fld>
            <a:endParaRPr lang="es-CO"/>
          </a:p>
        </p:txBody>
      </p:sp>
      <p:sp>
        <p:nvSpPr>
          <p:cNvPr id="4" name="Marcador de imagen de diapositiva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0ECEE4FF-D339-477F-A084-5239D19EBF5E}" type="slidenum">
              <a:rPr lang="es-CO" smtClean="0"/>
              <a:t>‹Nº›</a:t>
            </a:fld>
            <a:endParaRPr lang="es-CO"/>
          </a:p>
        </p:txBody>
      </p:sp>
    </p:spTree>
    <p:extLst>
      <p:ext uri="{BB962C8B-B14F-4D97-AF65-F5344CB8AC3E}">
        <p14:creationId xmlns:p14="http://schemas.microsoft.com/office/powerpoint/2010/main" val="2014365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1E59E-85E1-4F1D-ADC7-FE05441A30D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117AA2F0-371C-4A2A-9D17-FAB9E79E3B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91A384F7-CFA6-40AF-A292-7B4127C1F568}"/>
              </a:ext>
            </a:extLst>
          </p:cNvPr>
          <p:cNvSpPr>
            <a:spLocks noGrp="1"/>
          </p:cNvSpPr>
          <p:nvPr>
            <p:ph type="dt" sz="half" idx="10"/>
          </p:nvPr>
        </p:nvSpPr>
        <p:spPr/>
        <p:txBody>
          <a:bodyPr/>
          <a:lstStyle/>
          <a:p>
            <a:fld id="{4C0E6C88-AD8F-4E49-908C-FEDC5AC2CF37}" type="datetimeFigureOut">
              <a:rPr lang="es-CO" smtClean="0"/>
              <a:t>13/06/2024</a:t>
            </a:fld>
            <a:endParaRPr lang="es-CO"/>
          </a:p>
        </p:txBody>
      </p:sp>
      <p:sp>
        <p:nvSpPr>
          <p:cNvPr id="5" name="Marcador de pie de página 4">
            <a:extLst>
              <a:ext uri="{FF2B5EF4-FFF2-40B4-BE49-F238E27FC236}">
                <a16:creationId xmlns:a16="http://schemas.microsoft.com/office/drawing/2014/main" id="{E3BD34C7-6D45-496A-BF46-FC525EC2297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C96D50F-80DD-4689-B0CB-2EAF39A61985}"/>
              </a:ext>
            </a:extLst>
          </p:cNvPr>
          <p:cNvSpPr>
            <a:spLocks noGrp="1"/>
          </p:cNvSpPr>
          <p:nvPr>
            <p:ph type="sldNum" sz="quarter" idx="12"/>
          </p:nvPr>
        </p:nvSpPr>
        <p:spPr/>
        <p:txBody>
          <a:bodyPr/>
          <a:lstStyle/>
          <a:p>
            <a:fld id="{F9D1B6B2-35F1-444D-89B5-85ACD083BB11}" type="slidenum">
              <a:rPr lang="es-CO" smtClean="0"/>
              <a:t>‹Nº›</a:t>
            </a:fld>
            <a:endParaRPr lang="es-CO"/>
          </a:p>
        </p:txBody>
      </p:sp>
    </p:spTree>
    <p:extLst>
      <p:ext uri="{BB962C8B-B14F-4D97-AF65-F5344CB8AC3E}">
        <p14:creationId xmlns:p14="http://schemas.microsoft.com/office/powerpoint/2010/main" val="2499461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93A60-981A-419F-9336-FA4DDDC0628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9B90799-F5D4-497F-8E61-27D8D601E460}"/>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739E5AC-5714-48B1-BA6E-FCC4A7AFAFA5}"/>
              </a:ext>
            </a:extLst>
          </p:cNvPr>
          <p:cNvSpPr>
            <a:spLocks noGrp="1"/>
          </p:cNvSpPr>
          <p:nvPr>
            <p:ph type="dt" sz="half" idx="10"/>
          </p:nvPr>
        </p:nvSpPr>
        <p:spPr/>
        <p:txBody>
          <a:bodyPr/>
          <a:lstStyle/>
          <a:p>
            <a:fld id="{4C0E6C88-AD8F-4E49-908C-FEDC5AC2CF37}" type="datetimeFigureOut">
              <a:rPr lang="es-CO" smtClean="0"/>
              <a:t>13/06/2024</a:t>
            </a:fld>
            <a:endParaRPr lang="es-CO"/>
          </a:p>
        </p:txBody>
      </p:sp>
      <p:sp>
        <p:nvSpPr>
          <p:cNvPr id="5" name="Marcador de pie de página 4">
            <a:extLst>
              <a:ext uri="{FF2B5EF4-FFF2-40B4-BE49-F238E27FC236}">
                <a16:creationId xmlns:a16="http://schemas.microsoft.com/office/drawing/2014/main" id="{3C1BFA73-5CC3-4998-ACFE-C2CD41CB652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A594938-0813-4330-B53E-5A9555F90FBC}"/>
              </a:ext>
            </a:extLst>
          </p:cNvPr>
          <p:cNvSpPr>
            <a:spLocks noGrp="1"/>
          </p:cNvSpPr>
          <p:nvPr>
            <p:ph type="sldNum" sz="quarter" idx="12"/>
          </p:nvPr>
        </p:nvSpPr>
        <p:spPr/>
        <p:txBody>
          <a:bodyPr/>
          <a:lstStyle/>
          <a:p>
            <a:fld id="{F9D1B6B2-35F1-444D-89B5-85ACD083BB11}" type="slidenum">
              <a:rPr lang="es-CO" smtClean="0"/>
              <a:t>‹Nº›</a:t>
            </a:fld>
            <a:endParaRPr lang="es-CO"/>
          </a:p>
        </p:txBody>
      </p:sp>
    </p:spTree>
    <p:extLst>
      <p:ext uri="{BB962C8B-B14F-4D97-AF65-F5344CB8AC3E}">
        <p14:creationId xmlns:p14="http://schemas.microsoft.com/office/powerpoint/2010/main" val="4242838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2A74015-7708-4BE0-9597-65DCE981785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5C1C8DB-8B32-4EE5-BD5B-4C63AFD4812E}"/>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6CE2F64-9990-4A18-B3DF-0D371D61F11B}"/>
              </a:ext>
            </a:extLst>
          </p:cNvPr>
          <p:cNvSpPr>
            <a:spLocks noGrp="1"/>
          </p:cNvSpPr>
          <p:nvPr>
            <p:ph type="dt" sz="half" idx="10"/>
          </p:nvPr>
        </p:nvSpPr>
        <p:spPr/>
        <p:txBody>
          <a:bodyPr/>
          <a:lstStyle/>
          <a:p>
            <a:fld id="{4C0E6C88-AD8F-4E49-908C-FEDC5AC2CF37}" type="datetimeFigureOut">
              <a:rPr lang="es-CO" smtClean="0"/>
              <a:t>13/06/2024</a:t>
            </a:fld>
            <a:endParaRPr lang="es-CO"/>
          </a:p>
        </p:txBody>
      </p:sp>
      <p:sp>
        <p:nvSpPr>
          <p:cNvPr id="5" name="Marcador de pie de página 4">
            <a:extLst>
              <a:ext uri="{FF2B5EF4-FFF2-40B4-BE49-F238E27FC236}">
                <a16:creationId xmlns:a16="http://schemas.microsoft.com/office/drawing/2014/main" id="{789456FD-9D56-4641-BF45-3601B286BCC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EBC44B2-A0C9-4E1B-A387-16E4EA837DE2}"/>
              </a:ext>
            </a:extLst>
          </p:cNvPr>
          <p:cNvSpPr>
            <a:spLocks noGrp="1"/>
          </p:cNvSpPr>
          <p:nvPr>
            <p:ph type="sldNum" sz="quarter" idx="12"/>
          </p:nvPr>
        </p:nvSpPr>
        <p:spPr/>
        <p:txBody>
          <a:bodyPr/>
          <a:lstStyle/>
          <a:p>
            <a:fld id="{F9D1B6B2-35F1-444D-89B5-85ACD083BB11}" type="slidenum">
              <a:rPr lang="es-CO" smtClean="0"/>
              <a:t>‹Nº›</a:t>
            </a:fld>
            <a:endParaRPr lang="es-CO"/>
          </a:p>
        </p:txBody>
      </p:sp>
    </p:spTree>
    <p:extLst>
      <p:ext uri="{BB962C8B-B14F-4D97-AF65-F5344CB8AC3E}">
        <p14:creationId xmlns:p14="http://schemas.microsoft.com/office/powerpoint/2010/main" val="512017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2A8B3078-2EC0-D0E9-5872-35AE41EB6C01}"/>
              </a:ext>
            </a:extLst>
          </p:cNvPr>
          <p:cNvPicPr>
            <a:picLocks noChangeAspect="1"/>
          </p:cNvPicPr>
          <p:nvPr userDrawn="1"/>
        </p:nvPicPr>
        <p:blipFill>
          <a:blip r:embed="rId2"/>
          <a:stretch>
            <a:fillRect/>
          </a:stretch>
        </p:blipFill>
        <p:spPr>
          <a:xfrm>
            <a:off x="0" y="-1"/>
            <a:ext cx="12192000" cy="6908799"/>
          </a:xfrm>
          <a:prstGeom prst="rect">
            <a:avLst/>
          </a:prstGeom>
        </p:spPr>
      </p:pic>
      <p:sp>
        <p:nvSpPr>
          <p:cNvPr id="2" name="Título 1">
            <a:extLst>
              <a:ext uri="{FF2B5EF4-FFF2-40B4-BE49-F238E27FC236}">
                <a16:creationId xmlns:a16="http://schemas.microsoft.com/office/drawing/2014/main" id="{AB426EA9-7DD8-40ED-B88E-886D1E20F2C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A0FDD8B-994C-4F3D-9F92-A54614BDA5D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A9E5D0D-FE17-4F8A-99E5-C148A8EC0BFA}"/>
              </a:ext>
            </a:extLst>
          </p:cNvPr>
          <p:cNvSpPr>
            <a:spLocks noGrp="1"/>
          </p:cNvSpPr>
          <p:nvPr>
            <p:ph type="dt" sz="half" idx="10"/>
          </p:nvPr>
        </p:nvSpPr>
        <p:spPr/>
        <p:txBody>
          <a:bodyPr/>
          <a:lstStyle/>
          <a:p>
            <a:fld id="{4C0E6C88-AD8F-4E49-908C-FEDC5AC2CF37}" type="datetimeFigureOut">
              <a:rPr lang="es-CO" smtClean="0"/>
              <a:t>13/06/2024</a:t>
            </a:fld>
            <a:endParaRPr lang="es-CO"/>
          </a:p>
        </p:txBody>
      </p:sp>
      <p:sp>
        <p:nvSpPr>
          <p:cNvPr id="5" name="Marcador de pie de página 4">
            <a:extLst>
              <a:ext uri="{FF2B5EF4-FFF2-40B4-BE49-F238E27FC236}">
                <a16:creationId xmlns:a16="http://schemas.microsoft.com/office/drawing/2014/main" id="{9BE9EAAE-2593-4A08-A0F8-D978A3BE77A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BB49672-E543-473D-82C3-ACAF578F83B9}"/>
              </a:ext>
            </a:extLst>
          </p:cNvPr>
          <p:cNvSpPr>
            <a:spLocks noGrp="1"/>
          </p:cNvSpPr>
          <p:nvPr>
            <p:ph type="sldNum" sz="quarter" idx="12"/>
          </p:nvPr>
        </p:nvSpPr>
        <p:spPr/>
        <p:txBody>
          <a:bodyPr/>
          <a:lstStyle/>
          <a:p>
            <a:fld id="{F9D1B6B2-35F1-444D-89B5-85ACD083BB11}" type="slidenum">
              <a:rPr lang="es-CO" smtClean="0"/>
              <a:t>‹Nº›</a:t>
            </a:fld>
            <a:endParaRPr lang="es-CO"/>
          </a:p>
        </p:txBody>
      </p:sp>
    </p:spTree>
    <p:extLst>
      <p:ext uri="{BB962C8B-B14F-4D97-AF65-F5344CB8AC3E}">
        <p14:creationId xmlns:p14="http://schemas.microsoft.com/office/powerpoint/2010/main" val="349728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E19FD-5AEA-4B86-980C-26FFD40FAA4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49EADDE-575F-4305-A7E5-83297D8F79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43113CDB-5AD3-4B31-A082-457201F49E16}"/>
              </a:ext>
            </a:extLst>
          </p:cNvPr>
          <p:cNvSpPr>
            <a:spLocks noGrp="1"/>
          </p:cNvSpPr>
          <p:nvPr>
            <p:ph type="dt" sz="half" idx="10"/>
          </p:nvPr>
        </p:nvSpPr>
        <p:spPr/>
        <p:txBody>
          <a:bodyPr/>
          <a:lstStyle/>
          <a:p>
            <a:fld id="{4C0E6C88-AD8F-4E49-908C-FEDC5AC2CF37}" type="datetimeFigureOut">
              <a:rPr lang="es-CO" smtClean="0"/>
              <a:t>13/06/2024</a:t>
            </a:fld>
            <a:endParaRPr lang="es-CO"/>
          </a:p>
        </p:txBody>
      </p:sp>
      <p:sp>
        <p:nvSpPr>
          <p:cNvPr id="5" name="Marcador de pie de página 4">
            <a:extLst>
              <a:ext uri="{FF2B5EF4-FFF2-40B4-BE49-F238E27FC236}">
                <a16:creationId xmlns:a16="http://schemas.microsoft.com/office/drawing/2014/main" id="{43FEAD7D-A905-4DAE-8F85-0C170A8DD97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4066970-B06A-49E2-9A72-F73C47E856EE}"/>
              </a:ext>
            </a:extLst>
          </p:cNvPr>
          <p:cNvSpPr>
            <a:spLocks noGrp="1"/>
          </p:cNvSpPr>
          <p:nvPr>
            <p:ph type="sldNum" sz="quarter" idx="12"/>
          </p:nvPr>
        </p:nvSpPr>
        <p:spPr/>
        <p:txBody>
          <a:bodyPr/>
          <a:lstStyle/>
          <a:p>
            <a:fld id="{F9D1B6B2-35F1-444D-89B5-85ACD083BB11}" type="slidenum">
              <a:rPr lang="es-CO" smtClean="0"/>
              <a:t>‹Nº›</a:t>
            </a:fld>
            <a:endParaRPr lang="es-CO"/>
          </a:p>
        </p:txBody>
      </p:sp>
    </p:spTree>
    <p:extLst>
      <p:ext uri="{BB962C8B-B14F-4D97-AF65-F5344CB8AC3E}">
        <p14:creationId xmlns:p14="http://schemas.microsoft.com/office/powerpoint/2010/main" val="976676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36D9B4EE-C582-42A8-A1EF-C5293EBC87E5}"/>
              </a:ext>
            </a:extLst>
          </p:cNvPr>
          <p:cNvPicPr>
            <a:picLocks noChangeAspect="1"/>
          </p:cNvPicPr>
          <p:nvPr userDrawn="1"/>
        </p:nvPicPr>
        <p:blipFill>
          <a:blip r:embed="rId2"/>
          <a:stretch>
            <a:fillRect/>
          </a:stretch>
        </p:blipFill>
        <p:spPr>
          <a:xfrm>
            <a:off x="-1" y="0"/>
            <a:ext cx="12184193" cy="6858000"/>
          </a:xfrm>
          <a:prstGeom prst="rect">
            <a:avLst/>
          </a:prstGeom>
        </p:spPr>
      </p:pic>
      <p:sp>
        <p:nvSpPr>
          <p:cNvPr id="2" name="Título 1">
            <a:extLst>
              <a:ext uri="{FF2B5EF4-FFF2-40B4-BE49-F238E27FC236}">
                <a16:creationId xmlns:a16="http://schemas.microsoft.com/office/drawing/2014/main" id="{1C7F04F9-FB5E-48A4-84FF-AB6D0909B27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FDC3C1A-9656-4FB7-8E1F-4C6B93956CFB}"/>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6458C687-DB74-4D09-AA8E-1811A53B17BE}"/>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537E2BB1-59DB-4C23-809D-CA88880864D7}"/>
              </a:ext>
            </a:extLst>
          </p:cNvPr>
          <p:cNvSpPr>
            <a:spLocks noGrp="1"/>
          </p:cNvSpPr>
          <p:nvPr>
            <p:ph type="dt" sz="half" idx="10"/>
          </p:nvPr>
        </p:nvSpPr>
        <p:spPr/>
        <p:txBody>
          <a:bodyPr/>
          <a:lstStyle/>
          <a:p>
            <a:fld id="{4C0E6C88-AD8F-4E49-908C-FEDC5AC2CF37}" type="datetimeFigureOut">
              <a:rPr lang="es-CO" smtClean="0"/>
              <a:t>13/06/2024</a:t>
            </a:fld>
            <a:endParaRPr lang="es-CO"/>
          </a:p>
        </p:txBody>
      </p:sp>
      <p:sp>
        <p:nvSpPr>
          <p:cNvPr id="6" name="Marcador de pie de página 5">
            <a:extLst>
              <a:ext uri="{FF2B5EF4-FFF2-40B4-BE49-F238E27FC236}">
                <a16:creationId xmlns:a16="http://schemas.microsoft.com/office/drawing/2014/main" id="{E015A800-D0B7-488F-93A3-73106DD7C6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F68FCCB-6AA3-470A-BBF9-09FB49BF9FE6}"/>
              </a:ext>
            </a:extLst>
          </p:cNvPr>
          <p:cNvSpPr>
            <a:spLocks noGrp="1"/>
          </p:cNvSpPr>
          <p:nvPr>
            <p:ph type="sldNum" sz="quarter" idx="12"/>
          </p:nvPr>
        </p:nvSpPr>
        <p:spPr/>
        <p:txBody>
          <a:bodyPr/>
          <a:lstStyle/>
          <a:p>
            <a:fld id="{F9D1B6B2-35F1-444D-89B5-85ACD083BB11}" type="slidenum">
              <a:rPr lang="es-CO" smtClean="0"/>
              <a:t>‹Nº›</a:t>
            </a:fld>
            <a:endParaRPr lang="es-CO"/>
          </a:p>
        </p:txBody>
      </p:sp>
    </p:spTree>
    <p:extLst>
      <p:ext uri="{BB962C8B-B14F-4D97-AF65-F5344CB8AC3E}">
        <p14:creationId xmlns:p14="http://schemas.microsoft.com/office/powerpoint/2010/main" val="3219426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CB379B62-3AB4-4044-B5CE-3D7D3B36F48B}"/>
              </a:ext>
            </a:extLst>
          </p:cNvPr>
          <p:cNvPicPr>
            <a:picLocks noChangeAspect="1"/>
          </p:cNvPicPr>
          <p:nvPr userDrawn="1"/>
        </p:nvPicPr>
        <p:blipFill>
          <a:blip r:embed="rId2"/>
          <a:stretch>
            <a:fillRect/>
          </a:stretch>
        </p:blipFill>
        <p:spPr>
          <a:xfrm>
            <a:off x="0" y="0"/>
            <a:ext cx="12192000" cy="6862394"/>
          </a:xfrm>
          <a:prstGeom prst="rect">
            <a:avLst/>
          </a:prstGeom>
        </p:spPr>
      </p:pic>
      <p:sp>
        <p:nvSpPr>
          <p:cNvPr id="2" name="Título 1">
            <a:extLst>
              <a:ext uri="{FF2B5EF4-FFF2-40B4-BE49-F238E27FC236}">
                <a16:creationId xmlns:a16="http://schemas.microsoft.com/office/drawing/2014/main" id="{EDD027B5-1A7B-4646-B7B2-A167B2B4A3F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4673ECD-42D5-421B-B362-9D2967F841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370232C5-C5E6-46DB-A8FF-4EDC34385577}"/>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1F63B7AA-1A07-42F5-97E8-EEA25D38D4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0433118-6239-481F-BE46-98F15800A9F3}"/>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4DB57A92-D155-4660-9C93-9D64B27867A8}"/>
              </a:ext>
            </a:extLst>
          </p:cNvPr>
          <p:cNvSpPr>
            <a:spLocks noGrp="1"/>
          </p:cNvSpPr>
          <p:nvPr>
            <p:ph type="dt" sz="half" idx="10"/>
          </p:nvPr>
        </p:nvSpPr>
        <p:spPr/>
        <p:txBody>
          <a:bodyPr/>
          <a:lstStyle/>
          <a:p>
            <a:fld id="{4C0E6C88-AD8F-4E49-908C-FEDC5AC2CF37}" type="datetimeFigureOut">
              <a:rPr lang="es-CO" smtClean="0"/>
              <a:t>13/06/2024</a:t>
            </a:fld>
            <a:endParaRPr lang="es-CO"/>
          </a:p>
        </p:txBody>
      </p:sp>
      <p:sp>
        <p:nvSpPr>
          <p:cNvPr id="8" name="Marcador de pie de página 7">
            <a:extLst>
              <a:ext uri="{FF2B5EF4-FFF2-40B4-BE49-F238E27FC236}">
                <a16:creationId xmlns:a16="http://schemas.microsoft.com/office/drawing/2014/main" id="{CEDF2D4A-A71C-459B-A5A0-3063C7E5D8B2}"/>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76C38DF5-0982-4D4E-A8C0-492C702F3D0F}"/>
              </a:ext>
            </a:extLst>
          </p:cNvPr>
          <p:cNvSpPr>
            <a:spLocks noGrp="1"/>
          </p:cNvSpPr>
          <p:nvPr>
            <p:ph type="sldNum" sz="quarter" idx="12"/>
          </p:nvPr>
        </p:nvSpPr>
        <p:spPr/>
        <p:txBody>
          <a:bodyPr/>
          <a:lstStyle/>
          <a:p>
            <a:fld id="{F9D1B6B2-35F1-444D-89B5-85ACD083BB11}" type="slidenum">
              <a:rPr lang="es-CO" smtClean="0"/>
              <a:t>‹Nº›</a:t>
            </a:fld>
            <a:endParaRPr lang="es-CO"/>
          </a:p>
        </p:txBody>
      </p:sp>
    </p:spTree>
    <p:extLst>
      <p:ext uri="{BB962C8B-B14F-4D97-AF65-F5344CB8AC3E}">
        <p14:creationId xmlns:p14="http://schemas.microsoft.com/office/powerpoint/2010/main" val="90905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2110AC75-B0E3-4D06-9A0A-7F6481C6D048}"/>
              </a:ext>
            </a:extLst>
          </p:cNvPr>
          <p:cNvPicPr>
            <a:picLocks noChangeAspect="1"/>
          </p:cNvPicPr>
          <p:nvPr userDrawn="1"/>
        </p:nvPicPr>
        <p:blipFill>
          <a:blip r:embed="rId2"/>
          <a:stretch>
            <a:fillRect/>
          </a:stretch>
        </p:blipFill>
        <p:spPr>
          <a:xfrm>
            <a:off x="-1" y="0"/>
            <a:ext cx="12184193" cy="6858000"/>
          </a:xfrm>
          <a:prstGeom prst="rect">
            <a:avLst/>
          </a:prstGeom>
        </p:spPr>
      </p:pic>
      <p:sp>
        <p:nvSpPr>
          <p:cNvPr id="2" name="Título 1">
            <a:extLst>
              <a:ext uri="{FF2B5EF4-FFF2-40B4-BE49-F238E27FC236}">
                <a16:creationId xmlns:a16="http://schemas.microsoft.com/office/drawing/2014/main" id="{4A6D5E6C-5BBA-4C3B-AF50-0388DF5666A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76658E13-9382-416F-82D3-010A229A2248}"/>
              </a:ext>
            </a:extLst>
          </p:cNvPr>
          <p:cNvSpPr>
            <a:spLocks noGrp="1"/>
          </p:cNvSpPr>
          <p:nvPr>
            <p:ph type="dt" sz="half" idx="10"/>
          </p:nvPr>
        </p:nvSpPr>
        <p:spPr/>
        <p:txBody>
          <a:bodyPr/>
          <a:lstStyle/>
          <a:p>
            <a:fld id="{4C0E6C88-AD8F-4E49-908C-FEDC5AC2CF37}" type="datetimeFigureOut">
              <a:rPr lang="es-CO" smtClean="0"/>
              <a:t>13/06/2024</a:t>
            </a:fld>
            <a:endParaRPr lang="es-CO"/>
          </a:p>
        </p:txBody>
      </p:sp>
      <p:sp>
        <p:nvSpPr>
          <p:cNvPr id="4" name="Marcador de pie de página 3">
            <a:extLst>
              <a:ext uri="{FF2B5EF4-FFF2-40B4-BE49-F238E27FC236}">
                <a16:creationId xmlns:a16="http://schemas.microsoft.com/office/drawing/2014/main" id="{B707CBAD-6B11-43BD-9A08-27A80DDF7922}"/>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5AA00B-818C-423B-9A75-532303B7327C}"/>
              </a:ext>
            </a:extLst>
          </p:cNvPr>
          <p:cNvSpPr>
            <a:spLocks noGrp="1"/>
          </p:cNvSpPr>
          <p:nvPr>
            <p:ph type="sldNum" sz="quarter" idx="12"/>
          </p:nvPr>
        </p:nvSpPr>
        <p:spPr/>
        <p:txBody>
          <a:bodyPr/>
          <a:lstStyle/>
          <a:p>
            <a:fld id="{F9D1B6B2-35F1-444D-89B5-85ACD083BB11}" type="slidenum">
              <a:rPr lang="es-CO" smtClean="0"/>
              <a:t>‹Nº›</a:t>
            </a:fld>
            <a:endParaRPr lang="es-CO"/>
          </a:p>
        </p:txBody>
      </p:sp>
    </p:spTree>
    <p:extLst>
      <p:ext uri="{BB962C8B-B14F-4D97-AF65-F5344CB8AC3E}">
        <p14:creationId xmlns:p14="http://schemas.microsoft.com/office/powerpoint/2010/main" val="1357048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7C50A89-D6F4-49F2-8B2D-214865891620}"/>
              </a:ext>
            </a:extLst>
          </p:cNvPr>
          <p:cNvSpPr>
            <a:spLocks noGrp="1"/>
          </p:cNvSpPr>
          <p:nvPr>
            <p:ph type="dt" sz="half" idx="10"/>
          </p:nvPr>
        </p:nvSpPr>
        <p:spPr/>
        <p:txBody>
          <a:bodyPr/>
          <a:lstStyle/>
          <a:p>
            <a:fld id="{4C0E6C88-AD8F-4E49-908C-FEDC5AC2CF37}" type="datetimeFigureOut">
              <a:rPr lang="es-CO" smtClean="0"/>
              <a:t>13/06/2024</a:t>
            </a:fld>
            <a:endParaRPr lang="es-CO"/>
          </a:p>
        </p:txBody>
      </p:sp>
      <p:sp>
        <p:nvSpPr>
          <p:cNvPr id="3" name="Marcador de pie de página 2">
            <a:extLst>
              <a:ext uri="{FF2B5EF4-FFF2-40B4-BE49-F238E27FC236}">
                <a16:creationId xmlns:a16="http://schemas.microsoft.com/office/drawing/2014/main" id="{C254747E-5080-43CB-8E06-2C1854AD14E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3BB029F-A4B7-4255-8DDF-7A14ADCD35E4}"/>
              </a:ext>
            </a:extLst>
          </p:cNvPr>
          <p:cNvSpPr>
            <a:spLocks noGrp="1"/>
          </p:cNvSpPr>
          <p:nvPr>
            <p:ph type="sldNum" sz="quarter" idx="12"/>
          </p:nvPr>
        </p:nvSpPr>
        <p:spPr/>
        <p:txBody>
          <a:bodyPr/>
          <a:lstStyle/>
          <a:p>
            <a:fld id="{F9D1B6B2-35F1-444D-89B5-85ACD083BB11}" type="slidenum">
              <a:rPr lang="es-CO" smtClean="0"/>
              <a:t>‹Nº›</a:t>
            </a:fld>
            <a:endParaRPr lang="es-CO"/>
          </a:p>
        </p:txBody>
      </p:sp>
    </p:spTree>
    <p:extLst>
      <p:ext uri="{BB962C8B-B14F-4D97-AF65-F5344CB8AC3E}">
        <p14:creationId xmlns:p14="http://schemas.microsoft.com/office/powerpoint/2010/main" val="4006387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86D10-B0BA-433C-85DD-562849FC14A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3DA037B-C7AA-4BEF-B825-554B998E55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480874A4-B97E-4C9A-BA8A-E222D3090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A7586F4A-5479-429F-B6E3-BD82800ED407}"/>
              </a:ext>
            </a:extLst>
          </p:cNvPr>
          <p:cNvSpPr>
            <a:spLocks noGrp="1"/>
          </p:cNvSpPr>
          <p:nvPr>
            <p:ph type="dt" sz="half" idx="10"/>
          </p:nvPr>
        </p:nvSpPr>
        <p:spPr/>
        <p:txBody>
          <a:bodyPr/>
          <a:lstStyle/>
          <a:p>
            <a:fld id="{4C0E6C88-AD8F-4E49-908C-FEDC5AC2CF37}" type="datetimeFigureOut">
              <a:rPr lang="es-CO" smtClean="0"/>
              <a:t>13/06/2024</a:t>
            </a:fld>
            <a:endParaRPr lang="es-CO"/>
          </a:p>
        </p:txBody>
      </p:sp>
      <p:sp>
        <p:nvSpPr>
          <p:cNvPr id="6" name="Marcador de pie de página 5">
            <a:extLst>
              <a:ext uri="{FF2B5EF4-FFF2-40B4-BE49-F238E27FC236}">
                <a16:creationId xmlns:a16="http://schemas.microsoft.com/office/drawing/2014/main" id="{BD84FDA8-803F-4BAE-9DDD-C1CD78F5F20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5F646B0-CC9C-499D-B0EA-E488ECFDE643}"/>
              </a:ext>
            </a:extLst>
          </p:cNvPr>
          <p:cNvSpPr>
            <a:spLocks noGrp="1"/>
          </p:cNvSpPr>
          <p:nvPr>
            <p:ph type="sldNum" sz="quarter" idx="12"/>
          </p:nvPr>
        </p:nvSpPr>
        <p:spPr/>
        <p:txBody>
          <a:bodyPr/>
          <a:lstStyle/>
          <a:p>
            <a:fld id="{F9D1B6B2-35F1-444D-89B5-85ACD083BB11}" type="slidenum">
              <a:rPr lang="es-CO" smtClean="0"/>
              <a:t>‹Nº›</a:t>
            </a:fld>
            <a:endParaRPr lang="es-CO"/>
          </a:p>
        </p:txBody>
      </p:sp>
    </p:spTree>
    <p:extLst>
      <p:ext uri="{BB962C8B-B14F-4D97-AF65-F5344CB8AC3E}">
        <p14:creationId xmlns:p14="http://schemas.microsoft.com/office/powerpoint/2010/main" val="1018318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F872C7-64D6-4D54-BAEF-6D5E37D2C6C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EEB2BA2-B094-4548-929E-17E878CFEC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7E6066C6-80B1-4E37-92A6-C5F2727C89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EB4539CF-F935-4725-9011-860D27A63BF1}"/>
              </a:ext>
            </a:extLst>
          </p:cNvPr>
          <p:cNvSpPr>
            <a:spLocks noGrp="1"/>
          </p:cNvSpPr>
          <p:nvPr>
            <p:ph type="dt" sz="half" idx="10"/>
          </p:nvPr>
        </p:nvSpPr>
        <p:spPr/>
        <p:txBody>
          <a:bodyPr/>
          <a:lstStyle/>
          <a:p>
            <a:fld id="{4C0E6C88-AD8F-4E49-908C-FEDC5AC2CF37}" type="datetimeFigureOut">
              <a:rPr lang="es-CO" smtClean="0"/>
              <a:t>13/06/2024</a:t>
            </a:fld>
            <a:endParaRPr lang="es-CO"/>
          </a:p>
        </p:txBody>
      </p:sp>
      <p:sp>
        <p:nvSpPr>
          <p:cNvPr id="6" name="Marcador de pie de página 5">
            <a:extLst>
              <a:ext uri="{FF2B5EF4-FFF2-40B4-BE49-F238E27FC236}">
                <a16:creationId xmlns:a16="http://schemas.microsoft.com/office/drawing/2014/main" id="{9C0211F9-7FC6-4C73-85ED-D542AB79281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46DCF59-4202-4DC6-B848-696F3D84ED88}"/>
              </a:ext>
            </a:extLst>
          </p:cNvPr>
          <p:cNvSpPr>
            <a:spLocks noGrp="1"/>
          </p:cNvSpPr>
          <p:nvPr>
            <p:ph type="sldNum" sz="quarter" idx="12"/>
          </p:nvPr>
        </p:nvSpPr>
        <p:spPr/>
        <p:txBody>
          <a:bodyPr/>
          <a:lstStyle/>
          <a:p>
            <a:fld id="{F9D1B6B2-35F1-444D-89B5-85ACD083BB11}" type="slidenum">
              <a:rPr lang="es-CO" smtClean="0"/>
              <a:t>‹Nº›</a:t>
            </a:fld>
            <a:endParaRPr lang="es-CO"/>
          </a:p>
        </p:txBody>
      </p:sp>
    </p:spTree>
    <p:extLst>
      <p:ext uri="{BB962C8B-B14F-4D97-AF65-F5344CB8AC3E}">
        <p14:creationId xmlns:p14="http://schemas.microsoft.com/office/powerpoint/2010/main" val="3310497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89E06C5-2241-48C5-87D7-D518E9FE2E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64D7FD8-8988-43A3-A39E-535D3ADEBC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243CE6F-7AC4-437F-BDB6-0425D6B4CF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E6C88-AD8F-4E49-908C-FEDC5AC2CF37}" type="datetimeFigureOut">
              <a:rPr lang="es-CO" smtClean="0"/>
              <a:t>13/06/2024</a:t>
            </a:fld>
            <a:endParaRPr lang="es-CO"/>
          </a:p>
        </p:txBody>
      </p:sp>
      <p:sp>
        <p:nvSpPr>
          <p:cNvPr id="5" name="Marcador de pie de página 4">
            <a:extLst>
              <a:ext uri="{FF2B5EF4-FFF2-40B4-BE49-F238E27FC236}">
                <a16:creationId xmlns:a16="http://schemas.microsoft.com/office/drawing/2014/main" id="{1778B2EF-3C84-4A91-8C07-0CF79FB53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C9008956-1E41-42E0-B386-55DFE14A0C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D1B6B2-35F1-444D-89B5-85ACD083BB11}" type="slidenum">
              <a:rPr lang="es-CO" smtClean="0"/>
              <a:t>‹Nº›</a:t>
            </a:fld>
            <a:endParaRPr lang="es-CO"/>
          </a:p>
        </p:txBody>
      </p:sp>
      <p:pic>
        <p:nvPicPr>
          <p:cNvPr id="7" name="Imagen 6">
            <a:extLst>
              <a:ext uri="{FF2B5EF4-FFF2-40B4-BE49-F238E27FC236}">
                <a16:creationId xmlns:a16="http://schemas.microsoft.com/office/drawing/2014/main" id="{86558049-8C2B-3254-98C5-64171113FCFC}"/>
              </a:ext>
            </a:extLst>
          </p:cNvPr>
          <p:cNvPicPr>
            <a:picLocks noChangeAspect="1"/>
          </p:cNvPicPr>
          <p:nvPr userDrawn="1"/>
        </p:nvPicPr>
        <p:blipFill>
          <a:blip r:embed="rId13"/>
          <a:stretch>
            <a:fillRect/>
          </a:stretch>
        </p:blipFill>
        <p:spPr>
          <a:xfrm>
            <a:off x="0" y="-17788"/>
            <a:ext cx="12192000" cy="6875788"/>
          </a:xfrm>
          <a:prstGeom prst="rect">
            <a:avLst/>
          </a:prstGeom>
        </p:spPr>
      </p:pic>
    </p:spTree>
    <p:extLst>
      <p:ext uri="{BB962C8B-B14F-4D97-AF65-F5344CB8AC3E}">
        <p14:creationId xmlns:p14="http://schemas.microsoft.com/office/powerpoint/2010/main" val="4152722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0FA42C-31E5-4EBB-9FAE-16796C6E91FE}"/>
              </a:ext>
            </a:extLst>
          </p:cNvPr>
          <p:cNvSpPr>
            <a:spLocks noGrp="1"/>
          </p:cNvSpPr>
          <p:nvPr>
            <p:ph type="ctrTitle"/>
          </p:nvPr>
        </p:nvSpPr>
        <p:spPr>
          <a:xfrm>
            <a:off x="1524000" y="2824146"/>
            <a:ext cx="9144000" cy="1209708"/>
          </a:xfrm>
        </p:spPr>
        <p:txBody>
          <a:bodyPr>
            <a:noAutofit/>
          </a:bodyPr>
          <a:lstStyle/>
          <a:p>
            <a:pPr algn="r">
              <a:lnSpc>
                <a:spcPct val="100000"/>
              </a:lnSpc>
            </a:pPr>
            <a:r>
              <a:rPr lang="es-CO" sz="5000" dirty="0">
                <a:solidFill>
                  <a:srgbClr val="006600"/>
                </a:solidFill>
                <a:latin typeface="Arial" panose="020B0604020202020204" pitchFamily="34" charset="0"/>
                <a:cs typeface="Arial" panose="020B0604020202020204" pitchFamily="34" charset="0"/>
              </a:rPr>
              <a:t>Micro estaciones ambientales.</a:t>
            </a:r>
            <a:br>
              <a:rPr lang="es-CO" sz="5000" dirty="0">
                <a:solidFill>
                  <a:srgbClr val="006600"/>
                </a:solidFill>
                <a:latin typeface="Arial" panose="020B0604020202020204" pitchFamily="34" charset="0"/>
                <a:cs typeface="Arial" panose="020B0604020202020204" pitchFamily="34" charset="0"/>
              </a:rPr>
            </a:br>
            <a:r>
              <a:rPr lang="es-CO" sz="2500" dirty="0">
                <a:solidFill>
                  <a:srgbClr val="006600"/>
                </a:solidFill>
                <a:latin typeface="Arial" panose="020B0604020202020204" pitchFamily="34" charset="0"/>
                <a:cs typeface="Arial" panose="020B0604020202020204" pitchFamily="34" charset="0"/>
              </a:rPr>
              <a:t>Análisis económico</a:t>
            </a:r>
            <a:endParaRPr lang="es-CO" sz="5000" dirty="0">
              <a:solidFill>
                <a:srgbClr val="006600"/>
              </a:solidFill>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471BA1CE-3CFC-4AA3-9132-A2781FCDC0C7}"/>
              </a:ext>
            </a:extLst>
          </p:cNvPr>
          <p:cNvSpPr>
            <a:spLocks noGrp="1"/>
          </p:cNvSpPr>
          <p:nvPr>
            <p:ph type="subTitle" idx="1"/>
          </p:nvPr>
        </p:nvSpPr>
        <p:spPr>
          <a:xfrm>
            <a:off x="5234673" y="4275216"/>
            <a:ext cx="5433327" cy="900333"/>
          </a:xfrm>
        </p:spPr>
        <p:txBody>
          <a:bodyPr>
            <a:normAutofit/>
          </a:bodyPr>
          <a:lstStyle/>
          <a:p>
            <a:pPr algn="r"/>
            <a:r>
              <a:rPr lang="es-CO" sz="2400" dirty="0">
                <a:latin typeface="Arial" panose="020B0604020202020204" pitchFamily="34" charset="0"/>
                <a:cs typeface="Arial" panose="020B0604020202020204" pitchFamily="34" charset="0"/>
              </a:rPr>
              <a:t>Jose Manuel Pavas Rodriguez.</a:t>
            </a:r>
          </a:p>
          <a:p>
            <a:pPr algn="r"/>
            <a:r>
              <a:rPr lang="es-CO" dirty="0">
                <a:latin typeface="Arial" panose="020B0604020202020204" pitchFamily="34" charset="0"/>
                <a:cs typeface="Arial" panose="020B0604020202020204" pitchFamily="34" charset="0"/>
              </a:rPr>
              <a:t>Juan Andrés Arbeláez.</a:t>
            </a:r>
            <a:endParaRPr lang="es-CO"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5549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0C4E2DE-B36E-7D52-1657-25886B660081}"/>
              </a:ext>
            </a:extLst>
          </p:cNvPr>
          <p:cNvSpPr>
            <a:spLocks noGrp="1"/>
          </p:cNvSpPr>
          <p:nvPr>
            <p:ph idx="1"/>
          </p:nvPr>
        </p:nvSpPr>
        <p:spPr>
          <a:xfrm>
            <a:off x="211015" y="1252024"/>
            <a:ext cx="11746523" cy="5507501"/>
          </a:xfrm>
        </p:spPr>
        <p:txBody>
          <a:bodyPr>
            <a:noAutofit/>
          </a:bodyPr>
          <a:lstStyle/>
          <a:p>
            <a:endParaRPr lang="es-ES" sz="2600" dirty="0"/>
          </a:p>
          <a:p>
            <a:r>
              <a:rPr lang="es-ES" sz="2600" b="1" dirty="0"/>
              <a:t>Utilidad Marginal: </a:t>
            </a:r>
            <a:r>
              <a:rPr lang="es-ES" sz="2600" dirty="0"/>
              <a:t>La utilidad marginal es la satisfacción adicional que un consumidor obtiene al consumir una unidad adicional de un producto. Para maximizar la utilidad total, el consumidor compara la utilidad marginal con dinero gastado en cada producto.</a:t>
            </a:r>
          </a:p>
          <a:p>
            <a:endParaRPr lang="es-ES" sz="2600" dirty="0"/>
          </a:p>
          <a:p>
            <a:r>
              <a:rPr lang="es-ES" sz="2600" b="1" dirty="0"/>
              <a:t>Equilibrio del Consumidor: </a:t>
            </a:r>
            <a:r>
              <a:rPr lang="es-ES" sz="2600" dirty="0"/>
              <a:t>El consumidor alcanza el equilibrio cuando la combinación de los dos productos maximiza su satisfacción, dado su presupuesto. Se cumple cuando, la tasa a la cual el consumidor está dispuesto a intercambiar un producto por otro es igual a la tasa a la cual el mercado permite este intercambio.</a:t>
            </a:r>
          </a:p>
          <a:p>
            <a:endParaRPr lang="es-CO" sz="2600" dirty="0"/>
          </a:p>
          <a:p>
            <a:endParaRPr lang="es-CO" sz="2600" dirty="0"/>
          </a:p>
        </p:txBody>
      </p:sp>
      <p:sp>
        <p:nvSpPr>
          <p:cNvPr id="4" name="Título 1">
            <a:extLst>
              <a:ext uri="{FF2B5EF4-FFF2-40B4-BE49-F238E27FC236}">
                <a16:creationId xmlns:a16="http://schemas.microsoft.com/office/drawing/2014/main" id="{F53C143A-34E6-731B-3BBB-100203231909}"/>
              </a:ext>
            </a:extLst>
          </p:cNvPr>
          <p:cNvSpPr txBox="1">
            <a:spLocks/>
          </p:cNvSpPr>
          <p:nvPr/>
        </p:nvSpPr>
        <p:spPr>
          <a:xfrm>
            <a:off x="351691" y="98474"/>
            <a:ext cx="685096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600" b="1" dirty="0">
                <a:solidFill>
                  <a:srgbClr val="006600"/>
                </a:solidFill>
                <a:latin typeface="Arial" panose="020B0604020202020204" pitchFamily="34" charset="0"/>
                <a:cs typeface="Arial" panose="020B0604020202020204" pitchFamily="34" charset="0"/>
              </a:rPr>
              <a:t>Teoría del consumidor</a:t>
            </a:r>
            <a:endParaRPr lang="es-CO" sz="3600" b="1" dirty="0">
              <a:latin typeface="Candara" panose="020E0502030303020204" pitchFamily="34" charset="0"/>
            </a:endParaRPr>
          </a:p>
        </p:txBody>
      </p:sp>
    </p:spTree>
    <p:extLst>
      <p:ext uri="{BB962C8B-B14F-4D97-AF65-F5344CB8AC3E}">
        <p14:creationId xmlns:p14="http://schemas.microsoft.com/office/powerpoint/2010/main" val="1505406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53C143A-34E6-731B-3BBB-100203231909}"/>
              </a:ext>
            </a:extLst>
          </p:cNvPr>
          <p:cNvSpPr txBox="1">
            <a:spLocks/>
          </p:cNvSpPr>
          <p:nvPr/>
        </p:nvSpPr>
        <p:spPr>
          <a:xfrm>
            <a:off x="351691" y="98474"/>
            <a:ext cx="77304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600" b="1" dirty="0">
                <a:solidFill>
                  <a:srgbClr val="006600"/>
                </a:solidFill>
                <a:latin typeface="Arial" panose="020B0604020202020204" pitchFamily="34" charset="0"/>
                <a:cs typeface="Arial" panose="020B0604020202020204" pitchFamily="34" charset="0"/>
              </a:rPr>
              <a:t>Teoría del consumidor (Contexto)</a:t>
            </a:r>
            <a:endParaRPr lang="es-CO" sz="3600" b="1" dirty="0">
              <a:latin typeface="Candara" panose="020E0502030303020204" pitchFamily="34" charset="0"/>
            </a:endParaRPr>
          </a:p>
        </p:txBody>
      </p:sp>
      <p:sp>
        <p:nvSpPr>
          <p:cNvPr id="6" name="Marcador de contenido 2">
            <a:extLst>
              <a:ext uri="{FF2B5EF4-FFF2-40B4-BE49-F238E27FC236}">
                <a16:creationId xmlns:a16="http://schemas.microsoft.com/office/drawing/2014/main" id="{CED9EF9B-F90D-E1EA-6977-B7186A30AFF2}"/>
              </a:ext>
            </a:extLst>
          </p:cNvPr>
          <p:cNvSpPr>
            <a:spLocks noGrp="1"/>
          </p:cNvSpPr>
          <p:nvPr>
            <p:ph idx="1"/>
          </p:nvPr>
        </p:nvSpPr>
        <p:spPr>
          <a:xfrm>
            <a:off x="211015" y="1252024"/>
            <a:ext cx="11746523" cy="5507501"/>
          </a:xfrm>
        </p:spPr>
        <p:txBody>
          <a:bodyPr>
            <a:noAutofit/>
          </a:bodyPr>
          <a:lstStyle/>
          <a:p>
            <a:pPr marL="0" indent="0">
              <a:buNone/>
            </a:pPr>
            <a:r>
              <a:rPr lang="es-CO" sz="2600" dirty="0"/>
              <a:t>Datos necesarios para encontrar un punto de equilibrio entre satisfacción y economía de la compra de dos micro estaciones; X estación de mejor calidad, Y estación  más económica.</a:t>
            </a:r>
          </a:p>
          <a:p>
            <a:pPr marL="0" indent="0">
              <a:buNone/>
            </a:pPr>
            <a:r>
              <a:rPr lang="es-CO" sz="2600" dirty="0"/>
              <a:t> </a:t>
            </a:r>
          </a:p>
          <a:p>
            <a:r>
              <a:rPr lang="es-CO" sz="2600" dirty="0"/>
              <a:t>Presupuesto = 5’000.000</a:t>
            </a:r>
          </a:p>
          <a:p>
            <a:pPr marL="0" indent="0">
              <a:buNone/>
            </a:pPr>
            <a:endParaRPr lang="es-CO" sz="2600" dirty="0"/>
          </a:p>
          <a:p>
            <a:r>
              <a:rPr lang="es-CO" sz="2600" dirty="0"/>
              <a:t>Valor X = 600.000 ; Valor Y = 400.000</a:t>
            </a:r>
          </a:p>
          <a:p>
            <a:pPr marL="0" indent="0">
              <a:buNone/>
            </a:pPr>
            <a:endParaRPr lang="es-CO" sz="2600" dirty="0"/>
          </a:p>
          <a:p>
            <a:r>
              <a:rPr lang="es-CO" sz="2600" dirty="0"/>
              <a:t>Función de utilidad:</a:t>
            </a:r>
          </a:p>
          <a:p>
            <a:pPr marL="3657600" lvl="8" indent="0">
              <a:buNone/>
            </a:pPr>
            <a:endParaRPr lang="es-CO" sz="1600" dirty="0"/>
          </a:p>
          <a:p>
            <a:endParaRPr lang="es-CO" sz="2600" dirty="0"/>
          </a:p>
        </p:txBody>
      </p:sp>
      <mc:AlternateContent xmlns:mc="http://schemas.openxmlformats.org/markup-compatibility/2006">
        <mc:Choice xmlns:a14="http://schemas.microsoft.com/office/drawing/2010/main" Requires="a14">
          <p:sp>
            <p:nvSpPr>
              <p:cNvPr id="8" name="CuadroTexto 6">
                <a:extLst>
                  <a:ext uri="{FF2B5EF4-FFF2-40B4-BE49-F238E27FC236}">
                    <a16:creationId xmlns:a16="http://schemas.microsoft.com/office/drawing/2014/main" id="{5C976370-BFEF-0C58-7C84-2360F9A2B935}"/>
                  </a:ext>
                </a:extLst>
              </p:cNvPr>
              <p:cNvSpPr txBox="1"/>
              <p:nvPr/>
            </p:nvSpPr>
            <p:spPr>
              <a:xfrm>
                <a:off x="3081278" y="4903839"/>
                <a:ext cx="1917290" cy="369332"/>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𝑌</m:t>
                      </m:r>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𝑋</m:t>
                          </m:r>
                        </m:e>
                        <m:sup>
                          <m:r>
                            <a:rPr lang="es-CO" sz="2400" b="0" i="1" smtClean="0">
                              <a:latin typeface="Cambria Math" panose="02040503050406030204" pitchFamily="18" charset="0"/>
                            </a:rPr>
                            <m:t>2</m:t>
                          </m:r>
                        </m:sup>
                      </m:sSup>
                      <m:r>
                        <a:rPr lang="es-ES" sz="2400" b="0" i="1">
                          <a:latin typeface="Cambria Math" panose="02040503050406030204" pitchFamily="18" charset="0"/>
                        </a:rPr>
                        <m:t>=</m:t>
                      </m:r>
                      <m:r>
                        <a:rPr lang="es-CO" sz="2400" b="0" i="1" smtClean="0">
                          <a:latin typeface="Cambria Math" panose="02040503050406030204" pitchFamily="18" charset="0"/>
                        </a:rPr>
                        <m:t>𝑈</m:t>
                      </m:r>
                    </m:oMath>
                  </m:oMathPara>
                </a14:m>
                <a:endParaRPr lang="es-CO" sz="2400" dirty="0"/>
              </a:p>
            </p:txBody>
          </p:sp>
        </mc:Choice>
        <mc:Fallback>
          <p:sp>
            <p:nvSpPr>
              <p:cNvPr id="8" name="CuadroTexto 6">
                <a:extLst>
                  <a:ext uri="{FF2B5EF4-FFF2-40B4-BE49-F238E27FC236}">
                    <a16:creationId xmlns:a16="http://schemas.microsoft.com/office/drawing/2014/main" id="{5C976370-BFEF-0C58-7C84-2360F9A2B935}"/>
                  </a:ext>
                </a:extLst>
              </p:cNvPr>
              <p:cNvSpPr txBox="1">
                <a:spLocks noRot="1" noChangeAspect="1" noMove="1" noResize="1" noEditPoints="1" noAdjustHandles="1" noChangeArrowheads="1" noChangeShapeType="1" noTextEdit="1"/>
              </p:cNvSpPr>
              <p:nvPr/>
            </p:nvSpPr>
            <p:spPr>
              <a:xfrm>
                <a:off x="3081278" y="4903839"/>
                <a:ext cx="1917290" cy="369332"/>
              </a:xfrm>
              <a:prstGeom prst="rect">
                <a:avLst/>
              </a:prstGeom>
              <a:blipFill>
                <a:blip r:embed="rId2"/>
                <a:stretch>
                  <a:fillRect b="-6557"/>
                </a:stretch>
              </a:blipFill>
            </p:spPr>
            <p:txBody>
              <a:bodyPr/>
              <a:lstStyle/>
              <a:p>
                <a:r>
                  <a:rPr lang="es-CO">
                    <a:noFill/>
                  </a:rPr>
                  <a:t> </a:t>
                </a:r>
              </a:p>
            </p:txBody>
          </p:sp>
        </mc:Fallback>
      </mc:AlternateContent>
    </p:spTree>
    <p:extLst>
      <p:ext uri="{BB962C8B-B14F-4D97-AF65-F5344CB8AC3E}">
        <p14:creationId xmlns:p14="http://schemas.microsoft.com/office/powerpoint/2010/main" val="1235824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0C4E2DE-B36E-7D52-1657-25886B660081}"/>
              </a:ext>
            </a:extLst>
          </p:cNvPr>
          <p:cNvSpPr>
            <a:spLocks noGrp="1"/>
          </p:cNvSpPr>
          <p:nvPr>
            <p:ph idx="1"/>
          </p:nvPr>
        </p:nvSpPr>
        <p:spPr>
          <a:xfrm>
            <a:off x="211015" y="1252024"/>
            <a:ext cx="11746523" cy="5507501"/>
          </a:xfrm>
        </p:spPr>
        <p:txBody>
          <a:bodyPr>
            <a:noAutofit/>
          </a:bodyPr>
          <a:lstStyle/>
          <a:p>
            <a:r>
              <a:rPr lang="es-ES" sz="2600" dirty="0"/>
              <a:t>Inferencia Tabla 3</a:t>
            </a:r>
          </a:p>
          <a:p>
            <a:endParaRPr lang="es-ES" sz="2600" dirty="0"/>
          </a:p>
          <a:p>
            <a:endParaRPr lang="es-ES" sz="2600" dirty="0"/>
          </a:p>
          <a:p>
            <a:endParaRPr lang="es-ES" sz="2600" dirty="0"/>
          </a:p>
          <a:p>
            <a:endParaRPr lang="es-ES" sz="2600" dirty="0"/>
          </a:p>
          <a:p>
            <a:endParaRPr lang="es-ES" sz="2600" dirty="0"/>
          </a:p>
          <a:p>
            <a:r>
              <a:rPr lang="es-ES" sz="2600" dirty="0"/>
              <a:t>Utilidades marginales Tabla 5 </a:t>
            </a:r>
          </a:p>
          <a:p>
            <a:endParaRPr lang="es-ES" sz="2600" dirty="0"/>
          </a:p>
          <a:p>
            <a:endParaRPr lang="es-ES" sz="2600" dirty="0"/>
          </a:p>
          <a:p>
            <a:endParaRPr lang="es-ES" sz="2600" dirty="0"/>
          </a:p>
          <a:p>
            <a:endParaRPr lang="es-ES" sz="2600" dirty="0"/>
          </a:p>
          <a:p>
            <a:endParaRPr lang="es-ES" sz="2600" dirty="0"/>
          </a:p>
          <a:p>
            <a:endParaRPr lang="es-CO" sz="2600" dirty="0"/>
          </a:p>
        </p:txBody>
      </p:sp>
      <p:sp>
        <p:nvSpPr>
          <p:cNvPr id="4" name="Título 1">
            <a:extLst>
              <a:ext uri="{FF2B5EF4-FFF2-40B4-BE49-F238E27FC236}">
                <a16:creationId xmlns:a16="http://schemas.microsoft.com/office/drawing/2014/main" id="{F53C143A-34E6-731B-3BBB-100203231909}"/>
              </a:ext>
            </a:extLst>
          </p:cNvPr>
          <p:cNvSpPr txBox="1">
            <a:spLocks/>
          </p:cNvSpPr>
          <p:nvPr/>
        </p:nvSpPr>
        <p:spPr>
          <a:xfrm>
            <a:off x="351691" y="98474"/>
            <a:ext cx="948548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600" b="1" dirty="0">
                <a:solidFill>
                  <a:srgbClr val="006600"/>
                </a:solidFill>
                <a:latin typeface="Arial" panose="020B0604020202020204" pitchFamily="34" charset="0"/>
                <a:cs typeface="Arial" panose="020B0604020202020204" pitchFamily="34" charset="0"/>
              </a:rPr>
              <a:t>Teoría del productor (Tablas, ecuaciones)</a:t>
            </a:r>
            <a:endParaRPr lang="es-CO" sz="3600" b="1" dirty="0">
              <a:latin typeface="Candara" panose="020E0502030303020204" pitchFamily="34" charset="0"/>
            </a:endParaRPr>
          </a:p>
        </p:txBody>
      </p:sp>
      <p:pic>
        <p:nvPicPr>
          <p:cNvPr id="16" name="Imagen 15">
            <a:extLst>
              <a:ext uri="{FF2B5EF4-FFF2-40B4-BE49-F238E27FC236}">
                <a16:creationId xmlns:a16="http://schemas.microsoft.com/office/drawing/2014/main" id="{1D181DD5-BD85-898B-FC16-2D615919D160}"/>
              </a:ext>
            </a:extLst>
          </p:cNvPr>
          <p:cNvPicPr>
            <a:picLocks noChangeAspect="1"/>
          </p:cNvPicPr>
          <p:nvPr/>
        </p:nvPicPr>
        <p:blipFill>
          <a:blip r:embed="rId2"/>
          <a:stretch>
            <a:fillRect/>
          </a:stretch>
        </p:blipFill>
        <p:spPr>
          <a:xfrm>
            <a:off x="795495" y="1801164"/>
            <a:ext cx="3233884" cy="1686042"/>
          </a:xfrm>
          <a:prstGeom prst="rect">
            <a:avLst/>
          </a:prstGeom>
        </p:spPr>
      </p:pic>
      <p:sp>
        <p:nvSpPr>
          <p:cNvPr id="17" name="CuadroTexto 16">
            <a:extLst>
              <a:ext uri="{FF2B5EF4-FFF2-40B4-BE49-F238E27FC236}">
                <a16:creationId xmlns:a16="http://schemas.microsoft.com/office/drawing/2014/main" id="{4A938A6D-EFAE-64E0-D444-546325735DBA}"/>
              </a:ext>
            </a:extLst>
          </p:cNvPr>
          <p:cNvSpPr txBox="1"/>
          <p:nvPr/>
        </p:nvSpPr>
        <p:spPr>
          <a:xfrm>
            <a:off x="7847742" y="2781555"/>
            <a:ext cx="870154" cy="369332"/>
          </a:xfrm>
          <a:prstGeom prst="rect">
            <a:avLst/>
          </a:prstGeom>
          <a:noFill/>
        </p:spPr>
        <p:txBody>
          <a:bodyPr wrap="square" rtlCol="0">
            <a:spAutoFit/>
          </a:bodyPr>
          <a:lstStyle/>
          <a:p>
            <a:r>
              <a:rPr lang="es-CO" dirty="0"/>
              <a:t>Tabla 4</a:t>
            </a:r>
          </a:p>
        </p:txBody>
      </p:sp>
      <p:pic>
        <p:nvPicPr>
          <p:cNvPr id="19" name="Imagen 18">
            <a:extLst>
              <a:ext uri="{FF2B5EF4-FFF2-40B4-BE49-F238E27FC236}">
                <a16:creationId xmlns:a16="http://schemas.microsoft.com/office/drawing/2014/main" id="{03C74632-D6D2-D882-B3F5-D445C5B1E26D}"/>
              </a:ext>
            </a:extLst>
          </p:cNvPr>
          <p:cNvPicPr>
            <a:picLocks noChangeAspect="1"/>
          </p:cNvPicPr>
          <p:nvPr/>
        </p:nvPicPr>
        <p:blipFill>
          <a:blip r:embed="rId3"/>
          <a:stretch>
            <a:fillRect/>
          </a:stretch>
        </p:blipFill>
        <p:spPr>
          <a:xfrm>
            <a:off x="6090552" y="2044744"/>
            <a:ext cx="4384534" cy="730756"/>
          </a:xfrm>
          <a:prstGeom prst="rect">
            <a:avLst/>
          </a:prstGeom>
        </p:spPr>
      </p:pic>
      <p:sp>
        <p:nvSpPr>
          <p:cNvPr id="20" name="CuadroTexto 19">
            <a:extLst>
              <a:ext uri="{FF2B5EF4-FFF2-40B4-BE49-F238E27FC236}">
                <a16:creationId xmlns:a16="http://schemas.microsoft.com/office/drawing/2014/main" id="{B9FC494C-9F13-9769-096B-CC393F844517}"/>
              </a:ext>
            </a:extLst>
          </p:cNvPr>
          <p:cNvSpPr txBox="1"/>
          <p:nvPr/>
        </p:nvSpPr>
        <p:spPr>
          <a:xfrm>
            <a:off x="1738319" y="3463441"/>
            <a:ext cx="870154" cy="369332"/>
          </a:xfrm>
          <a:prstGeom prst="rect">
            <a:avLst/>
          </a:prstGeom>
          <a:noFill/>
        </p:spPr>
        <p:txBody>
          <a:bodyPr wrap="square" rtlCol="0">
            <a:spAutoFit/>
          </a:bodyPr>
          <a:lstStyle/>
          <a:p>
            <a:r>
              <a:rPr lang="es-CO" dirty="0"/>
              <a:t>Tabla 3</a:t>
            </a:r>
          </a:p>
        </p:txBody>
      </p:sp>
      <p:sp>
        <p:nvSpPr>
          <p:cNvPr id="21" name="CuadroTexto 20">
            <a:extLst>
              <a:ext uri="{FF2B5EF4-FFF2-40B4-BE49-F238E27FC236}">
                <a16:creationId xmlns:a16="http://schemas.microsoft.com/office/drawing/2014/main" id="{5057CF6E-D1EE-9BCC-69B1-97F33A051274}"/>
              </a:ext>
            </a:extLst>
          </p:cNvPr>
          <p:cNvSpPr txBox="1"/>
          <p:nvPr/>
        </p:nvSpPr>
        <p:spPr>
          <a:xfrm>
            <a:off x="5107593" y="1252024"/>
            <a:ext cx="6350453" cy="492443"/>
          </a:xfrm>
          <a:prstGeom prst="rect">
            <a:avLst/>
          </a:prstGeom>
          <a:noFill/>
        </p:spPr>
        <p:txBody>
          <a:bodyPr wrap="square" rtlCol="0">
            <a:spAutoFit/>
          </a:bodyPr>
          <a:lstStyle/>
          <a:p>
            <a:pPr marL="457200" indent="-457200">
              <a:buFont typeface="Arial" panose="020B0604020202020204" pitchFamily="34" charset="0"/>
              <a:buChar char="•"/>
            </a:pPr>
            <a:r>
              <a:rPr lang="es-CO" sz="2600" dirty="0"/>
              <a:t>Restricción presupuestal Tabla 4                        </a:t>
            </a:r>
          </a:p>
        </p:txBody>
      </p:sp>
      <p:pic>
        <p:nvPicPr>
          <p:cNvPr id="5" name="Imagen 4">
            <a:extLst>
              <a:ext uri="{FF2B5EF4-FFF2-40B4-BE49-F238E27FC236}">
                <a16:creationId xmlns:a16="http://schemas.microsoft.com/office/drawing/2014/main" id="{758B1C0B-E588-1311-F283-21FDF674E65A}"/>
              </a:ext>
            </a:extLst>
          </p:cNvPr>
          <p:cNvPicPr>
            <a:picLocks noChangeAspect="1"/>
          </p:cNvPicPr>
          <p:nvPr/>
        </p:nvPicPr>
        <p:blipFill>
          <a:blip r:embed="rId4"/>
          <a:stretch>
            <a:fillRect/>
          </a:stretch>
        </p:blipFill>
        <p:spPr>
          <a:xfrm>
            <a:off x="572185" y="4950758"/>
            <a:ext cx="3457194" cy="809793"/>
          </a:xfrm>
          <a:prstGeom prst="rect">
            <a:avLst/>
          </a:prstGeom>
        </p:spPr>
      </p:pic>
      <p:sp>
        <p:nvSpPr>
          <p:cNvPr id="6" name="CuadroTexto 5">
            <a:extLst>
              <a:ext uri="{FF2B5EF4-FFF2-40B4-BE49-F238E27FC236}">
                <a16:creationId xmlns:a16="http://schemas.microsoft.com/office/drawing/2014/main" id="{AB04110B-71A3-A093-4014-9106A1A8CDB2}"/>
              </a:ext>
            </a:extLst>
          </p:cNvPr>
          <p:cNvSpPr txBox="1"/>
          <p:nvPr/>
        </p:nvSpPr>
        <p:spPr>
          <a:xfrm>
            <a:off x="1736327" y="5780555"/>
            <a:ext cx="870154" cy="369332"/>
          </a:xfrm>
          <a:prstGeom prst="rect">
            <a:avLst/>
          </a:prstGeom>
          <a:noFill/>
        </p:spPr>
        <p:txBody>
          <a:bodyPr wrap="square" rtlCol="0">
            <a:spAutoFit/>
          </a:bodyPr>
          <a:lstStyle/>
          <a:p>
            <a:r>
              <a:rPr lang="es-CO" dirty="0"/>
              <a:t>Tabla 5</a:t>
            </a:r>
          </a:p>
        </p:txBody>
      </p:sp>
      <p:pic>
        <p:nvPicPr>
          <p:cNvPr id="25" name="Imagen 24">
            <a:extLst>
              <a:ext uri="{FF2B5EF4-FFF2-40B4-BE49-F238E27FC236}">
                <a16:creationId xmlns:a16="http://schemas.microsoft.com/office/drawing/2014/main" id="{C3176F83-D6BA-59EC-7296-418D2053BD88}"/>
              </a:ext>
            </a:extLst>
          </p:cNvPr>
          <p:cNvPicPr>
            <a:picLocks noChangeAspect="1"/>
          </p:cNvPicPr>
          <p:nvPr/>
        </p:nvPicPr>
        <p:blipFill>
          <a:blip r:embed="rId5"/>
          <a:stretch>
            <a:fillRect/>
          </a:stretch>
        </p:blipFill>
        <p:spPr>
          <a:xfrm>
            <a:off x="7267148" y="4727637"/>
            <a:ext cx="1790950" cy="1829055"/>
          </a:xfrm>
          <a:prstGeom prst="rect">
            <a:avLst/>
          </a:prstGeom>
        </p:spPr>
      </p:pic>
      <p:sp>
        <p:nvSpPr>
          <p:cNvPr id="8" name="CuadroTexto 7">
            <a:extLst>
              <a:ext uri="{FF2B5EF4-FFF2-40B4-BE49-F238E27FC236}">
                <a16:creationId xmlns:a16="http://schemas.microsoft.com/office/drawing/2014/main" id="{99C27472-52FD-CDF0-5DE7-698B42B9628B}"/>
              </a:ext>
            </a:extLst>
          </p:cNvPr>
          <p:cNvSpPr txBox="1"/>
          <p:nvPr/>
        </p:nvSpPr>
        <p:spPr>
          <a:xfrm>
            <a:off x="5094432" y="4087375"/>
            <a:ext cx="6350453" cy="492443"/>
          </a:xfrm>
          <a:prstGeom prst="rect">
            <a:avLst/>
          </a:prstGeom>
          <a:noFill/>
        </p:spPr>
        <p:txBody>
          <a:bodyPr wrap="square" rtlCol="0">
            <a:spAutoFit/>
          </a:bodyPr>
          <a:lstStyle/>
          <a:p>
            <a:pPr marL="457200" indent="-457200">
              <a:buFont typeface="Arial" panose="020B0604020202020204" pitchFamily="34" charset="0"/>
              <a:buChar char="•"/>
            </a:pPr>
            <a:r>
              <a:rPr lang="es-CO" sz="2600" dirty="0"/>
              <a:t>Ecuaciones a seguir                  </a:t>
            </a:r>
          </a:p>
        </p:txBody>
      </p:sp>
    </p:spTree>
    <p:extLst>
      <p:ext uri="{BB962C8B-B14F-4D97-AF65-F5344CB8AC3E}">
        <p14:creationId xmlns:p14="http://schemas.microsoft.com/office/powerpoint/2010/main" val="3494603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53C143A-34E6-731B-3BBB-100203231909}"/>
              </a:ext>
            </a:extLst>
          </p:cNvPr>
          <p:cNvSpPr txBox="1">
            <a:spLocks/>
          </p:cNvSpPr>
          <p:nvPr/>
        </p:nvSpPr>
        <p:spPr>
          <a:xfrm>
            <a:off x="351691" y="98474"/>
            <a:ext cx="950023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600" b="1" dirty="0">
                <a:solidFill>
                  <a:srgbClr val="006600"/>
                </a:solidFill>
                <a:latin typeface="Arial" panose="020B0604020202020204" pitchFamily="34" charset="0"/>
                <a:cs typeface="Arial" panose="020B0604020202020204" pitchFamily="34" charset="0"/>
              </a:rPr>
              <a:t>Teoría del consumidor (Gráfica, resultados, análisis)</a:t>
            </a:r>
            <a:endParaRPr lang="es-CO" sz="3600" b="1" dirty="0">
              <a:latin typeface="Candara" panose="020E0502030303020204" pitchFamily="34" charset="0"/>
            </a:endParaRPr>
          </a:p>
        </p:txBody>
      </p:sp>
      <p:sp>
        <p:nvSpPr>
          <p:cNvPr id="6" name="Marcador de contenido 2">
            <a:extLst>
              <a:ext uri="{FF2B5EF4-FFF2-40B4-BE49-F238E27FC236}">
                <a16:creationId xmlns:a16="http://schemas.microsoft.com/office/drawing/2014/main" id="{CED9EF9B-F90D-E1EA-6977-B7186A30AFF2}"/>
              </a:ext>
            </a:extLst>
          </p:cNvPr>
          <p:cNvSpPr>
            <a:spLocks noGrp="1"/>
          </p:cNvSpPr>
          <p:nvPr>
            <p:ph idx="1"/>
          </p:nvPr>
        </p:nvSpPr>
        <p:spPr>
          <a:xfrm>
            <a:off x="211015" y="1252024"/>
            <a:ext cx="5884985" cy="5507501"/>
          </a:xfrm>
        </p:spPr>
        <p:txBody>
          <a:bodyPr>
            <a:noAutofit/>
          </a:bodyPr>
          <a:lstStyle/>
          <a:p>
            <a:pPr marL="3657600" lvl="8" indent="0">
              <a:buNone/>
            </a:pPr>
            <a:endParaRPr lang="es-CO" sz="1600" dirty="0"/>
          </a:p>
          <a:p>
            <a:r>
              <a:rPr lang="es-CO" sz="2600" dirty="0"/>
              <a:t>Cantidades óptimas con la utilidad más alta respetando restricción presupuestal.</a:t>
            </a:r>
          </a:p>
        </p:txBody>
      </p:sp>
      <p:pic>
        <p:nvPicPr>
          <p:cNvPr id="3" name="Imagen 2">
            <a:extLst>
              <a:ext uri="{FF2B5EF4-FFF2-40B4-BE49-F238E27FC236}">
                <a16:creationId xmlns:a16="http://schemas.microsoft.com/office/drawing/2014/main" id="{2BE727FA-1EC5-B19A-00C0-89275FB69C16}"/>
              </a:ext>
            </a:extLst>
          </p:cNvPr>
          <p:cNvPicPr>
            <a:picLocks noChangeAspect="1"/>
          </p:cNvPicPr>
          <p:nvPr/>
        </p:nvPicPr>
        <p:blipFill rotWithShape="1">
          <a:blip r:embed="rId2"/>
          <a:srcRect l="575"/>
          <a:stretch/>
        </p:blipFill>
        <p:spPr>
          <a:xfrm>
            <a:off x="1342103" y="2893568"/>
            <a:ext cx="2836602" cy="1788148"/>
          </a:xfrm>
          <a:prstGeom prst="rect">
            <a:avLst/>
          </a:prstGeom>
        </p:spPr>
      </p:pic>
      <p:sp>
        <p:nvSpPr>
          <p:cNvPr id="5" name="CuadroTexto 4">
            <a:extLst>
              <a:ext uri="{FF2B5EF4-FFF2-40B4-BE49-F238E27FC236}">
                <a16:creationId xmlns:a16="http://schemas.microsoft.com/office/drawing/2014/main" id="{8C8B26AA-D37A-3916-D1F2-74AEDBF0998F}"/>
              </a:ext>
            </a:extLst>
          </p:cNvPr>
          <p:cNvSpPr txBox="1"/>
          <p:nvPr/>
        </p:nvSpPr>
        <p:spPr>
          <a:xfrm>
            <a:off x="2281081" y="4681716"/>
            <a:ext cx="948815" cy="369332"/>
          </a:xfrm>
          <a:prstGeom prst="rect">
            <a:avLst/>
          </a:prstGeom>
          <a:noFill/>
        </p:spPr>
        <p:txBody>
          <a:bodyPr wrap="square" rtlCol="0">
            <a:spAutoFit/>
          </a:bodyPr>
          <a:lstStyle/>
          <a:p>
            <a:r>
              <a:rPr lang="es-CO" dirty="0"/>
              <a:t>Tabla 6</a:t>
            </a:r>
          </a:p>
        </p:txBody>
      </p:sp>
      <p:graphicFrame>
        <p:nvGraphicFramePr>
          <p:cNvPr id="7" name="Gráfico 6">
            <a:extLst>
              <a:ext uri="{FF2B5EF4-FFF2-40B4-BE49-F238E27FC236}">
                <a16:creationId xmlns:a16="http://schemas.microsoft.com/office/drawing/2014/main" id="{673279DE-EECA-40F7-4E31-081006074422}"/>
              </a:ext>
            </a:extLst>
          </p:cNvPr>
          <p:cNvGraphicFramePr>
            <a:graphicFrameLocks/>
          </p:cNvGraphicFramePr>
          <p:nvPr>
            <p:extLst>
              <p:ext uri="{D42A27DB-BD31-4B8C-83A1-F6EECF244321}">
                <p14:modId xmlns:p14="http://schemas.microsoft.com/office/powerpoint/2010/main" val="925181343"/>
              </p:ext>
            </p:extLst>
          </p:nvPr>
        </p:nvGraphicFramePr>
        <p:xfrm>
          <a:off x="6248770" y="2893568"/>
          <a:ext cx="5330123" cy="3300755"/>
        </p:xfrm>
        <a:graphic>
          <a:graphicData uri="http://schemas.openxmlformats.org/drawingml/2006/chart">
            <c:chart xmlns:c="http://schemas.openxmlformats.org/drawingml/2006/chart" xmlns:r="http://schemas.openxmlformats.org/officeDocument/2006/relationships" r:id="rId3"/>
          </a:graphicData>
        </a:graphic>
      </p:graphicFrame>
      <p:sp>
        <p:nvSpPr>
          <p:cNvPr id="9" name="CuadroTexto 8">
            <a:extLst>
              <a:ext uri="{FF2B5EF4-FFF2-40B4-BE49-F238E27FC236}">
                <a16:creationId xmlns:a16="http://schemas.microsoft.com/office/drawing/2014/main" id="{506954AF-DE4C-9947-44DD-0E3694C9F840}"/>
              </a:ext>
            </a:extLst>
          </p:cNvPr>
          <p:cNvSpPr txBox="1"/>
          <p:nvPr/>
        </p:nvSpPr>
        <p:spPr>
          <a:xfrm>
            <a:off x="6095999" y="1625767"/>
            <a:ext cx="5884985" cy="1569660"/>
          </a:xfrm>
          <a:prstGeom prst="rect">
            <a:avLst/>
          </a:prstGeom>
          <a:noFill/>
        </p:spPr>
        <p:txBody>
          <a:bodyPr wrap="square" rtlCol="0">
            <a:spAutoFit/>
          </a:bodyPr>
          <a:lstStyle/>
          <a:p>
            <a:pPr marL="457200" indent="-457200">
              <a:buFont typeface="Arial" panose="020B0604020202020204" pitchFamily="34" charset="0"/>
              <a:buChar char="•"/>
            </a:pPr>
            <a:r>
              <a:rPr lang="es-CO" sz="2600" dirty="0"/>
              <a:t>Gráfico para encontrar punto de intersección que dará cantidades óptimas.</a:t>
            </a:r>
          </a:p>
          <a:p>
            <a:endParaRPr lang="es-CO" dirty="0"/>
          </a:p>
        </p:txBody>
      </p:sp>
      <p:sp>
        <p:nvSpPr>
          <p:cNvPr id="10" name="CuadroTexto 9">
            <a:extLst>
              <a:ext uri="{FF2B5EF4-FFF2-40B4-BE49-F238E27FC236}">
                <a16:creationId xmlns:a16="http://schemas.microsoft.com/office/drawing/2014/main" id="{B692A5B7-11D2-2BF5-7598-4EDE48508E9A}"/>
              </a:ext>
            </a:extLst>
          </p:cNvPr>
          <p:cNvSpPr txBox="1"/>
          <p:nvPr/>
        </p:nvSpPr>
        <p:spPr>
          <a:xfrm>
            <a:off x="8377187" y="6009657"/>
            <a:ext cx="1073287" cy="369332"/>
          </a:xfrm>
          <a:prstGeom prst="rect">
            <a:avLst/>
          </a:prstGeom>
          <a:noFill/>
        </p:spPr>
        <p:txBody>
          <a:bodyPr wrap="square" rtlCol="0">
            <a:spAutoFit/>
          </a:bodyPr>
          <a:lstStyle/>
          <a:p>
            <a:r>
              <a:rPr lang="es-CO" dirty="0"/>
              <a:t>Gráfico 3</a:t>
            </a:r>
          </a:p>
        </p:txBody>
      </p:sp>
    </p:spTree>
    <p:extLst>
      <p:ext uri="{BB962C8B-B14F-4D97-AF65-F5344CB8AC3E}">
        <p14:creationId xmlns:p14="http://schemas.microsoft.com/office/powerpoint/2010/main" val="638341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53C143A-34E6-731B-3BBB-100203231909}"/>
              </a:ext>
            </a:extLst>
          </p:cNvPr>
          <p:cNvSpPr txBox="1">
            <a:spLocks/>
          </p:cNvSpPr>
          <p:nvPr/>
        </p:nvSpPr>
        <p:spPr>
          <a:xfrm>
            <a:off x="351691" y="98474"/>
            <a:ext cx="77304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600" b="1" dirty="0">
                <a:solidFill>
                  <a:srgbClr val="006600"/>
                </a:solidFill>
                <a:latin typeface="Arial" panose="020B0604020202020204" pitchFamily="34" charset="0"/>
                <a:cs typeface="Arial" panose="020B0604020202020204" pitchFamily="34" charset="0"/>
              </a:rPr>
              <a:t>Teoría del productor</a:t>
            </a:r>
            <a:endParaRPr lang="es-CO" sz="3600" b="1" dirty="0">
              <a:latin typeface="Candara" panose="020E0502030303020204" pitchFamily="34" charset="0"/>
            </a:endParaRPr>
          </a:p>
        </p:txBody>
      </p:sp>
      <p:sp>
        <p:nvSpPr>
          <p:cNvPr id="6" name="Marcador de contenido 2">
            <a:extLst>
              <a:ext uri="{FF2B5EF4-FFF2-40B4-BE49-F238E27FC236}">
                <a16:creationId xmlns:a16="http://schemas.microsoft.com/office/drawing/2014/main" id="{CED9EF9B-F90D-E1EA-6977-B7186A30AFF2}"/>
              </a:ext>
            </a:extLst>
          </p:cNvPr>
          <p:cNvSpPr>
            <a:spLocks noGrp="1"/>
          </p:cNvSpPr>
          <p:nvPr>
            <p:ph idx="1"/>
          </p:nvPr>
        </p:nvSpPr>
        <p:spPr>
          <a:xfrm>
            <a:off x="211015" y="1252024"/>
            <a:ext cx="11746523" cy="5507501"/>
          </a:xfrm>
        </p:spPr>
        <p:txBody>
          <a:bodyPr>
            <a:noAutofit/>
          </a:bodyPr>
          <a:lstStyle/>
          <a:p>
            <a:pPr marL="3657600" lvl="8" indent="0">
              <a:buNone/>
            </a:pPr>
            <a:endParaRPr lang="es-CO" sz="1600" dirty="0"/>
          </a:p>
          <a:p>
            <a:endParaRPr lang="es-CO" sz="2600" dirty="0"/>
          </a:p>
        </p:txBody>
      </p:sp>
    </p:spTree>
    <p:extLst>
      <p:ext uri="{BB962C8B-B14F-4D97-AF65-F5344CB8AC3E}">
        <p14:creationId xmlns:p14="http://schemas.microsoft.com/office/powerpoint/2010/main" val="1405726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n 2">
            <a:extLst>
              <a:ext uri="{FF2B5EF4-FFF2-40B4-BE49-F238E27FC236}">
                <a16:creationId xmlns:a16="http://schemas.microsoft.com/office/drawing/2014/main" id="{60CF88FC-FF65-87EE-795C-EDE2F0113FF2}"/>
              </a:ext>
            </a:extLst>
          </p:cNvPr>
          <p:cNvPicPr>
            <a:picLocks noChangeAspect="1"/>
          </p:cNvPicPr>
          <p:nvPr/>
        </p:nvPicPr>
        <p:blipFill rotWithShape="1">
          <a:blip r:embed="rId2"/>
          <a:srcRect b="1334"/>
          <a:stretch/>
        </p:blipFill>
        <p:spPr>
          <a:xfrm>
            <a:off x="20" y="1282"/>
            <a:ext cx="12191980" cy="6856718"/>
          </a:xfrm>
          <a:prstGeom prst="rect">
            <a:avLst/>
          </a:prstGeom>
        </p:spPr>
      </p:pic>
    </p:spTree>
    <p:extLst>
      <p:ext uri="{BB962C8B-B14F-4D97-AF65-F5344CB8AC3E}">
        <p14:creationId xmlns:p14="http://schemas.microsoft.com/office/powerpoint/2010/main" val="26423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3F787E-B76E-4B70-BACB-F33AF1B85786}"/>
              </a:ext>
            </a:extLst>
          </p:cNvPr>
          <p:cNvSpPr>
            <a:spLocks noGrp="1"/>
          </p:cNvSpPr>
          <p:nvPr>
            <p:ph type="title"/>
          </p:nvPr>
        </p:nvSpPr>
        <p:spPr>
          <a:xfrm>
            <a:off x="562708" y="365125"/>
            <a:ext cx="10072467" cy="1325563"/>
          </a:xfrm>
        </p:spPr>
        <p:txBody>
          <a:bodyPr/>
          <a:lstStyle/>
          <a:p>
            <a:r>
              <a:rPr lang="es-ES" b="1" dirty="0">
                <a:solidFill>
                  <a:srgbClr val="006600"/>
                </a:solidFill>
                <a:latin typeface="Arial" panose="020B0604020202020204" pitchFamily="34" charset="0"/>
                <a:cs typeface="Arial" panose="020B0604020202020204" pitchFamily="34" charset="0"/>
              </a:rPr>
              <a:t>Bienes, necesidades y factores de producción</a:t>
            </a:r>
            <a:endParaRPr lang="es-CO" b="1" dirty="0">
              <a:latin typeface="Candara" panose="020E0502030303020204" pitchFamily="34" charset="0"/>
            </a:endParaRPr>
          </a:p>
        </p:txBody>
      </p:sp>
      <p:sp>
        <p:nvSpPr>
          <p:cNvPr id="4" name="Marcador de contenido 3">
            <a:extLst>
              <a:ext uri="{FF2B5EF4-FFF2-40B4-BE49-F238E27FC236}">
                <a16:creationId xmlns:a16="http://schemas.microsoft.com/office/drawing/2014/main" id="{B858624B-7071-2DC4-1E8B-5657B1220E94}"/>
              </a:ext>
            </a:extLst>
          </p:cNvPr>
          <p:cNvSpPr>
            <a:spLocks noGrp="1"/>
          </p:cNvSpPr>
          <p:nvPr>
            <p:ph idx="1"/>
          </p:nvPr>
        </p:nvSpPr>
        <p:spPr>
          <a:xfrm>
            <a:off x="422031" y="1690688"/>
            <a:ext cx="11451101" cy="4991465"/>
          </a:xfrm>
        </p:spPr>
        <p:txBody>
          <a:bodyPr>
            <a:normAutofit/>
          </a:bodyPr>
          <a:lstStyle/>
          <a:p>
            <a:endParaRPr lang="es-CO" dirty="0"/>
          </a:p>
          <a:p>
            <a:endParaRPr lang="es-CO" dirty="0"/>
          </a:p>
          <a:p>
            <a:endParaRPr lang="es-CO" dirty="0"/>
          </a:p>
          <a:p>
            <a:endParaRPr lang="es-CO" dirty="0"/>
          </a:p>
          <a:p>
            <a:endParaRPr lang="es-CO" dirty="0"/>
          </a:p>
          <a:p>
            <a:endParaRPr lang="es-CO" dirty="0"/>
          </a:p>
        </p:txBody>
      </p:sp>
    </p:spTree>
    <p:extLst>
      <p:ext uri="{BB962C8B-B14F-4D97-AF65-F5344CB8AC3E}">
        <p14:creationId xmlns:p14="http://schemas.microsoft.com/office/powerpoint/2010/main" val="1083358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0C4E2DE-B36E-7D52-1657-25886B660081}"/>
              </a:ext>
            </a:extLst>
          </p:cNvPr>
          <p:cNvSpPr>
            <a:spLocks noGrp="1"/>
          </p:cNvSpPr>
          <p:nvPr>
            <p:ph idx="1"/>
          </p:nvPr>
        </p:nvSpPr>
        <p:spPr>
          <a:xfrm>
            <a:off x="211015" y="1252024"/>
            <a:ext cx="11746523" cy="5507501"/>
          </a:xfrm>
        </p:spPr>
        <p:txBody>
          <a:bodyPr>
            <a:noAutofit/>
          </a:bodyPr>
          <a:lstStyle/>
          <a:p>
            <a:r>
              <a:rPr lang="es-ES" sz="3000" dirty="0"/>
              <a:t>Herramienta fundamental en el análisis económico que nos permite comprender cómo se determinan los precios y las cantidades de bienes y servicios en un mercado.</a:t>
            </a:r>
          </a:p>
          <a:p>
            <a:pPr marL="0" indent="0">
              <a:buNone/>
            </a:pPr>
            <a:endParaRPr lang="es-ES" sz="3000" dirty="0"/>
          </a:p>
          <a:p>
            <a:pPr marL="0" indent="0">
              <a:buNone/>
            </a:pPr>
            <a:endParaRPr lang="es-ES" sz="3000" dirty="0"/>
          </a:p>
          <a:p>
            <a:r>
              <a:rPr lang="es-ES" sz="3000" dirty="0"/>
              <a:t> En su esencia, la oferta y la demanda representan dos fuerzas opuestas que interactúan para establecer un equilibrio en el mercado. La oferta refleja la cantidad de un bien o servicio que los productores están dispuestos a ofrecer a diferentes precios, mientras que la demanda indica la cantidad que los consumidores desean adquirir a esos mismos precios.</a:t>
            </a:r>
            <a:endParaRPr lang="es-CO" sz="3000" dirty="0"/>
          </a:p>
        </p:txBody>
      </p:sp>
      <p:sp>
        <p:nvSpPr>
          <p:cNvPr id="4" name="Título 1">
            <a:extLst>
              <a:ext uri="{FF2B5EF4-FFF2-40B4-BE49-F238E27FC236}">
                <a16:creationId xmlns:a16="http://schemas.microsoft.com/office/drawing/2014/main" id="{F53C143A-34E6-731B-3BBB-100203231909}"/>
              </a:ext>
            </a:extLst>
          </p:cNvPr>
          <p:cNvSpPr txBox="1">
            <a:spLocks/>
          </p:cNvSpPr>
          <p:nvPr/>
        </p:nvSpPr>
        <p:spPr>
          <a:xfrm>
            <a:off x="351691" y="98474"/>
            <a:ext cx="685096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600" b="1" dirty="0">
                <a:solidFill>
                  <a:srgbClr val="006600"/>
                </a:solidFill>
                <a:latin typeface="Arial" panose="020B0604020202020204" pitchFamily="34" charset="0"/>
                <a:cs typeface="Arial" panose="020B0604020202020204" pitchFamily="34" charset="0"/>
              </a:rPr>
              <a:t>Oferta VS Demanda</a:t>
            </a:r>
            <a:endParaRPr lang="es-CO" sz="3600" b="1" dirty="0">
              <a:latin typeface="Candara" panose="020E0502030303020204" pitchFamily="34" charset="0"/>
            </a:endParaRPr>
          </a:p>
        </p:txBody>
      </p:sp>
    </p:spTree>
    <p:extLst>
      <p:ext uri="{BB962C8B-B14F-4D97-AF65-F5344CB8AC3E}">
        <p14:creationId xmlns:p14="http://schemas.microsoft.com/office/powerpoint/2010/main" val="220295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53C143A-34E6-731B-3BBB-100203231909}"/>
              </a:ext>
            </a:extLst>
          </p:cNvPr>
          <p:cNvSpPr txBox="1">
            <a:spLocks/>
          </p:cNvSpPr>
          <p:nvPr/>
        </p:nvSpPr>
        <p:spPr>
          <a:xfrm>
            <a:off x="485185" y="73657"/>
            <a:ext cx="81011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600" b="1" dirty="0">
                <a:solidFill>
                  <a:srgbClr val="006600"/>
                </a:solidFill>
                <a:latin typeface="Arial" panose="020B0604020202020204" pitchFamily="34" charset="0"/>
                <a:cs typeface="Arial" panose="020B0604020202020204" pitchFamily="34" charset="0"/>
              </a:rPr>
              <a:t>Oferta VS Demanda (Tabla y gráfico)</a:t>
            </a:r>
            <a:endParaRPr lang="es-CO" sz="3600" b="1" dirty="0">
              <a:latin typeface="Candara" panose="020E0502030303020204" pitchFamily="34" charset="0"/>
            </a:endParaRPr>
          </a:p>
        </p:txBody>
      </p:sp>
      <p:graphicFrame>
        <p:nvGraphicFramePr>
          <p:cNvPr id="6" name="Tabla 5">
            <a:extLst>
              <a:ext uri="{FF2B5EF4-FFF2-40B4-BE49-F238E27FC236}">
                <a16:creationId xmlns:a16="http://schemas.microsoft.com/office/drawing/2014/main" id="{4E10F330-6DAE-9695-89A8-BD031A321014}"/>
              </a:ext>
            </a:extLst>
          </p:cNvPr>
          <p:cNvGraphicFramePr>
            <a:graphicFrameLocks noGrp="1"/>
          </p:cNvGraphicFramePr>
          <p:nvPr>
            <p:extLst>
              <p:ext uri="{D42A27DB-BD31-4B8C-83A1-F6EECF244321}">
                <p14:modId xmlns:p14="http://schemas.microsoft.com/office/powerpoint/2010/main" val="527336097"/>
              </p:ext>
            </p:extLst>
          </p:nvPr>
        </p:nvGraphicFramePr>
        <p:xfrm>
          <a:off x="485185" y="2353328"/>
          <a:ext cx="5472000" cy="407670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1102408185"/>
                    </a:ext>
                  </a:extLst>
                </a:gridCol>
                <a:gridCol w="1368000">
                  <a:extLst>
                    <a:ext uri="{9D8B030D-6E8A-4147-A177-3AD203B41FA5}">
                      <a16:colId xmlns:a16="http://schemas.microsoft.com/office/drawing/2014/main" val="2361020494"/>
                    </a:ext>
                  </a:extLst>
                </a:gridCol>
                <a:gridCol w="1368000">
                  <a:extLst>
                    <a:ext uri="{9D8B030D-6E8A-4147-A177-3AD203B41FA5}">
                      <a16:colId xmlns:a16="http://schemas.microsoft.com/office/drawing/2014/main" val="4106440718"/>
                    </a:ext>
                  </a:extLst>
                </a:gridCol>
                <a:gridCol w="1368000">
                  <a:extLst>
                    <a:ext uri="{9D8B030D-6E8A-4147-A177-3AD203B41FA5}">
                      <a16:colId xmlns:a16="http://schemas.microsoft.com/office/drawing/2014/main" val="227881796"/>
                    </a:ext>
                  </a:extLst>
                </a:gridCol>
              </a:tblGrid>
              <a:tr h="36000">
                <a:tc>
                  <a:txBody>
                    <a:bodyPr/>
                    <a:lstStyle/>
                    <a:p>
                      <a:pPr algn="ctr" fontAlgn="ctr"/>
                      <a:r>
                        <a:rPr lang="es-CO" sz="2000" b="0" i="0" u="none" strike="noStrike" dirty="0">
                          <a:solidFill>
                            <a:srgbClr val="000000"/>
                          </a:solidFill>
                          <a:effectLst/>
                          <a:latin typeface="Calibri" panose="020F0502020204030204" pitchFamily="34" charset="0"/>
                        </a:rPr>
                        <a:t>Precio colombiano</a:t>
                      </a:r>
                    </a:p>
                  </a:txBody>
                  <a:tcPr marL="9525" marR="9525" marT="9525" marB="0" anchor="ctr"/>
                </a:tc>
                <a:tc>
                  <a:txBody>
                    <a:bodyPr/>
                    <a:lstStyle/>
                    <a:p>
                      <a:pPr algn="ctr" fontAlgn="ctr"/>
                      <a:r>
                        <a:rPr lang="es-CO" sz="2000" b="0" i="0" u="none" strike="noStrike" dirty="0">
                          <a:solidFill>
                            <a:srgbClr val="000000"/>
                          </a:solidFill>
                          <a:effectLst/>
                          <a:latin typeface="Calibri" panose="020F0502020204030204" pitchFamily="34" charset="0"/>
                        </a:rPr>
                        <a:t>Dólar</a:t>
                      </a:r>
                    </a:p>
                  </a:txBody>
                  <a:tcPr marL="9525" marR="9525" marT="9525" marB="0" anchor="ctr"/>
                </a:tc>
                <a:tc>
                  <a:txBody>
                    <a:bodyPr/>
                    <a:lstStyle/>
                    <a:p>
                      <a:pPr algn="ctr" fontAlgn="ctr"/>
                      <a:r>
                        <a:rPr lang="es-CO" sz="2000" b="0" i="0" u="none" strike="noStrike" dirty="0">
                          <a:solidFill>
                            <a:srgbClr val="000000"/>
                          </a:solidFill>
                          <a:effectLst/>
                          <a:latin typeface="Calibri" panose="020F0502020204030204" pitchFamily="34" charset="0"/>
                        </a:rPr>
                        <a:t>Oferta</a:t>
                      </a:r>
                    </a:p>
                  </a:txBody>
                  <a:tcPr marL="9525" marR="9525" marT="9525" marB="0" anchor="ctr"/>
                </a:tc>
                <a:tc>
                  <a:txBody>
                    <a:bodyPr/>
                    <a:lstStyle/>
                    <a:p>
                      <a:pPr algn="ctr" fontAlgn="ctr"/>
                      <a:r>
                        <a:rPr lang="es-CO" sz="2000" b="0" i="0" u="none" strike="noStrike">
                          <a:solidFill>
                            <a:srgbClr val="000000"/>
                          </a:solidFill>
                          <a:effectLst/>
                          <a:latin typeface="Calibri" panose="020F0502020204030204" pitchFamily="34" charset="0"/>
                        </a:rPr>
                        <a:t>Demanda</a:t>
                      </a:r>
                    </a:p>
                  </a:txBody>
                  <a:tcPr marL="9525" marR="9525" marT="9525" marB="0" anchor="ctr"/>
                </a:tc>
                <a:extLst>
                  <a:ext uri="{0D108BD9-81ED-4DB2-BD59-A6C34878D82A}">
                    <a16:rowId xmlns:a16="http://schemas.microsoft.com/office/drawing/2014/main" val="1536751182"/>
                  </a:ext>
                </a:extLst>
              </a:tr>
              <a:tr h="36000">
                <a:tc>
                  <a:txBody>
                    <a:bodyPr/>
                    <a:lstStyle/>
                    <a:p>
                      <a:pPr algn="ctr" fontAlgn="ctr"/>
                      <a:r>
                        <a:rPr lang="es-CO" sz="2000" b="0" i="0" u="none" strike="noStrike" dirty="0">
                          <a:solidFill>
                            <a:srgbClr val="000000"/>
                          </a:solidFill>
                          <a:effectLst/>
                          <a:latin typeface="Calibri" panose="020F0502020204030204" pitchFamily="34" charset="0"/>
                        </a:rPr>
                        <a:t>$ 582.600</a:t>
                      </a:r>
                    </a:p>
                  </a:txBody>
                  <a:tcPr marL="9525" marR="9525" marT="9525" marB="0" anchor="ctr"/>
                </a:tc>
                <a:tc>
                  <a:txBody>
                    <a:bodyPr/>
                    <a:lstStyle/>
                    <a:p>
                      <a:pPr algn="ctr" fontAlgn="ctr"/>
                      <a:r>
                        <a:rPr lang="es-CO" sz="2000" b="0" i="0" u="none" strike="noStrike">
                          <a:solidFill>
                            <a:srgbClr val="000000"/>
                          </a:solidFill>
                          <a:effectLst/>
                          <a:latin typeface="Calibri" panose="020F0502020204030204" pitchFamily="34" charset="0"/>
                        </a:rPr>
                        <a:t>$ 150</a:t>
                      </a:r>
                    </a:p>
                  </a:txBody>
                  <a:tcPr marL="9525" marR="9525" marT="9525" marB="0" anchor="ctr"/>
                </a:tc>
                <a:tc>
                  <a:txBody>
                    <a:bodyPr/>
                    <a:lstStyle/>
                    <a:p>
                      <a:pPr algn="ctr" fontAlgn="ctr"/>
                      <a:r>
                        <a:rPr lang="es-CO" sz="2000" b="0" i="0" u="none" strike="noStrike">
                          <a:solidFill>
                            <a:srgbClr val="000000"/>
                          </a:solidFill>
                          <a:effectLst/>
                          <a:latin typeface="Calibri" panose="020F0502020204030204" pitchFamily="34" charset="0"/>
                        </a:rPr>
                        <a:t>52</a:t>
                      </a:r>
                    </a:p>
                  </a:txBody>
                  <a:tcPr marL="9525" marR="9525" marT="9525" marB="0" anchor="ctr"/>
                </a:tc>
                <a:tc>
                  <a:txBody>
                    <a:bodyPr/>
                    <a:lstStyle/>
                    <a:p>
                      <a:pPr algn="ctr" fontAlgn="ctr"/>
                      <a:r>
                        <a:rPr lang="es-CO" sz="2000" b="0" i="0" u="none" strike="noStrike" dirty="0">
                          <a:solidFill>
                            <a:srgbClr val="000000"/>
                          </a:solidFill>
                          <a:effectLst/>
                          <a:latin typeface="Calibri" panose="020F0502020204030204" pitchFamily="34" charset="0"/>
                        </a:rPr>
                        <a:t>200</a:t>
                      </a:r>
                    </a:p>
                  </a:txBody>
                  <a:tcPr marL="9525" marR="9525" marT="9525" marB="0" anchor="ctr"/>
                </a:tc>
                <a:extLst>
                  <a:ext uri="{0D108BD9-81ED-4DB2-BD59-A6C34878D82A}">
                    <a16:rowId xmlns:a16="http://schemas.microsoft.com/office/drawing/2014/main" val="505592834"/>
                  </a:ext>
                </a:extLst>
              </a:tr>
              <a:tr h="36000">
                <a:tc>
                  <a:txBody>
                    <a:bodyPr/>
                    <a:lstStyle/>
                    <a:p>
                      <a:pPr algn="ctr" fontAlgn="ctr"/>
                      <a:r>
                        <a:rPr lang="es-CO" sz="2000" b="0" i="0" u="none" strike="noStrike" dirty="0">
                          <a:solidFill>
                            <a:srgbClr val="000000"/>
                          </a:solidFill>
                          <a:effectLst/>
                          <a:latin typeface="Calibri" panose="020F0502020204030204" pitchFamily="34" charset="0"/>
                        </a:rPr>
                        <a:t>$ 605.904</a:t>
                      </a:r>
                    </a:p>
                  </a:txBody>
                  <a:tcPr marL="9525" marR="9525" marT="9525" marB="0" anchor="ctr"/>
                </a:tc>
                <a:tc>
                  <a:txBody>
                    <a:bodyPr/>
                    <a:lstStyle/>
                    <a:p>
                      <a:pPr algn="ctr" fontAlgn="ctr"/>
                      <a:r>
                        <a:rPr lang="es-CO" sz="2000" b="0" i="0" u="none" strike="noStrike" dirty="0">
                          <a:solidFill>
                            <a:srgbClr val="000000"/>
                          </a:solidFill>
                          <a:effectLst/>
                          <a:latin typeface="Calibri" panose="020F0502020204030204" pitchFamily="34" charset="0"/>
                        </a:rPr>
                        <a:t>$ 156</a:t>
                      </a:r>
                    </a:p>
                  </a:txBody>
                  <a:tcPr marL="9525" marR="9525" marT="9525" marB="0" anchor="ctr"/>
                </a:tc>
                <a:tc>
                  <a:txBody>
                    <a:bodyPr/>
                    <a:lstStyle/>
                    <a:p>
                      <a:pPr algn="ctr" fontAlgn="ctr"/>
                      <a:r>
                        <a:rPr lang="es-CO" sz="2000" b="0" i="0" u="none" strike="noStrike">
                          <a:solidFill>
                            <a:srgbClr val="000000"/>
                          </a:solidFill>
                          <a:effectLst/>
                          <a:latin typeface="Calibri" panose="020F0502020204030204" pitchFamily="34" charset="0"/>
                        </a:rPr>
                        <a:t>53</a:t>
                      </a:r>
                    </a:p>
                  </a:txBody>
                  <a:tcPr marL="9525" marR="9525" marT="9525" marB="0" anchor="ctr"/>
                </a:tc>
                <a:tc>
                  <a:txBody>
                    <a:bodyPr/>
                    <a:lstStyle/>
                    <a:p>
                      <a:pPr algn="ctr" fontAlgn="ctr"/>
                      <a:r>
                        <a:rPr lang="es-CO" sz="2000" b="0" i="0" u="none" strike="noStrike">
                          <a:solidFill>
                            <a:srgbClr val="000000"/>
                          </a:solidFill>
                          <a:effectLst/>
                          <a:latin typeface="Calibri" panose="020F0502020204030204" pitchFamily="34" charset="0"/>
                        </a:rPr>
                        <a:t>194</a:t>
                      </a:r>
                    </a:p>
                  </a:txBody>
                  <a:tcPr marL="9525" marR="9525" marT="9525" marB="0" anchor="ctr"/>
                </a:tc>
                <a:extLst>
                  <a:ext uri="{0D108BD9-81ED-4DB2-BD59-A6C34878D82A}">
                    <a16:rowId xmlns:a16="http://schemas.microsoft.com/office/drawing/2014/main" val="2291808014"/>
                  </a:ext>
                </a:extLst>
              </a:tr>
              <a:tr h="36000">
                <a:tc>
                  <a:txBody>
                    <a:bodyPr/>
                    <a:lstStyle/>
                    <a:p>
                      <a:pPr algn="ctr" fontAlgn="ctr"/>
                      <a:r>
                        <a:rPr lang="es-CO" sz="2000" b="0" i="0" u="none" strike="noStrike">
                          <a:solidFill>
                            <a:srgbClr val="000000"/>
                          </a:solidFill>
                          <a:effectLst/>
                          <a:latin typeface="Calibri" panose="020F0502020204030204" pitchFamily="34" charset="0"/>
                        </a:rPr>
                        <a:t>$ 609.788</a:t>
                      </a:r>
                    </a:p>
                  </a:txBody>
                  <a:tcPr marL="9525" marR="9525" marT="9525" marB="0" anchor="ctr"/>
                </a:tc>
                <a:tc>
                  <a:txBody>
                    <a:bodyPr/>
                    <a:lstStyle/>
                    <a:p>
                      <a:pPr algn="ctr" fontAlgn="ctr"/>
                      <a:r>
                        <a:rPr lang="es-CO" sz="2000" b="0" i="0" u="none" strike="noStrike" dirty="0">
                          <a:solidFill>
                            <a:srgbClr val="000000"/>
                          </a:solidFill>
                          <a:effectLst/>
                          <a:latin typeface="Calibri" panose="020F0502020204030204" pitchFamily="34" charset="0"/>
                        </a:rPr>
                        <a:t>$ 157</a:t>
                      </a:r>
                    </a:p>
                  </a:txBody>
                  <a:tcPr marL="9525" marR="9525" marT="9525" marB="0" anchor="ctr"/>
                </a:tc>
                <a:tc>
                  <a:txBody>
                    <a:bodyPr/>
                    <a:lstStyle/>
                    <a:p>
                      <a:pPr algn="ctr" fontAlgn="ctr"/>
                      <a:r>
                        <a:rPr lang="es-CO" sz="2000" b="0" i="0" u="none" strike="noStrike">
                          <a:solidFill>
                            <a:srgbClr val="000000"/>
                          </a:solidFill>
                          <a:effectLst/>
                          <a:latin typeface="Calibri" panose="020F0502020204030204" pitchFamily="34" charset="0"/>
                        </a:rPr>
                        <a:t>56</a:t>
                      </a:r>
                    </a:p>
                  </a:txBody>
                  <a:tcPr marL="9525" marR="9525" marT="9525" marB="0" anchor="ctr"/>
                </a:tc>
                <a:tc>
                  <a:txBody>
                    <a:bodyPr/>
                    <a:lstStyle/>
                    <a:p>
                      <a:pPr algn="ctr" fontAlgn="ctr"/>
                      <a:r>
                        <a:rPr lang="es-CO" sz="2000" b="0" i="0" u="none" strike="noStrike">
                          <a:solidFill>
                            <a:srgbClr val="000000"/>
                          </a:solidFill>
                          <a:effectLst/>
                          <a:latin typeface="Calibri" panose="020F0502020204030204" pitchFamily="34" charset="0"/>
                        </a:rPr>
                        <a:t>179</a:t>
                      </a:r>
                    </a:p>
                  </a:txBody>
                  <a:tcPr marL="9525" marR="9525" marT="9525" marB="0" anchor="ctr"/>
                </a:tc>
                <a:extLst>
                  <a:ext uri="{0D108BD9-81ED-4DB2-BD59-A6C34878D82A}">
                    <a16:rowId xmlns:a16="http://schemas.microsoft.com/office/drawing/2014/main" val="2321858328"/>
                  </a:ext>
                </a:extLst>
              </a:tr>
              <a:tr h="36000">
                <a:tc>
                  <a:txBody>
                    <a:bodyPr/>
                    <a:lstStyle/>
                    <a:p>
                      <a:pPr algn="ctr" fontAlgn="ctr"/>
                      <a:r>
                        <a:rPr lang="es-CO" sz="2000" b="0" i="0" u="none" strike="noStrike" dirty="0">
                          <a:solidFill>
                            <a:srgbClr val="000000"/>
                          </a:solidFill>
                          <a:effectLst/>
                          <a:latin typeface="Calibri" panose="020F0502020204030204" pitchFamily="34" charset="0"/>
                        </a:rPr>
                        <a:t>$ 633.092</a:t>
                      </a:r>
                    </a:p>
                  </a:txBody>
                  <a:tcPr marL="9525" marR="9525" marT="9525" marB="0" anchor="ctr"/>
                </a:tc>
                <a:tc>
                  <a:txBody>
                    <a:bodyPr/>
                    <a:lstStyle/>
                    <a:p>
                      <a:pPr algn="ctr" fontAlgn="ctr"/>
                      <a:r>
                        <a:rPr lang="es-CO" sz="2000" b="0" i="0" u="none" strike="noStrike" dirty="0">
                          <a:solidFill>
                            <a:srgbClr val="000000"/>
                          </a:solidFill>
                          <a:effectLst/>
                          <a:latin typeface="Calibri" panose="020F0502020204030204" pitchFamily="34" charset="0"/>
                        </a:rPr>
                        <a:t>$ 163</a:t>
                      </a:r>
                    </a:p>
                  </a:txBody>
                  <a:tcPr marL="9525" marR="9525" marT="9525" marB="0" anchor="ctr"/>
                </a:tc>
                <a:tc>
                  <a:txBody>
                    <a:bodyPr/>
                    <a:lstStyle/>
                    <a:p>
                      <a:pPr algn="ctr" fontAlgn="ctr"/>
                      <a:r>
                        <a:rPr lang="es-CO" sz="2000" b="0" i="0" u="none" strike="noStrike" dirty="0">
                          <a:solidFill>
                            <a:srgbClr val="000000"/>
                          </a:solidFill>
                          <a:effectLst/>
                          <a:latin typeface="Calibri" panose="020F0502020204030204" pitchFamily="34" charset="0"/>
                        </a:rPr>
                        <a:t>60</a:t>
                      </a:r>
                    </a:p>
                  </a:txBody>
                  <a:tcPr marL="9525" marR="9525" marT="9525" marB="0" anchor="ctr"/>
                </a:tc>
                <a:tc>
                  <a:txBody>
                    <a:bodyPr/>
                    <a:lstStyle/>
                    <a:p>
                      <a:pPr algn="ctr" fontAlgn="ctr"/>
                      <a:r>
                        <a:rPr lang="es-CO" sz="2000" b="0" i="0" u="none" strike="noStrike">
                          <a:solidFill>
                            <a:srgbClr val="000000"/>
                          </a:solidFill>
                          <a:effectLst/>
                          <a:latin typeface="Calibri" panose="020F0502020204030204" pitchFamily="34" charset="0"/>
                        </a:rPr>
                        <a:t>171</a:t>
                      </a:r>
                    </a:p>
                  </a:txBody>
                  <a:tcPr marL="9525" marR="9525" marT="9525" marB="0" anchor="ctr"/>
                </a:tc>
                <a:extLst>
                  <a:ext uri="{0D108BD9-81ED-4DB2-BD59-A6C34878D82A}">
                    <a16:rowId xmlns:a16="http://schemas.microsoft.com/office/drawing/2014/main" val="2777128369"/>
                  </a:ext>
                </a:extLst>
              </a:tr>
              <a:tr h="36000">
                <a:tc>
                  <a:txBody>
                    <a:bodyPr/>
                    <a:lstStyle/>
                    <a:p>
                      <a:pPr algn="ctr" fontAlgn="ctr"/>
                      <a:r>
                        <a:rPr lang="es-CO" sz="2000" b="0" i="0" u="none" strike="noStrike">
                          <a:solidFill>
                            <a:srgbClr val="000000"/>
                          </a:solidFill>
                          <a:effectLst/>
                          <a:latin typeface="Calibri" panose="020F0502020204030204" pitchFamily="34" charset="0"/>
                        </a:rPr>
                        <a:t>$ 648.628</a:t>
                      </a:r>
                    </a:p>
                  </a:txBody>
                  <a:tcPr marL="9525" marR="9525" marT="9525" marB="0" anchor="ctr"/>
                </a:tc>
                <a:tc>
                  <a:txBody>
                    <a:bodyPr/>
                    <a:lstStyle/>
                    <a:p>
                      <a:pPr algn="ctr" fontAlgn="ctr"/>
                      <a:r>
                        <a:rPr lang="es-CO" sz="2000" b="0" i="0" u="none" strike="noStrike" dirty="0">
                          <a:solidFill>
                            <a:srgbClr val="000000"/>
                          </a:solidFill>
                          <a:effectLst/>
                          <a:latin typeface="Calibri" panose="020F0502020204030204" pitchFamily="34" charset="0"/>
                        </a:rPr>
                        <a:t>$ 167</a:t>
                      </a:r>
                    </a:p>
                  </a:txBody>
                  <a:tcPr marL="9525" marR="9525" marT="9525" marB="0" anchor="ctr"/>
                </a:tc>
                <a:tc>
                  <a:txBody>
                    <a:bodyPr/>
                    <a:lstStyle/>
                    <a:p>
                      <a:pPr algn="ctr" fontAlgn="ctr"/>
                      <a:r>
                        <a:rPr lang="es-CO" sz="2000" b="0" i="0" u="none" strike="noStrike">
                          <a:solidFill>
                            <a:srgbClr val="000000"/>
                          </a:solidFill>
                          <a:effectLst/>
                          <a:latin typeface="Calibri" panose="020F0502020204030204" pitchFamily="34" charset="0"/>
                        </a:rPr>
                        <a:t>66</a:t>
                      </a:r>
                    </a:p>
                  </a:txBody>
                  <a:tcPr marL="9525" marR="9525" marT="9525" marB="0" anchor="ctr"/>
                </a:tc>
                <a:tc>
                  <a:txBody>
                    <a:bodyPr/>
                    <a:lstStyle/>
                    <a:p>
                      <a:pPr algn="ctr" fontAlgn="ctr"/>
                      <a:r>
                        <a:rPr lang="es-CO" sz="2000" b="0" i="0" u="none" strike="noStrike">
                          <a:solidFill>
                            <a:srgbClr val="000000"/>
                          </a:solidFill>
                          <a:effectLst/>
                          <a:latin typeface="Calibri" panose="020F0502020204030204" pitchFamily="34" charset="0"/>
                        </a:rPr>
                        <a:t>161</a:t>
                      </a:r>
                    </a:p>
                  </a:txBody>
                  <a:tcPr marL="9525" marR="9525" marT="9525" marB="0" anchor="ctr"/>
                </a:tc>
                <a:extLst>
                  <a:ext uri="{0D108BD9-81ED-4DB2-BD59-A6C34878D82A}">
                    <a16:rowId xmlns:a16="http://schemas.microsoft.com/office/drawing/2014/main" val="1754816086"/>
                  </a:ext>
                </a:extLst>
              </a:tr>
              <a:tr h="36000">
                <a:tc>
                  <a:txBody>
                    <a:bodyPr/>
                    <a:lstStyle/>
                    <a:p>
                      <a:pPr algn="ctr" fontAlgn="ctr"/>
                      <a:r>
                        <a:rPr lang="es-CO" sz="2000" b="0" i="0" u="none" strike="noStrike" dirty="0">
                          <a:solidFill>
                            <a:srgbClr val="000000"/>
                          </a:solidFill>
                          <a:effectLst/>
                          <a:latin typeface="Calibri" panose="020F0502020204030204" pitchFamily="34" charset="0"/>
                        </a:rPr>
                        <a:t>$ 679.700</a:t>
                      </a:r>
                    </a:p>
                  </a:txBody>
                  <a:tcPr marL="9525" marR="9525" marT="9525" marB="0" anchor="ctr"/>
                </a:tc>
                <a:tc>
                  <a:txBody>
                    <a:bodyPr/>
                    <a:lstStyle/>
                    <a:p>
                      <a:pPr algn="ctr" fontAlgn="ctr"/>
                      <a:r>
                        <a:rPr lang="es-CO" sz="2000" b="0" i="0" u="none" strike="noStrike">
                          <a:solidFill>
                            <a:srgbClr val="000000"/>
                          </a:solidFill>
                          <a:effectLst/>
                          <a:latin typeface="Calibri" panose="020F0502020204030204" pitchFamily="34" charset="0"/>
                        </a:rPr>
                        <a:t>$ 175</a:t>
                      </a:r>
                    </a:p>
                  </a:txBody>
                  <a:tcPr marL="9525" marR="9525" marT="9525" marB="0" anchor="ctr"/>
                </a:tc>
                <a:tc>
                  <a:txBody>
                    <a:bodyPr/>
                    <a:lstStyle/>
                    <a:p>
                      <a:pPr algn="ctr" fontAlgn="ctr"/>
                      <a:r>
                        <a:rPr lang="es-CO" sz="2000" b="0" i="0" u="none" strike="noStrike">
                          <a:solidFill>
                            <a:srgbClr val="000000"/>
                          </a:solidFill>
                          <a:effectLst/>
                          <a:latin typeface="Calibri" panose="020F0502020204030204" pitchFamily="34" charset="0"/>
                        </a:rPr>
                        <a:t>71</a:t>
                      </a:r>
                    </a:p>
                  </a:txBody>
                  <a:tcPr marL="9525" marR="9525" marT="9525" marB="0" anchor="ctr"/>
                </a:tc>
                <a:tc>
                  <a:txBody>
                    <a:bodyPr/>
                    <a:lstStyle/>
                    <a:p>
                      <a:pPr algn="ctr" fontAlgn="ctr"/>
                      <a:r>
                        <a:rPr lang="es-CO" sz="2000" b="0" i="0" u="none" strike="noStrike">
                          <a:solidFill>
                            <a:srgbClr val="000000"/>
                          </a:solidFill>
                          <a:effectLst/>
                          <a:latin typeface="Calibri" panose="020F0502020204030204" pitchFamily="34" charset="0"/>
                        </a:rPr>
                        <a:t>138</a:t>
                      </a:r>
                    </a:p>
                  </a:txBody>
                  <a:tcPr marL="9525" marR="9525" marT="9525" marB="0" anchor="ctr"/>
                </a:tc>
                <a:extLst>
                  <a:ext uri="{0D108BD9-81ED-4DB2-BD59-A6C34878D82A}">
                    <a16:rowId xmlns:a16="http://schemas.microsoft.com/office/drawing/2014/main" val="2103025979"/>
                  </a:ext>
                </a:extLst>
              </a:tr>
              <a:tr h="36000">
                <a:tc>
                  <a:txBody>
                    <a:bodyPr/>
                    <a:lstStyle/>
                    <a:p>
                      <a:pPr algn="ctr" fontAlgn="ctr"/>
                      <a:r>
                        <a:rPr lang="es-CO" sz="2000" b="0" i="0" u="none" strike="noStrike" dirty="0">
                          <a:solidFill>
                            <a:srgbClr val="000000"/>
                          </a:solidFill>
                          <a:effectLst/>
                          <a:latin typeface="Calibri" panose="020F0502020204030204" pitchFamily="34" charset="0"/>
                        </a:rPr>
                        <a:t>$ 703.004</a:t>
                      </a:r>
                    </a:p>
                  </a:txBody>
                  <a:tcPr marL="9525" marR="9525" marT="9525" marB="0" anchor="ctr"/>
                </a:tc>
                <a:tc>
                  <a:txBody>
                    <a:bodyPr/>
                    <a:lstStyle/>
                    <a:p>
                      <a:pPr algn="ctr" fontAlgn="ctr"/>
                      <a:r>
                        <a:rPr lang="es-CO" sz="2000" b="0" i="0" u="none" strike="noStrike">
                          <a:solidFill>
                            <a:srgbClr val="000000"/>
                          </a:solidFill>
                          <a:effectLst/>
                          <a:latin typeface="Calibri" panose="020F0502020204030204" pitchFamily="34" charset="0"/>
                        </a:rPr>
                        <a:t>$ 181</a:t>
                      </a:r>
                    </a:p>
                  </a:txBody>
                  <a:tcPr marL="9525" marR="9525" marT="9525" marB="0" anchor="ctr"/>
                </a:tc>
                <a:tc>
                  <a:txBody>
                    <a:bodyPr/>
                    <a:lstStyle/>
                    <a:p>
                      <a:pPr algn="ctr" fontAlgn="ctr"/>
                      <a:r>
                        <a:rPr lang="es-CO" sz="2000" b="0" i="0" u="none" strike="noStrike">
                          <a:solidFill>
                            <a:srgbClr val="000000"/>
                          </a:solidFill>
                          <a:effectLst/>
                          <a:latin typeface="Calibri" panose="020F0502020204030204" pitchFamily="34" charset="0"/>
                        </a:rPr>
                        <a:t>78</a:t>
                      </a:r>
                    </a:p>
                  </a:txBody>
                  <a:tcPr marL="9525" marR="9525" marT="9525" marB="0" anchor="ctr"/>
                </a:tc>
                <a:tc>
                  <a:txBody>
                    <a:bodyPr/>
                    <a:lstStyle/>
                    <a:p>
                      <a:pPr algn="ctr" fontAlgn="ctr"/>
                      <a:r>
                        <a:rPr lang="es-CO" sz="2000" b="0" i="0" u="none" strike="noStrike">
                          <a:solidFill>
                            <a:srgbClr val="000000"/>
                          </a:solidFill>
                          <a:effectLst/>
                          <a:latin typeface="Calibri" panose="020F0502020204030204" pitchFamily="34" charset="0"/>
                        </a:rPr>
                        <a:t>109</a:t>
                      </a:r>
                    </a:p>
                  </a:txBody>
                  <a:tcPr marL="9525" marR="9525" marT="9525" marB="0" anchor="ctr"/>
                </a:tc>
                <a:extLst>
                  <a:ext uri="{0D108BD9-81ED-4DB2-BD59-A6C34878D82A}">
                    <a16:rowId xmlns:a16="http://schemas.microsoft.com/office/drawing/2014/main" val="3179403497"/>
                  </a:ext>
                </a:extLst>
              </a:tr>
              <a:tr h="36000">
                <a:tc>
                  <a:txBody>
                    <a:bodyPr/>
                    <a:lstStyle/>
                    <a:p>
                      <a:pPr algn="ctr" fontAlgn="ctr"/>
                      <a:r>
                        <a:rPr lang="es-CO" sz="2000" b="0" i="0" u="none" strike="noStrike" dirty="0">
                          <a:solidFill>
                            <a:srgbClr val="000000"/>
                          </a:solidFill>
                          <a:effectLst/>
                          <a:latin typeface="Calibri" panose="020F0502020204030204" pitchFamily="34" charset="0"/>
                        </a:rPr>
                        <a:t>$ 722.424</a:t>
                      </a:r>
                    </a:p>
                  </a:txBody>
                  <a:tcPr marL="9525" marR="9525" marT="9525" marB="0" anchor="ctr"/>
                </a:tc>
                <a:tc>
                  <a:txBody>
                    <a:bodyPr/>
                    <a:lstStyle/>
                    <a:p>
                      <a:pPr algn="ctr" fontAlgn="ctr"/>
                      <a:r>
                        <a:rPr lang="es-CO" sz="2000" b="0" i="0" u="none" strike="noStrike">
                          <a:solidFill>
                            <a:srgbClr val="000000"/>
                          </a:solidFill>
                          <a:effectLst/>
                          <a:latin typeface="Calibri" panose="020F0502020204030204" pitchFamily="34" charset="0"/>
                        </a:rPr>
                        <a:t>$ 186</a:t>
                      </a:r>
                    </a:p>
                  </a:txBody>
                  <a:tcPr marL="9525" marR="9525" marT="9525" marB="0" anchor="ctr"/>
                </a:tc>
                <a:tc>
                  <a:txBody>
                    <a:bodyPr/>
                    <a:lstStyle/>
                    <a:p>
                      <a:pPr algn="ctr" fontAlgn="ctr"/>
                      <a:r>
                        <a:rPr lang="es-CO" sz="2000" b="0" i="0" u="none" strike="noStrike" dirty="0">
                          <a:solidFill>
                            <a:srgbClr val="000000"/>
                          </a:solidFill>
                          <a:effectLst/>
                          <a:latin typeface="Calibri" panose="020F0502020204030204" pitchFamily="34" charset="0"/>
                        </a:rPr>
                        <a:t>80</a:t>
                      </a:r>
                    </a:p>
                  </a:txBody>
                  <a:tcPr marL="9525" marR="9525" marT="9525" marB="0" anchor="ctr"/>
                </a:tc>
                <a:tc>
                  <a:txBody>
                    <a:bodyPr/>
                    <a:lstStyle/>
                    <a:p>
                      <a:pPr algn="ctr" fontAlgn="ctr"/>
                      <a:r>
                        <a:rPr lang="es-CO" sz="2000" b="0" i="0" u="none" strike="noStrike">
                          <a:solidFill>
                            <a:srgbClr val="000000"/>
                          </a:solidFill>
                          <a:effectLst/>
                          <a:latin typeface="Calibri" panose="020F0502020204030204" pitchFamily="34" charset="0"/>
                        </a:rPr>
                        <a:t>88</a:t>
                      </a:r>
                    </a:p>
                  </a:txBody>
                  <a:tcPr marL="9525" marR="9525" marT="9525" marB="0" anchor="ctr"/>
                </a:tc>
                <a:extLst>
                  <a:ext uri="{0D108BD9-81ED-4DB2-BD59-A6C34878D82A}">
                    <a16:rowId xmlns:a16="http://schemas.microsoft.com/office/drawing/2014/main" val="3540444157"/>
                  </a:ext>
                </a:extLst>
              </a:tr>
              <a:tr h="36000">
                <a:tc>
                  <a:txBody>
                    <a:bodyPr/>
                    <a:lstStyle/>
                    <a:p>
                      <a:pPr algn="ctr" fontAlgn="ctr"/>
                      <a:r>
                        <a:rPr lang="es-CO" sz="2000" b="0" i="0" u="none" strike="noStrike" dirty="0">
                          <a:solidFill>
                            <a:srgbClr val="000000"/>
                          </a:solidFill>
                          <a:effectLst/>
                          <a:latin typeface="Calibri" panose="020F0502020204030204" pitchFamily="34" charset="0"/>
                        </a:rPr>
                        <a:t>$ 734.076</a:t>
                      </a:r>
                    </a:p>
                  </a:txBody>
                  <a:tcPr marL="9525" marR="9525" marT="9525" marB="0" anchor="ctr"/>
                </a:tc>
                <a:tc>
                  <a:txBody>
                    <a:bodyPr/>
                    <a:lstStyle/>
                    <a:p>
                      <a:pPr algn="ctr" fontAlgn="ctr"/>
                      <a:r>
                        <a:rPr lang="es-CO" sz="2000" b="0" i="0" u="none" strike="noStrike">
                          <a:solidFill>
                            <a:srgbClr val="000000"/>
                          </a:solidFill>
                          <a:effectLst/>
                          <a:latin typeface="Calibri" panose="020F0502020204030204" pitchFamily="34" charset="0"/>
                        </a:rPr>
                        <a:t>$ 189</a:t>
                      </a:r>
                    </a:p>
                  </a:txBody>
                  <a:tcPr marL="9525" marR="9525" marT="9525" marB="0" anchor="ctr"/>
                </a:tc>
                <a:tc>
                  <a:txBody>
                    <a:bodyPr/>
                    <a:lstStyle/>
                    <a:p>
                      <a:pPr algn="ctr" fontAlgn="ctr"/>
                      <a:r>
                        <a:rPr lang="es-CO" sz="2000" b="0" i="0" u="none" strike="noStrike">
                          <a:solidFill>
                            <a:srgbClr val="000000"/>
                          </a:solidFill>
                          <a:effectLst/>
                          <a:latin typeface="Calibri" panose="020F0502020204030204" pitchFamily="34" charset="0"/>
                        </a:rPr>
                        <a:t>85</a:t>
                      </a:r>
                    </a:p>
                  </a:txBody>
                  <a:tcPr marL="9525" marR="9525" marT="9525" marB="0" anchor="ctr"/>
                </a:tc>
                <a:tc>
                  <a:txBody>
                    <a:bodyPr/>
                    <a:lstStyle/>
                    <a:p>
                      <a:pPr algn="ctr" fontAlgn="ctr"/>
                      <a:r>
                        <a:rPr lang="es-CO" sz="2000" b="0" i="0" u="none" strike="noStrike">
                          <a:solidFill>
                            <a:srgbClr val="000000"/>
                          </a:solidFill>
                          <a:effectLst/>
                          <a:latin typeface="Calibri" panose="020F0502020204030204" pitchFamily="34" charset="0"/>
                        </a:rPr>
                        <a:t>65</a:t>
                      </a:r>
                    </a:p>
                  </a:txBody>
                  <a:tcPr marL="9525" marR="9525" marT="9525" marB="0" anchor="ctr"/>
                </a:tc>
                <a:extLst>
                  <a:ext uri="{0D108BD9-81ED-4DB2-BD59-A6C34878D82A}">
                    <a16:rowId xmlns:a16="http://schemas.microsoft.com/office/drawing/2014/main" val="2781501476"/>
                  </a:ext>
                </a:extLst>
              </a:tr>
              <a:tr h="36000">
                <a:tc>
                  <a:txBody>
                    <a:bodyPr/>
                    <a:lstStyle/>
                    <a:p>
                      <a:pPr algn="ctr" fontAlgn="ctr"/>
                      <a:r>
                        <a:rPr lang="es-CO" sz="2000" b="0" i="0" u="none" strike="noStrike">
                          <a:solidFill>
                            <a:srgbClr val="000000"/>
                          </a:solidFill>
                          <a:effectLst/>
                          <a:latin typeface="Calibri" panose="020F0502020204030204" pitchFamily="34" charset="0"/>
                        </a:rPr>
                        <a:t>$ 745.728</a:t>
                      </a:r>
                    </a:p>
                  </a:txBody>
                  <a:tcPr marL="9525" marR="9525" marT="9525" marB="0" anchor="ctr"/>
                </a:tc>
                <a:tc>
                  <a:txBody>
                    <a:bodyPr/>
                    <a:lstStyle/>
                    <a:p>
                      <a:pPr algn="ctr" fontAlgn="ctr"/>
                      <a:r>
                        <a:rPr lang="es-CO" sz="2000" b="0" i="0" u="none" strike="noStrike" dirty="0">
                          <a:solidFill>
                            <a:srgbClr val="000000"/>
                          </a:solidFill>
                          <a:effectLst/>
                          <a:latin typeface="Calibri" panose="020F0502020204030204" pitchFamily="34" charset="0"/>
                        </a:rPr>
                        <a:t>$ 192</a:t>
                      </a:r>
                    </a:p>
                  </a:txBody>
                  <a:tcPr marL="9525" marR="9525" marT="9525" marB="0" anchor="ctr"/>
                </a:tc>
                <a:tc>
                  <a:txBody>
                    <a:bodyPr/>
                    <a:lstStyle/>
                    <a:p>
                      <a:pPr algn="ctr" fontAlgn="ctr"/>
                      <a:r>
                        <a:rPr lang="es-CO" sz="2000" b="0" i="0" u="none" strike="noStrike">
                          <a:solidFill>
                            <a:srgbClr val="000000"/>
                          </a:solidFill>
                          <a:effectLst/>
                          <a:latin typeface="Calibri" panose="020F0502020204030204" pitchFamily="34" charset="0"/>
                        </a:rPr>
                        <a:t>88</a:t>
                      </a:r>
                    </a:p>
                  </a:txBody>
                  <a:tcPr marL="9525" marR="9525" marT="9525" marB="0" anchor="ctr"/>
                </a:tc>
                <a:tc>
                  <a:txBody>
                    <a:bodyPr/>
                    <a:lstStyle/>
                    <a:p>
                      <a:pPr algn="ctr" fontAlgn="ctr"/>
                      <a:r>
                        <a:rPr lang="es-CO" sz="2000" b="0" i="0" u="none" strike="noStrike">
                          <a:solidFill>
                            <a:srgbClr val="000000"/>
                          </a:solidFill>
                          <a:effectLst/>
                          <a:latin typeface="Calibri" panose="020F0502020204030204" pitchFamily="34" charset="0"/>
                        </a:rPr>
                        <a:t>58</a:t>
                      </a:r>
                    </a:p>
                  </a:txBody>
                  <a:tcPr marL="9525" marR="9525" marT="9525" marB="0" anchor="ctr"/>
                </a:tc>
                <a:extLst>
                  <a:ext uri="{0D108BD9-81ED-4DB2-BD59-A6C34878D82A}">
                    <a16:rowId xmlns:a16="http://schemas.microsoft.com/office/drawing/2014/main" val="3848482600"/>
                  </a:ext>
                </a:extLst>
              </a:tr>
              <a:tr h="36000">
                <a:tc>
                  <a:txBody>
                    <a:bodyPr/>
                    <a:lstStyle/>
                    <a:p>
                      <a:pPr algn="ctr" fontAlgn="ctr"/>
                      <a:r>
                        <a:rPr lang="es-CO" sz="2000" b="0" i="0" u="none" strike="noStrike" dirty="0">
                          <a:solidFill>
                            <a:srgbClr val="000000"/>
                          </a:solidFill>
                          <a:effectLst/>
                          <a:latin typeface="Calibri" panose="020F0502020204030204" pitchFamily="34" charset="0"/>
                        </a:rPr>
                        <a:t>$ 800.104</a:t>
                      </a:r>
                    </a:p>
                  </a:txBody>
                  <a:tcPr marL="9525" marR="9525" marT="9525" marB="0" anchor="ctr"/>
                </a:tc>
                <a:tc>
                  <a:txBody>
                    <a:bodyPr/>
                    <a:lstStyle/>
                    <a:p>
                      <a:pPr algn="ctr" fontAlgn="ctr"/>
                      <a:r>
                        <a:rPr lang="es-CO" sz="2000" b="0" i="0" u="none" strike="noStrike" dirty="0">
                          <a:solidFill>
                            <a:srgbClr val="000000"/>
                          </a:solidFill>
                          <a:effectLst/>
                          <a:latin typeface="Calibri" panose="020F0502020204030204" pitchFamily="34" charset="0"/>
                        </a:rPr>
                        <a:t>$ 206</a:t>
                      </a:r>
                    </a:p>
                  </a:txBody>
                  <a:tcPr marL="9525" marR="9525" marT="9525" marB="0" anchor="ctr"/>
                </a:tc>
                <a:tc>
                  <a:txBody>
                    <a:bodyPr/>
                    <a:lstStyle/>
                    <a:p>
                      <a:pPr algn="ctr" fontAlgn="ctr"/>
                      <a:r>
                        <a:rPr lang="es-CO" sz="2000" b="0" i="0" u="none" strike="noStrike" dirty="0">
                          <a:solidFill>
                            <a:srgbClr val="000000"/>
                          </a:solidFill>
                          <a:effectLst/>
                          <a:latin typeface="Calibri" panose="020F0502020204030204" pitchFamily="34" charset="0"/>
                        </a:rPr>
                        <a:t>96</a:t>
                      </a:r>
                    </a:p>
                  </a:txBody>
                  <a:tcPr marL="9525" marR="9525" marT="9525" marB="0" anchor="ctr"/>
                </a:tc>
                <a:tc>
                  <a:txBody>
                    <a:bodyPr/>
                    <a:lstStyle/>
                    <a:p>
                      <a:pPr algn="ctr" fontAlgn="ctr"/>
                      <a:r>
                        <a:rPr lang="es-CO" sz="2000" b="0" i="0" u="none" strike="noStrike" dirty="0">
                          <a:solidFill>
                            <a:srgbClr val="000000"/>
                          </a:solidFill>
                          <a:effectLst/>
                          <a:latin typeface="Calibri" panose="020F0502020204030204" pitchFamily="34" charset="0"/>
                        </a:rPr>
                        <a:t>49</a:t>
                      </a:r>
                    </a:p>
                  </a:txBody>
                  <a:tcPr marL="9525" marR="9525" marT="9525" marB="0" anchor="ctr"/>
                </a:tc>
                <a:extLst>
                  <a:ext uri="{0D108BD9-81ED-4DB2-BD59-A6C34878D82A}">
                    <a16:rowId xmlns:a16="http://schemas.microsoft.com/office/drawing/2014/main" val="1278389260"/>
                  </a:ext>
                </a:extLst>
              </a:tr>
            </a:tbl>
          </a:graphicData>
        </a:graphic>
      </p:graphicFrame>
      <p:sp>
        <p:nvSpPr>
          <p:cNvPr id="7" name="Marcador de contenido 2">
            <a:extLst>
              <a:ext uri="{FF2B5EF4-FFF2-40B4-BE49-F238E27FC236}">
                <a16:creationId xmlns:a16="http://schemas.microsoft.com/office/drawing/2014/main" id="{EDECFB1E-78D6-8BB7-6AFF-6B0FCECF2E95}"/>
              </a:ext>
            </a:extLst>
          </p:cNvPr>
          <p:cNvSpPr>
            <a:spLocks noGrp="1"/>
          </p:cNvSpPr>
          <p:nvPr>
            <p:ph idx="1"/>
          </p:nvPr>
        </p:nvSpPr>
        <p:spPr>
          <a:xfrm>
            <a:off x="572213" y="1278450"/>
            <a:ext cx="10769944" cy="1151403"/>
          </a:xfrm>
        </p:spPr>
        <p:txBody>
          <a:bodyPr>
            <a:noAutofit/>
          </a:bodyPr>
          <a:lstStyle/>
          <a:p>
            <a:r>
              <a:rPr lang="es-CO" sz="2600" dirty="0"/>
              <a:t>Comportamiento de curvas de oferta y demanda, la cual tendrá como eje independiente precio y dependiente cantidad, con datos según la tabla.</a:t>
            </a:r>
          </a:p>
        </p:txBody>
      </p:sp>
      <p:graphicFrame>
        <p:nvGraphicFramePr>
          <p:cNvPr id="8" name="Gráfico 7">
            <a:extLst>
              <a:ext uri="{FF2B5EF4-FFF2-40B4-BE49-F238E27FC236}">
                <a16:creationId xmlns:a16="http://schemas.microsoft.com/office/drawing/2014/main" id="{5F54A57D-743D-312A-8B6A-A822CA6C135C}"/>
              </a:ext>
            </a:extLst>
          </p:cNvPr>
          <p:cNvGraphicFramePr>
            <a:graphicFrameLocks/>
          </p:cNvGraphicFramePr>
          <p:nvPr>
            <p:extLst>
              <p:ext uri="{D42A27DB-BD31-4B8C-83A1-F6EECF244321}">
                <p14:modId xmlns:p14="http://schemas.microsoft.com/office/powerpoint/2010/main" val="1426976323"/>
              </p:ext>
            </p:extLst>
          </p:nvPr>
        </p:nvGraphicFramePr>
        <p:xfrm>
          <a:off x="6234816" y="2353328"/>
          <a:ext cx="5471999" cy="4076700"/>
        </p:xfrm>
        <a:graphic>
          <a:graphicData uri="http://schemas.openxmlformats.org/drawingml/2006/chart">
            <c:chart xmlns:c="http://schemas.openxmlformats.org/drawingml/2006/chart" xmlns:r="http://schemas.openxmlformats.org/officeDocument/2006/relationships" r:id="rId2"/>
          </a:graphicData>
        </a:graphic>
      </p:graphicFrame>
      <p:sp>
        <p:nvSpPr>
          <p:cNvPr id="9" name="CuadroTexto 8">
            <a:extLst>
              <a:ext uri="{FF2B5EF4-FFF2-40B4-BE49-F238E27FC236}">
                <a16:creationId xmlns:a16="http://schemas.microsoft.com/office/drawing/2014/main" id="{25E080EA-BDC7-DD13-FC80-6C87B4608591}"/>
              </a:ext>
            </a:extLst>
          </p:cNvPr>
          <p:cNvSpPr txBox="1"/>
          <p:nvPr/>
        </p:nvSpPr>
        <p:spPr>
          <a:xfrm>
            <a:off x="2786108" y="6459256"/>
            <a:ext cx="870154" cy="369332"/>
          </a:xfrm>
          <a:prstGeom prst="rect">
            <a:avLst/>
          </a:prstGeom>
          <a:noFill/>
        </p:spPr>
        <p:txBody>
          <a:bodyPr wrap="square" rtlCol="0">
            <a:spAutoFit/>
          </a:bodyPr>
          <a:lstStyle/>
          <a:p>
            <a:r>
              <a:rPr lang="es-CO" dirty="0"/>
              <a:t>Tabla 1</a:t>
            </a:r>
          </a:p>
        </p:txBody>
      </p:sp>
      <p:sp>
        <p:nvSpPr>
          <p:cNvPr id="10" name="CuadroTexto 9">
            <a:extLst>
              <a:ext uri="{FF2B5EF4-FFF2-40B4-BE49-F238E27FC236}">
                <a16:creationId xmlns:a16="http://schemas.microsoft.com/office/drawing/2014/main" id="{FD06260D-13DC-00E4-4D2A-E08379E3FFBF}"/>
              </a:ext>
            </a:extLst>
          </p:cNvPr>
          <p:cNvSpPr txBox="1"/>
          <p:nvPr/>
        </p:nvSpPr>
        <p:spPr>
          <a:xfrm>
            <a:off x="8452832" y="6429759"/>
            <a:ext cx="1035965" cy="369332"/>
          </a:xfrm>
          <a:prstGeom prst="rect">
            <a:avLst/>
          </a:prstGeom>
          <a:noFill/>
        </p:spPr>
        <p:txBody>
          <a:bodyPr wrap="square" rtlCol="0">
            <a:spAutoFit/>
          </a:bodyPr>
          <a:lstStyle/>
          <a:p>
            <a:r>
              <a:rPr lang="es-CO" dirty="0"/>
              <a:t>Gráfica 1</a:t>
            </a:r>
          </a:p>
        </p:txBody>
      </p:sp>
    </p:spTree>
    <p:extLst>
      <p:ext uri="{BB962C8B-B14F-4D97-AF65-F5344CB8AC3E}">
        <p14:creationId xmlns:p14="http://schemas.microsoft.com/office/powerpoint/2010/main" val="117982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0C4E2DE-B36E-7D52-1657-25886B660081}"/>
              </a:ext>
            </a:extLst>
          </p:cNvPr>
          <p:cNvSpPr>
            <a:spLocks noGrp="1"/>
          </p:cNvSpPr>
          <p:nvPr>
            <p:ph idx="1"/>
          </p:nvPr>
        </p:nvSpPr>
        <p:spPr>
          <a:xfrm>
            <a:off x="771832" y="1424038"/>
            <a:ext cx="10648335" cy="5507501"/>
          </a:xfrm>
        </p:spPr>
        <p:txBody>
          <a:bodyPr>
            <a:noAutofit/>
          </a:bodyPr>
          <a:lstStyle/>
          <a:p>
            <a:r>
              <a:rPr lang="es-ES" sz="3000" dirty="0"/>
              <a:t>Precios bajos, altas ventas (costos de creación por consumo de cantidades superiores).</a:t>
            </a:r>
          </a:p>
          <a:p>
            <a:pPr marL="0" indent="0">
              <a:buNone/>
            </a:pPr>
            <a:endParaRPr lang="es-ES" sz="3000" dirty="0"/>
          </a:p>
          <a:p>
            <a:r>
              <a:rPr lang="es-ES" sz="3000" dirty="0"/>
              <a:t>Precio alto, las ventas son menores pero se podrían vender mejores productos, teniendo en cuenta que el tiempo de creación es alto.</a:t>
            </a:r>
          </a:p>
          <a:p>
            <a:pPr marL="0" indent="0">
              <a:buNone/>
            </a:pPr>
            <a:endParaRPr lang="es-ES" sz="3000" dirty="0"/>
          </a:p>
          <a:p>
            <a:r>
              <a:rPr lang="es-ES" sz="3000" dirty="0"/>
              <a:t>El punto de equilibrio (punto de intersección de gráficas) : [185$ , 190$] y [75U , 90U].</a:t>
            </a:r>
            <a:endParaRPr lang="es-CO" sz="3000" dirty="0"/>
          </a:p>
        </p:txBody>
      </p:sp>
      <p:sp>
        <p:nvSpPr>
          <p:cNvPr id="4" name="Título 1">
            <a:extLst>
              <a:ext uri="{FF2B5EF4-FFF2-40B4-BE49-F238E27FC236}">
                <a16:creationId xmlns:a16="http://schemas.microsoft.com/office/drawing/2014/main" id="{F53C143A-34E6-731B-3BBB-100203231909}"/>
              </a:ext>
            </a:extLst>
          </p:cNvPr>
          <p:cNvSpPr txBox="1">
            <a:spLocks/>
          </p:cNvSpPr>
          <p:nvPr/>
        </p:nvSpPr>
        <p:spPr>
          <a:xfrm>
            <a:off x="771832" y="98475"/>
            <a:ext cx="685096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600" b="1" dirty="0">
                <a:solidFill>
                  <a:srgbClr val="006600"/>
                </a:solidFill>
                <a:latin typeface="Arial" panose="020B0604020202020204" pitchFamily="34" charset="0"/>
                <a:cs typeface="Arial" panose="020B0604020202020204" pitchFamily="34" charset="0"/>
              </a:rPr>
              <a:t>Oferta VS Demanda (análisis)</a:t>
            </a:r>
            <a:endParaRPr lang="es-CO" sz="3600" b="1" dirty="0">
              <a:latin typeface="Candara" panose="020E0502030303020204" pitchFamily="34" charset="0"/>
            </a:endParaRPr>
          </a:p>
        </p:txBody>
      </p:sp>
    </p:spTree>
    <p:extLst>
      <p:ext uri="{BB962C8B-B14F-4D97-AF65-F5344CB8AC3E}">
        <p14:creationId xmlns:p14="http://schemas.microsoft.com/office/powerpoint/2010/main" val="532296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0C4E2DE-B36E-7D52-1657-25886B660081}"/>
              </a:ext>
            </a:extLst>
          </p:cNvPr>
          <p:cNvSpPr>
            <a:spLocks noGrp="1"/>
          </p:cNvSpPr>
          <p:nvPr>
            <p:ph idx="1"/>
          </p:nvPr>
        </p:nvSpPr>
        <p:spPr>
          <a:xfrm>
            <a:off x="698090" y="1579712"/>
            <a:ext cx="10795820" cy="5507501"/>
          </a:xfrm>
        </p:spPr>
        <p:txBody>
          <a:bodyPr>
            <a:noAutofit/>
          </a:bodyPr>
          <a:lstStyle/>
          <a:p>
            <a:r>
              <a:rPr lang="es-ES" sz="3000" dirty="0"/>
              <a:t>El modelo West es una herramienta que amplía nuestro entendimiento sobre cómo funciona la oferta y la demanda en los mercados.</a:t>
            </a:r>
          </a:p>
          <a:p>
            <a:pPr marL="0" indent="0">
              <a:buNone/>
            </a:pPr>
            <a:endParaRPr lang="es-ES" sz="3000" dirty="0"/>
          </a:p>
          <a:p>
            <a:r>
              <a:rPr lang="es-ES" sz="3000" dirty="0"/>
              <a:t> Este modelo considera aspectos como la incertidumbre y cómo las personas toman decisiones en situaciones reales.</a:t>
            </a:r>
          </a:p>
          <a:p>
            <a:pPr marL="0" indent="0">
              <a:buNone/>
            </a:pPr>
            <a:endParaRPr lang="es-ES" sz="3000" dirty="0"/>
          </a:p>
          <a:p>
            <a:r>
              <a:rPr lang="es-ES" sz="3000" dirty="0"/>
              <a:t>Este enfoque nos ayuda a entender mejor por qué los precios cambian y cómo las decisiones de compra y venta pueden variar.</a:t>
            </a:r>
          </a:p>
          <a:p>
            <a:pPr marL="0" indent="0">
              <a:buNone/>
            </a:pPr>
            <a:endParaRPr lang="es-ES" sz="2600" dirty="0"/>
          </a:p>
        </p:txBody>
      </p:sp>
      <p:sp>
        <p:nvSpPr>
          <p:cNvPr id="4" name="Título 1">
            <a:extLst>
              <a:ext uri="{FF2B5EF4-FFF2-40B4-BE49-F238E27FC236}">
                <a16:creationId xmlns:a16="http://schemas.microsoft.com/office/drawing/2014/main" id="{F53C143A-34E6-731B-3BBB-100203231909}"/>
              </a:ext>
            </a:extLst>
          </p:cNvPr>
          <p:cNvSpPr txBox="1">
            <a:spLocks/>
          </p:cNvSpPr>
          <p:nvPr/>
        </p:nvSpPr>
        <p:spPr>
          <a:xfrm>
            <a:off x="698090" y="254149"/>
            <a:ext cx="685096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600" b="1" dirty="0">
                <a:solidFill>
                  <a:srgbClr val="006600"/>
                </a:solidFill>
                <a:latin typeface="Arial" panose="020B0604020202020204" pitchFamily="34" charset="0"/>
                <a:cs typeface="Arial" panose="020B0604020202020204" pitchFamily="34" charset="0"/>
              </a:rPr>
              <a:t>Modelo West</a:t>
            </a:r>
            <a:endParaRPr lang="es-CO" sz="3600" b="1" dirty="0">
              <a:latin typeface="Candara" panose="020E0502030303020204" pitchFamily="34" charset="0"/>
            </a:endParaRPr>
          </a:p>
        </p:txBody>
      </p:sp>
    </p:spTree>
    <p:extLst>
      <p:ext uri="{BB962C8B-B14F-4D97-AF65-F5344CB8AC3E}">
        <p14:creationId xmlns:p14="http://schemas.microsoft.com/office/powerpoint/2010/main" val="2839858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contenido 7" descr="Gráfico, Gráfico de líneas">
            <a:extLst>
              <a:ext uri="{FF2B5EF4-FFF2-40B4-BE49-F238E27FC236}">
                <a16:creationId xmlns:a16="http://schemas.microsoft.com/office/drawing/2014/main" id="{5CD8DF2D-DD74-11C9-8430-B824F37402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8362" y="2553082"/>
            <a:ext cx="5927583" cy="3788824"/>
          </a:xfrm>
        </p:spPr>
      </p:pic>
      <p:sp>
        <p:nvSpPr>
          <p:cNvPr id="4" name="Título 1">
            <a:extLst>
              <a:ext uri="{FF2B5EF4-FFF2-40B4-BE49-F238E27FC236}">
                <a16:creationId xmlns:a16="http://schemas.microsoft.com/office/drawing/2014/main" id="{F53C143A-34E6-731B-3BBB-100203231909}"/>
              </a:ext>
            </a:extLst>
          </p:cNvPr>
          <p:cNvSpPr txBox="1">
            <a:spLocks/>
          </p:cNvSpPr>
          <p:nvPr/>
        </p:nvSpPr>
        <p:spPr>
          <a:xfrm>
            <a:off x="351691" y="98474"/>
            <a:ext cx="685096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600" b="1" dirty="0">
                <a:solidFill>
                  <a:srgbClr val="006600"/>
                </a:solidFill>
                <a:latin typeface="Arial" panose="020B0604020202020204" pitchFamily="34" charset="0"/>
                <a:cs typeface="Arial" panose="020B0604020202020204" pitchFamily="34" charset="0"/>
              </a:rPr>
              <a:t>Modelo West (Tabla y gráfico)</a:t>
            </a:r>
            <a:endParaRPr lang="es-CO" sz="3600" b="1" dirty="0">
              <a:latin typeface="Candara" panose="020E0502030303020204" pitchFamily="34" charset="0"/>
            </a:endParaRPr>
          </a:p>
        </p:txBody>
      </p:sp>
      <p:sp>
        <p:nvSpPr>
          <p:cNvPr id="5" name="CuadroTexto 4">
            <a:extLst>
              <a:ext uri="{FF2B5EF4-FFF2-40B4-BE49-F238E27FC236}">
                <a16:creationId xmlns:a16="http://schemas.microsoft.com/office/drawing/2014/main" id="{699D5DEC-21FB-1782-E7C0-8ED8D3D2023F}"/>
              </a:ext>
            </a:extLst>
          </p:cNvPr>
          <p:cNvSpPr txBox="1"/>
          <p:nvPr/>
        </p:nvSpPr>
        <p:spPr>
          <a:xfrm>
            <a:off x="1812918" y="6341906"/>
            <a:ext cx="870154" cy="369332"/>
          </a:xfrm>
          <a:prstGeom prst="rect">
            <a:avLst/>
          </a:prstGeom>
          <a:noFill/>
        </p:spPr>
        <p:txBody>
          <a:bodyPr wrap="square" rtlCol="0">
            <a:spAutoFit/>
          </a:bodyPr>
          <a:lstStyle/>
          <a:p>
            <a:r>
              <a:rPr lang="es-CO" dirty="0"/>
              <a:t>Tabla 2</a:t>
            </a:r>
          </a:p>
        </p:txBody>
      </p:sp>
      <p:sp>
        <p:nvSpPr>
          <p:cNvPr id="9" name="CuadroTexto 8">
            <a:extLst>
              <a:ext uri="{FF2B5EF4-FFF2-40B4-BE49-F238E27FC236}">
                <a16:creationId xmlns:a16="http://schemas.microsoft.com/office/drawing/2014/main" id="{9FEB6F64-0E00-70BD-95F5-FC3E35A378C0}"/>
              </a:ext>
            </a:extLst>
          </p:cNvPr>
          <p:cNvSpPr txBox="1"/>
          <p:nvPr/>
        </p:nvSpPr>
        <p:spPr>
          <a:xfrm>
            <a:off x="8237918" y="6371502"/>
            <a:ext cx="1048473" cy="369332"/>
          </a:xfrm>
          <a:prstGeom prst="rect">
            <a:avLst/>
          </a:prstGeom>
          <a:noFill/>
        </p:spPr>
        <p:txBody>
          <a:bodyPr wrap="square" rtlCol="0">
            <a:spAutoFit/>
          </a:bodyPr>
          <a:lstStyle/>
          <a:p>
            <a:r>
              <a:rPr lang="es-CO" dirty="0"/>
              <a:t>Gráfico 2</a:t>
            </a:r>
          </a:p>
        </p:txBody>
      </p:sp>
      <p:sp>
        <p:nvSpPr>
          <p:cNvPr id="10" name="Marcador de contenido 2">
            <a:extLst>
              <a:ext uri="{FF2B5EF4-FFF2-40B4-BE49-F238E27FC236}">
                <a16:creationId xmlns:a16="http://schemas.microsoft.com/office/drawing/2014/main" id="{685957E6-64AD-3917-1EC0-F5220174FF67}"/>
              </a:ext>
            </a:extLst>
          </p:cNvPr>
          <p:cNvSpPr txBox="1">
            <a:spLocks/>
          </p:cNvSpPr>
          <p:nvPr/>
        </p:nvSpPr>
        <p:spPr>
          <a:xfrm>
            <a:off x="351691" y="1227519"/>
            <a:ext cx="10913806" cy="1117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600" dirty="0"/>
              <a:t>Se hizo una encuesta con unos valores preguntando para ellos que precio seria barato, muy barato, caro, muy caro básicamente, llegando a los resultados mostrados en la Tabla 2, y graficados en Gráfico 2.</a:t>
            </a:r>
            <a:endParaRPr lang="es-CO" sz="2600" dirty="0"/>
          </a:p>
        </p:txBody>
      </p:sp>
    </p:spTree>
    <p:extLst>
      <p:ext uri="{BB962C8B-B14F-4D97-AF65-F5344CB8AC3E}">
        <p14:creationId xmlns:p14="http://schemas.microsoft.com/office/powerpoint/2010/main" val="633353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53C143A-34E6-731B-3BBB-100203231909}"/>
              </a:ext>
            </a:extLst>
          </p:cNvPr>
          <p:cNvSpPr txBox="1">
            <a:spLocks/>
          </p:cNvSpPr>
          <p:nvPr/>
        </p:nvSpPr>
        <p:spPr>
          <a:xfrm>
            <a:off x="572729" y="324464"/>
            <a:ext cx="685096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600" b="1" dirty="0">
                <a:solidFill>
                  <a:srgbClr val="006600"/>
                </a:solidFill>
                <a:latin typeface="Arial" panose="020B0604020202020204" pitchFamily="34" charset="0"/>
                <a:cs typeface="Arial" panose="020B0604020202020204" pitchFamily="34" charset="0"/>
              </a:rPr>
              <a:t>Modelo West (análisis)</a:t>
            </a:r>
            <a:endParaRPr lang="es-CO" sz="3600" b="1" dirty="0">
              <a:latin typeface="Candara" panose="020E0502030303020204" pitchFamily="34" charset="0"/>
            </a:endParaRPr>
          </a:p>
        </p:txBody>
      </p:sp>
      <p:sp>
        <p:nvSpPr>
          <p:cNvPr id="10" name="Marcador de contenido 2">
            <a:extLst>
              <a:ext uri="{FF2B5EF4-FFF2-40B4-BE49-F238E27FC236}">
                <a16:creationId xmlns:a16="http://schemas.microsoft.com/office/drawing/2014/main" id="{685957E6-64AD-3917-1EC0-F5220174FF67}"/>
              </a:ext>
            </a:extLst>
          </p:cNvPr>
          <p:cNvSpPr txBox="1">
            <a:spLocks/>
          </p:cNvSpPr>
          <p:nvPr/>
        </p:nvSpPr>
        <p:spPr>
          <a:xfrm>
            <a:off x="572729" y="1954979"/>
            <a:ext cx="11046542" cy="45785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3000" dirty="0"/>
              <a:t>El límite de bajo costo es de 680.000$.    </a:t>
            </a:r>
          </a:p>
          <a:p>
            <a:pPr marL="0" indent="0">
              <a:buNone/>
            </a:pPr>
            <a:endParaRPr lang="es-ES" sz="3000" dirty="0"/>
          </a:p>
          <a:p>
            <a:r>
              <a:rPr lang="es-ES" sz="3000" dirty="0"/>
              <a:t>El punto de precios diferentes sería de 690.000$.    </a:t>
            </a:r>
          </a:p>
          <a:p>
            <a:pPr marL="0" indent="0">
              <a:buNone/>
            </a:pPr>
            <a:endParaRPr lang="es-ES" sz="3000" dirty="0"/>
          </a:p>
          <a:p>
            <a:r>
              <a:rPr lang="es-ES" sz="3000" dirty="0"/>
              <a:t>El precio óptimo según es de 705.000$.   </a:t>
            </a:r>
          </a:p>
          <a:p>
            <a:pPr marL="0" indent="0">
              <a:buNone/>
            </a:pPr>
            <a:endParaRPr lang="es-ES" sz="3000" dirty="0"/>
          </a:p>
          <a:p>
            <a:r>
              <a:rPr lang="es-ES" sz="3000" dirty="0"/>
              <a:t>El límite de costos elevados seria de aproximadamente 715.000$.</a:t>
            </a:r>
            <a:endParaRPr lang="es-CO" sz="3000" dirty="0"/>
          </a:p>
        </p:txBody>
      </p:sp>
    </p:spTree>
    <p:extLst>
      <p:ext uri="{BB962C8B-B14F-4D97-AF65-F5344CB8AC3E}">
        <p14:creationId xmlns:p14="http://schemas.microsoft.com/office/powerpoint/2010/main" val="251546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0C4E2DE-B36E-7D52-1657-25886B660081}"/>
              </a:ext>
            </a:extLst>
          </p:cNvPr>
          <p:cNvSpPr>
            <a:spLocks noGrp="1"/>
          </p:cNvSpPr>
          <p:nvPr>
            <p:ph idx="1"/>
          </p:nvPr>
        </p:nvSpPr>
        <p:spPr>
          <a:xfrm>
            <a:off x="457201" y="1104541"/>
            <a:ext cx="11383108" cy="5507501"/>
          </a:xfrm>
        </p:spPr>
        <p:txBody>
          <a:bodyPr>
            <a:noAutofit/>
          </a:bodyPr>
          <a:lstStyle/>
          <a:p>
            <a:pPr marL="0" indent="0">
              <a:buNone/>
            </a:pPr>
            <a:r>
              <a:rPr lang="es-CO" sz="2600" dirty="0"/>
              <a:t>Explica </a:t>
            </a:r>
            <a:r>
              <a:rPr lang="es-ES" sz="2600" dirty="0"/>
              <a:t>cómo las personas deciden entre diferentes bienes y servicios para maximizar su satisfacción o utilidad, dado su presupuesto limitado, para esto se debe tener en cuenta:</a:t>
            </a:r>
          </a:p>
          <a:p>
            <a:pPr marL="0" indent="0">
              <a:buNone/>
            </a:pPr>
            <a:endParaRPr lang="es-ES" sz="2600" dirty="0"/>
          </a:p>
          <a:p>
            <a:r>
              <a:rPr lang="es-ES" sz="2600" b="1" dirty="0"/>
              <a:t>Preferencias del Consumidor: </a:t>
            </a:r>
            <a:r>
              <a:rPr lang="es-ES" sz="2600" dirty="0"/>
              <a:t>Los consumidores tienen preferencias sobre cómo combinar dos productos para obtener la máxima satisfacción. Estas preferencias se representan mediante curvas de indiferencia, que muestran todas las combinaciones de los dos productos que proporcionan el mismo nivel de satisfacción.</a:t>
            </a:r>
          </a:p>
          <a:p>
            <a:pPr marL="0" indent="0">
              <a:buNone/>
            </a:pPr>
            <a:endParaRPr lang="es-ES" sz="2600" dirty="0"/>
          </a:p>
          <a:p>
            <a:r>
              <a:rPr lang="es-ES" sz="2600" b="1" dirty="0"/>
              <a:t>Restricción Presupuestaria: </a:t>
            </a:r>
            <a:r>
              <a:rPr lang="es-ES" sz="2600" dirty="0"/>
              <a:t>El consumidor tiene un ingreso limitado que puede gastar en dos productos. Esta restricción presupuestaria se representa mediante una línea que muestra todas las combinaciones posibles de los dos productos que el consumidor puede comprar con su ingreso disponible.</a:t>
            </a:r>
          </a:p>
        </p:txBody>
      </p:sp>
      <p:sp>
        <p:nvSpPr>
          <p:cNvPr id="4" name="Título 1">
            <a:extLst>
              <a:ext uri="{FF2B5EF4-FFF2-40B4-BE49-F238E27FC236}">
                <a16:creationId xmlns:a16="http://schemas.microsoft.com/office/drawing/2014/main" id="{F53C143A-34E6-731B-3BBB-100203231909}"/>
              </a:ext>
            </a:extLst>
          </p:cNvPr>
          <p:cNvSpPr txBox="1">
            <a:spLocks/>
          </p:cNvSpPr>
          <p:nvPr/>
        </p:nvSpPr>
        <p:spPr>
          <a:xfrm>
            <a:off x="351691" y="98474"/>
            <a:ext cx="685096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600" b="1" dirty="0" err="1">
                <a:solidFill>
                  <a:srgbClr val="006600"/>
                </a:solidFill>
                <a:latin typeface="Arial" panose="020B0604020202020204" pitchFamily="34" charset="0"/>
                <a:cs typeface="Arial" panose="020B0604020202020204" pitchFamily="34" charset="0"/>
              </a:rPr>
              <a:t>Teoria</a:t>
            </a:r>
            <a:r>
              <a:rPr lang="es-ES" sz="3600" b="1" dirty="0">
                <a:solidFill>
                  <a:srgbClr val="006600"/>
                </a:solidFill>
                <a:latin typeface="Arial" panose="020B0604020202020204" pitchFamily="34" charset="0"/>
                <a:cs typeface="Arial" panose="020B0604020202020204" pitchFamily="34" charset="0"/>
              </a:rPr>
              <a:t> del consumidor</a:t>
            </a:r>
            <a:endParaRPr lang="es-CO" sz="3600" b="1" dirty="0">
              <a:latin typeface="Candara" panose="020E0502030303020204" pitchFamily="34" charset="0"/>
            </a:endParaRPr>
          </a:p>
        </p:txBody>
      </p:sp>
    </p:spTree>
    <p:extLst>
      <p:ext uri="{BB962C8B-B14F-4D97-AF65-F5344CB8AC3E}">
        <p14:creationId xmlns:p14="http://schemas.microsoft.com/office/powerpoint/2010/main" val="15573544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20053</TotalTime>
  <Words>811</Words>
  <Application>Microsoft Office PowerPoint</Application>
  <PresentationFormat>Panorámica</PresentationFormat>
  <Paragraphs>139</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Cambria Math</vt:lpstr>
      <vt:lpstr>Candara</vt:lpstr>
      <vt:lpstr>Tema de Office</vt:lpstr>
      <vt:lpstr>Micro estaciones ambientales. Análisis económico</vt:lpstr>
      <vt:lpstr>Bienes, necesidades y factores de producción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Kissy Carolina Marin Galeano</dc:creator>
  <cp:lastModifiedBy>Jose Manuel Pavas Rodriguez</cp:lastModifiedBy>
  <cp:revision>256</cp:revision>
  <cp:lastPrinted>2022-02-03T13:37:51Z</cp:lastPrinted>
  <dcterms:created xsi:type="dcterms:W3CDTF">2022-01-25T15:09:31Z</dcterms:created>
  <dcterms:modified xsi:type="dcterms:W3CDTF">2024-06-13T21:10:39Z</dcterms:modified>
</cp:coreProperties>
</file>