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3" r:id="rId3"/>
    <p:sldId id="284" r:id="rId4"/>
    <p:sldId id="285" r:id="rId5"/>
    <p:sldId id="257" r:id="rId6"/>
    <p:sldId id="273" r:id="rId7"/>
    <p:sldId id="261" r:id="rId8"/>
    <p:sldId id="269" r:id="rId9"/>
    <p:sldId id="267" r:id="rId10"/>
    <p:sldId id="274" r:id="rId11"/>
    <p:sldId id="289" r:id="rId12"/>
    <p:sldId id="275" r:id="rId13"/>
    <p:sldId id="278" r:id="rId14"/>
    <p:sldId id="280" r:id="rId15"/>
    <p:sldId id="286" r:id="rId16"/>
    <p:sldId id="279" r:id="rId17"/>
    <p:sldId id="277" r:id="rId18"/>
    <p:sldId id="288" r:id="rId19"/>
    <p:sldId id="287" r:id="rId20"/>
    <p:sldId id="281" r:id="rId21"/>
    <p:sldId id="282" r:id="rId22"/>
    <p:sldId id="290" r:id="rId23"/>
    <p:sldId id="291" r:id="rId24"/>
    <p:sldId id="270" r:id="rId25"/>
    <p:sldId id="271" r:id="rId26"/>
    <p:sldId id="272" r:id="rId27"/>
    <p:sldId id="262" r:id="rId28"/>
  </p:sldIdLst>
  <p:sldSz cx="9144000" cy="6858000" type="screen4x3"/>
  <p:notesSz cx="6858000" cy="9144000"/>
  <p:embeddedFontLst>
    <p:embeddedFont>
      <p:font typeface="210 나무고딕 L" panose="0202060302010102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210 나무고딕 EB" panose="02020603020101020101" pitchFamily="18" charset="-127"/>
      <p:regular r:id="rId32"/>
    </p:embeddedFont>
    <p:embeddedFont>
      <p:font typeface="210 나무고딕 B" panose="02020603020101020101" pitchFamily="18" charset="-127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210 나무고딕 R" panose="02020603020101020101" pitchFamily="18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43F"/>
    <a:srgbClr val="45343E"/>
    <a:srgbClr val="CEB89E"/>
    <a:srgbClr val="CFB99F"/>
    <a:srgbClr val="BE854C"/>
    <a:srgbClr val="E6D8C0"/>
    <a:srgbClr val="BC0000"/>
    <a:srgbClr val="806257"/>
    <a:srgbClr val="7E6D73"/>
    <a:srgbClr val="2B2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84"/>
      </p:cViewPr>
      <p:guideLst>
        <p:guide orient="horz" pos="2160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1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6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3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1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E6D8C0"/>
            </a:gs>
            <a:gs pos="100000">
              <a:srgbClr val="C9B29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3143-58DC-4AEE-A868-6A912064A6A9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C546-0CC5-4E31-BB39-D281683A07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40" y="1920812"/>
            <a:ext cx="3550920" cy="18198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283902">
            <a:off x="2498294" y="218478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4534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2014154015</a:t>
            </a:r>
            <a:endParaRPr lang="ko-KR" altLang="en-US" sz="2000" dirty="0">
              <a:solidFill>
                <a:srgbClr val="45343F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516098">
            <a:off x="5136164" y="2222770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000">
                <a:latin typeface="210 나무고딕 B" panose="02020603020101020101" pitchFamily="18" charset="-127"/>
                <a:ea typeface="210 나무고딕 B" panose="02020603020101020101" pitchFamily="18" charset="-127"/>
              </a:defRPr>
            </a:lvl1pPr>
          </a:lstStyle>
          <a:p>
            <a:r>
              <a:rPr lang="en-US" altLang="ko-KR" sz="2000" dirty="0">
                <a:solidFill>
                  <a:srgbClr val="45343F"/>
                </a:solidFill>
              </a:rPr>
              <a:t>2014154019</a:t>
            </a:r>
            <a:endParaRPr lang="ko-KR" altLang="en-US" sz="2000" dirty="0">
              <a:solidFill>
                <a:srgbClr val="45343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8829" y="4040074"/>
            <a:ext cx="7486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4533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기호에 따른 의복 추천 어플리케이션</a:t>
            </a:r>
            <a:endParaRPr lang="en-US" altLang="ko-KR" sz="3200" dirty="0">
              <a:solidFill>
                <a:srgbClr val="45333F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Clothing recommendation Application according to user’s  preference</a:t>
            </a:r>
            <a:endParaRPr lang="ko-KR" altLang="en-US" sz="16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0283902">
            <a:off x="2758466" y="2527580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노혜지</a:t>
            </a:r>
          </a:p>
        </p:txBody>
      </p:sp>
      <p:sp>
        <p:nvSpPr>
          <p:cNvPr id="7" name="TextBox 6"/>
          <p:cNvSpPr txBox="1"/>
          <p:nvPr/>
        </p:nvSpPr>
        <p:spPr>
          <a:xfrm rot="1516098">
            <a:off x="5064338" y="2527581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000">
                <a:latin typeface="210 나무고딕 B" panose="02020603020101020101" pitchFamily="18" charset="-127"/>
                <a:ea typeface="210 나무고딕 B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rgbClr val="45343F"/>
                </a:solidFill>
              </a:rPr>
              <a:t>박지은</a:t>
            </a:r>
          </a:p>
        </p:txBody>
      </p:sp>
    </p:spTree>
    <p:extLst>
      <p:ext uri="{BB962C8B-B14F-4D97-AF65-F5344CB8AC3E}">
        <p14:creationId xmlns:p14="http://schemas.microsoft.com/office/powerpoint/2010/main" val="193462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1105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67131" y="149524"/>
            <a:ext cx="3116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외부 데이터 수집</a:t>
            </a:r>
            <a:endParaRPr lang="ko-KR" altLang="en-US" sz="3000" dirty="0">
              <a:solidFill>
                <a:srgbClr val="45343E"/>
              </a:solidFill>
              <a:latin typeface="210 나무고딕 B" pitchFamily="18" charset="-127"/>
              <a:ea typeface="210 나무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04" y="1336738"/>
            <a:ext cx="63367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국내 각 위치에 따른 날씨 정보를 수집한다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수집된 정보를 서버에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DB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화하여 특정 위치의 정보만을 웹사이트와 모바일 어플리케이션에 제공한다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 위치 정보를 수집한다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</a:t>
            </a: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수집 정보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동네예보정보조회서비스를 통한 실시간 날씨 정보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어플리케이션에게 전달되는 정보</a:t>
            </a: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위치 정보를 통해 서버의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DB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에서 사용자 위치에 맞는 날씨 정보만을 수집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1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시간 기준으로 서버 업데이트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64226" y="835464"/>
            <a:ext cx="1822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5343E"/>
              </a:buClr>
            </a:pPr>
            <a:r>
              <a:rPr lang="ko-KR" altLang="en-US" sz="28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날씨정보</a:t>
            </a:r>
            <a:endParaRPr lang="en-US" altLang="ko-KR" sz="28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96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1105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67131" y="149524"/>
            <a:ext cx="3116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외부 데이터 수집</a:t>
            </a:r>
            <a:endParaRPr lang="ko-KR" altLang="en-US" sz="3000" dirty="0">
              <a:solidFill>
                <a:srgbClr val="45343E"/>
              </a:solidFill>
              <a:latin typeface="210 나무고딕 B" pitchFamily="18" charset="-127"/>
              <a:ea typeface="210 나무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6961" y="1919834"/>
            <a:ext cx="6336704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대형 쇼핑몰의 판매 정보를 수집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수집 정보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대형쇼핑몰을 통해 누적판매순과 인기판매순이 높은 의복들의 정보 수집 </a:t>
            </a:r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itchFamily="18" charset="-127"/>
              <a:ea typeface="210 나무고딕 R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어플리케이션에게 전달되는 정보</a:t>
            </a: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누적판매와 인기순이 높은 의복의 정보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64226" y="835464"/>
            <a:ext cx="1822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5343E"/>
              </a:buClr>
            </a:pPr>
            <a:r>
              <a:rPr lang="ko-KR" altLang="en-US" sz="28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판매정보</a:t>
            </a:r>
            <a:endParaRPr lang="en-US" altLang="ko-KR" sz="28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30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77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190413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판매 통계 수집 모듈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90652" y="2125846"/>
            <a:ext cx="633670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쇼핑몰에서 제공하는 정보를 통해 받아온 누적판매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현재 인기 분류를 계절에 맞게 분석</a:t>
            </a:r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itchFamily="18" charset="-127"/>
              <a:ea typeface="210 나무고딕 R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통계 자료 반영 방법</a:t>
            </a: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분석된 자료를 서버에 일정 주기로  갱신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15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6177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972202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사용자 취향 고려 모듈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904" y="1004228"/>
            <a:ext cx="633670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기후와 개인 취향에 따른 의상 선호 분석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Log file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을 통해 사용자 기록에 따른 패턴 분석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선호 분석에는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regression analysis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를 사용한다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en-US" altLang="ko-KR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Log file</a:t>
            </a: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에서 얻을 정보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현재 계절 동안의 사용자 선택 정보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1257300" lvl="2" indent="-342900">
              <a:buFont typeface="Wingdings" pitchFamily="2" charset="2"/>
              <a:buChar char="Ø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계절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기후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분류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이름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색상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1257300" lvl="2" indent="-342900">
              <a:buFont typeface="Wingdings" pitchFamily="2" charset="2"/>
              <a:buChar char="Ø"/>
            </a:pP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정보를 통한 선택 알고리즘의 동작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기후 정보에 따라 사용자가 등록한 의류에서 정해진 기본 적합도를 읽어온다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선호 정보를 통해 전체 </a:t>
            </a:r>
            <a:r>
              <a:rPr lang="ko-KR" altLang="en-US" sz="2000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매칭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적합도를 갱신하여 가장 적합도가 높은 결과를 찾는다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6177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972202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사용자 취향 고려 모듈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904" y="137830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데이터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57901" y="2299512"/>
            <a:ext cx="3041369" cy="486760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LogFile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57901" y="2786273"/>
            <a:ext cx="3041369" cy="309498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SearchLog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로그 내 검색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RecommendW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평가 관련 날씨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findNewCR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적합도 검색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47109" y="3839730"/>
            <a:ext cx="3158836" cy="608831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findNewCR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7109" y="4326493"/>
            <a:ext cx="3158836" cy="155476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SortCR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적합도 순 정렬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CurrentW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현재 날씨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ItemInfo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세부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ModItem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아이템 정보 수정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7109" y="2299512"/>
            <a:ext cx="3158836" cy="486760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SearchLog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7109" y="2786274"/>
            <a:ext cx="3158836" cy="975235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CurrentW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현재 날씨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705" y="2299512"/>
            <a:ext cx="2768449" cy="486760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ItemInfo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06" y="2786273"/>
            <a:ext cx="2768448" cy="309498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ImgFile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실물 사진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Type1 :</a:t>
            </a:r>
            <a:r>
              <a:rPr lang="ko-KR" altLang="en-US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대분류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Type2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소분류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Name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이름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Color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색상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CR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적합도</a:t>
            </a:r>
          </a:p>
        </p:txBody>
      </p:sp>
    </p:spTree>
    <p:extLst>
      <p:ext uri="{BB962C8B-B14F-4D97-AF65-F5344CB8AC3E}">
        <p14:creationId xmlns:p14="http://schemas.microsoft.com/office/powerpoint/2010/main" val="157644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6177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972202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사용자 취향 고려 모듈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26858" y="1913026"/>
            <a:ext cx="4571267" cy="1187447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findNewCR</a:t>
            </a:r>
            <a:r>
              <a:rPr lang="en-US" altLang="ko-KR" sz="14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()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int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findNewCR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성공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0,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실패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1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searchLog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를 통해 검색한 과거 선택 정보를 분석하여 사용자데이터베이스의 </a:t>
            </a:r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추천도를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재분배한다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findNewCR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</p:txBody>
      </p:sp>
      <p:cxnSp>
        <p:nvCxnSpPr>
          <p:cNvPr id="17" name="직선 화살표 연결선 24"/>
          <p:cNvCxnSpPr>
            <a:cxnSpLocks noChangeShapeType="1"/>
          </p:cNvCxnSpPr>
          <p:nvPr/>
        </p:nvCxnSpPr>
        <p:spPr bwMode="auto">
          <a:xfrm>
            <a:off x="2369212" y="2134120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  <p:sp>
        <p:nvSpPr>
          <p:cNvPr id="19" name="모서리가 둥근 직사각형 18"/>
          <p:cNvSpPr/>
          <p:nvPr/>
        </p:nvSpPr>
        <p:spPr>
          <a:xfrm>
            <a:off x="2223044" y="3110519"/>
            <a:ext cx="4571267" cy="1187447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saveLog</a:t>
            </a:r>
            <a:r>
              <a:rPr lang="en-US" altLang="ko-KR" sz="14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()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int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saveLog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성공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0,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실패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1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사용자의 선택 기후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분류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이름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색상 정보에 대한 저장 기능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saveLog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</p:txBody>
      </p:sp>
      <p:cxnSp>
        <p:nvCxnSpPr>
          <p:cNvPr id="20" name="직선 화살표 연결선 24"/>
          <p:cNvCxnSpPr>
            <a:cxnSpLocks noChangeShapeType="1"/>
          </p:cNvCxnSpPr>
          <p:nvPr/>
        </p:nvCxnSpPr>
        <p:spPr bwMode="auto">
          <a:xfrm>
            <a:off x="2369212" y="3450883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  <p:sp>
        <p:nvSpPr>
          <p:cNvPr id="23" name="모서리가 둥근 직사각형 22"/>
          <p:cNvSpPr/>
          <p:nvPr/>
        </p:nvSpPr>
        <p:spPr>
          <a:xfrm>
            <a:off x="2219230" y="4297966"/>
            <a:ext cx="4571267" cy="1187447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searchLog</a:t>
            </a:r>
            <a:r>
              <a:rPr lang="en-US" altLang="ko-KR" sz="14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()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int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searchLog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성공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0,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실패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1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currentW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값을 </a:t>
            </a:r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입력받아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현재의 기후와 비슷한 조건에서 사용자의 선택 결과를 검색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findNewCR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</p:txBody>
      </p:sp>
      <p:cxnSp>
        <p:nvCxnSpPr>
          <p:cNvPr id="24" name="직선 화살표 연결선 24"/>
          <p:cNvCxnSpPr>
            <a:cxnSpLocks noChangeShapeType="1"/>
          </p:cNvCxnSpPr>
          <p:nvPr/>
        </p:nvCxnSpPr>
        <p:spPr bwMode="auto">
          <a:xfrm>
            <a:off x="2361584" y="4519060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595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8914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4939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Default</a:t>
            </a:r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 </a:t>
            </a:r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DB </a:t>
            </a:r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모듈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904" y="1378302"/>
            <a:ext cx="6336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현재 기후에 따른 </a:t>
            </a:r>
            <a:r>
              <a:rPr lang="en-US" altLang="ko-KR" sz="2000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ItemInfo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기본 정보 저장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4583" y="2991801"/>
            <a:ext cx="3267619" cy="486760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ImportDataInfo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4583" y="3478562"/>
            <a:ext cx="3267619" cy="2149063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CurrentW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현재 날씨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ModItem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아이템 정보 수정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LogFile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로그 파일의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ItemInfo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아이템 세부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29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8914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044939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사용자 </a:t>
            </a:r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DB </a:t>
            </a:r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수정 모듈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904" y="1378302"/>
            <a:ext cx="63367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사용자가 소유하는 의상 정보 저장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데이터베이스의 정보를 추가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수정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삭제</a:t>
            </a:r>
            <a:endParaRPr lang="ko-KR" altLang="en-US" sz="2400" b="1" dirty="0">
              <a:solidFill>
                <a:srgbClr val="45343E"/>
              </a:solidFill>
              <a:latin typeface="210 나무고딕 R" pitchFamily="18" charset="-127"/>
              <a:ea typeface="210 나무고딕 R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5990" y="3161958"/>
            <a:ext cx="2810414" cy="486760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ItemInfo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5990" y="3648719"/>
            <a:ext cx="2810414" cy="2575436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ImgFile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실물 사진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Type1 :</a:t>
            </a:r>
            <a:r>
              <a:rPr lang="ko-KR" altLang="en-US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대분류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Type2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소분류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Name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이름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Color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색상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CR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0032" y="2940864"/>
            <a:ext cx="4571267" cy="1187447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AddItem</a:t>
            </a:r>
            <a:r>
              <a:rPr lang="en-US" altLang="ko-KR" sz="14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()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int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AddItem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추가 성공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0,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실패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1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ItemInfo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의 하위정보를 </a:t>
            </a:r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입력받아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데이터베이스에 저장하는 기능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수행 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AddItem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13758" y="4128311"/>
            <a:ext cx="4571267" cy="1187447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ModItem</a:t>
            </a:r>
            <a:r>
              <a:rPr lang="en-US" altLang="ko-KR" sz="14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()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int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ModItem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삭제 성공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0,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실패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1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ShowItem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통해 특정 아이템을 선택해 데이터베이스에서 삭제하는 기능 수행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ModItem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13757" y="5311371"/>
            <a:ext cx="4571267" cy="1187447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ShowItem</a:t>
            </a:r>
            <a:r>
              <a:rPr lang="en-US" altLang="ko-KR" sz="14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()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int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ShowItem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성공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0,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실패 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1</a:t>
            </a: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데이터베이스 내의 선택된 특정 아이템 또는 전체 아이템을 화면 상에 불러오는 기능을  수행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ShowItem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</p:txBody>
      </p: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>
            <a:off x="1072386" y="3161958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  <p:cxnSp>
        <p:nvCxnSpPr>
          <p:cNvPr id="23" name="직선 화살표 연결선 24"/>
          <p:cNvCxnSpPr>
            <a:cxnSpLocks noChangeShapeType="1"/>
          </p:cNvCxnSpPr>
          <p:nvPr/>
        </p:nvCxnSpPr>
        <p:spPr bwMode="auto">
          <a:xfrm>
            <a:off x="1059924" y="4343058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  <p:cxnSp>
        <p:nvCxnSpPr>
          <p:cNvPr id="24" name="직선 화살표 연결선 24"/>
          <p:cNvCxnSpPr>
            <a:cxnSpLocks noChangeShapeType="1"/>
          </p:cNvCxnSpPr>
          <p:nvPr/>
        </p:nvCxnSpPr>
        <p:spPr bwMode="auto">
          <a:xfrm>
            <a:off x="1059924" y="5527622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243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77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190413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로그파일 모듈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03904" y="1502994"/>
            <a:ext cx="633670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기능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사용자가 평가한 데이터를 기록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계절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기후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날씨와 의복의 정보를 사용자의 평가와 연관해서 기록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07196" y="3813755"/>
            <a:ext cx="4571267" cy="1537252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RecordLog</a:t>
            </a:r>
            <a:endParaRPr lang="en-US" altLang="ko-KR" sz="1400" dirty="0">
              <a:solidFill>
                <a:srgbClr val="45343F"/>
              </a:solidFill>
              <a:latin typeface="210 나무고딕 EB" pitchFamily="18" charset="-127"/>
              <a:ea typeface="210 나무고딕 EB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형식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:void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RecordLog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(char)</a:t>
            </a:r>
          </a:p>
          <a:p>
            <a:r>
              <a:rPr lang="ko-KR" altLang="en-US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리턴값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없음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설명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Log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파일에 기록할 정보를 저장하는 기능 수행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         char</a:t>
            </a:r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값에 따라 불러오는 메서드가 다름 </a:t>
            </a:r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r>
              <a:rPr lang="ko-KR" altLang="en-US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예시 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: void </a:t>
            </a:r>
            <a:r>
              <a:rPr lang="en-US" altLang="ko-KR" sz="12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RecordLog</a:t>
            </a:r>
            <a:r>
              <a:rPr lang="en-US" altLang="ko-KR" sz="12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(..)</a:t>
            </a:r>
          </a:p>
          <a:p>
            <a:endParaRPr lang="en-US" altLang="ko-KR" sz="12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</p:txBody>
      </p:sp>
      <p:cxnSp>
        <p:nvCxnSpPr>
          <p:cNvPr id="7" name="직선 화살표 연결선 24"/>
          <p:cNvCxnSpPr>
            <a:cxnSpLocks noChangeShapeType="1"/>
          </p:cNvCxnSpPr>
          <p:nvPr/>
        </p:nvCxnSpPr>
        <p:spPr bwMode="auto">
          <a:xfrm>
            <a:off x="2253363" y="4129365"/>
            <a:ext cx="4278932" cy="0"/>
          </a:xfrm>
          <a:prstGeom prst="straightConnector1">
            <a:avLst/>
          </a:prstGeom>
          <a:noFill/>
          <a:ln w="19050" algn="ctr">
            <a:solidFill>
              <a:srgbClr val="45343E"/>
            </a:solidFill>
            <a:round/>
            <a:headE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092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77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190413" y="149524"/>
            <a:ext cx="3714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로그파일 모듈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24499" y="1375778"/>
            <a:ext cx="1955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데이터</a:t>
            </a:r>
            <a:r>
              <a:rPr lang="ko-KR" altLang="en-US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 </a:t>
            </a: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구조</a:t>
            </a:r>
            <a:endParaRPr lang="en-US" altLang="ko-KR" sz="2400" b="1" dirty="0">
              <a:solidFill>
                <a:srgbClr val="45343E"/>
              </a:solidFill>
              <a:latin typeface="210 나무고딕 R" pitchFamily="18" charset="-127"/>
              <a:ea typeface="210 나무고딕 R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ko-KR" altLang="en-US" sz="2400" b="1" dirty="0">
              <a:solidFill>
                <a:srgbClr val="45343E"/>
              </a:solidFill>
              <a:latin typeface="210 나무고딕 R" pitchFamily="18" charset="-127"/>
              <a:ea typeface="210 나무고딕 R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64779" y="2217221"/>
            <a:ext cx="3783012" cy="584955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LogInfo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4779" y="2802176"/>
            <a:ext cx="3783012" cy="3399841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ImgFile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실물 사진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Type1 :</a:t>
            </a:r>
            <a:r>
              <a:rPr lang="ko-KR" altLang="en-US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대분류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Type2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소분류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Name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이름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Color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색상 정보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RC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추천도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SearchLog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로그 내 검색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RecommendW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평가 관련 날씨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findNewCR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: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적합도 검색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9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589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31924" y="149524"/>
            <a:ext cx="4723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지난 발표에서의 </a:t>
            </a:r>
            <a:r>
              <a:rPr lang="ko-KR" altLang="en-US" sz="3000" dirty="0" err="1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수정점</a:t>
            </a:r>
            <a:endParaRPr lang="ko-KR" altLang="en-US" sz="30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4148" y="1750688"/>
            <a:ext cx="59302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기능추가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웹 서버와 안드로이드 어플리케이션 연동으로 계정을 통해서 피드백과 열람이 가능하게 한다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추천알고리즘을 명확히 하고 범위를 정할 것</a:t>
            </a:r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사용자의 피드백 통계를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regression analysis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방식의 알고리즘 사용하여 분석한다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.</a:t>
            </a:r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67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956" y="316295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08982" y="202278"/>
            <a:ext cx="20072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개발환경</a:t>
            </a:r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(1)</a:t>
            </a:r>
            <a:endParaRPr lang="ko-KR" altLang="en-US" sz="3000" dirty="0">
              <a:solidFill>
                <a:srgbClr val="45343E"/>
              </a:solidFill>
              <a:latin typeface="210 나무고딕 B" pitchFamily="18" charset="-127"/>
              <a:ea typeface="210 나무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4706" y="1835302"/>
            <a:ext cx="1428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H/W</a:t>
            </a:r>
            <a:endParaRPr lang="ko-KR" altLang="en-US" sz="3000" dirty="0">
              <a:solidFill>
                <a:srgbClr val="45343E"/>
              </a:solidFill>
              <a:latin typeface="210 나무고딕 B" pitchFamily="18" charset="-127"/>
              <a:ea typeface="210 나무고딕 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6755" y="4587347"/>
            <a:ext cx="4199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안드로이드 </a:t>
            </a:r>
            <a:r>
              <a:rPr lang="en-US" altLang="ko-KR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studio 64 1.0</a:t>
            </a:r>
          </a:p>
          <a:p>
            <a:endParaRPr lang="en-US" altLang="ko-KR" sz="2000" dirty="0">
              <a:solidFill>
                <a:srgbClr val="45343F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Apache(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아파치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),</a:t>
            </a:r>
            <a:r>
              <a:rPr lang="en-US" altLang="ko-KR" sz="2000" dirty="0" err="1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MySQL&amp;PHP</a:t>
            </a:r>
            <a:endParaRPr lang="en-US" altLang="ko-KR" sz="20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endParaRPr lang="en-US" altLang="ko-KR" sz="20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endParaRPr lang="ko-KR" altLang="en-US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706" y="4565605"/>
            <a:ext cx="1420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S/W</a:t>
            </a:r>
            <a:endParaRPr lang="ko-KR" altLang="en-US" sz="3000" dirty="0">
              <a:solidFill>
                <a:srgbClr val="45343E"/>
              </a:solidFill>
              <a:latin typeface="210 나무고딕 B" pitchFamily="18" charset="-127"/>
              <a:ea typeface="210 나무고딕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6755" y="1835302"/>
            <a:ext cx="4199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프로세서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: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Intel® core™ i5-4200U CPU @ 1.60GHZ 2.30GHZ</a:t>
            </a:r>
          </a:p>
          <a:p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메모리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(RAM) : 4GB</a:t>
            </a:r>
          </a:p>
          <a:p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64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비트 운영체제 </a:t>
            </a: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Window 7</a:t>
            </a:r>
          </a:p>
          <a:p>
            <a:endParaRPr lang="ko-KR" altLang="en-US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97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2956" y="316295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08982" y="202278"/>
            <a:ext cx="2069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개발환경</a:t>
            </a:r>
            <a:r>
              <a:rPr lang="en-US" altLang="ko-KR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(2)</a:t>
            </a:r>
            <a:endParaRPr lang="ko-KR" altLang="en-US" sz="3000" dirty="0">
              <a:solidFill>
                <a:srgbClr val="45343E"/>
              </a:solidFill>
              <a:latin typeface="210 나무고딕 B" pitchFamily="18" charset="-127"/>
              <a:ea typeface="210 나무고딕 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8349" y="1393017"/>
            <a:ext cx="41344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sz="30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졸업작품 </a:t>
            </a:r>
            <a:r>
              <a:rPr lang="en-US" altLang="ko-KR" sz="30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GitHub </a:t>
            </a:r>
            <a:r>
              <a:rPr lang="ko-KR" altLang="en-US" sz="30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주소</a:t>
            </a:r>
            <a:endParaRPr lang="en-US" altLang="ko-KR" sz="3000" dirty="0">
              <a:solidFill>
                <a:srgbClr val="45343F"/>
              </a:solidFill>
              <a:latin typeface="210 나무고딕 EB" pitchFamily="18" charset="-127"/>
              <a:ea typeface="210 나무고딕 E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8349" y="3082240"/>
            <a:ext cx="34660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ko-KR" altLang="en-US" sz="3000" dirty="0" err="1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팀원별</a:t>
            </a:r>
            <a:r>
              <a:rPr lang="ko-KR" altLang="en-US" sz="30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 </a:t>
            </a:r>
            <a:r>
              <a:rPr lang="en-US" altLang="ko-KR" sz="3000" dirty="0">
                <a:solidFill>
                  <a:srgbClr val="45343F"/>
                </a:solidFill>
                <a:latin typeface="210 나무고딕 EB" pitchFamily="18" charset="-127"/>
                <a:ea typeface="210 나무고딕 EB" pitchFamily="18" charset="-127"/>
              </a:rPr>
              <a:t>GitHub ID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90650" y="2246269"/>
            <a:ext cx="6229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https://github.com/nohaeji/corn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90650" y="3904714"/>
            <a:ext cx="546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팀장</a:t>
            </a:r>
            <a:r>
              <a:rPr lang="en-US" altLang="ko-KR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박지은</a:t>
            </a:r>
            <a:endParaRPr lang="en-US" altLang="ko-KR" sz="2800" dirty="0">
              <a:solidFill>
                <a:srgbClr val="45343F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r>
              <a:rPr lang="en-US" altLang="ko-KR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          ID: fluxion95</a:t>
            </a:r>
            <a:endParaRPr lang="ko-KR" altLang="en-US" sz="2800" dirty="0">
              <a:solidFill>
                <a:srgbClr val="45343F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90650" y="5127297"/>
            <a:ext cx="546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팀원</a:t>
            </a:r>
            <a:r>
              <a:rPr lang="en-US" altLang="ko-KR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: </a:t>
            </a:r>
            <a:r>
              <a:rPr lang="ko-KR" altLang="en-US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노혜지</a:t>
            </a:r>
            <a:r>
              <a:rPr lang="en-US" altLang="ko-KR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         </a:t>
            </a:r>
          </a:p>
          <a:p>
            <a:r>
              <a:rPr lang="en-US" altLang="ko-KR" sz="28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           ID: </a:t>
            </a:r>
            <a:r>
              <a:rPr lang="en-US" altLang="ko-KR" sz="2800" dirty="0" err="1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nohaeji</a:t>
            </a:r>
            <a:endParaRPr lang="ko-KR" altLang="en-US" sz="2800" dirty="0">
              <a:solidFill>
                <a:srgbClr val="45343F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7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4520" y="316295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50546" y="202278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개발방법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3423" y="1534166"/>
            <a:ext cx="704390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어플리케이션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Android studio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을 이용한 어플리케이션 개발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서버 </a:t>
            </a:r>
            <a:r>
              <a:rPr lang="en-US" altLang="ko-KR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/ </a:t>
            </a: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데이터베이스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Apache(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아파치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)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를 통해 서버 구축</a:t>
            </a:r>
            <a:endParaRPr lang="en-US" altLang="ko-KR" sz="20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MySQL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을 이용하여 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DB 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구축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웹</a:t>
            </a: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로그인을 통하여 어플리케이션과 연동 가능하게 함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zz.am </a:t>
            </a: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도메인을 할당 받아 사용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62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4520" y="316295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50546" y="202278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데모환경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0649" y="2246269"/>
            <a:ext cx="6979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스마트폰 통합 드라이버가 설치된 </a:t>
            </a:r>
            <a:r>
              <a:rPr lang="en-US" altLang="ko-KR" sz="24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Computer</a:t>
            </a: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rgbClr val="45343F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안드로이드 운영체제를 사용하는 핸드폰</a:t>
            </a:r>
          </a:p>
        </p:txBody>
      </p:sp>
    </p:spTree>
    <p:extLst>
      <p:ext uri="{BB962C8B-B14F-4D97-AF65-F5344CB8AC3E}">
        <p14:creationId xmlns:p14="http://schemas.microsoft.com/office/powerpoint/2010/main" val="293274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324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87350" y="149524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업무분담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0639"/>
              </p:ext>
            </p:extLst>
          </p:nvPr>
        </p:nvGraphicFramePr>
        <p:xfrm>
          <a:off x="1028700" y="1397000"/>
          <a:ext cx="7277100" cy="456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971945099"/>
                    </a:ext>
                  </a:extLst>
                </a:gridCol>
                <a:gridCol w="2954482">
                  <a:extLst>
                    <a:ext uri="{9D8B030D-6E8A-4147-A177-3AD203B41FA5}">
                      <a16:colId xmlns:a16="http://schemas.microsoft.com/office/drawing/2014/main" val="3251900651"/>
                    </a:ext>
                  </a:extLst>
                </a:gridCol>
                <a:gridCol w="144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701328559"/>
                    </a:ext>
                  </a:extLst>
                </a:gridCol>
              </a:tblGrid>
              <a:tr h="91313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노혜지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박지은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7032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대형 쇼핑몰</a:t>
                      </a:r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의류 판매 정보를 수집 후</a:t>
                      </a:r>
                      <a:endParaRPr lang="en-US" altLang="ko-KR" sz="2000" baseline="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계절</a:t>
                      </a:r>
                      <a:r>
                        <a:rPr lang="en-US" altLang="ko-KR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/</a:t>
                      </a:r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기후</a:t>
                      </a:r>
                      <a:r>
                        <a:rPr lang="en-US" altLang="ko-KR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/</a:t>
                      </a:r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색상 요소에 따라 변하는 수요 분석</a:t>
                      </a:r>
                      <a:endParaRPr lang="en-US" altLang="ko-KR" sz="2000" baseline="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40990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의복 선택 알고리즘 명세 작성</a:t>
                      </a:r>
                      <a:endParaRPr lang="en-US" altLang="ko-KR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서버</a:t>
                      </a:r>
                      <a:r>
                        <a:rPr lang="en-US" altLang="ko-KR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데이터베이스 구축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99565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알고리즘 구현</a:t>
                      </a:r>
                      <a:endParaRPr lang="en-US" altLang="ko-KR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로그파일 분석 및 연동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알고리즘 구현</a:t>
                      </a:r>
                      <a:endParaRPr lang="en-US" altLang="ko-KR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웹 서버 </a:t>
                      </a:r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정보 연동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79875"/>
                  </a:ext>
                </a:extLst>
              </a:tr>
              <a:tr h="913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Application</a:t>
                      </a:r>
                      <a:r>
                        <a:rPr lang="en-US" altLang="ko-KR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작동 테스트</a:t>
                      </a:r>
                      <a:endParaRPr lang="en-US" altLang="ko-KR" sz="2000" baseline="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baseline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및 유지보수</a:t>
                      </a:r>
                      <a:endParaRPr lang="ko-KR" altLang="en-US" sz="2000" dirty="0">
                        <a:solidFill>
                          <a:srgbClr val="45343E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3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7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324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987350" y="149524"/>
            <a:ext cx="16770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수행 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31394"/>
              </p:ext>
            </p:extLst>
          </p:nvPr>
        </p:nvGraphicFramePr>
        <p:xfrm>
          <a:off x="357537" y="1299253"/>
          <a:ext cx="8521421" cy="512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00">
                  <a:extLst>
                    <a:ext uri="{9D8B030D-6E8A-4147-A177-3AD203B41FA5}">
                      <a16:colId xmlns:a16="http://schemas.microsoft.com/office/drawing/2014/main" val="2565234522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val="773208024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val="1388795426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val="754234312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val="1259897054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val="1170779445"/>
                    </a:ext>
                  </a:extLst>
                </a:gridCol>
                <a:gridCol w="743134">
                  <a:extLst>
                    <a:ext uri="{9D8B030D-6E8A-4147-A177-3AD203B41FA5}">
                      <a16:colId xmlns:a16="http://schemas.microsoft.com/office/drawing/2014/main" val="2911240752"/>
                    </a:ext>
                  </a:extLst>
                </a:gridCol>
                <a:gridCol w="812798">
                  <a:extLst>
                    <a:ext uri="{9D8B030D-6E8A-4147-A177-3AD203B41FA5}">
                      <a16:colId xmlns:a16="http://schemas.microsoft.com/office/drawing/2014/main" val="3898071843"/>
                    </a:ext>
                  </a:extLst>
                </a:gridCol>
                <a:gridCol w="1020419">
                  <a:extLst>
                    <a:ext uri="{9D8B030D-6E8A-4147-A177-3AD203B41FA5}">
                      <a16:colId xmlns:a16="http://schemas.microsoft.com/office/drawing/2014/main" val="340281036"/>
                    </a:ext>
                  </a:extLst>
                </a:gridCol>
              </a:tblGrid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추진상황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12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3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4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5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6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7~9</a:t>
                      </a:r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58917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사전조사 및</a:t>
                      </a:r>
                      <a:endParaRPr lang="en-US" altLang="ko-KR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36780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자료정리 및 스터디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02069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672329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시스템 구현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82151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07262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시스템 보완 및</a:t>
                      </a:r>
                      <a:endParaRPr lang="en-US" altLang="ko-KR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문서화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12136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중간보고서 작성</a:t>
                      </a:r>
                      <a:endParaRPr lang="en-US" altLang="ko-KR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및 시스템 보완</a:t>
                      </a: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24317"/>
                  </a:ext>
                </a:extLst>
              </a:tr>
              <a:tr h="513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최종보고서</a:t>
                      </a:r>
                      <a:endParaRPr lang="en-US" altLang="ko-KR" baseline="0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rgbClr val="45343E"/>
                          </a:solidFill>
                          <a:latin typeface="210 나무고딕 R" pitchFamily="18" charset="-127"/>
                          <a:ea typeface="210 나무고딕 R" pitchFamily="18" charset="-127"/>
                        </a:rPr>
                        <a:t>작성 및 발표</a:t>
                      </a:r>
                      <a:endParaRPr lang="ko-KR" altLang="en-US" dirty="0">
                        <a:solidFill>
                          <a:srgbClr val="45343E"/>
                        </a:solidFill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나무고딕 R" pitchFamily="18" charset="-127"/>
                        <a:ea typeface="210 나무고딕 R" pitchFamily="18" charset="-127"/>
                      </a:endParaRPr>
                    </a:p>
                  </a:txBody>
                  <a:tcPr anchor="ctr">
                    <a:solidFill>
                      <a:srgbClr val="45343E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67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9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30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89075" y="149524"/>
            <a:ext cx="3515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itchFamily="18" charset="-127"/>
                <a:ea typeface="210 나무고딕 B" pitchFamily="18" charset="-127"/>
              </a:rPr>
              <a:t>필요기술 및 참고문헌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6449" y="2044787"/>
            <a:ext cx="664095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관련 논문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endParaRPr lang="en-US" altLang="ko-KR" sz="1100" dirty="0">
              <a:solidFill>
                <a:srgbClr val="45343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여학생의 선호도를 이용한 감성공학적 의상 코디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(2007)-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조동주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한경수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황경희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정경용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, 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이정현</a:t>
            </a:r>
            <a:endParaRPr lang="en-US" altLang="ko-KR" sz="2000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 err="1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시멘틱</a:t>
            </a:r>
            <a:r>
              <a:rPr lang="ko-KR" altLang="en-US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 웹에서 개인화된 선호도를 이용한 의상 코디 시스템 개발</a:t>
            </a:r>
            <a:r>
              <a:rPr lang="en-US" altLang="ko-KR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(2007)-</a:t>
            </a:r>
            <a:r>
              <a:rPr lang="ko-KR" altLang="en-US" sz="2000" dirty="0" err="1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은채수</a:t>
            </a:r>
            <a:r>
              <a:rPr lang="en-US" altLang="ko-KR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조동주</a:t>
            </a:r>
            <a:r>
              <a:rPr lang="en-US" altLang="ko-KR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, </a:t>
            </a:r>
            <a:r>
              <a:rPr lang="ko-KR" altLang="en-US" sz="2000" dirty="0">
                <a:solidFill>
                  <a:srgbClr val="45343F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정경용</a:t>
            </a:r>
            <a:endParaRPr lang="en-US" altLang="ko-KR" sz="2000" dirty="0">
              <a:solidFill>
                <a:srgbClr val="45343F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유전자 알고리즘을 이용한 감성공학적 의상 코디 지원 방법</a:t>
            </a:r>
            <a:r>
              <a:rPr lang="en-US" altLang="ko-KR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(2008)-</a:t>
            </a:r>
            <a:r>
              <a:rPr lang="ko-KR" altLang="en-US" sz="2000" dirty="0">
                <a:solidFill>
                  <a:srgbClr val="45343F"/>
                </a:solidFill>
                <a:latin typeface="210 나무고딕 L" pitchFamily="18" charset="-127"/>
                <a:ea typeface="210 나무고딕 L" pitchFamily="18" charset="-127"/>
              </a:rPr>
              <a:t>정경용</a:t>
            </a:r>
            <a:endParaRPr lang="en-US" altLang="ko-KR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740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540" y="1920812"/>
            <a:ext cx="3550920" cy="18198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4703" y="3627629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45333F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  <a:endParaRPr lang="ko-KR" altLang="en-US" sz="4000" dirty="0">
              <a:solidFill>
                <a:srgbClr val="45333F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04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589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31924" y="149524"/>
            <a:ext cx="4723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지난 발표에서의 </a:t>
            </a:r>
            <a:r>
              <a:rPr lang="ko-KR" altLang="en-US" sz="3000" dirty="0" err="1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수정점</a:t>
            </a:r>
            <a:endParaRPr lang="ko-KR" altLang="en-US" sz="30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225" y="1245786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추천 방법에 대한 보다 구체적인 고민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§"/>
            </a:pPr>
            <a:r>
              <a:rPr lang="en-US" altLang="ko-KR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default DB</a:t>
            </a:r>
            <a:endParaRPr lang="ko-KR" altLang="en-US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ko-KR" altLang="en-US" dirty="0">
              <a:solidFill>
                <a:srgbClr val="45343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3723" y="-9470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7187" y="2540123"/>
            <a:ext cx="400099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날짜</a:t>
            </a:r>
            <a:r>
              <a:rPr lang="en-US" altLang="ko-KR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</a:t>
            </a: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 정보 </a:t>
            </a:r>
            <a:r>
              <a:rPr lang="ko-KR" altLang="en-US" sz="2400" b="1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받아오기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2259510" y="2914712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07187" y="5457036"/>
            <a:ext cx="834261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색깔 조합 고려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7187" y="3188820"/>
            <a:ext cx="4000991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계절 </a:t>
            </a:r>
            <a:r>
              <a:rPr lang="en-US" altLang="ko-KR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 </a:t>
            </a: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기후 분류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2259509" y="3603267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아래쪽 화살표 48"/>
          <p:cNvSpPr/>
          <p:nvPr/>
        </p:nvSpPr>
        <p:spPr>
          <a:xfrm>
            <a:off x="6679110" y="2914711"/>
            <a:ext cx="278281" cy="1650479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07187" y="4629639"/>
            <a:ext cx="834261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의복 종류에 따른 대중적인 의복 선택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07187" y="3885527"/>
            <a:ext cx="4000991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분류에 따른 의복 종류 선택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48808" y="2525523"/>
            <a:ext cx="4000991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판매통계 정보 </a:t>
            </a:r>
            <a:r>
              <a:rPr lang="ko-KR" altLang="en-US" sz="2400" b="1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받아오기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2260343" y="4315958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아래쪽 화살표 53"/>
          <p:cNvSpPr/>
          <p:nvPr/>
        </p:nvSpPr>
        <p:spPr>
          <a:xfrm>
            <a:off x="4379857" y="5117952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53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589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831924" y="149524"/>
            <a:ext cx="4723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지난 발표에서의 </a:t>
            </a:r>
            <a:r>
              <a:rPr lang="ko-KR" altLang="en-US" sz="3000" dirty="0" err="1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수정점</a:t>
            </a:r>
            <a:endParaRPr lang="ko-KR" altLang="en-US" sz="3000" dirty="0">
              <a:solidFill>
                <a:srgbClr val="45343E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225" y="1245786"/>
            <a:ext cx="6336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추천 방법에 대한 보다 구체적인 고민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사용자</a:t>
            </a:r>
            <a:r>
              <a:rPr lang="en-US" altLang="ko-KR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DB</a:t>
            </a:r>
            <a:endParaRPr lang="ko-KR" altLang="en-US" dirty="0">
              <a:solidFill>
                <a:srgbClr val="45343F"/>
              </a:solidFill>
              <a:latin typeface="210 나무고딕 L" pitchFamily="18" charset="-127"/>
              <a:ea typeface="210 나무고딕 L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ko-KR" altLang="en-US" dirty="0">
              <a:solidFill>
                <a:srgbClr val="45343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73723" y="-9470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3416" y="2540123"/>
            <a:ext cx="400099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날짜</a:t>
            </a:r>
            <a:r>
              <a:rPr lang="en-US" altLang="ko-KR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</a:t>
            </a: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 정보 </a:t>
            </a:r>
            <a:r>
              <a:rPr lang="ko-KR" altLang="en-US" sz="2400" b="1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받아오기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2365739" y="2914712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3416" y="5457036"/>
            <a:ext cx="834261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색깔 조합 고려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13416" y="3188820"/>
            <a:ext cx="4000991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계절 </a:t>
            </a:r>
            <a:r>
              <a:rPr lang="en-US" altLang="ko-KR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/ </a:t>
            </a: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기후 분류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2365738" y="3603267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아래쪽 화살표 48"/>
          <p:cNvSpPr/>
          <p:nvPr/>
        </p:nvSpPr>
        <p:spPr>
          <a:xfrm>
            <a:off x="6785339" y="2914711"/>
            <a:ext cx="278281" cy="1650479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13416" y="4629639"/>
            <a:ext cx="834261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의복 종류에 따른 사용자 등록 의복 선택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3416" y="3885527"/>
            <a:ext cx="4000991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분류에 따른 의복 종류 선택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82431" y="2525523"/>
            <a:ext cx="4073598" cy="3805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 등록 의복 정보 </a:t>
            </a:r>
            <a:r>
              <a:rPr lang="ko-KR" altLang="en-US" sz="2400" b="1" dirty="0" err="1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받아오기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2366572" y="4315958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아래쪽 화살표 53"/>
          <p:cNvSpPr/>
          <p:nvPr/>
        </p:nvSpPr>
        <p:spPr>
          <a:xfrm>
            <a:off x="4486086" y="5117952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509823" y="5912870"/>
            <a:ext cx="296344" cy="249232"/>
          </a:xfrm>
          <a:prstGeom prst="downArrow">
            <a:avLst/>
          </a:prstGeom>
          <a:solidFill>
            <a:srgbClr val="E6D8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13416" y="6259807"/>
            <a:ext cx="8342612" cy="3659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사용자 피드백 고려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90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9267" y="134229"/>
            <a:ext cx="1107996" cy="707886"/>
          </a:xfrm>
          <a:prstGeom prst="rect">
            <a:avLst/>
          </a:prstGeom>
          <a:noFill/>
          <a:effectLst>
            <a:outerShdw blurRad="1016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25013" y="806346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종합설계 개요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25013" y="5500152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종합설계 수행 일정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25013" y="3763198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개발환경 및 개발방법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25013" y="4911599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업무분담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5013" y="2576147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시스템 구성도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5013" y="1984107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시스템 시나리오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25013" y="1394899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관련 연구 및 사례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5013" y="6081118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필요기술 및 참고문헌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25013" y="4350951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데모 환경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25013" y="3167760"/>
            <a:ext cx="4536504" cy="5426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tx2">
                  <a:lumMod val="75000"/>
                </a:schemeClr>
              </a:buClr>
            </a:pPr>
            <a:r>
              <a:rPr lang="ko-KR" altLang="en-US" sz="2400" b="1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시스템 모듈 설계</a:t>
            </a:r>
            <a:endParaRPr lang="en-US" altLang="ko-KR" sz="2400" b="1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10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46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60675" y="149524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904" y="1378302"/>
            <a:ext cx="633670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5343E"/>
              </a:buClr>
              <a:buFont typeface="Wingdings" panose="05000000000000000000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연구 개발 배경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현대인들의 만성적인 시간 부족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개인 기호에 따라 상품을 소개하는 서비스가 인기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연구 개발 목표</a:t>
            </a:r>
            <a:endParaRPr lang="en-US" altLang="ko-KR" sz="2400" b="1" dirty="0">
              <a:solidFill>
                <a:srgbClr val="45343E"/>
              </a:solidFill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날씨에 따른 의복 선택 어플리케이션 제작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lvl="1"/>
            <a:endParaRPr lang="en-US" altLang="ko-KR" sz="20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Clr>
                <a:srgbClr val="45343E"/>
              </a:buClr>
              <a:buFont typeface="Wingdings" pitchFamily="2" charset="2"/>
              <a:buChar char="v"/>
            </a:pPr>
            <a:r>
              <a:rPr lang="ko-KR" altLang="en-US" sz="2400" b="1" dirty="0">
                <a:solidFill>
                  <a:srgbClr val="45343E"/>
                </a:solidFill>
                <a:latin typeface="210 나무고딕 R" pitchFamily="18" charset="-127"/>
                <a:ea typeface="210 나무고딕 R" pitchFamily="18" charset="-127"/>
              </a:rPr>
              <a:t>연구 개발 효과</a:t>
            </a:r>
          </a:p>
          <a:p>
            <a:pPr lvl="1"/>
            <a:endParaRPr lang="en-US" altLang="ko-KR" sz="1100" dirty="0">
              <a:solidFill>
                <a:srgbClr val="45343E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의복 선택에 어려움을 겪는 사용자의 시간을 절약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45343E"/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날씨에 따른 의상 코디 보조로 편의 증진</a:t>
            </a:r>
            <a:endParaRPr lang="en-US" altLang="ko-KR" sz="2000" dirty="0">
              <a:solidFill>
                <a:srgbClr val="45343E"/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86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59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31975" y="149524"/>
            <a:ext cx="2930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관련 연구 및 사례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23860"/>
              </p:ext>
            </p:extLst>
          </p:nvPr>
        </p:nvGraphicFramePr>
        <p:xfrm>
          <a:off x="849180" y="2233769"/>
          <a:ext cx="7696200" cy="331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명칭</a:t>
                      </a: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내용</a:t>
                      </a: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rgbClr val="45343E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한계</a:t>
                      </a: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6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rgbClr val="45343F"/>
                          </a:solidFill>
                          <a:latin typeface="210 나무고딕 L" pitchFamily="18" charset="-127"/>
                          <a:ea typeface="210 나무고딕 L" pitchFamily="18" charset="-127"/>
                        </a:rPr>
                        <a:t>여학생</a:t>
                      </a:r>
                      <a:r>
                        <a:rPr lang="en-US" altLang="ko-KR" sz="1800" b="0" baseline="0" dirty="0">
                          <a:solidFill>
                            <a:srgbClr val="45343F"/>
                          </a:solidFill>
                          <a:latin typeface="210 나무고딕 L" pitchFamily="18" charset="-127"/>
                          <a:ea typeface="210 나무고딕 L" pitchFamily="18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rgbClr val="45343F"/>
                          </a:solidFill>
                          <a:latin typeface="210 나무고딕 L" pitchFamily="18" charset="-127"/>
                          <a:ea typeface="210 나무고딕 L" pitchFamily="18" charset="-127"/>
                        </a:rPr>
                        <a:t>선호도를</a:t>
                      </a:r>
                      <a:endParaRPr lang="en-US" altLang="ko-KR" sz="1800" b="0" dirty="0">
                        <a:solidFill>
                          <a:srgbClr val="45343F"/>
                        </a:solidFill>
                        <a:latin typeface="210 나무고딕 L" pitchFamily="18" charset="-127"/>
                        <a:ea typeface="210 나무고딕 L" pitchFamily="18" charset="-127"/>
                      </a:endParaRP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rgbClr val="45343F"/>
                          </a:solidFill>
                          <a:latin typeface="210 나무고딕 L" pitchFamily="18" charset="-127"/>
                          <a:ea typeface="210 나무고딕 L" pitchFamily="18" charset="-127"/>
                        </a:rPr>
                        <a:t>이용한 감성공학적 의상 코디</a:t>
                      </a: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유전자 알고리즘과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협력적 </a:t>
                      </a:r>
                      <a:r>
                        <a:rPr lang="ko-KR" alt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필터링을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통해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의상 </a:t>
                      </a:r>
                      <a:r>
                        <a:rPr lang="ko-KR" alt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코디를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도움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유행이나 기후의 변화에 따른 사용자 일반</a:t>
                      </a:r>
                      <a:r>
                        <a:rPr lang="ko-KR" alt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선호의 변화를 분석하지 않음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6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My</a:t>
                      </a:r>
                      <a:r>
                        <a:rPr lang="en-US" altLang="ko-KR" sz="1800" b="0" baseline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closet</a:t>
                      </a:r>
                    </a:p>
                    <a:p>
                      <a:pPr algn="ctr" latinLnBrk="1"/>
                      <a:r>
                        <a:rPr lang="en-US" altLang="ko-KR" sz="1800" b="0" baseline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(</a:t>
                      </a:r>
                      <a:r>
                        <a:rPr lang="ko-KR" altLang="en-US" sz="1800" b="0" baseline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모바일</a:t>
                      </a:r>
                      <a:r>
                        <a:rPr lang="en-US" altLang="ko-KR" sz="1800" b="0" baseline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1800" b="0" baseline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어플리케이션</a:t>
                      </a:r>
                      <a:r>
                        <a:rPr lang="en-US" altLang="ko-KR" sz="1800" b="0" baseline="0" dirty="0">
                          <a:solidFill>
                            <a:srgbClr val="45343F"/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)</a:t>
                      </a:r>
                      <a:endParaRPr lang="en-US" altLang="ko-KR" sz="1800" b="0" dirty="0">
                        <a:solidFill>
                          <a:srgbClr val="45343F"/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사용자의 옷장에서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날씨에 따른 </a:t>
                      </a:r>
                      <a:r>
                        <a:rPr lang="ko-KR" alt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코디를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보조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개인 선호도가</a:t>
                      </a:r>
                      <a:endParaRPr lang="en-US" altLang="ko-KR" sz="1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고려되지 않았으며</a:t>
                      </a:r>
                      <a:r>
                        <a:rPr lang="en-US" altLang="ko-KR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,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사용자의</a:t>
                      </a:r>
                      <a:r>
                        <a:rPr lang="en-US" altLang="ko-KR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 </a:t>
                      </a:r>
                      <a:r>
                        <a:rPr lang="ko-KR" alt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의복 등록이</a:t>
                      </a:r>
                      <a:endParaRPr lang="en-US" altLang="ko-KR" sz="1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나무고딕 L" panose="02020603020101020101" pitchFamily="18" charset="-127"/>
                          <a:ea typeface="210 나무고딕 L" panose="02020603020101020101" pitchFamily="18" charset="-127"/>
                        </a:rPr>
                        <a:t>있어야 사용 가능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나무고딕 L" panose="02020603020101020101" pitchFamily="18" charset="-127"/>
                        <a:ea typeface="210 나무고딕 L" panose="02020603020101020101" pitchFamily="18" charset="-127"/>
                      </a:endParaRPr>
                    </a:p>
                  </a:txBody>
                  <a:tcPr marL="91444" marR="91444" marT="45735" marB="45735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4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722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108275" y="149524"/>
            <a:ext cx="1569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시나리오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0" y="2012694"/>
            <a:ext cx="2016224" cy="1067454"/>
          </a:xfrm>
          <a:prstGeom prst="rect">
            <a:avLst/>
          </a:prstGeom>
          <a:ln w="28575">
            <a:solidFill>
              <a:srgbClr val="45343E"/>
            </a:solidFill>
          </a:ln>
        </p:spPr>
      </p:pic>
      <p:sp>
        <p:nvSpPr>
          <p:cNvPr id="32" name="모서리가 둥근 직사각형 31"/>
          <p:cNvSpPr/>
          <p:nvPr/>
        </p:nvSpPr>
        <p:spPr>
          <a:xfrm>
            <a:off x="314697" y="1686692"/>
            <a:ext cx="2664296" cy="1716860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6638" y="1462201"/>
            <a:ext cx="1728192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기상청 홈페이지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75519" y="1678225"/>
            <a:ext cx="3888876" cy="448276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92892" y="1462201"/>
            <a:ext cx="1473904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어플리케이션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7560814" y="2352681"/>
            <a:ext cx="1198574" cy="922222"/>
            <a:chOff x="6417205" y="4304225"/>
            <a:chExt cx="720080" cy="9222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7" name="그룹 36"/>
            <p:cNvGrpSpPr/>
            <p:nvPr/>
          </p:nvGrpSpPr>
          <p:grpSpPr>
            <a:xfrm>
              <a:off x="6521519" y="4304225"/>
              <a:ext cx="540060" cy="922222"/>
              <a:chOff x="7137285" y="4329100"/>
              <a:chExt cx="540060" cy="922222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7249798" y="4329100"/>
                <a:ext cx="315035" cy="315035"/>
              </a:xfrm>
              <a:prstGeom prst="ellipse">
                <a:avLst/>
              </a:prstGeom>
              <a:solidFill>
                <a:srgbClr val="BE854C"/>
              </a:solidFill>
              <a:ln w="28575">
                <a:solidFill>
                  <a:srgbClr val="4534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210 나무고딕 B" panose="02020603020101020101" pitchFamily="18" charset="-127"/>
                  <a:ea typeface="210 나무고딕 B" panose="02020603020101020101" pitchFamily="18" charset="-127"/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7137285" y="4666257"/>
                <a:ext cx="540060" cy="585065"/>
                <a:chOff x="7137285" y="4689140"/>
                <a:chExt cx="540060" cy="585065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7256660" y="4689140"/>
                  <a:ext cx="301310" cy="585065"/>
                </a:xfrm>
                <a:prstGeom prst="roundRect">
                  <a:avLst/>
                </a:prstGeom>
                <a:solidFill>
                  <a:srgbClr val="BE854C"/>
                </a:solidFill>
                <a:ln w="28575">
                  <a:solidFill>
                    <a:srgbClr val="4534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210 나무고딕 B" panose="02020603020101020101" pitchFamily="18" charset="-127"/>
                    <a:ea typeface="210 나무고딕 B" panose="02020603020101020101" pitchFamily="18" charset="-127"/>
                  </a:endParaRP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7137285" y="4689140"/>
                  <a:ext cx="540060" cy="203535"/>
                </a:xfrm>
                <a:prstGeom prst="roundRect">
                  <a:avLst/>
                </a:prstGeom>
                <a:solidFill>
                  <a:srgbClr val="BE854C"/>
                </a:solidFill>
                <a:ln w="28575">
                  <a:solidFill>
                    <a:srgbClr val="4534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>
                    <a:latin typeface="210 나무고딕 B" panose="02020603020101020101" pitchFamily="18" charset="-127"/>
                    <a:ea typeface="210 나무고딕 B" panose="02020603020101020101" pitchFamily="18" charset="-127"/>
                  </a:endParaRPr>
                </a:p>
              </p:txBody>
            </p:sp>
          </p:grpSp>
        </p:grpSp>
        <p:sp>
          <p:nvSpPr>
            <p:cNvPr id="41" name="직사각형 40"/>
            <p:cNvSpPr/>
            <p:nvPr/>
          </p:nvSpPr>
          <p:spPr>
            <a:xfrm>
              <a:off x="6506691" y="4743149"/>
              <a:ext cx="569715" cy="399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534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417205" y="4824155"/>
              <a:ext cx="135015" cy="190804"/>
            </a:xfrm>
            <a:prstGeom prst="ellipse">
              <a:avLst/>
            </a:prstGeom>
            <a:solidFill>
              <a:srgbClr val="BE854C"/>
            </a:solidFill>
            <a:ln w="28575">
              <a:solidFill>
                <a:srgbClr val="4534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7002270" y="4824155"/>
              <a:ext cx="135015" cy="190804"/>
            </a:xfrm>
            <a:prstGeom prst="ellipse">
              <a:avLst/>
            </a:prstGeom>
            <a:solidFill>
              <a:srgbClr val="BE854C"/>
            </a:solidFill>
            <a:ln w="28575">
              <a:solidFill>
                <a:srgbClr val="4534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210 나무고딕 B" panose="02020603020101020101" pitchFamily="18" charset="-127"/>
                <a:ea typeface="210 나무고딕 B" panose="02020603020101020101" pitchFamily="18" charset="-127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3691606" y="2131402"/>
            <a:ext cx="3266809" cy="167445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추천 알고리즘</a:t>
            </a:r>
          </a:p>
        </p:txBody>
      </p:sp>
      <p:cxnSp>
        <p:nvCxnSpPr>
          <p:cNvPr id="48" name="직선 화살표 연결선 44"/>
          <p:cNvCxnSpPr>
            <a:cxnSpLocks noChangeShapeType="1"/>
            <a:stCxn id="53" idx="1"/>
            <a:endCxn id="51" idx="4"/>
          </p:cNvCxnSpPr>
          <p:nvPr/>
        </p:nvCxnSpPr>
        <p:spPr bwMode="auto">
          <a:xfrm flipH="1" flipV="1">
            <a:off x="5142765" y="5315156"/>
            <a:ext cx="348482" cy="3114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49" name="직선 화살표 연결선 44"/>
          <p:cNvCxnSpPr>
            <a:cxnSpLocks noChangeShapeType="1"/>
            <a:stCxn id="39" idx="2"/>
            <a:endCxn id="47" idx="3"/>
          </p:cNvCxnSpPr>
          <p:nvPr/>
        </p:nvCxnSpPr>
        <p:spPr bwMode="auto">
          <a:xfrm flipH="1">
            <a:off x="6958415" y="2968013"/>
            <a:ext cx="602399" cy="615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50" name="직선 화살표 연결선 44"/>
          <p:cNvCxnSpPr>
            <a:cxnSpLocks noChangeShapeType="1"/>
            <a:stCxn id="51" idx="1"/>
          </p:cNvCxnSpPr>
          <p:nvPr/>
        </p:nvCxnSpPr>
        <p:spPr bwMode="auto">
          <a:xfrm flipV="1">
            <a:off x="4452910" y="3805854"/>
            <a:ext cx="0" cy="1008112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sp>
        <p:nvSpPr>
          <p:cNvPr id="51" name="AutoShape 8"/>
          <p:cNvSpPr>
            <a:spLocks noChangeArrowheads="1"/>
          </p:cNvSpPr>
          <p:nvPr/>
        </p:nvSpPr>
        <p:spPr bwMode="auto">
          <a:xfrm>
            <a:off x="3763054" y="4813966"/>
            <a:ext cx="1379711" cy="1002380"/>
          </a:xfrm>
          <a:prstGeom prst="can">
            <a:avLst>
              <a:gd name="adj" fmla="val 25000"/>
            </a:avLst>
          </a:prstGeom>
          <a:solidFill>
            <a:srgbClr val="BE854C"/>
          </a:solidFill>
          <a:ln w="28575">
            <a:solidFill>
              <a:srgbClr val="45343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DB</a:t>
            </a:r>
          </a:p>
        </p:txBody>
      </p:sp>
      <p:cxnSp>
        <p:nvCxnSpPr>
          <p:cNvPr id="52" name="직선 화살표 연결선 44"/>
          <p:cNvCxnSpPr>
            <a:cxnSpLocks noChangeShapeType="1"/>
            <a:endCxn id="53" idx="0"/>
          </p:cNvCxnSpPr>
          <p:nvPr/>
        </p:nvCxnSpPr>
        <p:spPr bwMode="auto">
          <a:xfrm>
            <a:off x="6224832" y="3805854"/>
            <a:ext cx="0" cy="1080616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 type="arrow" w="med" len="med"/>
            <a:tailEnd type="arrow" w="med" len="med"/>
          </a:ln>
        </p:spPr>
      </p:cxnSp>
      <p:sp>
        <p:nvSpPr>
          <p:cNvPr id="53" name="순서도: 카드 11"/>
          <p:cNvSpPr>
            <a:spLocks noChangeArrowheads="1"/>
          </p:cNvSpPr>
          <p:nvPr/>
        </p:nvSpPr>
        <p:spPr bwMode="auto">
          <a:xfrm>
            <a:off x="5491247" y="4886470"/>
            <a:ext cx="1467169" cy="863600"/>
          </a:xfrm>
          <a:prstGeom prst="flowChartPunchedCard">
            <a:avLst/>
          </a:prstGeom>
          <a:solidFill>
            <a:schemeClr val="bg1"/>
          </a:solidFill>
          <a:ln w="28575" algn="ctr">
            <a:solidFill>
              <a:srgbClr val="45343E"/>
            </a:solidFill>
            <a:round/>
            <a:headEnd/>
            <a:tailEnd/>
          </a:ln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latinLnBrk="1" hangingPunct="1"/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Log file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cxnSp>
        <p:nvCxnSpPr>
          <p:cNvPr id="54" name="직선 화살표 연결선 24"/>
          <p:cNvCxnSpPr>
            <a:cxnSpLocks noChangeShapeType="1"/>
            <a:stCxn id="32" idx="3"/>
            <a:endCxn id="47" idx="1"/>
          </p:cNvCxnSpPr>
          <p:nvPr/>
        </p:nvCxnSpPr>
        <p:spPr bwMode="auto">
          <a:xfrm>
            <a:off x="2978993" y="2545122"/>
            <a:ext cx="712613" cy="423506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7827876" y="281412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4477" y="4923060"/>
            <a:ext cx="2016224" cy="1263533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데이터베이스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갱신</a:t>
            </a:r>
          </a:p>
        </p:txBody>
      </p:sp>
      <p:cxnSp>
        <p:nvCxnSpPr>
          <p:cNvPr id="28" name="직선 화살표 연결선 24"/>
          <p:cNvCxnSpPr>
            <a:cxnSpLocks noChangeShapeType="1"/>
          </p:cNvCxnSpPr>
          <p:nvPr/>
        </p:nvCxnSpPr>
        <p:spPr bwMode="auto">
          <a:xfrm flipV="1">
            <a:off x="2568023" y="5329174"/>
            <a:ext cx="1209561" cy="15922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sp>
        <p:nvSpPr>
          <p:cNvPr id="56" name="모서리가 둥근 직사각형 55"/>
          <p:cNvSpPr/>
          <p:nvPr/>
        </p:nvSpPr>
        <p:spPr>
          <a:xfrm>
            <a:off x="340976" y="3647174"/>
            <a:ext cx="2664295" cy="100345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cxnSp>
        <p:nvCxnSpPr>
          <p:cNvPr id="57" name="직선 화살표 연결선 24"/>
          <p:cNvCxnSpPr>
            <a:cxnSpLocks noChangeShapeType="1"/>
            <a:stCxn id="56" idx="3"/>
          </p:cNvCxnSpPr>
          <p:nvPr/>
        </p:nvCxnSpPr>
        <p:spPr bwMode="auto">
          <a:xfrm flipV="1">
            <a:off x="3005271" y="3111924"/>
            <a:ext cx="714056" cy="1036977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7" y="4001041"/>
            <a:ext cx="1815650" cy="568152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798006" y="3496009"/>
            <a:ext cx="1728192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쇼핑몰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홈페이지</a:t>
            </a:r>
          </a:p>
        </p:txBody>
      </p:sp>
    </p:spTree>
    <p:extLst>
      <p:ext uri="{BB962C8B-B14F-4D97-AF65-F5344CB8AC3E}">
        <p14:creationId xmlns:p14="http://schemas.microsoft.com/office/powerpoint/2010/main" val="1499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4649" y="263541"/>
            <a:ext cx="636026" cy="32596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260675" y="149524"/>
            <a:ext cx="1223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45343E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구성도</a:t>
            </a:r>
          </a:p>
        </p:txBody>
      </p:sp>
      <p:cxnSp>
        <p:nvCxnSpPr>
          <p:cNvPr id="40" name="직선 화살표 연결선 24"/>
          <p:cNvCxnSpPr>
            <a:cxnSpLocks noChangeShapeType="1"/>
            <a:stCxn id="47" idx="3"/>
            <a:endCxn id="107" idx="1"/>
          </p:cNvCxnSpPr>
          <p:nvPr/>
        </p:nvCxnSpPr>
        <p:spPr bwMode="auto">
          <a:xfrm flipV="1">
            <a:off x="2910556" y="2321449"/>
            <a:ext cx="663036" cy="423522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cxnSp>
        <p:nvCxnSpPr>
          <p:cNvPr id="41" name="직선 화살표 연결선 24"/>
          <p:cNvCxnSpPr>
            <a:cxnSpLocks noChangeShapeType="1"/>
            <a:stCxn id="76" idx="1"/>
            <a:endCxn id="105" idx="3"/>
          </p:cNvCxnSpPr>
          <p:nvPr/>
        </p:nvCxnSpPr>
        <p:spPr bwMode="auto">
          <a:xfrm flipH="1" flipV="1">
            <a:off x="5712094" y="3209620"/>
            <a:ext cx="673251" cy="1105"/>
          </a:xfrm>
          <a:prstGeom prst="straightConnector1">
            <a:avLst/>
          </a:prstGeom>
          <a:noFill/>
          <a:ln w="28575" algn="ctr">
            <a:solidFill>
              <a:srgbClr val="45343E"/>
            </a:solidFill>
            <a:round/>
            <a:headEnd/>
            <a:tailEnd type="arrow" w="med" len="med"/>
          </a:ln>
        </p:spPr>
      </p:cxnSp>
      <p:sp>
        <p:nvSpPr>
          <p:cNvPr id="47" name="모서리가 둥근 직사각형 46"/>
          <p:cNvSpPr/>
          <p:nvPr/>
        </p:nvSpPr>
        <p:spPr>
          <a:xfrm>
            <a:off x="517985" y="1609129"/>
            <a:ext cx="2392571" cy="227168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36649" y="1327181"/>
            <a:ext cx="1705707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외부 데이터 수집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82983" y="2047136"/>
            <a:ext cx="1821380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날씨 정보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85345" y="2540636"/>
            <a:ext cx="2296953" cy="1340177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849393" y="2324612"/>
            <a:ext cx="1368856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로그파일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675396" y="2944006"/>
            <a:ext cx="1748590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기록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286236" y="4266037"/>
            <a:ext cx="2699168" cy="2170385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006640" y="3984089"/>
            <a:ext cx="1258360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선택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573592" y="5559157"/>
            <a:ext cx="2138502" cy="685991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사용자 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DB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573592" y="4668418"/>
            <a:ext cx="2138502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Default DB</a:t>
            </a:r>
            <a:endParaRPr lang="ko-KR" altLang="en-US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86236" y="1573504"/>
            <a:ext cx="2699168" cy="2179094"/>
          </a:xfrm>
          <a:prstGeom prst="roundRect">
            <a:avLst>
              <a:gd name="adj" fmla="val 11714"/>
            </a:avLst>
          </a:prstGeom>
          <a:noFill/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06640" y="1291556"/>
            <a:ext cx="1258360" cy="432048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적합성 평가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573592" y="2866624"/>
            <a:ext cx="2138502" cy="685991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취향 고려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73592" y="1975885"/>
            <a:ext cx="2138502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판매 통계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081060" y="1080655"/>
            <a:ext cx="3123565" cy="5599942"/>
          </a:xfrm>
          <a:prstGeom prst="roundRect">
            <a:avLst/>
          </a:prstGeom>
          <a:noFill/>
          <a:ln w="19050">
            <a:solidFill>
              <a:srgbClr val="4534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18343" y="4089809"/>
            <a:ext cx="2460809" cy="1836092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전체 의복 분류 수집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대분류</a:t>
            </a:r>
            <a:r>
              <a:rPr lang="en-US" altLang="ko-KR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소분류</a:t>
            </a:r>
            <a:endParaRPr lang="en-US" altLang="ko-KR" sz="2000" dirty="0">
              <a:solidFill>
                <a:schemeClr val="tx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색상 정보로 분류</a:t>
            </a:r>
          </a:p>
        </p:txBody>
      </p:sp>
      <p:sp>
        <p:nvSpPr>
          <p:cNvPr id="5" name="사다리꼴 4"/>
          <p:cNvSpPr/>
          <p:nvPr/>
        </p:nvSpPr>
        <p:spPr>
          <a:xfrm rot="5400000">
            <a:off x="2316790" y="4660638"/>
            <a:ext cx="1824220" cy="706313"/>
          </a:xfrm>
          <a:prstGeom prst="trapezoid">
            <a:avLst>
              <a:gd name="adj" fmla="val 80251"/>
            </a:avLst>
          </a:prstGeom>
          <a:solidFill>
            <a:schemeClr val="bg1">
              <a:alpha val="50000"/>
            </a:schemeClr>
          </a:solidFill>
          <a:ln w="28575">
            <a:solidFill>
              <a:srgbClr val="45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82983" y="2925957"/>
            <a:ext cx="1821380" cy="691127"/>
          </a:xfrm>
          <a:prstGeom prst="rect">
            <a:avLst/>
          </a:prstGeom>
          <a:solidFill>
            <a:schemeClr val="bg1"/>
          </a:solidFill>
          <a:ln w="28575">
            <a:solidFill>
              <a:srgbClr val="4534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판매 정보</a:t>
            </a:r>
          </a:p>
        </p:txBody>
      </p:sp>
    </p:spTree>
    <p:extLst>
      <p:ext uri="{BB962C8B-B14F-4D97-AF65-F5344CB8AC3E}">
        <p14:creationId xmlns:p14="http://schemas.microsoft.com/office/powerpoint/2010/main" val="144790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1172</Words>
  <Application>Microsoft Office PowerPoint</Application>
  <PresentationFormat>화면 슬라이드 쇼(4:3)</PresentationFormat>
  <Paragraphs>341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210 나무고딕 L</vt:lpstr>
      <vt:lpstr>맑은 고딕</vt:lpstr>
      <vt:lpstr>210 나무고딕 EB</vt:lpstr>
      <vt:lpstr>210 나무고딕 B</vt:lpstr>
      <vt:lpstr>Calibri</vt:lpstr>
      <vt:lpstr>Arial</vt:lpstr>
      <vt:lpstr>Wingdings</vt:lpstr>
      <vt:lpstr>Calibri Light</vt:lpstr>
      <vt:lpstr>210 나무고딕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하지은</dc:creator>
  <cp:lastModifiedBy>노혜지</cp:lastModifiedBy>
  <cp:revision>164</cp:revision>
  <dcterms:created xsi:type="dcterms:W3CDTF">2015-10-14T16:31:34Z</dcterms:created>
  <dcterms:modified xsi:type="dcterms:W3CDTF">2017-02-19T15:42:37Z</dcterms:modified>
</cp:coreProperties>
</file>