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8" r:id="rId3"/>
    <p:sldId id="257" r:id="rId4"/>
    <p:sldId id="273" r:id="rId5"/>
    <p:sldId id="261" r:id="rId6"/>
    <p:sldId id="269" r:id="rId7"/>
    <p:sldId id="267" r:id="rId8"/>
    <p:sldId id="264" r:id="rId9"/>
    <p:sldId id="270" r:id="rId10"/>
    <p:sldId id="271" r:id="rId11"/>
    <p:sldId id="272" r:id="rId12"/>
    <p:sldId id="262" r:id="rId13"/>
  </p:sldIdLst>
  <p:sldSz cx="9144000" cy="6858000" type="screen4x3"/>
  <p:notesSz cx="6858000" cy="9144000"/>
  <p:embeddedFontLst>
    <p:embeddedFont>
      <p:font typeface="맑은 고딕" pitchFamily="50" charset="-127"/>
      <p:regular r:id="rId14"/>
      <p:bold r:id="rId15"/>
    </p:embeddedFont>
    <p:embeddedFont>
      <p:font typeface="210 나무고딕 L" pitchFamily="18" charset="-127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libri Light" charset="0"/>
      <p:regular r:id="rId21"/>
      <p:italic r:id="rId22"/>
    </p:embeddedFont>
    <p:embeddedFont>
      <p:font typeface="210 나무고딕 B" pitchFamily="18" charset="-127"/>
      <p:regular r:id="rId23"/>
    </p:embeddedFont>
    <p:embeddedFont>
      <p:font typeface="210 나무고딕 R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43F"/>
    <a:srgbClr val="45343E"/>
    <a:srgbClr val="CEB89E"/>
    <a:srgbClr val="CFB99F"/>
    <a:srgbClr val="BE854C"/>
    <a:srgbClr val="E6D8C0"/>
    <a:srgbClr val="BC0000"/>
    <a:srgbClr val="806257"/>
    <a:srgbClr val="7E6D73"/>
    <a:srgbClr val="2B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90" y="-630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1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6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1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E6D8C0"/>
            </a:gs>
            <a:gs pos="100000">
              <a:srgbClr val="C9B29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3143-58DC-4AEE-A868-6A912064A6A9}" type="datetimeFigureOut">
              <a:rPr lang="ko-KR" altLang="en-US" smtClean="0"/>
              <a:t>2017-01-07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ye.com/content/html/2016/12/16/20161216001977.html?OutUrl=nav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40" y="1920812"/>
            <a:ext cx="3550920" cy="18198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283902">
            <a:off x="2498294" y="218478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4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2014154015</a:t>
            </a:r>
            <a:endParaRPr lang="ko-KR" altLang="en-US" sz="2000" dirty="0">
              <a:solidFill>
                <a:srgbClr val="45343F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516098">
            <a:off x="5136164" y="222277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000">
                <a:latin typeface="210 나무고딕 B" panose="02020603020101020101" pitchFamily="18" charset="-127"/>
                <a:ea typeface="210 나무고딕 B" panose="02020603020101020101" pitchFamily="18" charset="-127"/>
              </a:defRPr>
            </a:lvl1pPr>
          </a:lstStyle>
          <a:p>
            <a:r>
              <a:rPr lang="en-US" altLang="ko-KR" sz="2000" dirty="0">
                <a:solidFill>
                  <a:srgbClr val="45343F"/>
                </a:solidFill>
              </a:rPr>
              <a:t>2014154019</a:t>
            </a:r>
            <a:endParaRPr lang="ko-KR" altLang="en-US" sz="2000" dirty="0">
              <a:solidFill>
                <a:srgbClr val="45343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829" y="4040074"/>
            <a:ext cx="7486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4533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기호에 따른 의복 추천 어플리케이션</a:t>
            </a:r>
            <a:endParaRPr lang="en-US" altLang="ko-KR" sz="3200" dirty="0">
              <a:solidFill>
                <a:srgbClr val="45333F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Clothing recommendation Application according to user’s  preference</a:t>
            </a:r>
            <a:endParaRPr lang="ko-KR" altLang="en-US" sz="1600" dirty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0283902">
            <a:off x="2758466" y="2527580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노혜지</a:t>
            </a:r>
          </a:p>
        </p:txBody>
      </p:sp>
      <p:sp>
        <p:nvSpPr>
          <p:cNvPr id="7" name="TextBox 6"/>
          <p:cNvSpPr txBox="1"/>
          <p:nvPr/>
        </p:nvSpPr>
        <p:spPr>
          <a:xfrm rot="1516098">
            <a:off x="5064338" y="252758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000">
                <a:latin typeface="210 나무고딕 B" panose="02020603020101020101" pitchFamily="18" charset="-127"/>
                <a:ea typeface="210 나무고딕 B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rgbClr val="45343F"/>
                </a:solidFill>
              </a:rPr>
              <a:t>박지은</a:t>
            </a:r>
          </a:p>
        </p:txBody>
      </p:sp>
    </p:spTree>
    <p:extLst>
      <p:ext uri="{BB962C8B-B14F-4D97-AF65-F5344CB8AC3E}">
        <p14:creationId xmlns:p14="http://schemas.microsoft.com/office/powerpoint/2010/main" val="19346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324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87350" y="149524"/>
            <a:ext cx="1677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수행 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31394"/>
              </p:ext>
            </p:extLst>
          </p:nvPr>
        </p:nvGraphicFramePr>
        <p:xfrm>
          <a:off x="357537" y="1299253"/>
          <a:ext cx="8521421" cy="512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400">
                  <a:extLst>
                    <a:ext uri="{9D8B030D-6E8A-4147-A177-3AD203B41FA5}">
                      <a16:colId xmlns:a16="http://schemas.microsoft.com/office/drawing/2014/main" xmlns="" val="2565234522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xmlns="" val="773208024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xmlns="" val="1388795426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xmlns="" val="754234312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xmlns="" val="1259897054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xmlns="" val="1170779445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xmlns="" val="2911240752"/>
                    </a:ext>
                  </a:extLst>
                </a:gridCol>
                <a:gridCol w="812798">
                  <a:extLst>
                    <a:ext uri="{9D8B030D-6E8A-4147-A177-3AD203B41FA5}">
                      <a16:colId xmlns:a16="http://schemas.microsoft.com/office/drawing/2014/main" xmlns="" val="3898071843"/>
                    </a:ext>
                  </a:extLst>
                </a:gridCol>
                <a:gridCol w="1020419">
                  <a:extLst>
                    <a:ext uri="{9D8B030D-6E8A-4147-A177-3AD203B41FA5}">
                      <a16:colId xmlns:a16="http://schemas.microsoft.com/office/drawing/2014/main" xmlns="" val="340281036"/>
                    </a:ext>
                  </a:extLst>
                </a:gridCol>
              </a:tblGrid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추진상황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12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7~9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8158917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사전조사 및</a:t>
                      </a:r>
                      <a:endParaRPr lang="en-US" altLang="ko-KR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제안서 작성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536780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자료정리 및 스터디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4802069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알고리즘 설계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9672329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시스템 구현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1782151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2807262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시스템 보완 및</a:t>
                      </a:r>
                      <a:endParaRPr lang="en-US" altLang="ko-KR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문서화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7612136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중간보고서 </a:t>
                      </a:r>
                      <a:r>
                        <a:rPr lang="ko-KR" altLang="en-US" dirty="0" smtClean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작성</a:t>
                      </a:r>
                      <a:endParaRPr lang="en-US" altLang="ko-KR" dirty="0" smtClean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및 시스템 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보완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0624317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최종보고서</a:t>
                      </a:r>
                      <a:endParaRPr lang="en-US" altLang="ko-KR" baseline="0" dirty="0" smtClean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 smtClean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작성 및 발표</a:t>
                      </a:r>
                      <a:endParaRPr lang="ko-KR" altLang="en-US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267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9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30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89075" y="149524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필요기술 및 참고문헌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6449" y="1660324"/>
            <a:ext cx="66409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그림으로 쉽게 설명하는 안드로이드 프로그래밍</a:t>
            </a:r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r>
              <a:rPr lang="ko-KR" altLang="en-US" sz="2000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천인국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/ </a:t>
            </a:r>
            <a:r>
              <a:rPr lang="ko-KR" altLang="en-US" sz="2000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생능출판사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관련 링크</a:t>
            </a:r>
            <a:endParaRPr lang="en-US" altLang="ko-KR" sz="2400" b="1" dirty="0" smtClean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1100" dirty="0" smtClean="0">
              <a:solidFill>
                <a:srgbClr val="45343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데이터베이스 서버 연동</a:t>
            </a:r>
            <a:r>
              <a:rPr lang="en-US" altLang="ko-KR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http://</a:t>
            </a:r>
            <a:r>
              <a:rPr lang="en-US" altLang="ko-KR" dirty="0" smtClean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egloos.zum.com/slog2/v/3787621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시간 부족에 시달리는 현대인</a:t>
            </a:r>
            <a:r>
              <a:rPr lang="en-US" altLang="ko-KR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  <a:hlinkClick r:id="rId3"/>
              </a:rPr>
              <a:t>http://</a:t>
            </a:r>
            <a:r>
              <a:rPr lang="en-US" altLang="ko-KR" dirty="0" smtClean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  <a:hlinkClick r:id="rId3"/>
              </a:rPr>
              <a:t>www.segye.com/content/html/2016/12/16/20161216001977.html?OutUrl=naver</a:t>
            </a:r>
            <a:endParaRPr lang="en-US" altLang="ko-KR" dirty="0" smtClean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기상청 제공 정보를 통해 세부적 날씨 정보 수집</a:t>
            </a:r>
            <a:r>
              <a:rPr lang="en-US" altLang="ko-KR" dirty="0" smtClean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http://</a:t>
            </a:r>
            <a:r>
              <a:rPr lang="en-US" altLang="ko-KR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blog.naver.com/shykim1993/220568341287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altLang="ko-KR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74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40" y="1920812"/>
            <a:ext cx="3550920" cy="18198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4703" y="3627629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4533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  <a:endParaRPr lang="ko-KR" altLang="en-US" sz="4000" dirty="0">
              <a:solidFill>
                <a:srgbClr val="45333F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0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589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31924" y="149524"/>
            <a:ext cx="4723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지난 발표에서의 </a:t>
            </a:r>
            <a:r>
              <a:rPr lang="ko-KR" altLang="en-US" sz="3000" dirty="0" err="1" smtClean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수정점</a:t>
            </a:r>
            <a:endParaRPr lang="ko-KR" altLang="en-US" sz="3000" dirty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904" y="1286862"/>
            <a:ext cx="633670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적합성 평가 알고리즘이란</a:t>
            </a:r>
            <a:r>
              <a:rPr lang="en-US" altLang="ko-KR" sz="2400" b="1" dirty="0" smtClean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?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쇼핑몰에서 정보를 제공받아 계절과 옷의 분류에 따른 판매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자료 수집</a:t>
            </a:r>
            <a:endParaRPr lang="en-US" altLang="ko-KR" sz="2000" dirty="0" smtClean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계절</a:t>
            </a:r>
            <a:r>
              <a:rPr lang="en-US" altLang="ko-KR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-</a:t>
            </a:r>
            <a:r>
              <a:rPr lang="ko-KR" altLang="en-US" sz="2000" dirty="0" err="1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날씨별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가장 잘 팔리는 옷을 구분하고 </a:t>
            </a:r>
            <a:r>
              <a:rPr lang="ko-KR" altLang="en-US" sz="2000" dirty="0" err="1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결정트리를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통해 가중치 함수 제작</a:t>
            </a:r>
            <a:endParaRPr lang="en-US" altLang="ko-KR" sz="2000" dirty="0" smtClean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자료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수집 후 선호 경향성 직접 분석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DB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구축</a:t>
            </a:r>
            <a:endParaRPr lang="en-US" altLang="ko-KR" sz="2000" dirty="0" smtClean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en-US" altLang="ko-KR" sz="2000" dirty="0" smtClean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대상 </a:t>
            </a:r>
            <a:r>
              <a:rPr lang="ko-KR" altLang="en-US" sz="2400" b="1" dirty="0" smtClean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범위는</a:t>
            </a:r>
            <a:r>
              <a:rPr lang="en-US" altLang="ko-KR" sz="2400" b="1" dirty="0" smtClean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?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20-30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대를 위한 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어플리케이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션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제작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사전 연구</a:t>
            </a:r>
          </a:p>
          <a:p>
            <a:pPr lvl="1"/>
            <a:endParaRPr lang="en-US" altLang="ko-KR" sz="1100" dirty="0" smtClean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점수 </a:t>
            </a:r>
            <a:r>
              <a:rPr lang="en-US" altLang="ko-KR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DB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를 통하여 가중치를 차등 부여하는 방식의 추천 알고리즘에 대하여 조사 </a:t>
            </a:r>
            <a:r>
              <a:rPr lang="en-US" altLang="ko-KR" sz="2000" dirty="0" smtClean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(</a:t>
            </a:r>
            <a:r>
              <a:rPr lang="en-US" altLang="ko-KR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e-</a:t>
            </a:r>
            <a:r>
              <a:rPr lang="ko-KR" altLang="en-US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멘토링</a:t>
            </a:r>
            <a:r>
              <a:rPr lang="ko-KR" altLang="en-US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시스템에서 </a:t>
            </a:r>
            <a:r>
              <a:rPr lang="ko-KR" altLang="en-US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매칭을</a:t>
            </a:r>
            <a:r>
              <a:rPr lang="ko-KR" altLang="en-US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위한 개인선호도기반 </a:t>
            </a:r>
            <a:r>
              <a:rPr lang="ko-KR" altLang="en-US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멘토</a:t>
            </a:r>
            <a:r>
              <a:rPr lang="en-US" altLang="ko-KR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/</a:t>
            </a:r>
            <a:r>
              <a:rPr lang="ko-KR" altLang="en-US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멘티</a:t>
            </a:r>
            <a:r>
              <a:rPr lang="ko-KR" altLang="en-US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추천 </a:t>
            </a:r>
            <a:r>
              <a:rPr lang="ko-KR" altLang="en-US" dirty="0" smtClean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알고리즘</a:t>
            </a:r>
            <a:r>
              <a:rPr lang="en-US" altLang="ko-KR" dirty="0" smtClean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)</a:t>
            </a:r>
            <a:endParaRPr lang="ko-KR" altLang="en-US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ko-KR" altLang="en-US" dirty="0">
              <a:solidFill>
                <a:srgbClr val="4534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4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26014" y="346264"/>
            <a:ext cx="1107996" cy="707886"/>
          </a:xfrm>
          <a:prstGeom prst="rect">
            <a:avLst/>
          </a:prstGeom>
          <a:noFill/>
          <a:effectLst>
            <a:outerShdw blurRad="1016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11760" y="1137199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종합설계 개요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4891513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종합설계 수행 일정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60" y="3640075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개발환경 및 개발방법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1760" y="4265794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업무분담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1760" y="3014356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시스템 구성도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1760" y="2388637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시스템 시나리오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1760" y="1762918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관련 연구 및 사례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1760" y="5517232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필요기술 및 참고문헌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10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46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60675" y="149524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904" y="1378302"/>
            <a:ext cx="6336704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연구 개발 배경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현대인들의 만성적인 시간 부족</a:t>
            </a:r>
            <a:endParaRPr lang="en-US" altLang="ko-KR" sz="2000" dirty="0" smtClean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개인 기호에 따라 상품을 소개하는 서비스가 인기</a:t>
            </a:r>
            <a:endParaRPr lang="en-US" altLang="ko-KR" sz="2000" dirty="0" smtClean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en-US" altLang="ko-KR" sz="2000" dirty="0" smtClean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 smtClean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연구 </a:t>
            </a: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개발 목표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날씨에 따른 의복 선택 어플리케이션 제작</a:t>
            </a:r>
            <a:endParaRPr lang="en-US" altLang="ko-KR" sz="2000" dirty="0" smtClean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연구 개발 효과</a:t>
            </a: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의복 선택에 어려움을 겪는 사용자의 시간을 절약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날씨에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따른 </a:t>
            </a:r>
            <a:r>
              <a:rPr lang="ko-KR" altLang="en-US" sz="2000" dirty="0" smtClean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의상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코디 보조로 편의 증진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8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59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1975" y="149524"/>
            <a:ext cx="2930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관련 연구 및 사례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10055"/>
              </p:ext>
            </p:extLst>
          </p:nvPr>
        </p:nvGraphicFramePr>
        <p:xfrm>
          <a:off x="849180" y="1345873"/>
          <a:ext cx="7696200" cy="331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66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83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0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명칭</a:t>
                      </a:r>
                      <a:endParaRPr lang="ko-KR" altLang="en-US" sz="2000" b="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내용</a:t>
                      </a: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한계</a:t>
                      </a:r>
                      <a:endParaRPr lang="ko-KR" altLang="en-US" sz="2000" b="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34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날씨에 따라 </a:t>
                      </a:r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코디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날씨에 따른 코디 추천</a:t>
                      </a:r>
                      <a:endParaRPr lang="en-US" altLang="ko-KR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어플</a:t>
                      </a:r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내 등록된 의상에</a:t>
                      </a:r>
                      <a:endParaRPr lang="en-US" altLang="ko-KR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대한 구매 기능</a:t>
                      </a:r>
                      <a:endParaRPr lang="en-US" altLang="ko-KR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사용자 </a:t>
                      </a:r>
                      <a:r>
                        <a:rPr lang="ko-KR" altLang="en-US" sz="2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코디에</a:t>
                      </a:r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대한</a:t>
                      </a:r>
                      <a:endParaRPr lang="en-US" altLang="ko-KR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just"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추천이 아니다</a:t>
                      </a:r>
                      <a:r>
                        <a:rPr lang="en-US" altLang="ko-KR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.</a:t>
                      </a:r>
                    </a:p>
                    <a:p>
                      <a:pPr algn="just"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개인 선호도가</a:t>
                      </a:r>
                      <a:endParaRPr lang="en-US" altLang="ko-KR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just"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고려되지 않았다</a:t>
                      </a:r>
                      <a:r>
                        <a:rPr lang="en-US" altLang="ko-KR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.</a:t>
                      </a: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86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My</a:t>
                      </a:r>
                      <a:r>
                        <a:rPr lang="en-US" altLang="ko-KR" sz="2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en-US" altLang="ko-KR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closet</a:t>
                      </a:r>
                      <a:endParaRPr lang="en-US" altLang="ko-KR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사용자의 옷장에서</a:t>
                      </a:r>
                      <a:endParaRPr lang="en-US" altLang="ko-KR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날씨에 따른 </a:t>
                      </a:r>
                      <a:r>
                        <a:rPr lang="ko-KR" altLang="en-US" sz="2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코디를</a:t>
                      </a:r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보조</a:t>
                      </a:r>
                      <a:endParaRPr lang="en-US" altLang="ko-KR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개인 선호도가</a:t>
                      </a:r>
                      <a:endParaRPr lang="en-US" altLang="ko-KR" sz="20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고려되지 않았으며</a:t>
                      </a:r>
                      <a:r>
                        <a:rPr lang="en-US" altLang="ko-KR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,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사용자의</a:t>
                      </a:r>
                      <a:r>
                        <a:rPr lang="en-US" altLang="ko-KR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의복 등록이</a:t>
                      </a:r>
                      <a:endParaRPr lang="en-US" altLang="ko-KR" sz="20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있어야 사용 가능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6847" y="5018902"/>
            <a:ext cx="748086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“</a:t>
            </a:r>
            <a:r>
              <a:rPr lang="ko-KR" altLang="en-US" sz="4000" dirty="0" smtClean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개인 선호도를 고려한</a:t>
            </a:r>
            <a:endParaRPr lang="en-US" altLang="ko-KR" sz="4000" dirty="0" smtClean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코디 보조 어플리케이션을 만들자</a:t>
            </a:r>
            <a:r>
              <a:rPr lang="en-US" altLang="ko-KR" sz="4000" dirty="0" smtClean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”</a:t>
            </a:r>
            <a:endParaRPr lang="ko-KR" altLang="en-US" sz="4000" dirty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0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722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108275" y="149524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시나리오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2" y="2115844"/>
            <a:ext cx="2016224" cy="1793160"/>
          </a:xfrm>
          <a:prstGeom prst="rect">
            <a:avLst/>
          </a:prstGeom>
          <a:ln w="28575">
            <a:solidFill>
              <a:srgbClr val="45343E"/>
            </a:solidFill>
          </a:ln>
        </p:spPr>
      </p:pic>
      <p:sp>
        <p:nvSpPr>
          <p:cNvPr id="32" name="모서리가 둥근 직사각형 31"/>
          <p:cNvSpPr/>
          <p:nvPr/>
        </p:nvSpPr>
        <p:spPr>
          <a:xfrm>
            <a:off x="314697" y="1686691"/>
            <a:ext cx="2664296" cy="2572043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6638" y="1462201"/>
            <a:ext cx="1728192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기상청 홈페이지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75519" y="1678225"/>
            <a:ext cx="3888876" cy="4482764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92892" y="1462201"/>
            <a:ext cx="1473904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어플리케이션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7560814" y="2352681"/>
            <a:ext cx="1198574" cy="922222"/>
            <a:chOff x="6417205" y="4304225"/>
            <a:chExt cx="720080" cy="9222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7" name="그룹 36"/>
            <p:cNvGrpSpPr/>
            <p:nvPr/>
          </p:nvGrpSpPr>
          <p:grpSpPr>
            <a:xfrm>
              <a:off x="6521519" y="4304225"/>
              <a:ext cx="540060" cy="922222"/>
              <a:chOff x="7137285" y="4329100"/>
              <a:chExt cx="540060" cy="922222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7249798" y="4329100"/>
                <a:ext cx="315035" cy="315035"/>
              </a:xfrm>
              <a:prstGeom prst="ellipse">
                <a:avLst/>
              </a:prstGeom>
              <a:solidFill>
                <a:srgbClr val="BE854C"/>
              </a:solidFill>
              <a:ln w="28575">
                <a:solidFill>
                  <a:srgbClr val="4534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210 나무고딕 B" panose="02020603020101020101" pitchFamily="18" charset="-127"/>
                  <a:ea typeface="210 나무고딕 B" panose="02020603020101020101" pitchFamily="18" charset="-127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7137285" y="4666257"/>
                <a:ext cx="540060" cy="585065"/>
                <a:chOff x="7137285" y="4689140"/>
                <a:chExt cx="540060" cy="585065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7256660" y="4689140"/>
                  <a:ext cx="301310" cy="585065"/>
                </a:xfrm>
                <a:prstGeom prst="roundRect">
                  <a:avLst/>
                </a:prstGeom>
                <a:solidFill>
                  <a:srgbClr val="BE854C"/>
                </a:solidFill>
                <a:ln w="28575">
                  <a:solidFill>
                    <a:srgbClr val="4534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210 나무고딕 B" panose="02020603020101020101" pitchFamily="18" charset="-127"/>
                    <a:ea typeface="210 나무고딕 B" panose="02020603020101020101" pitchFamily="18" charset="-127"/>
                  </a:endParaRP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7137285" y="4689140"/>
                  <a:ext cx="540060" cy="203535"/>
                </a:xfrm>
                <a:prstGeom prst="roundRect">
                  <a:avLst/>
                </a:prstGeom>
                <a:solidFill>
                  <a:srgbClr val="BE854C"/>
                </a:solidFill>
                <a:ln w="28575">
                  <a:solidFill>
                    <a:srgbClr val="4534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210 나무고딕 B" panose="02020603020101020101" pitchFamily="18" charset="-127"/>
                    <a:ea typeface="210 나무고딕 B" panose="02020603020101020101" pitchFamily="18" charset="-127"/>
                  </a:endParaRPr>
                </a:p>
              </p:txBody>
            </p:sp>
          </p:grpSp>
        </p:grpSp>
        <p:sp>
          <p:nvSpPr>
            <p:cNvPr id="41" name="직사각형 40"/>
            <p:cNvSpPr/>
            <p:nvPr/>
          </p:nvSpPr>
          <p:spPr>
            <a:xfrm>
              <a:off x="6506691" y="4743149"/>
              <a:ext cx="569715" cy="399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534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17205" y="4824155"/>
              <a:ext cx="135015" cy="190804"/>
            </a:xfrm>
            <a:prstGeom prst="ellipse">
              <a:avLst/>
            </a:prstGeom>
            <a:solidFill>
              <a:srgbClr val="BE854C"/>
            </a:solidFill>
            <a:ln w="28575">
              <a:solidFill>
                <a:srgbClr val="4534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7002270" y="4824155"/>
              <a:ext cx="135015" cy="190804"/>
            </a:xfrm>
            <a:prstGeom prst="ellipse">
              <a:avLst/>
            </a:prstGeom>
            <a:solidFill>
              <a:srgbClr val="BE854C"/>
            </a:solidFill>
            <a:ln w="28575">
              <a:solidFill>
                <a:srgbClr val="4534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91606" y="2131402"/>
            <a:ext cx="3266809" cy="1674452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추천 알고리즘</a:t>
            </a:r>
          </a:p>
        </p:txBody>
      </p:sp>
      <p:cxnSp>
        <p:nvCxnSpPr>
          <p:cNvPr id="48" name="직선 화살표 연결선 44"/>
          <p:cNvCxnSpPr>
            <a:cxnSpLocks noChangeShapeType="1"/>
            <a:stCxn id="53" idx="1"/>
            <a:endCxn id="51" idx="4"/>
          </p:cNvCxnSpPr>
          <p:nvPr/>
        </p:nvCxnSpPr>
        <p:spPr bwMode="auto">
          <a:xfrm flipH="1" flipV="1">
            <a:off x="5142765" y="5315156"/>
            <a:ext cx="348482" cy="3114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49" name="직선 화살표 연결선 44"/>
          <p:cNvCxnSpPr>
            <a:cxnSpLocks noChangeShapeType="1"/>
            <a:stCxn id="39" idx="2"/>
            <a:endCxn id="47" idx="3"/>
          </p:cNvCxnSpPr>
          <p:nvPr/>
        </p:nvCxnSpPr>
        <p:spPr bwMode="auto">
          <a:xfrm flipH="1">
            <a:off x="6958415" y="2968013"/>
            <a:ext cx="602399" cy="615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50" name="직선 화살표 연결선 44"/>
          <p:cNvCxnSpPr>
            <a:cxnSpLocks noChangeShapeType="1"/>
            <a:stCxn id="51" idx="1"/>
          </p:cNvCxnSpPr>
          <p:nvPr/>
        </p:nvCxnSpPr>
        <p:spPr bwMode="auto">
          <a:xfrm flipV="1">
            <a:off x="4452910" y="3805854"/>
            <a:ext cx="0" cy="1008112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3763054" y="4813966"/>
            <a:ext cx="1379711" cy="1002380"/>
          </a:xfrm>
          <a:prstGeom prst="can">
            <a:avLst>
              <a:gd name="adj" fmla="val 25000"/>
            </a:avLst>
          </a:prstGeom>
          <a:solidFill>
            <a:srgbClr val="BE854C"/>
          </a:solidFill>
          <a:ln w="28575">
            <a:solidFill>
              <a:srgbClr val="45343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DB</a:t>
            </a:r>
          </a:p>
        </p:txBody>
      </p:sp>
      <p:cxnSp>
        <p:nvCxnSpPr>
          <p:cNvPr id="52" name="직선 화살표 연결선 44"/>
          <p:cNvCxnSpPr>
            <a:cxnSpLocks noChangeShapeType="1"/>
            <a:endCxn id="53" idx="0"/>
          </p:cNvCxnSpPr>
          <p:nvPr/>
        </p:nvCxnSpPr>
        <p:spPr bwMode="auto">
          <a:xfrm>
            <a:off x="6224832" y="3805854"/>
            <a:ext cx="0" cy="1080616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sp>
        <p:nvSpPr>
          <p:cNvPr id="53" name="순서도: 카드 11"/>
          <p:cNvSpPr>
            <a:spLocks noChangeArrowheads="1"/>
          </p:cNvSpPr>
          <p:nvPr/>
        </p:nvSpPr>
        <p:spPr bwMode="auto">
          <a:xfrm>
            <a:off x="5491247" y="4886470"/>
            <a:ext cx="1467169" cy="863600"/>
          </a:xfrm>
          <a:prstGeom prst="flowChartPunchedCard">
            <a:avLst/>
          </a:prstGeom>
          <a:solidFill>
            <a:schemeClr val="bg1"/>
          </a:solidFill>
          <a:ln w="28575" algn="ctr">
            <a:solidFill>
              <a:srgbClr val="45343E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Log file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cxnSp>
        <p:nvCxnSpPr>
          <p:cNvPr id="54" name="직선 화살표 연결선 24"/>
          <p:cNvCxnSpPr>
            <a:cxnSpLocks noChangeShapeType="1"/>
            <a:stCxn id="32" idx="3"/>
            <a:endCxn id="47" idx="1"/>
          </p:cNvCxnSpPr>
          <p:nvPr/>
        </p:nvCxnSpPr>
        <p:spPr bwMode="auto">
          <a:xfrm flipV="1">
            <a:off x="2978993" y="2968628"/>
            <a:ext cx="712613" cy="4085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7827876" y="2814122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2622" y="4683389"/>
            <a:ext cx="2016224" cy="1263533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데이터베이스</a:t>
            </a:r>
            <a:endParaRPr lang="en-US" altLang="ko-KR" sz="2000" dirty="0" smtClean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갱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신</a:t>
            </a:r>
          </a:p>
        </p:txBody>
      </p:sp>
      <p:cxnSp>
        <p:nvCxnSpPr>
          <p:cNvPr id="28" name="직선 화살표 연결선 24"/>
          <p:cNvCxnSpPr>
            <a:cxnSpLocks noChangeShapeType="1"/>
            <a:stCxn id="27" idx="3"/>
            <a:endCxn id="51" idx="2"/>
          </p:cNvCxnSpPr>
          <p:nvPr/>
        </p:nvCxnSpPr>
        <p:spPr bwMode="auto">
          <a:xfrm>
            <a:off x="2648846" y="5315156"/>
            <a:ext cx="1114208" cy="0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99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46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60675" y="149524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구성도</a:t>
            </a:r>
          </a:p>
        </p:txBody>
      </p:sp>
      <p:cxnSp>
        <p:nvCxnSpPr>
          <p:cNvPr id="40" name="직선 화살표 연결선 24"/>
          <p:cNvCxnSpPr>
            <a:cxnSpLocks noChangeShapeType="1"/>
            <a:stCxn id="47" idx="3"/>
            <a:endCxn id="107" idx="1"/>
          </p:cNvCxnSpPr>
          <p:nvPr/>
        </p:nvCxnSpPr>
        <p:spPr bwMode="auto">
          <a:xfrm>
            <a:off x="2910556" y="2320286"/>
            <a:ext cx="663036" cy="1163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cxnSp>
        <p:nvCxnSpPr>
          <p:cNvPr id="41" name="직선 화살표 연결선 24"/>
          <p:cNvCxnSpPr>
            <a:cxnSpLocks noChangeShapeType="1"/>
            <a:stCxn id="76" idx="1"/>
            <a:endCxn id="105" idx="3"/>
          </p:cNvCxnSpPr>
          <p:nvPr/>
        </p:nvCxnSpPr>
        <p:spPr bwMode="auto">
          <a:xfrm flipH="1" flipV="1">
            <a:off x="5712094" y="3209620"/>
            <a:ext cx="673251" cy="1105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sp>
        <p:nvSpPr>
          <p:cNvPr id="47" name="모서리가 둥근 직사각형 46"/>
          <p:cNvSpPr/>
          <p:nvPr/>
        </p:nvSpPr>
        <p:spPr>
          <a:xfrm>
            <a:off x="517985" y="1609129"/>
            <a:ext cx="2392571" cy="1422314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36649" y="1327181"/>
            <a:ext cx="1705707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외부 데이터 수집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2983" y="2047136"/>
            <a:ext cx="1821380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날씨 정보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85345" y="2540636"/>
            <a:ext cx="2296953" cy="1340177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49393" y="2324612"/>
            <a:ext cx="1368856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로그파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일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675396" y="2944006"/>
            <a:ext cx="1748590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기록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86236" y="4266037"/>
            <a:ext cx="2699168" cy="2170385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006640" y="3984089"/>
            <a:ext cx="1258360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선택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73592" y="5559157"/>
            <a:ext cx="2138502" cy="685991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</a:t>
            </a:r>
            <a:r>
              <a:rPr lang="en-US" altLang="ko-KR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DB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573592" y="4668418"/>
            <a:ext cx="2138502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Default DB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86236" y="1573504"/>
            <a:ext cx="2699168" cy="2179094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06640" y="1291556"/>
            <a:ext cx="1258360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적합성 평가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573592" y="2866624"/>
            <a:ext cx="2138502" cy="685991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취향 고려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73592" y="1975885"/>
            <a:ext cx="2138502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판매 통계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81060" y="1080655"/>
            <a:ext cx="3123565" cy="5599942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8343" y="4089809"/>
            <a:ext cx="2460809" cy="1836092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전체 의복 분류 수집</a:t>
            </a:r>
            <a:endParaRPr lang="en-US" altLang="ko-KR" sz="2000" dirty="0" smtClean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대분류</a:t>
            </a:r>
            <a:r>
              <a:rPr lang="en-US" altLang="ko-KR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소분류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색상 정보로 분류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" name="사다리꼴 4"/>
          <p:cNvSpPr/>
          <p:nvPr/>
        </p:nvSpPr>
        <p:spPr>
          <a:xfrm rot="5400000">
            <a:off x="2316790" y="4660638"/>
            <a:ext cx="1824220" cy="706313"/>
          </a:xfrm>
          <a:prstGeom prst="trapezoid">
            <a:avLst>
              <a:gd name="adj" fmla="val 80251"/>
            </a:avLst>
          </a:prstGeom>
          <a:solidFill>
            <a:schemeClr val="bg1">
              <a:alpha val="50000"/>
            </a:schemeClr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0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30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89075" y="149524"/>
            <a:ext cx="36231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개발환경 및 개발 방법</a:t>
            </a:r>
          </a:p>
        </p:txBody>
      </p:sp>
      <p:sp>
        <p:nvSpPr>
          <p:cNvPr id="56" name="자유형 55"/>
          <p:cNvSpPr/>
          <p:nvPr/>
        </p:nvSpPr>
        <p:spPr>
          <a:xfrm>
            <a:off x="548842" y="1757236"/>
            <a:ext cx="3711834" cy="4313955"/>
          </a:xfrm>
          <a:custGeom>
            <a:avLst/>
            <a:gdLst>
              <a:gd name="connsiteX0" fmla="*/ 3495423 w 4094597"/>
              <a:gd name="connsiteY0" fmla="*/ 0 h 4554531"/>
              <a:gd name="connsiteX1" fmla="*/ 3495425 w 4094597"/>
              <a:gd name="connsiteY1" fmla="*/ 1 h 4554531"/>
              <a:gd name="connsiteX2" fmla="*/ 3513843 w 4094597"/>
              <a:gd name="connsiteY2" fmla="*/ 1 h 4554531"/>
              <a:gd name="connsiteX3" fmla="*/ 3513844 w 4094597"/>
              <a:gd name="connsiteY3" fmla="*/ 14847 h 4554531"/>
              <a:gd name="connsiteX4" fmla="*/ 4094597 w 4094597"/>
              <a:gd name="connsiteY4" fmla="*/ 482970 h 4554531"/>
              <a:gd name="connsiteX5" fmla="*/ 3657064 w 4094597"/>
              <a:gd name="connsiteY5" fmla="*/ 1025773 h 4554531"/>
              <a:gd name="connsiteX6" fmla="*/ 3532921 w 4094597"/>
              <a:gd name="connsiteY6" fmla="*/ 925707 h 4554531"/>
              <a:gd name="connsiteX7" fmla="*/ 3532921 w 4094597"/>
              <a:gd name="connsiteY7" fmla="*/ 4554531 h 4554531"/>
              <a:gd name="connsiteX8" fmla="*/ 579409 w 4094597"/>
              <a:gd name="connsiteY8" fmla="*/ 4554531 h 4554531"/>
              <a:gd name="connsiteX9" fmla="*/ 579409 w 4094597"/>
              <a:gd name="connsiteY9" fmla="*/ 911414 h 4554531"/>
              <a:gd name="connsiteX10" fmla="*/ 437533 w 4094597"/>
              <a:gd name="connsiteY10" fmla="*/ 1025775 h 4554531"/>
              <a:gd name="connsiteX11" fmla="*/ 0 w 4094597"/>
              <a:gd name="connsiteY11" fmla="*/ 482972 h 4554531"/>
              <a:gd name="connsiteX12" fmla="*/ 599173 w 4094597"/>
              <a:gd name="connsiteY12" fmla="*/ 1 h 4554531"/>
              <a:gd name="connsiteX13" fmla="*/ 613724 w 4094597"/>
              <a:gd name="connsiteY13" fmla="*/ 18054 h 4554531"/>
              <a:gd name="connsiteX14" fmla="*/ 613725 w 4094597"/>
              <a:gd name="connsiteY14" fmla="*/ 1 h 4554531"/>
              <a:gd name="connsiteX15" fmla="*/ 998921 w 4094597"/>
              <a:gd name="connsiteY15" fmla="*/ 1 h 4554531"/>
              <a:gd name="connsiteX16" fmla="*/ 1000215 w 4094597"/>
              <a:gd name="connsiteY16" fmla="*/ 20409 h 4554531"/>
              <a:gd name="connsiteX17" fmla="*/ 2047299 w 4094597"/>
              <a:gd name="connsiteY17" fmla="*/ 773744 h 4554531"/>
              <a:gd name="connsiteX18" fmla="*/ 3094383 w 4094597"/>
              <a:gd name="connsiteY18" fmla="*/ 20409 h 4554531"/>
              <a:gd name="connsiteX19" fmla="*/ 3095676 w 4094597"/>
              <a:gd name="connsiteY19" fmla="*/ 2 h 4554531"/>
              <a:gd name="connsiteX20" fmla="*/ 3495423 w 4094597"/>
              <a:gd name="connsiteY20" fmla="*/ 1 h 455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4597" h="4554531">
                <a:moveTo>
                  <a:pt x="3495423" y="0"/>
                </a:moveTo>
                <a:lnTo>
                  <a:pt x="3495425" y="1"/>
                </a:lnTo>
                <a:lnTo>
                  <a:pt x="3513843" y="1"/>
                </a:lnTo>
                <a:lnTo>
                  <a:pt x="3513844" y="14847"/>
                </a:lnTo>
                <a:lnTo>
                  <a:pt x="4094597" y="482970"/>
                </a:lnTo>
                <a:lnTo>
                  <a:pt x="3657064" y="1025773"/>
                </a:lnTo>
                <a:lnTo>
                  <a:pt x="3532921" y="925707"/>
                </a:lnTo>
                <a:lnTo>
                  <a:pt x="3532921" y="4554531"/>
                </a:lnTo>
                <a:lnTo>
                  <a:pt x="579409" y="4554531"/>
                </a:lnTo>
                <a:lnTo>
                  <a:pt x="579409" y="911414"/>
                </a:lnTo>
                <a:lnTo>
                  <a:pt x="437533" y="1025775"/>
                </a:lnTo>
                <a:lnTo>
                  <a:pt x="0" y="482972"/>
                </a:lnTo>
                <a:lnTo>
                  <a:pt x="599173" y="1"/>
                </a:lnTo>
                <a:lnTo>
                  <a:pt x="613724" y="18054"/>
                </a:lnTo>
                <a:lnTo>
                  <a:pt x="613725" y="1"/>
                </a:lnTo>
                <a:lnTo>
                  <a:pt x="998921" y="1"/>
                </a:lnTo>
                <a:lnTo>
                  <a:pt x="1000215" y="20409"/>
                </a:lnTo>
                <a:cubicBezTo>
                  <a:pt x="1054114" y="443546"/>
                  <a:pt x="1502340" y="773744"/>
                  <a:pt x="2047299" y="773744"/>
                </a:cubicBezTo>
                <a:cubicBezTo>
                  <a:pt x="2592258" y="773744"/>
                  <a:pt x="3040485" y="443546"/>
                  <a:pt x="3094383" y="20409"/>
                </a:cubicBezTo>
                <a:lnTo>
                  <a:pt x="3095676" y="2"/>
                </a:lnTo>
                <a:lnTo>
                  <a:pt x="3495423" y="1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7E6D7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자유형 61"/>
          <p:cNvSpPr/>
          <p:nvPr/>
        </p:nvSpPr>
        <p:spPr>
          <a:xfrm>
            <a:off x="4880344" y="1757236"/>
            <a:ext cx="3916123" cy="4313955"/>
          </a:xfrm>
          <a:custGeom>
            <a:avLst/>
            <a:gdLst>
              <a:gd name="connsiteX0" fmla="*/ 720522 w 4094597"/>
              <a:gd name="connsiteY0" fmla="*/ 0 h 4554531"/>
              <a:gd name="connsiteX1" fmla="*/ 991156 w 4094597"/>
              <a:gd name="connsiteY1" fmla="*/ 0 h 4554531"/>
              <a:gd name="connsiteX2" fmla="*/ 2047298 w 4094597"/>
              <a:gd name="connsiteY2" fmla="*/ 896555 h 4554531"/>
              <a:gd name="connsiteX3" fmla="*/ 3103440 w 4094597"/>
              <a:gd name="connsiteY3" fmla="*/ 0 h 4554531"/>
              <a:gd name="connsiteX4" fmla="*/ 3344850 w 4094597"/>
              <a:gd name="connsiteY4" fmla="*/ 0 h 4554531"/>
              <a:gd name="connsiteX5" fmla="*/ 3344850 w 4094597"/>
              <a:gd name="connsiteY5" fmla="*/ 2 h 4554531"/>
              <a:gd name="connsiteX6" fmla="*/ 3495423 w 4094597"/>
              <a:gd name="connsiteY6" fmla="*/ 1 h 4554531"/>
              <a:gd name="connsiteX7" fmla="*/ 3495423 w 4094597"/>
              <a:gd name="connsiteY7" fmla="*/ 0 h 4554531"/>
              <a:gd name="connsiteX8" fmla="*/ 3495425 w 4094597"/>
              <a:gd name="connsiteY8" fmla="*/ 1 h 4554531"/>
              <a:gd name="connsiteX9" fmla="*/ 3513843 w 4094597"/>
              <a:gd name="connsiteY9" fmla="*/ 1 h 4554531"/>
              <a:gd name="connsiteX10" fmla="*/ 3513844 w 4094597"/>
              <a:gd name="connsiteY10" fmla="*/ 14847 h 4554531"/>
              <a:gd name="connsiteX11" fmla="*/ 4094597 w 4094597"/>
              <a:gd name="connsiteY11" fmla="*/ 482970 h 4554531"/>
              <a:gd name="connsiteX12" fmla="*/ 3657064 w 4094597"/>
              <a:gd name="connsiteY12" fmla="*/ 1025773 h 4554531"/>
              <a:gd name="connsiteX13" fmla="*/ 3532921 w 4094597"/>
              <a:gd name="connsiteY13" fmla="*/ 925707 h 4554531"/>
              <a:gd name="connsiteX14" fmla="*/ 3532921 w 4094597"/>
              <a:gd name="connsiteY14" fmla="*/ 4554531 h 4554531"/>
              <a:gd name="connsiteX15" fmla="*/ 579409 w 4094597"/>
              <a:gd name="connsiteY15" fmla="*/ 4554531 h 4554531"/>
              <a:gd name="connsiteX16" fmla="*/ 579409 w 4094597"/>
              <a:gd name="connsiteY16" fmla="*/ 911414 h 4554531"/>
              <a:gd name="connsiteX17" fmla="*/ 437533 w 4094597"/>
              <a:gd name="connsiteY17" fmla="*/ 1025775 h 4554531"/>
              <a:gd name="connsiteX18" fmla="*/ 0 w 4094597"/>
              <a:gd name="connsiteY18" fmla="*/ 482972 h 4554531"/>
              <a:gd name="connsiteX19" fmla="*/ 599173 w 4094597"/>
              <a:gd name="connsiteY19" fmla="*/ 1 h 4554531"/>
              <a:gd name="connsiteX20" fmla="*/ 613724 w 4094597"/>
              <a:gd name="connsiteY20" fmla="*/ 18054 h 4554531"/>
              <a:gd name="connsiteX21" fmla="*/ 613725 w 4094597"/>
              <a:gd name="connsiteY21" fmla="*/ 1 h 4554531"/>
              <a:gd name="connsiteX22" fmla="*/ 720522 w 4094597"/>
              <a:gd name="connsiteY22" fmla="*/ 1 h 455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94597" h="4554531">
                <a:moveTo>
                  <a:pt x="720522" y="0"/>
                </a:moveTo>
                <a:lnTo>
                  <a:pt x="991156" y="0"/>
                </a:lnTo>
                <a:lnTo>
                  <a:pt x="2047298" y="896555"/>
                </a:lnTo>
                <a:lnTo>
                  <a:pt x="3103440" y="0"/>
                </a:lnTo>
                <a:lnTo>
                  <a:pt x="3344850" y="0"/>
                </a:lnTo>
                <a:lnTo>
                  <a:pt x="3344850" y="2"/>
                </a:lnTo>
                <a:lnTo>
                  <a:pt x="3495423" y="1"/>
                </a:lnTo>
                <a:lnTo>
                  <a:pt x="3495423" y="0"/>
                </a:lnTo>
                <a:lnTo>
                  <a:pt x="3495425" y="1"/>
                </a:lnTo>
                <a:lnTo>
                  <a:pt x="3513843" y="1"/>
                </a:lnTo>
                <a:lnTo>
                  <a:pt x="3513844" y="14847"/>
                </a:lnTo>
                <a:lnTo>
                  <a:pt x="4094597" y="482970"/>
                </a:lnTo>
                <a:lnTo>
                  <a:pt x="3657064" y="1025773"/>
                </a:lnTo>
                <a:lnTo>
                  <a:pt x="3532921" y="925707"/>
                </a:lnTo>
                <a:lnTo>
                  <a:pt x="3532921" y="4554531"/>
                </a:lnTo>
                <a:lnTo>
                  <a:pt x="579409" y="4554531"/>
                </a:lnTo>
                <a:lnTo>
                  <a:pt x="579409" y="911414"/>
                </a:lnTo>
                <a:lnTo>
                  <a:pt x="437533" y="1025775"/>
                </a:lnTo>
                <a:lnTo>
                  <a:pt x="0" y="482972"/>
                </a:lnTo>
                <a:lnTo>
                  <a:pt x="599173" y="1"/>
                </a:lnTo>
                <a:lnTo>
                  <a:pt x="613724" y="18054"/>
                </a:lnTo>
                <a:lnTo>
                  <a:pt x="613725" y="1"/>
                </a:lnTo>
                <a:lnTo>
                  <a:pt x="720522" y="1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rgbClr val="7E6D7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66228" y="1518813"/>
            <a:ext cx="1677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F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개발 환경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35418" y="1518813"/>
            <a:ext cx="1677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F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개발 방법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34168" y="3364115"/>
            <a:ext cx="2541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OS : </a:t>
            </a:r>
            <a:r>
              <a:rPr lang="en-US" altLang="ko-KR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Window 7</a:t>
            </a:r>
            <a:endParaRPr lang="en-US" altLang="ko-KR" sz="20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lvl="1" algn="ctr"/>
            <a:r>
              <a: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DB </a:t>
            </a:r>
            <a:r>
              <a:rPr lang="en-US" altLang="ko-KR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MYSQL</a:t>
            </a:r>
            <a:endParaRPr lang="en-US" altLang="ko-KR" sz="20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lvl="1" algn="ctr"/>
            <a:r>
              <a:rPr lang="en-US" altLang="ko-KR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Tool </a:t>
            </a:r>
            <a:r>
              <a: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Android </a:t>
            </a:r>
          </a:p>
          <a:p>
            <a:pPr marL="0" lvl="1" algn="ctr"/>
            <a:r>
              <a: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Studio 1.0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90106" y="3056339"/>
            <a:ext cx="2541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Android Studio</a:t>
            </a:r>
            <a:r>
              <a:rPr lang="ko-KR" altLang="en-US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</a:t>
            </a:r>
            <a:endParaRPr lang="en-US" altLang="ko-KR" sz="20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lvl="1" algn="ctr"/>
            <a:r>
              <a:rPr lang="ko-KR" altLang="en-US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이용한</a:t>
            </a:r>
            <a:r>
              <a:rPr lang="en-US" altLang="ko-KR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Android Application </a:t>
            </a:r>
            <a:r>
              <a:rPr lang="ko-KR" altLang="en-US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구현</a:t>
            </a:r>
            <a:endParaRPr lang="en-US" altLang="ko-KR" sz="20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lvl="1" algn="ctr"/>
            <a:r>
              <a: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en-US" altLang="ko-KR" sz="2000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API15: Android </a:t>
            </a:r>
            <a:r>
              <a: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4.0.3 </a:t>
            </a:r>
            <a:r>
              <a:rPr lang="en-US" altLang="ko-KR" sz="2000" dirty="0" err="1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IceCreamsandwich</a:t>
            </a:r>
            <a:r>
              <a: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3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324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87350" y="149524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업무분담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0639"/>
              </p:ext>
            </p:extLst>
          </p:nvPr>
        </p:nvGraphicFramePr>
        <p:xfrm>
          <a:off x="1028700" y="1397000"/>
          <a:ext cx="7277100" cy="456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971945099"/>
                    </a:ext>
                  </a:extLst>
                </a:gridCol>
                <a:gridCol w="2954482">
                  <a:extLst>
                    <a:ext uri="{9D8B030D-6E8A-4147-A177-3AD203B41FA5}">
                      <a16:colId xmlns:a16="http://schemas.microsoft.com/office/drawing/2014/main" xmlns="" val="3251900651"/>
                    </a:ext>
                  </a:extLst>
                </a:gridCol>
                <a:gridCol w="144318"/>
                <a:gridCol w="2425700">
                  <a:extLst>
                    <a:ext uri="{9D8B030D-6E8A-4147-A177-3AD203B41FA5}">
                      <a16:colId xmlns:a16="http://schemas.microsoft.com/office/drawing/2014/main" xmlns="" val="701328559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노혜지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박지은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077032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대형 쇼핑몰</a:t>
                      </a:r>
                      <a:r>
                        <a:rPr lang="ko-KR" altLang="en-US" sz="2000" baseline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의류 판매 정보를</a:t>
                      </a:r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수집 후</a:t>
                      </a:r>
                      <a:endParaRPr lang="en-US" altLang="ko-KR" sz="2000" baseline="0" dirty="0" smtClean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계절</a:t>
                      </a:r>
                      <a:r>
                        <a:rPr lang="en-US" altLang="ko-KR" sz="2000" baseline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/</a:t>
                      </a:r>
                      <a:r>
                        <a:rPr lang="ko-KR" altLang="en-US" sz="2000" baseline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기후</a:t>
                      </a:r>
                      <a:r>
                        <a:rPr lang="en-US" altLang="ko-KR" sz="2000" baseline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/</a:t>
                      </a:r>
                      <a:r>
                        <a:rPr lang="ko-KR" altLang="en-US" sz="2000" baseline="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색상 요소에 따라 변하는 수요 분석</a:t>
                      </a:r>
                      <a:endParaRPr lang="en-US" altLang="ko-KR" sz="2000" baseline="0" dirty="0" smtClean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2340990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의복 선택 알고리즘 명세 </a:t>
                      </a:r>
                      <a:r>
                        <a:rPr lang="ko-KR" altLang="en-US" sz="200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작성</a:t>
                      </a:r>
                      <a:endParaRPr lang="en-US" altLang="ko-KR" sz="2000" dirty="0" smtClean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서버</a:t>
                      </a:r>
                      <a:r>
                        <a:rPr lang="en-US" altLang="ko-KR" sz="200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/</a:t>
                      </a:r>
                      <a:r>
                        <a:rPr lang="ko-KR" altLang="en-US" sz="2000" dirty="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데이터베이스 구축</a:t>
                      </a:r>
                      <a:endParaRPr lang="ko-KR" altLang="en-US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7299565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알고리즘 구현</a:t>
                      </a:r>
                      <a:endParaRPr lang="en-US" altLang="ko-KR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로그파일 분석 및 연동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알고리즘 구현</a:t>
                      </a:r>
                      <a:endParaRPr lang="en-US" altLang="ko-KR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smtClean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웹 서버 </a:t>
                      </a:r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정보 연동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0279875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Application</a:t>
                      </a:r>
                      <a:r>
                        <a:rPr lang="en-US" altLang="ko-KR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작동 테스트</a:t>
                      </a:r>
                      <a:endParaRPr lang="en-US" altLang="ko-KR" sz="2000" baseline="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및 유지보수</a:t>
                      </a:r>
                      <a:endParaRPr lang="ko-KR" altLang="en-US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023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7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423</Words>
  <Application>Microsoft Office PowerPoint</Application>
  <PresentationFormat>화면 슬라이드 쇼(4:3)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맑은 고딕</vt:lpstr>
      <vt:lpstr>210 나무고딕 L</vt:lpstr>
      <vt:lpstr>Calibri</vt:lpstr>
      <vt:lpstr>Wingdings</vt:lpstr>
      <vt:lpstr>Calibri Light</vt:lpstr>
      <vt:lpstr>210 나무고딕 B</vt:lpstr>
      <vt:lpstr>210 나무고딕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하지은</dc:creator>
  <cp:lastModifiedBy>OWNER_2</cp:lastModifiedBy>
  <cp:revision>79</cp:revision>
  <dcterms:created xsi:type="dcterms:W3CDTF">2015-10-14T16:31:34Z</dcterms:created>
  <dcterms:modified xsi:type="dcterms:W3CDTF">2017-01-07T07:38:44Z</dcterms:modified>
</cp:coreProperties>
</file>