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Nickainley" charset="1" panose="00000500000000000000"/>
      <p:regular r:id="rId15"/>
    </p:embeddedFont>
    <p:embeddedFont>
      <p:font typeface="Arial" charset="1" panose="020B0502020202020204"/>
      <p:regular r:id="rId16"/>
    </p:embeddedFont>
    <p:embeddedFont>
      <p:font typeface="Arial Bold" charset="1" panose="020B0802020202020204"/>
      <p:regular r:id="rId17"/>
    </p:embeddedFont>
    <p:embeddedFont>
      <p:font typeface="Arial Italics" charset="1" panose="020B0502020202090204"/>
      <p:regular r:id="rId18"/>
    </p:embeddedFont>
    <p:embeddedFont>
      <p:font typeface="Arial Bold Italics" charset="1" panose="020B0802020202090204"/>
      <p:regular r:id="rId19"/>
    </p:embeddedFont>
    <p:embeddedFont>
      <p:font typeface="Big Shoulders Display" charset="1" panose="00000000000000000000"/>
      <p:regular r:id="rId20"/>
    </p:embeddedFont>
    <p:embeddedFont>
      <p:font typeface="Big Shoulders Display Bold" charset="1" panose="00000000000000000000"/>
      <p:regular r:id="rId21"/>
    </p:embeddedFont>
    <p:embeddedFont>
      <p:font typeface="Big Shoulders Display Thin" charset="1" panose="00000000000000000000"/>
      <p:regular r:id="rId22"/>
    </p:embeddedFont>
    <p:embeddedFont>
      <p:font typeface="Big Shoulders Display Medium" charset="1" panose="00000000000000000000"/>
      <p:regular r:id="rId23"/>
    </p:embeddedFont>
    <p:embeddedFont>
      <p:font typeface="Aristotelica Pro Condensed" charset="1" panose="00000500000000000000"/>
      <p:regular r:id="rId24"/>
    </p:embeddedFont>
    <p:embeddedFont>
      <p:font typeface="Aristotelica Pro Condensed Bold" charset="1" panose="00000800000000000000"/>
      <p:regular r:id="rId25"/>
    </p:embeddedFont>
    <p:embeddedFont>
      <p:font typeface="Aristotelica Pro Condensed Thin" charset="1" panose="00000300000000000000"/>
      <p:regular r:id="rId26"/>
    </p:embeddedFont>
    <p:embeddedFont>
      <p:font typeface="Aristotelica Pro Condensed Extra-Light" charset="1" panose="00000400000000000000"/>
      <p:regular r:id="rId27"/>
    </p:embeddedFont>
    <p:embeddedFont>
      <p:font typeface="Aristotelica Pro Condensed Light" charset="1" panose="00000400000000000000"/>
      <p:regular r:id="rId28"/>
    </p:embeddedFont>
    <p:embeddedFont>
      <p:font typeface="Aristotelica Pro Condensed Semi-Bold" charset="1" panose="00000600000000000000"/>
      <p:regular r:id="rId29"/>
    </p:embeddedFont>
    <p:embeddedFont>
      <p:font typeface="Aristotelica Pro Condensed Heavy" charset="1" panose="00000A00000000000000"/>
      <p:regular r:id="rId30"/>
    </p:embeddedFont>
    <p:embeddedFont>
      <p:font typeface="Repo Bold" charset="1" panose="02000503040000020004"/>
      <p:regular r:id="rId31"/>
    </p:embeddedFont>
    <p:embeddedFont>
      <p:font typeface="Repo Bold Bold" charset="1" panose="0200050304000002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svg" Type="http://schemas.openxmlformats.org/officeDocument/2006/relationships/image"/><Relationship Id="rId11" Target="../media/image62.png" Type="http://schemas.openxmlformats.org/officeDocument/2006/relationships/image"/><Relationship Id="rId12" Target="../media/image63.svg" Type="http://schemas.openxmlformats.org/officeDocument/2006/relationships/image"/><Relationship Id="rId13" Target="../media/image64.png" Type="http://schemas.openxmlformats.org/officeDocument/2006/relationships/image"/><Relationship Id="rId14" Target="../media/image65.svg" Type="http://schemas.openxmlformats.org/officeDocument/2006/relationships/image"/><Relationship Id="rId15" Target="../media/image66.png" Type="http://schemas.openxmlformats.org/officeDocument/2006/relationships/image"/><Relationship Id="rId16" Target="../media/image67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2" Target="../media/image1.png" Type="http://schemas.openxmlformats.org/officeDocument/2006/relationships/image"/><Relationship Id="rId3" Target="../media/image56.png" Type="http://schemas.openxmlformats.org/officeDocument/2006/relationships/image"/><Relationship Id="rId4" Target="../media/image57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svg" Type="http://schemas.openxmlformats.org/officeDocument/2006/relationships/image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68.png" Type="http://schemas.openxmlformats.org/officeDocument/2006/relationships/image"/><Relationship Id="rId6" Target="../media/image69.svg" Type="http://schemas.openxmlformats.org/officeDocument/2006/relationships/image"/><Relationship Id="rId7" Target="../media/image70.png" Type="http://schemas.openxmlformats.org/officeDocument/2006/relationships/image"/><Relationship Id="rId8" Target="../media/image71.sv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gif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gif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gif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gif" Type="http://schemas.openxmlformats.org/officeDocument/2006/relationships/image"/><Relationship Id="rId18" Target="../media/image38.gif" Type="http://schemas.openxmlformats.org/officeDocument/2006/relationships/image"/><Relationship Id="rId19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svg" Type="http://schemas.openxmlformats.org/officeDocument/2006/relationships/image"/><Relationship Id="rId11" Target="../media/image50.png" Type="http://schemas.openxmlformats.org/officeDocument/2006/relationships/image"/><Relationship Id="rId12" Target="../media/image51.svg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6.png" Type="http://schemas.openxmlformats.org/officeDocument/2006/relationships/image"/><Relationship Id="rId8" Target="../media/image47.sv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3908" y="4398122"/>
            <a:ext cx="10107960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Hashing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73908" y="6690641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Done by: Noha Ezzat 221489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3908" y="2578658"/>
            <a:ext cx="7301985" cy="208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Closed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91540" y="451944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28551" y="1812899"/>
            <a:ext cx="7662735" cy="7662735"/>
          </a:xfrm>
          <a:custGeom>
            <a:avLst/>
            <a:gdLst/>
            <a:ahLst/>
            <a:cxnLst/>
            <a:rect r="r" b="b" t="t" l="l"/>
            <a:pathLst>
              <a:path h="7662735" w="7662735">
                <a:moveTo>
                  <a:pt x="0" y="0"/>
                </a:moveTo>
                <a:lnTo>
                  <a:pt x="7662735" y="0"/>
                </a:lnTo>
                <a:lnTo>
                  <a:pt x="7662735" y="7662734"/>
                </a:lnTo>
                <a:lnTo>
                  <a:pt x="0" y="7662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7333" y="5359411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87333" y="170812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Let’s Apply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84" y="347686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5397659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05964" y="3645370"/>
            <a:ext cx="3753531" cy="38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341" spc="-23">
                <a:solidFill>
                  <a:srgbClr val="000000"/>
                </a:solidFill>
                <a:latin typeface="DM Sans"/>
              </a:rPr>
              <a:t>Construct Hash Table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7333" y="2588761"/>
            <a:ext cx="3508707" cy="38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Step by Step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51377" y="4080997"/>
            <a:ext cx="7017083" cy="101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sz="3059">
                <a:solidFill>
                  <a:srgbClr val="000000"/>
                </a:solidFill>
                <a:latin typeface="Aristotelica Pro Condensed"/>
              </a:rPr>
              <a:t>FOR THE INPUT 30, 20, 56, 75, 31, 19 AND HASH FUNCTION H(K) = K MOD 11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29847" y="918104"/>
            <a:ext cx="4569871" cy="206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9"/>
              </a:lnSpc>
            </a:pPr>
            <a:r>
              <a:rPr lang="en-US" sz="15429">
                <a:solidFill>
                  <a:srgbClr val="000000"/>
                </a:solidFill>
                <a:latin typeface="Big Shoulders Display Bold"/>
              </a:rPr>
              <a:t>SOLVE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64260" y="5321311"/>
            <a:ext cx="3679150" cy="106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GET INDEX BY THE HASH FUNCTION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 AND STORE IN THIS INDEX 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387333" y="7062921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33684" y="7062921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232885"/>
            <a:ext cx="4800867" cy="392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9"/>
              </a:lnSpc>
              <a:spcBef>
                <a:spcPct val="0"/>
              </a:spcBef>
            </a:pPr>
            <a:r>
              <a:rPr lang="en-US" sz="2401">
                <a:solidFill>
                  <a:srgbClr val="000000"/>
                </a:solidFill>
                <a:latin typeface="Aristotelica Pro Condensed"/>
              </a:rPr>
              <a:t>SEARCH FOR 56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91540" y="451944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28551" y="1865539"/>
            <a:ext cx="7662735" cy="7662735"/>
          </a:xfrm>
          <a:custGeom>
            <a:avLst/>
            <a:gdLst/>
            <a:ahLst/>
            <a:cxnLst/>
            <a:rect r="r" b="b" t="t" l="l"/>
            <a:pathLst>
              <a:path h="7662735" w="7662735">
                <a:moveTo>
                  <a:pt x="0" y="0"/>
                </a:moveTo>
                <a:lnTo>
                  <a:pt x="7662735" y="0"/>
                </a:lnTo>
                <a:lnTo>
                  <a:pt x="7662735" y="7662735"/>
                </a:lnTo>
                <a:lnTo>
                  <a:pt x="0" y="7662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7333" y="5413606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87333" y="170812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Let’s Apply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84" y="347686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545698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05964" y="3645370"/>
            <a:ext cx="3753531" cy="38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341" spc="-23">
                <a:solidFill>
                  <a:srgbClr val="000000"/>
                </a:solidFill>
                <a:latin typeface="DM Sans"/>
              </a:rPr>
              <a:t>Construct Hash Table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7333" y="2588761"/>
            <a:ext cx="3508707" cy="38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Step by Step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29847" y="918104"/>
            <a:ext cx="4569871" cy="206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9"/>
              </a:lnSpc>
            </a:pPr>
            <a:r>
              <a:rPr lang="en-US" sz="15429">
                <a:solidFill>
                  <a:srgbClr val="000000"/>
                </a:solidFill>
                <a:latin typeface="Big Shoulders Display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35662" y="3444115"/>
            <a:ext cx="6928106" cy="447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4"/>
              </a:lnSpc>
            </a:pPr>
            <a:r>
              <a:rPr lang="en-US" sz="2692">
                <a:solidFill>
                  <a:srgbClr val="000000"/>
                </a:solidFill>
                <a:latin typeface="Aristotelica Pro Condensed"/>
              </a:rPr>
              <a:t>DEF CONSTRUCT_CLOSED_HASH_TABLE(KEYS, TABLE_SIZE,ELEMENT):</a:t>
            </a:r>
          </a:p>
          <a:p>
            <a:pPr>
              <a:lnSpc>
                <a:spcPts val="3554"/>
              </a:lnSpc>
            </a:pPr>
            <a:r>
              <a:rPr lang="en-US" sz="2692">
                <a:solidFill>
                  <a:srgbClr val="000000"/>
                </a:solidFill>
                <a:latin typeface="Aristotelica Pro Condensed"/>
              </a:rPr>
              <a:t>              table = [None] * table_sizE</a:t>
            </a:r>
          </a:p>
          <a:p>
            <a:pPr>
              <a:lnSpc>
                <a:spcPts val="3554"/>
              </a:lnSpc>
            </a:pPr>
            <a:r>
              <a:rPr lang="en-US" sz="2692">
                <a:solidFill>
                  <a:srgbClr val="000000"/>
                </a:solidFill>
                <a:latin typeface="Aristotelica Pro Condensed"/>
              </a:rPr>
              <a:t>                         INSERT_INTO_TABLE(TABLE,KEYS,TABLESIZE,ELEMENT)</a:t>
            </a:r>
          </a:p>
          <a:p>
            <a:pPr>
              <a:lnSpc>
                <a:spcPts val="3554"/>
              </a:lnSpc>
            </a:pPr>
          </a:p>
          <a:p>
            <a:pPr algn="ctr">
              <a:lnSpc>
                <a:spcPts val="3554"/>
              </a:lnSpc>
            </a:pPr>
          </a:p>
          <a:p>
            <a:pPr algn="ctr">
              <a:lnSpc>
                <a:spcPts val="3554"/>
              </a:lnSpc>
            </a:pPr>
            <a:r>
              <a:rPr lang="en-US" sz="2692">
                <a:solidFill>
                  <a:srgbClr val="000000"/>
                </a:solidFill>
                <a:latin typeface="Aristotelica Pro Condensed"/>
              </a:rPr>
              <a:t>  </a:t>
            </a:r>
          </a:p>
          <a:p>
            <a:pPr algn="ctr">
              <a:lnSpc>
                <a:spcPts val="3554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8768670" y="6307199"/>
            <a:ext cx="7652551" cy="150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7"/>
              </a:lnSpc>
            </a:pPr>
            <a:r>
              <a:rPr lang="en-US" sz="2558">
                <a:solidFill>
                  <a:srgbClr val="000000"/>
                </a:solidFill>
                <a:latin typeface="Aristotelica Pro Condensed"/>
              </a:rPr>
              <a:t>KEYS = [30, 20, 56, 75, 31, 19]</a:t>
            </a:r>
          </a:p>
          <a:p>
            <a:pPr>
              <a:lnSpc>
                <a:spcPts val="3377"/>
              </a:lnSpc>
            </a:pPr>
            <a:r>
              <a:rPr lang="en-US" sz="2558">
                <a:solidFill>
                  <a:srgbClr val="000000"/>
                </a:solidFill>
                <a:latin typeface="Aristotelica Pro Condensed"/>
              </a:rPr>
              <a:t>table_size = 11</a:t>
            </a: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730708" y="7265077"/>
            <a:ext cx="6071167" cy="34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8"/>
              </a:lnSpc>
              <a:spcBef>
                <a:spcPct val="0"/>
              </a:spcBef>
            </a:pPr>
            <a:r>
              <a:rPr lang="en-US" sz="2051">
                <a:solidFill>
                  <a:srgbClr val="000000"/>
                </a:solidFill>
                <a:latin typeface="Aristotelica Pro Condensed"/>
              </a:rPr>
              <a:t> CONSTRUCT_CLOSED_HASH_TABLE(KEYS,TABLE_SIZE,56)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46432" y="5490445"/>
            <a:ext cx="3679150" cy="106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GET INDEX BY THE HASH FUNCTION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 AND STORE IN THIS INDEX 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387333" y="7234542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533684" y="7247224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05964" y="7365608"/>
            <a:ext cx="1780044" cy="389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  <a:spcBef>
                <a:spcPct val="0"/>
              </a:spcBef>
            </a:pPr>
            <a:r>
              <a:rPr lang="en-US" sz="2276">
                <a:solidFill>
                  <a:srgbClr val="000000"/>
                </a:solidFill>
                <a:latin typeface="Aristotelica Pro Condensed"/>
              </a:rPr>
              <a:t> SEARCH FOR 56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91540" y="451944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00"/>
                </a:lnSpc>
              </a:pPr>
            </a:p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76419" y="2024723"/>
            <a:ext cx="7662735" cy="7662735"/>
          </a:xfrm>
          <a:custGeom>
            <a:avLst/>
            <a:gdLst/>
            <a:ahLst/>
            <a:cxnLst/>
            <a:rect r="r" b="b" t="t" l="l"/>
            <a:pathLst>
              <a:path h="7662735" w="7662735">
                <a:moveTo>
                  <a:pt x="0" y="0"/>
                </a:moveTo>
                <a:lnTo>
                  <a:pt x="7662735" y="0"/>
                </a:lnTo>
                <a:lnTo>
                  <a:pt x="7662735" y="7662734"/>
                </a:lnTo>
                <a:lnTo>
                  <a:pt x="0" y="7662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7333" y="521513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87333" y="170812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Let’s Apply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84" y="347686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5258505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05964" y="3645370"/>
            <a:ext cx="3753531" cy="38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341" spc="-23">
                <a:solidFill>
                  <a:srgbClr val="000000"/>
                </a:solidFill>
                <a:latin typeface="DM Sans"/>
              </a:rPr>
              <a:t>Construct Hash Table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7333" y="2588761"/>
            <a:ext cx="3508707" cy="38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Step by Step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29847" y="918104"/>
            <a:ext cx="4569871" cy="206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9"/>
              </a:lnSpc>
            </a:pPr>
            <a:r>
              <a:rPr lang="en-US" sz="15429">
                <a:solidFill>
                  <a:srgbClr val="000000"/>
                </a:solidFill>
                <a:latin typeface="Big Shoulders Display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64260" y="5305800"/>
            <a:ext cx="3679150" cy="106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GET INDEX BY THE HASH FUNCTION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 AND STORE IN THIS INDEX 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7437867" y="5017974"/>
            <a:ext cx="10739839" cy="363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DEF INSERT_INTO_TABLE(TABLE, KEY, TABLE_SIZE):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index = hash_function(key, table_size)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while table[index] is not None: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  index = (index + 1) % table_size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</a:t>
            </a:r>
          </a:p>
          <a:p>
            <a:pPr algn="ctr">
              <a:lnSpc>
                <a:spcPts val="3623"/>
              </a:lnSpc>
            </a:pPr>
            <a:r>
              <a:rPr lang="en-US" sz="2744">
                <a:solidFill>
                  <a:srgbClr val="000000"/>
                </a:solidFill>
                <a:latin typeface="Aristotelica Pro Condensed"/>
              </a:rPr>
              <a:t>  table[index] = key</a:t>
            </a:r>
          </a:p>
          <a:p>
            <a:pPr algn="ctr">
              <a:lnSpc>
                <a:spcPts val="3623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22771" y="7225592"/>
            <a:ext cx="5872315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5"/>
              </a:lnSpc>
              <a:spcBef>
                <a:spcPct val="0"/>
              </a:spcBef>
            </a:pPr>
            <a:r>
              <a:rPr lang="en-US" sz="2458">
                <a:solidFill>
                  <a:srgbClr val="000000"/>
                </a:solidFill>
                <a:latin typeface="Aristotelica Pro Condensed"/>
              </a:rPr>
              <a:t> SEARCH FOR 56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387333" y="699484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33684" y="7038214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54524" y="3575916"/>
            <a:ext cx="12520517" cy="114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sz="2283">
                <a:solidFill>
                  <a:srgbClr val="000000"/>
                </a:solidFill>
                <a:latin typeface="Aristotelica Pro Condensed"/>
              </a:rPr>
              <a:t>DEF HASH_FUNCTION(KEY, TABLE_SIZE):</a:t>
            </a:r>
          </a:p>
          <a:p>
            <a:pPr algn="ctr">
              <a:lnSpc>
                <a:spcPts val="3013"/>
              </a:lnSpc>
            </a:pPr>
            <a:r>
              <a:rPr lang="en-US" sz="2283">
                <a:solidFill>
                  <a:srgbClr val="000000"/>
                </a:solidFill>
                <a:latin typeface="Aristotelica Pro Condensed"/>
              </a:rPr>
              <a:t>  return key % table_size</a:t>
            </a:r>
          </a:p>
          <a:p>
            <a:pPr algn="ctr">
              <a:lnSpc>
                <a:spcPts val="30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91540" y="451944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00"/>
                </a:lnSpc>
              </a:pPr>
            </a:p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01754" y="1908311"/>
            <a:ext cx="7662735" cy="7662735"/>
          </a:xfrm>
          <a:custGeom>
            <a:avLst/>
            <a:gdLst/>
            <a:ahLst/>
            <a:cxnLst/>
            <a:rect r="r" b="b" t="t" l="l"/>
            <a:pathLst>
              <a:path h="7662735" w="7662735">
                <a:moveTo>
                  <a:pt x="0" y="0"/>
                </a:moveTo>
                <a:lnTo>
                  <a:pt x="7662735" y="0"/>
                </a:lnTo>
                <a:lnTo>
                  <a:pt x="7662735" y="7662735"/>
                </a:lnTo>
                <a:lnTo>
                  <a:pt x="0" y="7662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7333" y="3473094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7333" y="5098718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87333" y="1708124"/>
            <a:ext cx="5155050" cy="8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Let’s Apply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84" y="3476860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3684" y="5142093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05964" y="3645370"/>
            <a:ext cx="3753531" cy="38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341" spc="-23">
                <a:solidFill>
                  <a:srgbClr val="000000"/>
                </a:solidFill>
                <a:latin typeface="DM Sans"/>
              </a:rPr>
              <a:t>Construct Hash Table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7333" y="2588761"/>
            <a:ext cx="3508707" cy="38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Step by Step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29847" y="918104"/>
            <a:ext cx="4569871" cy="206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9"/>
              </a:lnSpc>
            </a:pPr>
            <a:r>
              <a:rPr lang="en-US" sz="15429">
                <a:solidFill>
                  <a:srgbClr val="000000"/>
                </a:solidFill>
                <a:latin typeface="Big Shoulders Display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64260" y="5105400"/>
            <a:ext cx="3679150" cy="106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GET INDEX BY THE HASH FUNCTION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sz="2158">
                <a:solidFill>
                  <a:srgbClr val="000000"/>
                </a:solidFill>
                <a:latin typeface="Aristotelica Pro Condensed"/>
              </a:rPr>
              <a:t> AND STORE IN THIS INDEX 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672269" y="3434994"/>
            <a:ext cx="6521704" cy="5321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DEF SEARCH_IN_TABLE(TABLE, KEY, TABLE_SIZE):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index = hash_function(key, table_size)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comparisons = 1 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while table[index] is not None: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  if table[index] == key: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    return index, comparisons 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  index = (index + 1) % table_size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  comparisons += 1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</a:t>
            </a:r>
          </a:p>
          <a:p>
            <a:pPr algn="ctr">
              <a:lnSpc>
                <a:spcPts val="3541"/>
              </a:lnSpc>
            </a:pPr>
            <a:r>
              <a:rPr lang="en-US" sz="2683">
                <a:solidFill>
                  <a:srgbClr val="000000"/>
                </a:solidFill>
                <a:latin typeface="Aristotelica Pro Condensed"/>
              </a:rPr>
              <a:t>  return None, comparisons </a:t>
            </a:r>
          </a:p>
          <a:p>
            <a:pPr algn="ctr">
              <a:lnSpc>
                <a:spcPts val="3541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22771" y="7247104"/>
            <a:ext cx="5872315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5"/>
              </a:lnSpc>
              <a:spcBef>
                <a:spcPct val="0"/>
              </a:spcBef>
            </a:pPr>
            <a:r>
              <a:rPr lang="en-US" sz="2458">
                <a:solidFill>
                  <a:srgbClr val="000000"/>
                </a:solidFill>
                <a:latin typeface="Aristotelica Pro Condensed"/>
              </a:rPr>
              <a:t> SEARCH FOR 56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387333" y="7051937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33684" y="7095312"/>
            <a:ext cx="584224" cy="5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288632" y="8412488"/>
            <a:ext cx="7475857" cy="115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08"/>
              </a:lnSpc>
            </a:pPr>
            <a:r>
              <a:rPr lang="en-US" sz="1748">
                <a:solidFill>
                  <a:srgbClr val="000000"/>
                </a:solidFill>
                <a:latin typeface="Aristotelica Pro Condensed"/>
              </a:rPr>
              <a:t>SEARCH_KEY = 56</a:t>
            </a:r>
          </a:p>
          <a:p>
            <a:pPr>
              <a:lnSpc>
                <a:spcPts val="2308"/>
              </a:lnSpc>
            </a:pPr>
            <a:r>
              <a:rPr lang="en-US" sz="1748">
                <a:solidFill>
                  <a:srgbClr val="000000"/>
                </a:solidFill>
                <a:latin typeface="Aristotelica Pro Condensed"/>
              </a:rPr>
              <a:t>index_found, comparisons = search_in_table(hash_table, search_key, table_size)</a:t>
            </a:r>
          </a:p>
          <a:p>
            <a:pPr>
              <a:lnSpc>
                <a:spcPts val="23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83888">
            <a:off x="15804645" y="5661472"/>
            <a:ext cx="2909310" cy="6226150"/>
          </a:xfrm>
          <a:custGeom>
            <a:avLst/>
            <a:gdLst/>
            <a:ahLst/>
            <a:cxnLst/>
            <a:rect r="r" b="b" t="t" l="l"/>
            <a:pathLst>
              <a:path h="6226150" w="290931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33345" y="1096701"/>
            <a:ext cx="7965635" cy="2475186"/>
            <a:chOff x="0" y="0"/>
            <a:chExt cx="3627015" cy="11270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170424"/>
            <a:ext cx="5493957" cy="4345448"/>
            <a:chOff x="0" y="0"/>
            <a:chExt cx="2501579" cy="1978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1579" cy="1978625"/>
            </a:xfrm>
            <a:custGeom>
              <a:avLst/>
              <a:gdLst/>
              <a:ahLst/>
              <a:cxnLst/>
              <a:rect r="r" b="b" t="t" l="l"/>
              <a:pathLst>
                <a:path h="1978625" w="2501579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165191" y="3571887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382760" y="1603609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4171825" y="7658747"/>
            <a:ext cx="2899314" cy="1309640"/>
          </a:xfrm>
          <a:custGeom>
            <a:avLst/>
            <a:gdLst/>
            <a:ahLst/>
            <a:cxnLst/>
            <a:rect r="r" b="b" t="t" l="l"/>
            <a:pathLst>
              <a:path h="1309640" w="2899314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333345" y="4058577"/>
            <a:ext cx="7965635" cy="2475186"/>
            <a:chOff x="0" y="0"/>
            <a:chExt cx="3627015" cy="11270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33345" y="7019538"/>
            <a:ext cx="7965635" cy="2475186"/>
            <a:chOff x="0" y="0"/>
            <a:chExt cx="3627015" cy="11270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27015" cy="1127034"/>
            </a:xfrm>
            <a:custGeom>
              <a:avLst/>
              <a:gdLst/>
              <a:ahLst/>
              <a:cxnLst/>
              <a:rect r="r" b="b" t="t" l="l"/>
              <a:pathLst>
                <a:path h="1127034" w="3627015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077773" y="4987988"/>
            <a:ext cx="1556866" cy="710320"/>
          </a:xfrm>
          <a:custGeom>
            <a:avLst/>
            <a:gdLst/>
            <a:ahLst/>
            <a:cxnLst/>
            <a:rect r="r" b="b" t="t" l="l"/>
            <a:pathLst>
              <a:path h="710320" w="1556866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683888">
            <a:off x="-602227" y="-928825"/>
            <a:ext cx="2635955" cy="5641148"/>
          </a:xfrm>
          <a:custGeom>
            <a:avLst/>
            <a:gdLst/>
            <a:ahLst/>
            <a:cxnLst/>
            <a:rect r="r" b="b" t="t" l="l"/>
            <a:pathLst>
              <a:path h="5641148" w="2635955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343506" y="-685341"/>
            <a:ext cx="3664013" cy="3564086"/>
          </a:xfrm>
          <a:custGeom>
            <a:avLst/>
            <a:gdLst/>
            <a:ahLst/>
            <a:cxnLst/>
            <a:rect r="r" b="b" t="t" l="l"/>
            <a:pathLst>
              <a:path h="3564086" w="3664013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439088" y="2177595"/>
            <a:ext cx="7987987" cy="162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 UPPER-LOWER+1</a:t>
            </a:r>
          </a:p>
          <a:p>
            <a:pPr algn="ctr">
              <a:lnSpc>
                <a:spcPts val="2592"/>
              </a:lnSpc>
            </a:pPr>
          </a:p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N-1</a:t>
            </a:r>
            <a:r>
              <a:rPr lang="en-US" sz="1963">
                <a:solidFill>
                  <a:srgbClr val="000000"/>
                </a:solidFill>
                <a:latin typeface="Aristotelica Pro Condensed"/>
              </a:rPr>
              <a:t> -0+1</a:t>
            </a:r>
          </a:p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O</a:t>
            </a:r>
            <a:r>
              <a:rPr lang="en-US" sz="1963">
                <a:solidFill>
                  <a:srgbClr val="000000"/>
                </a:solidFill>
                <a:latin typeface="Aristotelica Pro Condensed"/>
              </a:rPr>
              <a:t>(n)</a:t>
            </a:r>
          </a:p>
          <a:p>
            <a:pPr algn="ctr">
              <a:lnSpc>
                <a:spcPts val="2592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7927651" y="1915332"/>
            <a:ext cx="786489" cy="786489"/>
            <a:chOff x="0" y="0"/>
            <a:chExt cx="1048652" cy="104865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652" cy="1048652"/>
            </a:xfrm>
            <a:custGeom>
              <a:avLst/>
              <a:gdLst/>
              <a:ahLst/>
              <a:cxnLst/>
              <a:rect r="r" b="b" t="t" l="l"/>
              <a:pathLst>
                <a:path h="1048652" w="1048652">
                  <a:moveTo>
                    <a:pt x="0" y="0"/>
                  </a:moveTo>
                  <a:lnTo>
                    <a:pt x="1048652" y="0"/>
                  </a:lnTo>
                  <a:lnTo>
                    <a:pt x="1048652" y="1048652"/>
                  </a:lnTo>
                  <a:lnTo>
                    <a:pt x="0" y="1048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718911" y="5016541"/>
            <a:ext cx="786489" cy="786489"/>
            <a:chOff x="0" y="0"/>
            <a:chExt cx="1048652" cy="10486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48652" cy="1048652"/>
            </a:xfrm>
            <a:custGeom>
              <a:avLst/>
              <a:gdLst/>
              <a:ahLst/>
              <a:cxnLst/>
              <a:rect r="r" b="b" t="t" l="l"/>
              <a:pathLst>
                <a:path h="1048652" w="1048652">
                  <a:moveTo>
                    <a:pt x="0" y="0"/>
                  </a:moveTo>
                  <a:lnTo>
                    <a:pt x="1048652" y="0"/>
                  </a:lnTo>
                  <a:lnTo>
                    <a:pt x="1048652" y="1048652"/>
                  </a:lnTo>
                  <a:lnTo>
                    <a:pt x="0" y="1048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1398454">
            <a:off x="9330399" y="4487736"/>
            <a:ext cx="559572" cy="1057610"/>
          </a:xfrm>
          <a:custGeom>
            <a:avLst/>
            <a:gdLst/>
            <a:ahLst/>
            <a:cxnLst/>
            <a:rect r="r" b="b" t="t" l="l"/>
            <a:pathLst>
              <a:path h="1057610" w="559572">
                <a:moveTo>
                  <a:pt x="0" y="0"/>
                </a:moveTo>
                <a:lnTo>
                  <a:pt x="559572" y="0"/>
                </a:lnTo>
                <a:lnTo>
                  <a:pt x="559572" y="1057610"/>
                </a:lnTo>
                <a:lnTo>
                  <a:pt x="0" y="10576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248983" y="4803069"/>
            <a:ext cx="5832417" cy="108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1"/>
              </a:lnSpc>
              <a:spcBef>
                <a:spcPct val="0"/>
              </a:spcBef>
            </a:pPr>
            <a:r>
              <a:rPr lang="en-US" sz="6287">
                <a:solidFill>
                  <a:srgbClr val="000000"/>
                </a:solidFill>
                <a:latin typeface="Repo Bold Bold"/>
              </a:rPr>
              <a:t>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82074" y="1281031"/>
            <a:ext cx="7965635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CONSTRUCT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20514" y="1540596"/>
            <a:ext cx="400764" cy="35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al"/>
              </a:rPr>
              <a:t>N-1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13668" y="2799587"/>
            <a:ext cx="297061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I=0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865550" y="2133000"/>
            <a:ext cx="73938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80317" y="1428032"/>
            <a:ext cx="1820109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2838" indent="-211419" lvl="1">
              <a:lnSpc>
                <a:spcPts val="2585"/>
              </a:lnSpc>
              <a:buFont typeface="Arial"/>
              <a:buChar char="•"/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N=TABLE_SIZE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33345" y="4333433"/>
            <a:ext cx="7965635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HASH FUNCTION AND INSERT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921299" y="4665388"/>
            <a:ext cx="400764" cy="35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al"/>
              </a:rPr>
              <a:t>N-1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963625" y="5854577"/>
            <a:ext cx="297061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I=0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716433" y="5234209"/>
            <a:ext cx="73938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72145" y="4948562"/>
            <a:ext cx="8415855" cy="13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  <a:spcBef>
                <a:spcPct val="0"/>
              </a:spcBef>
            </a:pPr>
            <a:r>
              <a:rPr lang="en-US" sz="2069">
                <a:solidFill>
                  <a:srgbClr val="000000"/>
                </a:solidFill>
                <a:latin typeface="Aristotelica Pro Condensed"/>
              </a:rPr>
              <a:t> UPPER-LOWER+1</a:t>
            </a:r>
          </a:p>
          <a:p>
            <a:pPr algn="ctr">
              <a:lnSpc>
                <a:spcPts val="2731"/>
              </a:lnSpc>
              <a:spcBef>
                <a:spcPct val="0"/>
              </a:spcBef>
            </a:pPr>
          </a:p>
          <a:p>
            <a:pPr algn="ctr">
              <a:lnSpc>
                <a:spcPts val="2731"/>
              </a:lnSpc>
              <a:spcBef>
                <a:spcPct val="0"/>
              </a:spcBef>
            </a:pPr>
            <a:r>
              <a:rPr lang="en-US" sz="2069">
                <a:solidFill>
                  <a:srgbClr val="000000"/>
                </a:solidFill>
                <a:latin typeface="Aristotelica Pro Condensed"/>
              </a:rPr>
              <a:t>N-1 -0+1</a:t>
            </a:r>
          </a:p>
          <a:p>
            <a:pPr algn="ctr">
              <a:lnSpc>
                <a:spcPts val="2731"/>
              </a:lnSpc>
              <a:spcBef>
                <a:spcPct val="0"/>
              </a:spcBef>
            </a:pPr>
            <a:r>
              <a:rPr lang="en-US" sz="2069">
                <a:solidFill>
                  <a:srgbClr val="000000"/>
                </a:solidFill>
                <a:latin typeface="Aristotelica Pro Condensed"/>
              </a:rPr>
              <a:t>O(N)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85944" y="5189410"/>
            <a:ext cx="359212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O(1)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045155" y="6108353"/>
            <a:ext cx="3503517" cy="383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  <a:spcBef>
                <a:spcPct val="0"/>
              </a:spcBef>
            </a:pPr>
            <a:r>
              <a:rPr lang="en-US" sz="2358">
                <a:solidFill>
                  <a:srgbClr val="000000"/>
                </a:solidFill>
                <a:latin typeface="Aristotelica Pro Condensed"/>
              </a:rPr>
              <a:t>BOTH:O(N)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333345" y="7295763"/>
            <a:ext cx="7965635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SEARCH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634639" y="7904091"/>
            <a:ext cx="1776490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BEST CASE: O(1)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760258" y="7846941"/>
            <a:ext cx="2441730" cy="64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WORSTCASE (COLLISION OCCURANCE):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397127" y="7791197"/>
            <a:ext cx="786489" cy="786489"/>
            <a:chOff x="0" y="0"/>
            <a:chExt cx="1048652" cy="104865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48652" cy="1048652"/>
            </a:xfrm>
            <a:custGeom>
              <a:avLst/>
              <a:gdLst/>
              <a:ahLst/>
              <a:cxnLst/>
              <a:rect r="r" b="b" t="t" l="l"/>
              <a:pathLst>
                <a:path h="1048652" w="1048652">
                  <a:moveTo>
                    <a:pt x="0" y="0"/>
                  </a:moveTo>
                  <a:lnTo>
                    <a:pt x="1048652" y="0"/>
                  </a:lnTo>
                  <a:lnTo>
                    <a:pt x="1048652" y="1048652"/>
                  </a:lnTo>
                  <a:lnTo>
                    <a:pt x="0" y="1048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2641841" y="8634836"/>
            <a:ext cx="297061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I=0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553020" y="7354320"/>
            <a:ext cx="400764" cy="35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al"/>
              </a:rPr>
              <a:t>N-1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319566" y="8046966"/>
            <a:ext cx="73938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187525" y="7448163"/>
            <a:ext cx="7987987" cy="162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 UPPER-LOWER+1</a:t>
            </a:r>
          </a:p>
          <a:p>
            <a:pPr algn="ctr">
              <a:lnSpc>
                <a:spcPts val="2592"/>
              </a:lnSpc>
            </a:pPr>
          </a:p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N-1</a:t>
            </a:r>
            <a:r>
              <a:rPr lang="en-US" sz="1963">
                <a:solidFill>
                  <a:srgbClr val="000000"/>
                </a:solidFill>
                <a:latin typeface="Aristotelica Pro Condensed"/>
              </a:rPr>
              <a:t> -0+1</a:t>
            </a:r>
          </a:p>
          <a:p>
            <a:pPr algn="ctr">
              <a:lnSpc>
                <a:spcPts val="2592"/>
              </a:lnSpc>
            </a:pPr>
            <a:r>
              <a:rPr lang="en-US" sz="1963">
                <a:solidFill>
                  <a:srgbClr val="000000"/>
                </a:solidFill>
                <a:latin typeface="Aristotelica Pro Condensed"/>
              </a:rPr>
              <a:t>O</a:t>
            </a:r>
            <a:r>
              <a:rPr lang="en-US" sz="1963">
                <a:solidFill>
                  <a:srgbClr val="000000"/>
                </a:solidFill>
                <a:latin typeface="Aristotelica Pro Condensed"/>
              </a:rPr>
              <a:t>(n)</a:t>
            </a:r>
          </a:p>
          <a:p>
            <a:pPr algn="ctr">
              <a:lnSpc>
                <a:spcPts val="25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7693" y="2218670"/>
            <a:ext cx="10896012" cy="6728287"/>
          </a:xfrm>
          <a:custGeom>
            <a:avLst/>
            <a:gdLst/>
            <a:ahLst/>
            <a:cxnLst/>
            <a:rect r="r" b="b" t="t" l="l"/>
            <a:pathLst>
              <a:path h="6728287" w="10896012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0180" y="3377760"/>
            <a:ext cx="9952531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334898" y="6304487"/>
            <a:ext cx="5601010" cy="1143246"/>
            <a:chOff x="0" y="0"/>
            <a:chExt cx="2550324" cy="5205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0324" cy="520558"/>
            </a:xfrm>
            <a:custGeom>
              <a:avLst/>
              <a:gdLst/>
              <a:ahLst/>
              <a:cxnLst/>
              <a:rect r="r" b="b" t="t" l="l"/>
              <a:pathLst>
                <a:path h="520558" w="2550324">
                  <a:moveTo>
                    <a:pt x="46996" y="0"/>
                  </a:moveTo>
                  <a:lnTo>
                    <a:pt x="2503328" y="0"/>
                  </a:lnTo>
                  <a:cubicBezTo>
                    <a:pt x="2515792" y="0"/>
                    <a:pt x="2527746" y="4951"/>
                    <a:pt x="2536559" y="13765"/>
                  </a:cubicBezTo>
                  <a:cubicBezTo>
                    <a:pt x="2545373" y="22578"/>
                    <a:pt x="2550324" y="34532"/>
                    <a:pt x="2550324" y="46996"/>
                  </a:cubicBezTo>
                  <a:lnTo>
                    <a:pt x="2550324" y="473562"/>
                  </a:lnTo>
                  <a:cubicBezTo>
                    <a:pt x="2550324" y="499517"/>
                    <a:pt x="2529283" y="520558"/>
                    <a:pt x="2503328" y="520558"/>
                  </a:cubicBezTo>
                  <a:lnTo>
                    <a:pt x="46996" y="520558"/>
                  </a:lnTo>
                  <a:cubicBezTo>
                    <a:pt x="21041" y="520558"/>
                    <a:pt x="0" y="499517"/>
                    <a:pt x="0" y="473562"/>
                  </a:cubicBezTo>
                  <a:lnTo>
                    <a:pt x="0" y="46996"/>
                  </a:lnTo>
                  <a:cubicBezTo>
                    <a:pt x="0" y="21041"/>
                    <a:pt x="21041" y="0"/>
                    <a:pt x="4699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550324" cy="53008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244255">
            <a:off x="12212738" y="67630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34898" y="6240856"/>
            <a:ext cx="5601010" cy="1184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1"/>
              </a:lnSpc>
              <a:spcBef>
                <a:spcPct val="0"/>
              </a:spcBef>
            </a:pPr>
            <a:r>
              <a:rPr lang="en-US" sz="7258">
                <a:solidFill>
                  <a:srgbClr val="000000"/>
                </a:solidFill>
                <a:latin typeface="Aristotelica Pro Condensed"/>
              </a:rPr>
              <a:t>DONE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70704" y="4083909"/>
            <a:ext cx="1997312" cy="533827"/>
          </a:xfrm>
          <a:custGeom>
            <a:avLst/>
            <a:gdLst/>
            <a:ahLst/>
            <a:cxnLst/>
            <a:rect r="r" b="b" t="t" l="l"/>
            <a:pathLst>
              <a:path h="533827" w="1997312">
                <a:moveTo>
                  <a:pt x="0" y="0"/>
                </a:moveTo>
                <a:lnTo>
                  <a:pt x="1997312" y="0"/>
                </a:lnTo>
                <a:lnTo>
                  <a:pt x="1997312" y="533827"/>
                </a:lnTo>
                <a:lnTo>
                  <a:pt x="0" y="533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95758" y="4814843"/>
            <a:ext cx="2459336" cy="657313"/>
          </a:xfrm>
          <a:custGeom>
            <a:avLst/>
            <a:gdLst/>
            <a:ahLst/>
            <a:cxnLst/>
            <a:rect r="r" b="b" t="t" l="l"/>
            <a:pathLst>
              <a:path h="657313" w="2459336">
                <a:moveTo>
                  <a:pt x="0" y="0"/>
                </a:moveTo>
                <a:lnTo>
                  <a:pt x="2459336" y="0"/>
                </a:lnTo>
                <a:lnTo>
                  <a:pt x="2459336" y="657314"/>
                </a:lnTo>
                <a:lnTo>
                  <a:pt x="0" y="6573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69239" y="3797062"/>
            <a:ext cx="9043516" cy="156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</a:pPr>
            <a:r>
              <a:rPr lang="en-US" sz="2299">
                <a:solidFill>
                  <a:srgbClr val="000000"/>
                </a:solidFill>
                <a:latin typeface="Arial"/>
              </a:rPr>
              <a:t>THE IDEA OF HASHING IS TO MAP KEYS OF A GIVEN FILE OF SIZE N INTO A TABLE OF SIZE M, CALLED THE HASH TABLE, BY USING A PREDEFINED FUNCTION, CALLED THE </a:t>
            </a:r>
          </a:p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Arial"/>
              </a:rPr>
              <a:t>HASH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82835" y="2274305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29935" y="5601853"/>
            <a:ext cx="2459336" cy="657313"/>
          </a:xfrm>
          <a:custGeom>
            <a:avLst/>
            <a:gdLst/>
            <a:ahLst/>
            <a:cxnLst/>
            <a:rect r="r" b="b" t="t" l="l"/>
            <a:pathLst>
              <a:path h="657313" w="2459336">
                <a:moveTo>
                  <a:pt x="0" y="0"/>
                </a:moveTo>
                <a:lnTo>
                  <a:pt x="2459336" y="0"/>
                </a:lnTo>
                <a:lnTo>
                  <a:pt x="2459336" y="657313"/>
                </a:lnTo>
                <a:lnTo>
                  <a:pt x="0" y="657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81344" y="5629945"/>
            <a:ext cx="7725311" cy="49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7775" indent="-278887" lvl="1">
              <a:lnSpc>
                <a:spcPts val="3616"/>
              </a:lnSpc>
              <a:buFont typeface="Arial"/>
              <a:buChar char="•"/>
            </a:pPr>
            <a:r>
              <a:rPr lang="en-US" sz="2583" spc="-25">
                <a:solidFill>
                  <a:srgbClr val="000000"/>
                </a:solidFill>
                <a:latin typeface="Arial"/>
              </a:rPr>
              <a:t>Hash Function: Maps key values to positions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636422" y="6630641"/>
            <a:ext cx="2199351" cy="587826"/>
          </a:xfrm>
          <a:custGeom>
            <a:avLst/>
            <a:gdLst/>
            <a:ahLst/>
            <a:cxnLst/>
            <a:rect r="r" b="b" t="t" l="l"/>
            <a:pathLst>
              <a:path h="587826" w="2199351">
                <a:moveTo>
                  <a:pt x="0" y="0"/>
                </a:moveTo>
                <a:lnTo>
                  <a:pt x="2199351" y="0"/>
                </a:lnTo>
                <a:lnTo>
                  <a:pt x="2199351" y="587827"/>
                </a:lnTo>
                <a:lnTo>
                  <a:pt x="0" y="5878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31749" y="6747749"/>
            <a:ext cx="7918496" cy="42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6" indent="-248283" lvl="1">
              <a:lnSpc>
                <a:spcPts val="303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rial"/>
              </a:rPr>
              <a:t>HASH TABLE: A TABLE THAT HOLDS THE RECORDS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60245" y="1028700"/>
            <a:ext cx="11624773" cy="8229600"/>
            <a:chOff x="0" y="0"/>
            <a:chExt cx="5293141" cy="3747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3141" cy="3747207"/>
            </a:xfrm>
            <a:custGeom>
              <a:avLst/>
              <a:gdLst/>
              <a:ahLst/>
              <a:cxnLst/>
              <a:rect r="r" b="b" t="t" l="l"/>
              <a:pathLst>
                <a:path h="3747207" w="5293141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7643" y="2037383"/>
            <a:ext cx="5456124" cy="1700931"/>
            <a:chOff x="0" y="0"/>
            <a:chExt cx="1962273" cy="611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7797" y="4050661"/>
            <a:ext cx="6035818" cy="3727118"/>
          </a:xfrm>
          <a:custGeom>
            <a:avLst/>
            <a:gdLst/>
            <a:ahLst/>
            <a:cxnLst/>
            <a:rect r="r" b="b" t="t" l="l"/>
            <a:pathLst>
              <a:path h="3727118" w="60358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70058" y="1413269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97363" y="2688794"/>
            <a:ext cx="617669" cy="888732"/>
          </a:xfrm>
          <a:custGeom>
            <a:avLst/>
            <a:gdLst/>
            <a:ahLst/>
            <a:cxnLst/>
            <a:rect r="r" b="b" t="t" l="l"/>
            <a:pathLst>
              <a:path h="888732" w="617669">
                <a:moveTo>
                  <a:pt x="0" y="0"/>
                </a:moveTo>
                <a:lnTo>
                  <a:pt x="617668" y="0"/>
                </a:lnTo>
                <a:lnTo>
                  <a:pt x="617668" y="888732"/>
                </a:lnTo>
                <a:lnTo>
                  <a:pt x="0" y="888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6837" y="6037460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6" y="0"/>
                </a:lnTo>
                <a:lnTo>
                  <a:pt x="3119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112028">
            <a:off x="2799364" y="3738314"/>
            <a:ext cx="1549641" cy="1146734"/>
          </a:xfrm>
          <a:custGeom>
            <a:avLst/>
            <a:gdLst/>
            <a:ahLst/>
            <a:cxnLst/>
            <a:rect r="r" b="b" t="t" l="l"/>
            <a:pathLst>
              <a:path h="1146734" w="1549641">
                <a:moveTo>
                  <a:pt x="0" y="0"/>
                </a:moveTo>
                <a:lnTo>
                  <a:pt x="1549641" y="0"/>
                </a:lnTo>
                <a:lnTo>
                  <a:pt x="1549641" y="1146734"/>
                </a:lnTo>
                <a:lnTo>
                  <a:pt x="0" y="1146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568853" y="1222096"/>
          <a:ext cx="1711988" cy="7842809"/>
        </p:xfrm>
        <a:graphic>
          <a:graphicData uri="http://schemas.openxmlformats.org/drawingml/2006/table">
            <a:tbl>
              <a:tblPr/>
              <a:tblGrid>
                <a:gridCol w="779100"/>
              </a:tblGrid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-10800000">
            <a:off x="15132508" y="1675014"/>
            <a:ext cx="1994229" cy="89740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463046" y="2164750"/>
            <a:ext cx="4976018" cy="11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  <a:r>
              <a:rPr lang="en-US" sz="3126">
                <a:solidFill>
                  <a:srgbClr val="000000"/>
                </a:solidFill>
                <a:latin typeface="Arial Bold"/>
              </a:rPr>
              <a:t>How did this idea appeared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1481" y="4388408"/>
            <a:ext cx="5728449" cy="326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WHAT IF I WANT TO FIND A SPECIFIC ELEMET IN AN ARRAY??</a:t>
            </a: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60473" y="1593790"/>
            <a:ext cx="528749" cy="6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7"/>
              </a:lnSpc>
              <a:spcBef>
                <a:spcPct val="0"/>
              </a:spcBef>
            </a:pPr>
            <a:r>
              <a:rPr lang="en-US" sz="4157">
                <a:solidFill>
                  <a:srgbClr val="000000"/>
                </a:solidFill>
                <a:latin typeface="Aristotelica Pro Condensed"/>
              </a:rPr>
              <a:t>50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39883" y="2830698"/>
            <a:ext cx="969928" cy="59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Aristotelica Pro Condensed"/>
              </a:rPr>
              <a:t>60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39883" y="4254531"/>
            <a:ext cx="969928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70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04641" y="5563068"/>
            <a:ext cx="440412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80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00404" y="6870431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90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00404" y="8037710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100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39064" y="1136371"/>
            <a:ext cx="6539240" cy="273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701">
                <a:solidFill>
                  <a:srgbClr val="000000"/>
                </a:solidFill>
                <a:latin typeface="Arial"/>
              </a:rPr>
              <a:t>IF WE WANT TO SEARCH ABOUT AN ELEMENT WE DO A LINEAR SEARCH AS FOLLOWS </a:t>
            </a: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Arial"/>
              </a:rPr>
              <a:t>FOR EXAMPLE FIND </a:t>
            </a:r>
            <a:r>
              <a:rPr lang="en-US" sz="2701">
                <a:solidFill>
                  <a:srgbClr val="FA0404"/>
                </a:solidFill>
                <a:latin typeface="Arial"/>
              </a:rPr>
              <a:t>80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60245" y="1028700"/>
            <a:ext cx="11624773" cy="8229600"/>
            <a:chOff x="0" y="0"/>
            <a:chExt cx="5293141" cy="3747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3141" cy="3747207"/>
            </a:xfrm>
            <a:custGeom>
              <a:avLst/>
              <a:gdLst/>
              <a:ahLst/>
              <a:cxnLst/>
              <a:rect r="r" b="b" t="t" l="l"/>
              <a:pathLst>
                <a:path h="3747207" w="5293141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7643" y="2037383"/>
            <a:ext cx="5456124" cy="1700931"/>
            <a:chOff x="0" y="0"/>
            <a:chExt cx="1962273" cy="611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7797" y="4050661"/>
            <a:ext cx="6035818" cy="3727118"/>
          </a:xfrm>
          <a:custGeom>
            <a:avLst/>
            <a:gdLst/>
            <a:ahLst/>
            <a:cxnLst/>
            <a:rect r="r" b="b" t="t" l="l"/>
            <a:pathLst>
              <a:path h="3727118" w="60358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70058" y="1413269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97363" y="2688794"/>
            <a:ext cx="617669" cy="888732"/>
          </a:xfrm>
          <a:custGeom>
            <a:avLst/>
            <a:gdLst/>
            <a:ahLst/>
            <a:cxnLst/>
            <a:rect r="r" b="b" t="t" l="l"/>
            <a:pathLst>
              <a:path h="888732" w="617669">
                <a:moveTo>
                  <a:pt x="0" y="0"/>
                </a:moveTo>
                <a:lnTo>
                  <a:pt x="617668" y="0"/>
                </a:lnTo>
                <a:lnTo>
                  <a:pt x="617668" y="888732"/>
                </a:lnTo>
                <a:lnTo>
                  <a:pt x="0" y="888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6837" y="6037460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6" y="0"/>
                </a:lnTo>
                <a:lnTo>
                  <a:pt x="3119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112028">
            <a:off x="2799364" y="3738314"/>
            <a:ext cx="1549641" cy="1146734"/>
          </a:xfrm>
          <a:custGeom>
            <a:avLst/>
            <a:gdLst/>
            <a:ahLst/>
            <a:cxnLst/>
            <a:rect r="r" b="b" t="t" l="l"/>
            <a:pathLst>
              <a:path h="1146734" w="1549641">
                <a:moveTo>
                  <a:pt x="0" y="0"/>
                </a:moveTo>
                <a:lnTo>
                  <a:pt x="1549641" y="0"/>
                </a:lnTo>
                <a:lnTo>
                  <a:pt x="1549641" y="1146734"/>
                </a:lnTo>
                <a:lnTo>
                  <a:pt x="0" y="1146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568853" y="1222096"/>
          <a:ext cx="1711988" cy="7842809"/>
        </p:xfrm>
        <a:graphic>
          <a:graphicData uri="http://schemas.openxmlformats.org/drawingml/2006/table">
            <a:tbl>
              <a:tblPr/>
              <a:tblGrid>
                <a:gridCol w="779100"/>
              </a:tblGrid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-10800000">
            <a:off x="15265071" y="2840911"/>
            <a:ext cx="1994229" cy="89740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463046" y="2164750"/>
            <a:ext cx="4976018" cy="11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  <a:r>
              <a:rPr lang="en-US" sz="3126">
                <a:solidFill>
                  <a:srgbClr val="000000"/>
                </a:solidFill>
                <a:latin typeface="Arial Bold"/>
              </a:rPr>
              <a:t>How did this idea appeared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1481" y="4388408"/>
            <a:ext cx="5728449" cy="326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WHAT IF I WANT TO FIND A SPECIFIC ELEMET IN AN ARRAY??</a:t>
            </a: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60473" y="1593790"/>
            <a:ext cx="528749" cy="6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7"/>
              </a:lnSpc>
              <a:spcBef>
                <a:spcPct val="0"/>
              </a:spcBef>
            </a:pPr>
            <a:r>
              <a:rPr lang="en-US" sz="4157">
                <a:solidFill>
                  <a:srgbClr val="000000"/>
                </a:solidFill>
                <a:latin typeface="Aristotelica Pro Condensed"/>
              </a:rPr>
              <a:t>50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39883" y="2830698"/>
            <a:ext cx="969928" cy="59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Aristotelica Pro Condensed"/>
              </a:rPr>
              <a:t>60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39883" y="4254531"/>
            <a:ext cx="969928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70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04641" y="5563068"/>
            <a:ext cx="440412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80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00404" y="6870431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90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00404" y="8037710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100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39064" y="1136371"/>
            <a:ext cx="6539240" cy="273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701">
                <a:solidFill>
                  <a:srgbClr val="000000"/>
                </a:solidFill>
                <a:latin typeface="Arial"/>
              </a:rPr>
              <a:t>IF WE WANT TO SEARCH ABOUT AN ELEMENT WE DO A LINEAR SEARCH AS FOLLOWS </a:t>
            </a: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Arial"/>
              </a:rPr>
              <a:t>FOR EXAMPLE FIND </a:t>
            </a:r>
            <a:r>
              <a:rPr lang="en-US" sz="2701">
                <a:solidFill>
                  <a:srgbClr val="FA0404"/>
                </a:solidFill>
                <a:latin typeface="Arial"/>
              </a:rPr>
              <a:t>80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60245" y="1028700"/>
            <a:ext cx="11624773" cy="8229600"/>
            <a:chOff x="0" y="0"/>
            <a:chExt cx="5293141" cy="3747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3141" cy="3747207"/>
            </a:xfrm>
            <a:custGeom>
              <a:avLst/>
              <a:gdLst/>
              <a:ahLst/>
              <a:cxnLst/>
              <a:rect r="r" b="b" t="t" l="l"/>
              <a:pathLst>
                <a:path h="3747207" w="5293141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7643" y="2037383"/>
            <a:ext cx="5456124" cy="1700931"/>
            <a:chOff x="0" y="0"/>
            <a:chExt cx="1962273" cy="611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7797" y="4050661"/>
            <a:ext cx="6035818" cy="3727118"/>
          </a:xfrm>
          <a:custGeom>
            <a:avLst/>
            <a:gdLst/>
            <a:ahLst/>
            <a:cxnLst/>
            <a:rect r="r" b="b" t="t" l="l"/>
            <a:pathLst>
              <a:path h="3727118" w="60358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70058" y="1413269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97363" y="2688794"/>
            <a:ext cx="617669" cy="888732"/>
          </a:xfrm>
          <a:custGeom>
            <a:avLst/>
            <a:gdLst/>
            <a:ahLst/>
            <a:cxnLst/>
            <a:rect r="r" b="b" t="t" l="l"/>
            <a:pathLst>
              <a:path h="888732" w="617669">
                <a:moveTo>
                  <a:pt x="0" y="0"/>
                </a:moveTo>
                <a:lnTo>
                  <a:pt x="617668" y="0"/>
                </a:lnTo>
                <a:lnTo>
                  <a:pt x="617668" y="888732"/>
                </a:lnTo>
                <a:lnTo>
                  <a:pt x="0" y="888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6837" y="6037460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6" y="0"/>
                </a:lnTo>
                <a:lnTo>
                  <a:pt x="3119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112028">
            <a:off x="2799364" y="3738314"/>
            <a:ext cx="1549641" cy="1146734"/>
          </a:xfrm>
          <a:custGeom>
            <a:avLst/>
            <a:gdLst/>
            <a:ahLst/>
            <a:cxnLst/>
            <a:rect r="r" b="b" t="t" l="l"/>
            <a:pathLst>
              <a:path h="1146734" w="1549641">
                <a:moveTo>
                  <a:pt x="0" y="0"/>
                </a:moveTo>
                <a:lnTo>
                  <a:pt x="1549641" y="0"/>
                </a:lnTo>
                <a:lnTo>
                  <a:pt x="1549641" y="1146734"/>
                </a:lnTo>
                <a:lnTo>
                  <a:pt x="0" y="1146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568853" y="1222096"/>
          <a:ext cx="1711988" cy="7842809"/>
        </p:xfrm>
        <a:graphic>
          <a:graphicData uri="http://schemas.openxmlformats.org/drawingml/2006/table">
            <a:tbl>
              <a:tblPr/>
              <a:tblGrid>
                <a:gridCol w="779100"/>
              </a:tblGrid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-10800000">
            <a:off x="15265071" y="4246097"/>
            <a:ext cx="1994229" cy="89740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463046" y="2164750"/>
            <a:ext cx="4976018" cy="11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  <a:r>
              <a:rPr lang="en-US" sz="3126">
                <a:solidFill>
                  <a:srgbClr val="000000"/>
                </a:solidFill>
                <a:latin typeface="Arial Bold"/>
              </a:rPr>
              <a:t>How did this idea appeared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1481" y="4388408"/>
            <a:ext cx="5728449" cy="326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WHAT IF I WANT TO FIND A SPECIFIC ELEMET IN AN ARRAY??</a:t>
            </a: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60473" y="1593790"/>
            <a:ext cx="528749" cy="6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7"/>
              </a:lnSpc>
              <a:spcBef>
                <a:spcPct val="0"/>
              </a:spcBef>
            </a:pPr>
            <a:r>
              <a:rPr lang="en-US" sz="4157">
                <a:solidFill>
                  <a:srgbClr val="000000"/>
                </a:solidFill>
                <a:latin typeface="Aristotelica Pro Condensed"/>
              </a:rPr>
              <a:t>50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39883" y="2830698"/>
            <a:ext cx="969928" cy="59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Aristotelica Pro Condensed"/>
              </a:rPr>
              <a:t>60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39883" y="4254531"/>
            <a:ext cx="969928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70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04641" y="5563068"/>
            <a:ext cx="440412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80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00404" y="6870431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90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00404" y="8037710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100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39064" y="1136371"/>
            <a:ext cx="6539240" cy="273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701">
                <a:solidFill>
                  <a:srgbClr val="000000"/>
                </a:solidFill>
                <a:latin typeface="Arial"/>
              </a:rPr>
              <a:t>IF WE WANT TO SEARCH ABOUT AN ELEMENT WE DO A LINEAR SEARCH AS FOLLOWS </a:t>
            </a: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Arial"/>
              </a:rPr>
              <a:t>FOR EXAMPLE FIND </a:t>
            </a:r>
            <a:r>
              <a:rPr lang="en-US" sz="2701">
                <a:solidFill>
                  <a:srgbClr val="FA0404"/>
                </a:solidFill>
                <a:latin typeface="Arial"/>
              </a:rPr>
              <a:t>80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2183004" y="-116698"/>
            <a:ext cx="7820097" cy="4308162"/>
          </a:xfrm>
          <a:custGeom>
            <a:avLst/>
            <a:gdLst/>
            <a:ahLst/>
            <a:cxnLst/>
            <a:rect r="r" b="b" t="t" l="l"/>
            <a:pathLst>
              <a:path h="4308162" w="7820097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60245" y="1028700"/>
            <a:ext cx="11624773" cy="8229600"/>
            <a:chOff x="0" y="0"/>
            <a:chExt cx="5293141" cy="3747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3141" cy="3747207"/>
            </a:xfrm>
            <a:custGeom>
              <a:avLst/>
              <a:gdLst/>
              <a:ahLst/>
              <a:cxnLst/>
              <a:rect r="r" b="b" t="t" l="l"/>
              <a:pathLst>
                <a:path h="3747207" w="5293141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7643" y="2037383"/>
            <a:ext cx="5456124" cy="1700931"/>
            <a:chOff x="0" y="0"/>
            <a:chExt cx="1962273" cy="611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2273" cy="611733"/>
            </a:xfrm>
            <a:custGeom>
              <a:avLst/>
              <a:gdLst/>
              <a:ahLst/>
              <a:cxnLst/>
              <a:rect r="r" b="b" t="t" l="l"/>
              <a:pathLst>
                <a:path h="611733" w="196227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7797" y="4050661"/>
            <a:ext cx="6035818" cy="3727118"/>
          </a:xfrm>
          <a:custGeom>
            <a:avLst/>
            <a:gdLst/>
            <a:ahLst/>
            <a:cxnLst/>
            <a:rect r="r" b="b" t="t" l="l"/>
            <a:pathLst>
              <a:path h="3727118" w="60358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70058" y="1413269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533475">
            <a:off x="14640608" y="8018200"/>
            <a:ext cx="3896408" cy="2146567"/>
          </a:xfrm>
          <a:custGeom>
            <a:avLst/>
            <a:gdLst/>
            <a:ahLst/>
            <a:cxnLst/>
            <a:rect r="r" b="b" t="t" l="l"/>
            <a:pathLst>
              <a:path h="2146567" w="3896408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97363" y="2688794"/>
            <a:ext cx="617669" cy="888732"/>
          </a:xfrm>
          <a:custGeom>
            <a:avLst/>
            <a:gdLst/>
            <a:ahLst/>
            <a:cxnLst/>
            <a:rect r="r" b="b" t="t" l="l"/>
            <a:pathLst>
              <a:path h="888732" w="617669">
                <a:moveTo>
                  <a:pt x="0" y="0"/>
                </a:moveTo>
                <a:lnTo>
                  <a:pt x="617668" y="0"/>
                </a:lnTo>
                <a:lnTo>
                  <a:pt x="617668" y="888732"/>
                </a:lnTo>
                <a:lnTo>
                  <a:pt x="0" y="888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6837" y="6037460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6" y="0"/>
                </a:lnTo>
                <a:lnTo>
                  <a:pt x="3119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112028">
            <a:off x="2799364" y="3738314"/>
            <a:ext cx="1549641" cy="1146734"/>
          </a:xfrm>
          <a:custGeom>
            <a:avLst/>
            <a:gdLst/>
            <a:ahLst/>
            <a:cxnLst/>
            <a:rect r="r" b="b" t="t" l="l"/>
            <a:pathLst>
              <a:path h="1146734" w="1549641">
                <a:moveTo>
                  <a:pt x="0" y="0"/>
                </a:moveTo>
                <a:lnTo>
                  <a:pt x="1549641" y="0"/>
                </a:lnTo>
                <a:lnTo>
                  <a:pt x="1549641" y="1146734"/>
                </a:lnTo>
                <a:lnTo>
                  <a:pt x="0" y="1146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568853" y="1222096"/>
          <a:ext cx="1711988" cy="7842809"/>
        </p:xfrm>
        <a:graphic>
          <a:graphicData uri="http://schemas.openxmlformats.org/drawingml/2006/table">
            <a:tbl>
              <a:tblPr/>
              <a:tblGrid>
                <a:gridCol w="779100"/>
              </a:tblGrid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1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41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-10800000">
            <a:off x="15265071" y="5275187"/>
            <a:ext cx="1994229" cy="89740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13681005" y="5408407"/>
            <a:ext cx="1487684" cy="900049"/>
          </a:xfrm>
          <a:prstGeom prst="rect">
            <a:avLst/>
          </a:prstGeom>
        </p:spPr>
      </p:pic>
      <p:sp>
        <p:nvSpPr>
          <p:cNvPr name="Freeform 19" id="19"/>
          <p:cNvSpPr/>
          <p:nvPr/>
        </p:nvSpPr>
        <p:spPr>
          <a:xfrm flipH="false" flipV="false" rot="0">
            <a:off x="7865147" y="4927675"/>
            <a:ext cx="4928959" cy="2378223"/>
          </a:xfrm>
          <a:custGeom>
            <a:avLst/>
            <a:gdLst/>
            <a:ahLst/>
            <a:cxnLst/>
            <a:rect r="r" b="b" t="t" l="l"/>
            <a:pathLst>
              <a:path h="2378223" w="4928959">
                <a:moveTo>
                  <a:pt x="0" y="0"/>
                </a:moveTo>
                <a:lnTo>
                  <a:pt x="4928959" y="0"/>
                </a:lnTo>
                <a:lnTo>
                  <a:pt x="4928959" y="2378223"/>
                </a:lnTo>
                <a:lnTo>
                  <a:pt x="0" y="237822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63046" y="2164750"/>
            <a:ext cx="4976018" cy="11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  <a:r>
              <a:rPr lang="en-US" sz="3126">
                <a:solidFill>
                  <a:srgbClr val="000000"/>
                </a:solidFill>
                <a:latin typeface="Arial Bold"/>
              </a:rPr>
              <a:t>How did this idea appeared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481" y="4388408"/>
            <a:ext cx="5728449" cy="326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WHAT IF I WANT TO FIND A SPECIFIC ELEMET IN AN ARRAY??</a:t>
            </a: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</a:pPr>
          </a:p>
          <a:p>
            <a:pPr algn="ctr">
              <a:lnSpc>
                <a:spcPts val="258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160473" y="1593790"/>
            <a:ext cx="528749" cy="67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7"/>
              </a:lnSpc>
              <a:spcBef>
                <a:spcPct val="0"/>
              </a:spcBef>
            </a:pPr>
            <a:r>
              <a:rPr lang="en-US" sz="4157">
                <a:solidFill>
                  <a:srgbClr val="000000"/>
                </a:solidFill>
                <a:latin typeface="Aristotelica Pro Condensed"/>
              </a:rPr>
              <a:t>50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939883" y="2830698"/>
            <a:ext cx="969928" cy="59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Aristotelica Pro Condensed"/>
              </a:rPr>
              <a:t>60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39883" y="4254531"/>
            <a:ext cx="969928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70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204641" y="5563068"/>
            <a:ext cx="440412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80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000404" y="6870431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90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00404" y="8037710"/>
            <a:ext cx="848886" cy="60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590">
                <a:solidFill>
                  <a:srgbClr val="000000"/>
                </a:solidFill>
                <a:latin typeface="Aristotelica Pro Condensed"/>
              </a:rPr>
              <a:t>100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39064" y="1136371"/>
            <a:ext cx="6539240" cy="273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701">
                <a:solidFill>
                  <a:srgbClr val="000000"/>
                </a:solidFill>
                <a:latin typeface="Arial"/>
              </a:rPr>
              <a:t>IF WE WANT TO SEARCH ABOUT AN ELEMENT WE DO A LINEAR SEARCH AS FOLLOWS </a:t>
            </a: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</a:pPr>
          </a:p>
          <a:p>
            <a:pPr algn="ctr">
              <a:lnSpc>
                <a:spcPts val="3566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Arial"/>
              </a:rPr>
              <a:t>FOR EXAMPLE FIND </a:t>
            </a:r>
            <a:r>
              <a:rPr lang="en-US" sz="2701">
                <a:solidFill>
                  <a:srgbClr val="FA0404"/>
                </a:solidFill>
                <a:latin typeface="Arial"/>
              </a:rPr>
              <a:t>80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83589" y="5573862"/>
            <a:ext cx="5996830" cy="62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4"/>
              </a:lnSpc>
            </a:pPr>
            <a:r>
              <a:rPr lang="en-US" sz="1905">
                <a:solidFill>
                  <a:srgbClr val="000000"/>
                </a:solidFill>
                <a:latin typeface="Aristotelica Pro Condensed"/>
              </a:rPr>
              <a:t>THEREFORE , THE TIME COMPLEXITY HERE IS O(N)</a:t>
            </a:r>
          </a:p>
          <a:p>
            <a:pPr algn="ctr">
              <a:lnSpc>
                <a:spcPts val="2514"/>
              </a:lnSpc>
              <a:spcBef>
                <a:spcPct val="0"/>
              </a:spcBef>
            </a:pPr>
            <a:r>
              <a:rPr lang="en-US" sz="1905">
                <a:solidFill>
                  <a:srgbClr val="000000"/>
                </a:solidFill>
                <a:latin typeface="Aristotelica Pro Condensed"/>
              </a:rPr>
              <a:t>WHILE I CAN DO IT O(1) BY USING  HASHING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9239" y="1028700"/>
            <a:ext cx="9043516" cy="8229600"/>
          </a:xfrm>
          <a:custGeom>
            <a:avLst/>
            <a:gdLst/>
            <a:ahLst/>
            <a:cxnLst/>
            <a:rect r="r" b="b" t="t" l="l"/>
            <a:pathLst>
              <a:path h="8229600" w="9043516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28929" y="5664503"/>
            <a:ext cx="2276121" cy="608345"/>
          </a:xfrm>
          <a:custGeom>
            <a:avLst/>
            <a:gdLst/>
            <a:ahLst/>
            <a:cxnLst/>
            <a:rect r="r" b="b" t="t" l="l"/>
            <a:pathLst>
              <a:path h="608345" w="2276121">
                <a:moveTo>
                  <a:pt x="0" y="0"/>
                </a:moveTo>
                <a:lnTo>
                  <a:pt x="2276122" y="0"/>
                </a:lnTo>
                <a:lnTo>
                  <a:pt x="2276122" y="608345"/>
                </a:lnTo>
                <a:lnTo>
                  <a:pt x="0" y="6083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48407" y="1791342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Strategy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7743" y="3795393"/>
            <a:ext cx="8686508" cy="163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4"/>
              </a:lnSpc>
            </a:pPr>
            <a:r>
              <a:rPr lang="en-US" sz="3291">
                <a:solidFill>
                  <a:srgbClr val="000000"/>
                </a:solidFill>
                <a:latin typeface="Aristotelica Pro Condensed"/>
              </a:rPr>
              <a:t>THIS  STRATEGY IS CALLED  SPACE-FOR-TIME TRADEOFF AS WE USE MORE SPACE TO CONSUME TIME</a:t>
            </a:r>
          </a:p>
          <a:p>
            <a:pPr>
              <a:lnSpc>
                <a:spcPts val="4344"/>
              </a:lnSpc>
              <a:spcBef>
                <a:spcPct val="0"/>
              </a:spcBef>
            </a:pPr>
            <a:r>
              <a:rPr lang="en-US" sz="3291">
                <a:solidFill>
                  <a:srgbClr val="000000"/>
                </a:solidFill>
                <a:latin typeface="Aristotelica Pro Condense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38218" y="5396994"/>
            <a:ext cx="8686508" cy="171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7"/>
              </a:lnSpc>
              <a:spcBef>
                <a:spcPct val="0"/>
              </a:spcBef>
            </a:pPr>
            <a:r>
              <a:rPr lang="en-US" sz="2558">
                <a:solidFill>
                  <a:srgbClr val="000000"/>
                </a:solidFill>
                <a:latin typeface="Aristotelica Pro Condensed"/>
              </a:rPr>
              <a:t>THERE ARE TWO VARIETIES OF SPACE-FOR-TIME ALGORITHM ONE OF THEM IS PRESTRUCTURING — PREPROCESS THE INPUT TO MAKE ACCESSING ITS ELEMENTS EASIER  SO WE CAN RELATE THIS TO THE HASHING IDEA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2908" y="893992"/>
            <a:ext cx="15347355" cy="8364308"/>
          </a:xfrm>
          <a:custGeom>
            <a:avLst/>
            <a:gdLst/>
            <a:ahLst/>
            <a:cxnLst/>
            <a:rect r="r" b="b" t="t" l="l"/>
            <a:pathLst>
              <a:path h="8364308" w="15347355">
                <a:moveTo>
                  <a:pt x="0" y="0"/>
                </a:moveTo>
                <a:lnTo>
                  <a:pt x="15347355" y="0"/>
                </a:lnTo>
                <a:lnTo>
                  <a:pt x="15347355" y="8364308"/>
                </a:lnTo>
                <a:lnTo>
                  <a:pt x="0" y="836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9528" y="3686941"/>
            <a:ext cx="2968171" cy="539667"/>
          </a:xfrm>
          <a:custGeom>
            <a:avLst/>
            <a:gdLst/>
            <a:ahLst/>
            <a:cxnLst/>
            <a:rect r="r" b="b" t="t" l="l"/>
            <a:pathLst>
              <a:path h="539667" w="2968171">
                <a:moveTo>
                  <a:pt x="0" y="0"/>
                </a:moveTo>
                <a:lnTo>
                  <a:pt x="2968170" y="0"/>
                </a:lnTo>
                <a:lnTo>
                  <a:pt x="2968170" y="539667"/>
                </a:lnTo>
                <a:lnTo>
                  <a:pt x="0" y="539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5628" y="2987585"/>
            <a:ext cx="13707783" cy="472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0896" indent="-435448" lvl="1">
              <a:lnSpc>
                <a:spcPts val="5324"/>
              </a:lnSpc>
              <a:buFont typeface="Arial"/>
              <a:buChar char="•"/>
            </a:pPr>
            <a:r>
              <a:rPr lang="en-US" sz="4033">
                <a:solidFill>
                  <a:srgbClr val="000000"/>
                </a:solidFill>
                <a:latin typeface="Arial Bold"/>
              </a:rPr>
              <a:t>CLOSED HASHING, ALSO KNOWN AS OPEN ADDRESSING, IS A COLLISION RESOLUTION TECHNIQUE IN HASH TABLES WHERE WHEN A COLLISION OCCURS, THE SYSTEM SEARCHES FOR AN OPEN SLOT IN THE SAME TABLE TO STORE THE COLLIDING ELEMENT, AVOIDING EXTERNAL DATA STRUCTURES.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62839" y="7040696"/>
            <a:ext cx="559572" cy="1057610"/>
          </a:xfrm>
          <a:custGeom>
            <a:avLst/>
            <a:gdLst/>
            <a:ahLst/>
            <a:cxnLst/>
            <a:rect r="r" b="b" t="t" l="l"/>
            <a:pathLst>
              <a:path h="1057610" w="559572">
                <a:moveTo>
                  <a:pt x="0" y="0"/>
                </a:moveTo>
                <a:lnTo>
                  <a:pt x="559572" y="0"/>
                </a:lnTo>
                <a:lnTo>
                  <a:pt x="559572" y="1057610"/>
                </a:lnTo>
                <a:lnTo>
                  <a:pt x="0" y="1057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12801" y="8087216"/>
            <a:ext cx="2276121" cy="608345"/>
          </a:xfrm>
          <a:custGeom>
            <a:avLst/>
            <a:gdLst/>
            <a:ahLst/>
            <a:cxnLst/>
            <a:rect r="r" b="b" t="t" l="l"/>
            <a:pathLst>
              <a:path h="608345" w="2276121">
                <a:moveTo>
                  <a:pt x="0" y="0"/>
                </a:moveTo>
                <a:lnTo>
                  <a:pt x="2276121" y="0"/>
                </a:lnTo>
                <a:lnTo>
                  <a:pt x="2276121" y="608345"/>
                </a:lnTo>
                <a:lnTo>
                  <a:pt x="0" y="608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16586" y="5015452"/>
            <a:ext cx="6157779" cy="47625"/>
          </a:xfrm>
          <a:custGeom>
            <a:avLst/>
            <a:gdLst/>
            <a:ahLst/>
            <a:cxnLst/>
            <a:rect r="r" b="b" t="t" l="l"/>
            <a:pathLst>
              <a:path h="47625" w="6157779">
                <a:moveTo>
                  <a:pt x="0" y="0"/>
                </a:moveTo>
                <a:lnTo>
                  <a:pt x="6157778" y="0"/>
                </a:lnTo>
                <a:lnTo>
                  <a:pt x="6157778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5749" t="0" r="-13046" b="-23512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2531" y="846568"/>
            <a:ext cx="4886738" cy="88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8"/>
              </a:lnSpc>
            </a:pPr>
            <a:r>
              <a:rPr lang="en-US" sz="6638">
                <a:solidFill>
                  <a:srgbClr val="7DC7F1"/>
                </a:solidFill>
                <a:latin typeface="Nickainley Bold"/>
              </a:rPr>
              <a:t> Hahsing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20099" y="1855886"/>
            <a:ext cx="6069998" cy="88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8"/>
              </a:lnSpc>
            </a:pPr>
            <a:r>
              <a:rPr lang="en-US" sz="6638">
                <a:solidFill>
                  <a:srgbClr val="7DC7F1"/>
                </a:solidFill>
                <a:latin typeface="Nickainley Bold"/>
              </a:rPr>
              <a:t> Closed Hashing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90097" y="8215812"/>
            <a:ext cx="2276121" cy="3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sz="1958">
                <a:solidFill>
                  <a:srgbClr val="000000"/>
                </a:solidFill>
                <a:latin typeface="Aristotelica Pro Condensed"/>
              </a:rPr>
              <a:t>LINEAR PROBING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089874" y="6867475"/>
            <a:ext cx="8210436" cy="63500"/>
          </a:xfrm>
          <a:custGeom>
            <a:avLst/>
            <a:gdLst/>
            <a:ahLst/>
            <a:cxnLst/>
            <a:rect r="r" b="b" t="t" l="l"/>
            <a:pathLst>
              <a:path h="63500" w="8210436">
                <a:moveTo>
                  <a:pt x="0" y="0"/>
                </a:moveTo>
                <a:lnTo>
                  <a:pt x="8210435" y="0"/>
                </a:lnTo>
                <a:lnTo>
                  <a:pt x="8210435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5749" t="0" r="-13046" b="-23512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94300">
            <a:off x="12483955" y="6614565"/>
            <a:ext cx="551479" cy="79373"/>
          </a:xfrm>
          <a:custGeom>
            <a:avLst/>
            <a:gdLst/>
            <a:ahLst/>
            <a:cxnLst/>
            <a:rect r="r" b="b" t="t" l="l"/>
            <a:pathLst>
              <a:path h="79373" w="551479">
                <a:moveTo>
                  <a:pt x="0" y="0"/>
                </a:moveTo>
                <a:lnTo>
                  <a:pt x="551479" y="0"/>
                </a:lnTo>
                <a:lnTo>
                  <a:pt x="551479" y="79372"/>
                </a:lnTo>
                <a:lnTo>
                  <a:pt x="0" y="793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641159" t="0" r="-585310" b="-10108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94300">
            <a:off x="3359233" y="6441721"/>
            <a:ext cx="1288027" cy="47625"/>
          </a:xfrm>
          <a:custGeom>
            <a:avLst/>
            <a:gdLst/>
            <a:ahLst/>
            <a:cxnLst/>
            <a:rect r="r" b="b" t="t" l="l"/>
            <a:pathLst>
              <a:path h="47625" w="1288027">
                <a:moveTo>
                  <a:pt x="0" y="0"/>
                </a:moveTo>
                <a:lnTo>
                  <a:pt x="1288027" y="0"/>
                </a:lnTo>
                <a:lnTo>
                  <a:pt x="1288027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217333" t="0" r="-250605" b="-23512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94300">
            <a:off x="15136020" y="5683689"/>
            <a:ext cx="1288027" cy="47625"/>
          </a:xfrm>
          <a:custGeom>
            <a:avLst/>
            <a:gdLst/>
            <a:ahLst/>
            <a:cxnLst/>
            <a:rect r="r" b="b" t="t" l="l"/>
            <a:pathLst>
              <a:path h="47625" w="1288027">
                <a:moveTo>
                  <a:pt x="0" y="0"/>
                </a:moveTo>
                <a:lnTo>
                  <a:pt x="1288028" y="0"/>
                </a:lnTo>
                <a:lnTo>
                  <a:pt x="1288028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217333" t="0" r="-250605" b="-235127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51734" y="6328113"/>
            <a:ext cx="3069767" cy="97710"/>
          </a:xfrm>
          <a:custGeom>
            <a:avLst/>
            <a:gdLst/>
            <a:ahLst/>
            <a:cxnLst/>
            <a:rect r="r" b="b" t="t" l="l"/>
            <a:pathLst>
              <a:path h="97710" w="3069767">
                <a:moveTo>
                  <a:pt x="0" y="0"/>
                </a:moveTo>
                <a:lnTo>
                  <a:pt x="3069767" y="0"/>
                </a:lnTo>
                <a:lnTo>
                  <a:pt x="3069767" y="97710"/>
                </a:lnTo>
                <a:lnTo>
                  <a:pt x="0" y="977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12128" t="0" r="-26169" b="-6334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94300">
            <a:off x="8994756" y="5403459"/>
            <a:ext cx="881001" cy="104403"/>
          </a:xfrm>
          <a:custGeom>
            <a:avLst/>
            <a:gdLst/>
            <a:ahLst/>
            <a:cxnLst/>
            <a:rect r="r" b="b" t="t" l="l"/>
            <a:pathLst>
              <a:path h="104403" w="881001">
                <a:moveTo>
                  <a:pt x="0" y="0"/>
                </a:moveTo>
                <a:lnTo>
                  <a:pt x="881000" y="0"/>
                </a:lnTo>
                <a:lnTo>
                  <a:pt x="881000" y="104403"/>
                </a:lnTo>
                <a:lnTo>
                  <a:pt x="0" y="1044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317742" t="0" r="-412586" b="-52873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30843" y="5644001"/>
            <a:ext cx="5285742" cy="47625"/>
          </a:xfrm>
          <a:custGeom>
            <a:avLst/>
            <a:gdLst/>
            <a:ahLst/>
            <a:cxnLst/>
            <a:rect r="r" b="b" t="t" l="l"/>
            <a:pathLst>
              <a:path h="47625" w="5285742">
                <a:moveTo>
                  <a:pt x="0" y="0"/>
                </a:moveTo>
                <a:lnTo>
                  <a:pt x="5285743" y="0"/>
                </a:lnTo>
                <a:lnTo>
                  <a:pt x="5285743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64263" t="0" r="-20264" b="-34683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0323" y="1028700"/>
            <a:ext cx="15347355" cy="8364308"/>
          </a:xfrm>
          <a:custGeom>
            <a:avLst/>
            <a:gdLst/>
            <a:ahLst/>
            <a:cxnLst/>
            <a:rect r="r" b="b" t="t" l="l"/>
            <a:pathLst>
              <a:path h="8364308" w="15347355">
                <a:moveTo>
                  <a:pt x="0" y="0"/>
                </a:moveTo>
                <a:lnTo>
                  <a:pt x="15347354" y="0"/>
                </a:lnTo>
                <a:lnTo>
                  <a:pt x="15347354" y="8364308"/>
                </a:lnTo>
                <a:lnTo>
                  <a:pt x="0" y="836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2531" y="846568"/>
            <a:ext cx="4886738" cy="88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8"/>
              </a:lnSpc>
            </a:pPr>
            <a:r>
              <a:rPr lang="en-US" sz="6638">
                <a:solidFill>
                  <a:srgbClr val="7DC7F1"/>
                </a:solidFill>
                <a:latin typeface="Nickainley Bold"/>
              </a:rPr>
              <a:t> collision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7418" y="3313366"/>
            <a:ext cx="14853164" cy="248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2"/>
              </a:lnSpc>
            </a:pPr>
          </a:p>
          <a:p>
            <a:pPr algn="ctr">
              <a:lnSpc>
                <a:spcPts val="6622"/>
              </a:lnSpc>
              <a:spcBef>
                <a:spcPct val="0"/>
              </a:spcBef>
            </a:pPr>
            <a:r>
              <a:rPr lang="en-US" sz="5016">
                <a:solidFill>
                  <a:srgbClr val="000000"/>
                </a:solidFill>
                <a:latin typeface="Aristotelica Pro Condensed"/>
              </a:rPr>
              <a:t>Collision in hashing occurs when two distinct keys are mapped to the same location in a hash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DAF4X8mDi6k</dc:identifier>
  <dcterms:modified xsi:type="dcterms:W3CDTF">2011-08-01T06:04:30Z</dcterms:modified>
  <cp:revision>1</cp:revision>
  <dc:title>Closed</dc:title>
</cp:coreProperties>
</file>