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9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F6F9C-611D-44F7-B72A-C1AEFDD72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9131B1-F869-4AD8-AAD3-6F86258F6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CA0C20-E4DF-48C9-B7CD-09A5E10A4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C434-AEAC-41E7-ABA2-B031A9D4B857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617DA6-0F05-4B4C-B854-96EE4EAF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BF06D8-E069-4BA3-97A8-DAD7D4A8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BB45-D578-447C-B599-1F90878FC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69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70B50A-D80E-4E90-A371-9F53E845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6293866-6AA2-4C7B-A72E-3A5D6EA83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EA7D2E-50E0-4286-88A7-3E5964C6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C434-AEAC-41E7-ABA2-B031A9D4B857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41579A-D69D-4B42-B45E-78DCE04D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009964-A4F9-4E14-A00B-98CF1D33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BB45-D578-447C-B599-1F90878FC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61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6F3D768-E026-460A-A50C-DA2835776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B855194-9251-43F0-A2C4-C3C4C73D1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093E1B-6179-4BFA-AAE1-B088424C2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C434-AEAC-41E7-ABA2-B031A9D4B857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DAE1B0-87DB-4715-9CD8-D8A673D2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19F26D-03FF-43F3-929E-D5043AE7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BB45-D578-447C-B599-1F90878FC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29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18491F-5B7E-400B-8A49-8FF5086FC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65CB26-CC15-4744-80A2-747B49E51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CE9C5C-E27C-41A0-B18A-0C9C3231B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C434-AEAC-41E7-ABA2-B031A9D4B857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7BFE9B-D527-42E1-96F7-2B433A2F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4D1BB6-1370-4DE4-977C-9B48D33B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BB45-D578-447C-B599-1F90878FC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42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0FB65D-A545-496B-A315-B23410013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DD1683-F31D-4CD2-BEBE-AF24F2D91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39370A-B333-478A-B816-E8E6F3D5F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C434-AEAC-41E7-ABA2-B031A9D4B857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3FBD12-5368-43D5-AC2B-AE69851D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076B84-35CB-4BE9-94E1-E08DEABF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BB45-D578-447C-B599-1F90878FC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59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8D62C8-B7A9-4EFA-9E73-216C482C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18A56-7D43-4AA4-A7AB-E9267D5FF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722491-15F8-40C3-8B0C-7746062DC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C16EDA-A2B7-496C-9276-EACB942F5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C434-AEAC-41E7-ABA2-B031A9D4B857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1D06DC-CD4B-43DF-B912-FB531C72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F4D7D3-D6E0-4D7B-BB74-0D29D02F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BB45-D578-447C-B599-1F90878FC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77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3147D5-3C6D-4F1E-B53E-AA3CEA86F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BE483E-4CB9-4BF8-AD40-C21E5FCA6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92DA88-55F7-4A31-90E9-87849AFB5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BC6A9D9-40A7-4477-945E-97EE94DD4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7F47315-D472-4D6E-91CD-15B1B632F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414BF98-6BAD-457B-938A-7942FCC5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C434-AEAC-41E7-ABA2-B031A9D4B857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0A96BF8-3485-4086-8971-FCA5F928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23F0AA5-E8CF-431C-BD62-AC359839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BB45-D578-447C-B599-1F90878FC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91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9A2D2B-F7C0-40A1-A988-A0F55A4B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67D46C2-095E-483C-AD04-EECEF2F2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C434-AEAC-41E7-ABA2-B031A9D4B857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D94450A-6126-4F25-9ED3-AAC08232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064ED0-28C7-4CFA-B34E-DF1E245E0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BB45-D578-447C-B599-1F90878FC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14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7557E47-9408-4965-BBEF-153BC021E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C434-AEAC-41E7-ABA2-B031A9D4B857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7DC2323-FE9E-402A-A82F-210A4494D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424789-9BB8-42F1-A96A-06241402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BB45-D578-447C-B599-1F90878FC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72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0E927F-C406-42AD-83B9-D988F399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081CB4-A594-4B1B-8DAA-CE994A49C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D09C8D-7118-497B-B4AE-388BACA1E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68E5AF-445A-4602-B718-F30B41A4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C434-AEAC-41E7-ABA2-B031A9D4B857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C0C2D-1002-488A-9497-830C156B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B4DA0F-E8CE-4BA1-9031-16291E50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BB45-D578-447C-B599-1F90878FC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15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3F2304-3849-40D0-BFC3-955B31566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EC817C0-5BFA-49D6-8369-CB97C6A10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90B657-A33E-4441-A87D-66690B668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D3782B-064B-4939-BA08-CB4D30F5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C434-AEAC-41E7-ABA2-B031A9D4B857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CB9F52-992B-459F-B898-5F74ACD2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F238D5-5686-4B2E-8781-0F84B7E39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BB45-D578-447C-B599-1F90878FC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8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DFFCB04-51CB-494F-9956-91FB0035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805DA4-4F8A-4F50-8A2D-FBE3550C0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B0D5AC-5F49-48C3-977B-8AFD2A362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6C434-AEAC-41E7-ABA2-B031A9D4B857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CE4DFB-00F4-4ACC-AC1E-C49D1A0EF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D73218-7E8F-40C4-885E-F6CDD0792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8BB45-D578-447C-B599-1F90878FC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97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0B660E1-6F74-4CB9-B2A3-6D572966658B}"/>
              </a:ext>
            </a:extLst>
          </p:cNvPr>
          <p:cNvSpPr txBox="1"/>
          <p:nvPr/>
        </p:nvSpPr>
        <p:spPr>
          <a:xfrm>
            <a:off x="475861" y="251926"/>
            <a:ext cx="7128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Règle : </a:t>
            </a:r>
            <a:r>
              <a:rPr lang="fr-FR" dirty="0"/>
              <a:t>Pour le nombre maximum possible de pièces différentes dans un même étage (ou niveau) :</a:t>
            </a:r>
          </a:p>
          <a:p>
            <a:endParaRPr lang="fr-FR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DF5FF456-B455-491D-9C44-9F48FE89D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433753"/>
              </p:ext>
            </p:extLst>
          </p:nvPr>
        </p:nvGraphicFramePr>
        <p:xfrm>
          <a:off x="809690" y="1447454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6565367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06645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Nombre de pièce par étage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59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931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 (1.0,   1.1)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0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 (2.0,   2.1,   2.2)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44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59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059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09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5FF28BB6-00AE-49CC-B23D-CE6BCB2F6A1A}"/>
              </a:ext>
            </a:extLst>
          </p:cNvPr>
          <p:cNvSpPr txBox="1"/>
          <p:nvPr/>
        </p:nvSpPr>
        <p:spPr>
          <a:xfrm>
            <a:off x="279918" y="158620"/>
            <a:ext cx="320973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Difficulté : </a:t>
            </a:r>
            <a:r>
              <a:rPr lang="fr-FR" sz="2000" b="1" u="sng" dirty="0">
                <a:solidFill>
                  <a:srgbClr val="00B050"/>
                </a:solidFill>
              </a:rPr>
              <a:t>Facile</a:t>
            </a:r>
          </a:p>
          <a:p>
            <a:r>
              <a:rPr lang="fr-FR" dirty="0"/>
              <a:t>Choix bon        :</a:t>
            </a:r>
          </a:p>
          <a:p>
            <a:endParaRPr lang="fr-FR" dirty="0"/>
          </a:p>
          <a:p>
            <a:r>
              <a:rPr lang="fr-FR" dirty="0"/>
              <a:t>Choix mauvais :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DE3269F-6BD8-4781-BD8C-CBB94A1406BF}"/>
              </a:ext>
            </a:extLst>
          </p:cNvPr>
          <p:cNvSpPr/>
          <p:nvPr/>
        </p:nvSpPr>
        <p:spPr>
          <a:xfrm>
            <a:off x="1884783" y="495455"/>
            <a:ext cx="288000" cy="28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F723A6A-C3FF-45AD-BE70-21F612020033}"/>
              </a:ext>
            </a:extLst>
          </p:cNvPr>
          <p:cNvSpPr/>
          <p:nvPr/>
        </p:nvSpPr>
        <p:spPr>
          <a:xfrm>
            <a:off x="1884783" y="1037999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007BAC4-55FD-46CA-9884-86AAAF4FFEDC}"/>
              </a:ext>
            </a:extLst>
          </p:cNvPr>
          <p:cNvSpPr/>
          <p:nvPr/>
        </p:nvSpPr>
        <p:spPr>
          <a:xfrm>
            <a:off x="0" y="2979000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1,0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D023E12-F4DE-4580-91D2-39216798EC74}"/>
              </a:ext>
            </a:extLst>
          </p:cNvPr>
          <p:cNvSpPr txBox="1"/>
          <p:nvPr/>
        </p:nvSpPr>
        <p:spPr>
          <a:xfrm>
            <a:off x="7776" y="1735280"/>
            <a:ext cx="1931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Etages de même niveau mais différent (pas la même pièce) :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EFDC0F3-BC61-4CB6-B6E7-ABA2C980CDBA}"/>
              </a:ext>
            </a:extLst>
          </p:cNvPr>
          <p:cNvSpPr/>
          <p:nvPr/>
        </p:nvSpPr>
        <p:spPr>
          <a:xfrm>
            <a:off x="984783" y="2977597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1,1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4B4BCB-AA03-4842-BCDA-7752DE9381B7}"/>
              </a:ext>
            </a:extLst>
          </p:cNvPr>
          <p:cNvSpPr/>
          <p:nvPr/>
        </p:nvSpPr>
        <p:spPr>
          <a:xfrm>
            <a:off x="0" y="1669472"/>
            <a:ext cx="2093442" cy="31357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CA7071-98AD-4D7A-8D29-8BDE040700D5}"/>
              </a:ext>
            </a:extLst>
          </p:cNvPr>
          <p:cNvSpPr txBox="1"/>
          <p:nvPr/>
        </p:nvSpPr>
        <p:spPr>
          <a:xfrm>
            <a:off x="706153" y="4099696"/>
            <a:ext cx="6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Etc</a:t>
            </a:r>
            <a:endParaRPr lang="fr-FR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17F4EE98-9613-4A86-94E7-74BDAA8E5399}"/>
              </a:ext>
            </a:extLst>
          </p:cNvPr>
          <p:cNvSpPr/>
          <p:nvPr/>
        </p:nvSpPr>
        <p:spPr>
          <a:xfrm>
            <a:off x="2838304" y="47636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30D74A04-EF30-4BCF-95CF-9AA99D66EC5E}"/>
              </a:ext>
            </a:extLst>
          </p:cNvPr>
          <p:cNvCxnSpPr>
            <a:cxnSpLocks/>
            <a:stCxn id="35" idx="1"/>
            <a:endCxn id="30" idx="6"/>
          </p:cNvCxnSpPr>
          <p:nvPr/>
        </p:nvCxnSpPr>
        <p:spPr>
          <a:xfrm flipH="1" flipV="1">
            <a:off x="3378304" y="5033606"/>
            <a:ext cx="688508" cy="608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F55D605-70BD-495F-8F9A-2EE5AB6BBCD4}"/>
              </a:ext>
            </a:extLst>
          </p:cNvPr>
          <p:cNvSpPr/>
          <p:nvPr/>
        </p:nvSpPr>
        <p:spPr>
          <a:xfrm>
            <a:off x="3584001" y="519403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4ABE80E-C4A4-4D22-A93D-77AC0AFC7CA2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4385010" y="4882880"/>
            <a:ext cx="3459" cy="62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6E97671D-CB32-4FA1-B3D4-B557578724E4}"/>
              </a:ext>
            </a:extLst>
          </p:cNvPr>
          <p:cNvSpPr/>
          <p:nvPr/>
        </p:nvSpPr>
        <p:spPr>
          <a:xfrm>
            <a:off x="4243190" y="5007236"/>
            <a:ext cx="288000" cy="28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A6AB562B-635D-4FBC-BA1D-7E8C1F0CD908}"/>
              </a:ext>
            </a:extLst>
          </p:cNvPr>
          <p:cNvSpPr/>
          <p:nvPr/>
        </p:nvSpPr>
        <p:spPr>
          <a:xfrm>
            <a:off x="3935010" y="5510666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C1AF94A5-E99E-4C15-B149-1605EC614E0C}"/>
              </a:ext>
            </a:extLst>
          </p:cNvPr>
          <p:cNvSpPr/>
          <p:nvPr/>
        </p:nvSpPr>
        <p:spPr>
          <a:xfrm>
            <a:off x="2838304" y="322448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95D01BCE-1461-47BE-ACDA-E2F6E10909FE}"/>
              </a:ext>
            </a:extLst>
          </p:cNvPr>
          <p:cNvCxnSpPr>
            <a:cxnSpLocks/>
            <a:stCxn id="76" idx="1"/>
            <a:endCxn id="71" idx="6"/>
          </p:cNvCxnSpPr>
          <p:nvPr/>
        </p:nvCxnSpPr>
        <p:spPr>
          <a:xfrm flipH="1" flipV="1">
            <a:off x="3378304" y="3494486"/>
            <a:ext cx="688508" cy="608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>
            <a:extLst>
              <a:ext uri="{FF2B5EF4-FFF2-40B4-BE49-F238E27FC236}">
                <a16:creationId xmlns:a16="http://schemas.microsoft.com/office/drawing/2014/main" id="{9D839833-BC55-46AA-A860-6C310CAB5723}"/>
              </a:ext>
            </a:extLst>
          </p:cNvPr>
          <p:cNvSpPr/>
          <p:nvPr/>
        </p:nvSpPr>
        <p:spPr>
          <a:xfrm>
            <a:off x="3584001" y="365491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88DF7C23-5329-4150-881C-A85F88A8968C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4385010" y="3343760"/>
            <a:ext cx="3459" cy="62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lipse 74">
            <a:extLst>
              <a:ext uri="{FF2B5EF4-FFF2-40B4-BE49-F238E27FC236}">
                <a16:creationId xmlns:a16="http://schemas.microsoft.com/office/drawing/2014/main" id="{3F97AF63-67DE-408A-814D-134CBC155D6D}"/>
              </a:ext>
            </a:extLst>
          </p:cNvPr>
          <p:cNvSpPr/>
          <p:nvPr/>
        </p:nvSpPr>
        <p:spPr>
          <a:xfrm>
            <a:off x="4243190" y="3468116"/>
            <a:ext cx="288000" cy="28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859F7E5B-C56D-44D5-99A8-E51D6D31632E}"/>
              </a:ext>
            </a:extLst>
          </p:cNvPr>
          <p:cNvSpPr/>
          <p:nvPr/>
        </p:nvSpPr>
        <p:spPr>
          <a:xfrm>
            <a:off x="3935010" y="3971546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1.0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0975310C-045D-404D-B488-57B3CBA3C990}"/>
              </a:ext>
            </a:extLst>
          </p:cNvPr>
          <p:cNvSpPr/>
          <p:nvPr/>
        </p:nvSpPr>
        <p:spPr>
          <a:xfrm>
            <a:off x="2838304" y="1688564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0C0AE914-1809-49AE-952F-56CF6D19A6B9}"/>
              </a:ext>
            </a:extLst>
          </p:cNvPr>
          <p:cNvCxnSpPr>
            <a:cxnSpLocks/>
            <a:stCxn id="83" idx="1"/>
            <a:endCxn id="78" idx="6"/>
          </p:cNvCxnSpPr>
          <p:nvPr/>
        </p:nvCxnSpPr>
        <p:spPr>
          <a:xfrm flipH="1" flipV="1">
            <a:off x="3378304" y="1958564"/>
            <a:ext cx="688508" cy="608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>
            <a:extLst>
              <a:ext uri="{FF2B5EF4-FFF2-40B4-BE49-F238E27FC236}">
                <a16:creationId xmlns:a16="http://schemas.microsoft.com/office/drawing/2014/main" id="{4B325DB3-4E8C-45CE-98FA-77AE0BEF8F51}"/>
              </a:ext>
            </a:extLst>
          </p:cNvPr>
          <p:cNvSpPr/>
          <p:nvPr/>
        </p:nvSpPr>
        <p:spPr>
          <a:xfrm>
            <a:off x="3584001" y="211899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407B15E5-4491-4BB9-AED7-20C4BA0E3363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4385010" y="1807838"/>
            <a:ext cx="3459" cy="62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>
            <a:extLst>
              <a:ext uri="{FF2B5EF4-FFF2-40B4-BE49-F238E27FC236}">
                <a16:creationId xmlns:a16="http://schemas.microsoft.com/office/drawing/2014/main" id="{F99FE1CB-C054-4C39-9FD2-8AABADDAE5D0}"/>
              </a:ext>
            </a:extLst>
          </p:cNvPr>
          <p:cNvSpPr/>
          <p:nvPr/>
        </p:nvSpPr>
        <p:spPr>
          <a:xfrm>
            <a:off x="4243190" y="1932194"/>
            <a:ext cx="288000" cy="28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E646C6B0-1741-4746-8435-F3546760AF84}"/>
              </a:ext>
            </a:extLst>
          </p:cNvPr>
          <p:cNvSpPr/>
          <p:nvPr/>
        </p:nvSpPr>
        <p:spPr>
          <a:xfrm>
            <a:off x="3935010" y="2435624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2.0</a:t>
            </a: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40A9C261-CFE0-45C0-BBF3-1F3A88AE1839}"/>
              </a:ext>
            </a:extLst>
          </p:cNvPr>
          <p:cNvSpPr/>
          <p:nvPr/>
        </p:nvSpPr>
        <p:spPr>
          <a:xfrm>
            <a:off x="3935010" y="896504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3.0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E5CE5CBC-A1B0-41CB-A13C-9F4508C50DBC}"/>
              </a:ext>
            </a:extLst>
          </p:cNvPr>
          <p:cNvSpPr txBox="1"/>
          <p:nvPr/>
        </p:nvSpPr>
        <p:spPr>
          <a:xfrm>
            <a:off x="5492622" y="437834"/>
            <a:ext cx="545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peut y avoir plusieurs 	 ET 	</a:t>
            </a: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26481035-4035-414C-ACDB-46E70A5DE14C}"/>
              </a:ext>
            </a:extLst>
          </p:cNvPr>
          <p:cNvSpPr/>
          <p:nvPr/>
        </p:nvSpPr>
        <p:spPr>
          <a:xfrm>
            <a:off x="7949173" y="49545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659F1211-8428-4EE9-AB41-B0B4F3E5AC2D}"/>
              </a:ext>
            </a:extLst>
          </p:cNvPr>
          <p:cNvSpPr/>
          <p:nvPr/>
        </p:nvSpPr>
        <p:spPr>
          <a:xfrm>
            <a:off x="8836961" y="500596"/>
            <a:ext cx="288000" cy="28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FE0BF6CF-2C0B-495E-85FE-D8FD975B6430}"/>
              </a:ext>
            </a:extLst>
          </p:cNvPr>
          <p:cNvSpPr txBox="1"/>
          <p:nvPr/>
        </p:nvSpPr>
        <p:spPr>
          <a:xfrm>
            <a:off x="5492622" y="1081602"/>
            <a:ext cx="3209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Rappel sur les choix : </a:t>
            </a:r>
          </a:p>
          <a:p>
            <a:r>
              <a:rPr lang="fr-FR" dirty="0"/>
              <a:t>     : On monte d’un étage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     : On perd la partie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E08ECE6-D6DA-41BA-B8B6-1F9209798EA6}"/>
              </a:ext>
            </a:extLst>
          </p:cNvPr>
          <p:cNvSpPr/>
          <p:nvPr/>
        </p:nvSpPr>
        <p:spPr>
          <a:xfrm>
            <a:off x="5492622" y="226299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BBC59444-A6BF-4511-894E-C1F2F0171A92}"/>
              </a:ext>
            </a:extLst>
          </p:cNvPr>
          <p:cNvSpPr/>
          <p:nvPr/>
        </p:nvSpPr>
        <p:spPr>
          <a:xfrm>
            <a:off x="5492622" y="1400564"/>
            <a:ext cx="288000" cy="28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CDBFD1E6-CBB7-4884-9087-46972AFB47EF}"/>
              </a:ext>
            </a:extLst>
          </p:cNvPr>
          <p:cNvSpPr txBox="1"/>
          <p:nvPr/>
        </p:nvSpPr>
        <p:spPr>
          <a:xfrm>
            <a:off x="5219872" y="3050939"/>
            <a:ext cx="64826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Remarque :</a:t>
            </a:r>
          </a:p>
          <a:p>
            <a:r>
              <a:rPr lang="fr-FR" dirty="0"/>
              <a:t>-Quand un joueur monte d’un étage, il arrive à la pièce X.0 (étant le numéro de l’étage).</a:t>
            </a:r>
          </a:p>
          <a:p>
            <a:endParaRPr lang="fr-FR" dirty="0"/>
          </a:p>
          <a:p>
            <a:r>
              <a:rPr lang="fr-FR" dirty="0"/>
              <a:t>Raison : Simplifie le code et comme chaque partie est unique grâce à l’aléatoire que l’on génère avant le début de la partie.</a:t>
            </a:r>
          </a:p>
          <a:p>
            <a:endParaRPr lang="fr-FR" dirty="0"/>
          </a:p>
          <a:p>
            <a:r>
              <a:rPr lang="fr-FR" dirty="0"/>
              <a:t>(L’arbre complet est déjà « connu » du programme quand le joueur</a:t>
            </a:r>
          </a:p>
          <a:p>
            <a:r>
              <a:rPr lang="fr-FR" dirty="0"/>
              <a:t>commence la partie.</a:t>
            </a:r>
          </a:p>
        </p:txBody>
      </p:sp>
    </p:spTree>
    <p:extLst>
      <p:ext uri="{BB962C8B-B14F-4D97-AF65-F5344CB8AC3E}">
        <p14:creationId xmlns:p14="http://schemas.microsoft.com/office/powerpoint/2010/main" val="91108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DEA9464-38EB-42BA-8B1B-CD6BC8BEDF47}"/>
              </a:ext>
            </a:extLst>
          </p:cNvPr>
          <p:cNvSpPr txBox="1"/>
          <p:nvPr/>
        </p:nvSpPr>
        <p:spPr>
          <a:xfrm>
            <a:off x="279919" y="158620"/>
            <a:ext cx="209344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Difficulté : </a:t>
            </a:r>
            <a:r>
              <a:rPr lang="fr-FR" sz="2000" b="1" u="sng" dirty="0">
                <a:solidFill>
                  <a:srgbClr val="FFC000"/>
                </a:solidFill>
              </a:rPr>
              <a:t>Moyen</a:t>
            </a:r>
            <a:endParaRPr lang="fr-FR" b="1" u="sng" dirty="0">
              <a:solidFill>
                <a:srgbClr val="FFC000"/>
              </a:solidFill>
            </a:endParaRPr>
          </a:p>
          <a:p>
            <a:r>
              <a:rPr lang="fr-FR" dirty="0"/>
              <a:t>Choix bon        :</a:t>
            </a:r>
          </a:p>
          <a:p>
            <a:r>
              <a:rPr lang="fr-FR" dirty="0"/>
              <a:t>Choix moyen   :</a:t>
            </a:r>
          </a:p>
          <a:p>
            <a:r>
              <a:rPr lang="fr-FR" dirty="0"/>
              <a:t>Choix mauvais :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EA5E03-B75A-44FA-AE2F-62F372742701}"/>
              </a:ext>
            </a:extLst>
          </p:cNvPr>
          <p:cNvSpPr/>
          <p:nvPr/>
        </p:nvSpPr>
        <p:spPr>
          <a:xfrm>
            <a:off x="1884783" y="495455"/>
            <a:ext cx="288000" cy="28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C93510C-FF33-40A5-A630-A7240C43C580}"/>
              </a:ext>
            </a:extLst>
          </p:cNvPr>
          <p:cNvSpPr/>
          <p:nvPr/>
        </p:nvSpPr>
        <p:spPr>
          <a:xfrm>
            <a:off x="1884783" y="832290"/>
            <a:ext cx="288000" cy="288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2A0341-AA79-4093-A2CB-09EFF2DF6C3A}"/>
              </a:ext>
            </a:extLst>
          </p:cNvPr>
          <p:cNvSpPr/>
          <p:nvPr/>
        </p:nvSpPr>
        <p:spPr>
          <a:xfrm>
            <a:off x="1884783" y="116912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77A4ABE-3CC8-40CA-B374-43F23F304D35}"/>
              </a:ext>
            </a:extLst>
          </p:cNvPr>
          <p:cNvSpPr/>
          <p:nvPr/>
        </p:nvSpPr>
        <p:spPr>
          <a:xfrm>
            <a:off x="0" y="2979000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1,0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730E637-2C77-459B-B5A1-B0CE3E099280}"/>
              </a:ext>
            </a:extLst>
          </p:cNvPr>
          <p:cNvSpPr txBox="1"/>
          <p:nvPr/>
        </p:nvSpPr>
        <p:spPr>
          <a:xfrm>
            <a:off x="7776" y="1735280"/>
            <a:ext cx="1931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Etages de même niveau mais différent (pas la même pièce) :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6010F1E-A18F-4C9E-95FD-F16A87820817}"/>
              </a:ext>
            </a:extLst>
          </p:cNvPr>
          <p:cNvSpPr/>
          <p:nvPr/>
        </p:nvSpPr>
        <p:spPr>
          <a:xfrm>
            <a:off x="984783" y="2977597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1,1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CCB45-ED25-4186-AB9E-D40DDF3977CE}"/>
              </a:ext>
            </a:extLst>
          </p:cNvPr>
          <p:cNvSpPr/>
          <p:nvPr/>
        </p:nvSpPr>
        <p:spPr>
          <a:xfrm>
            <a:off x="0" y="1669472"/>
            <a:ext cx="2093442" cy="31357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62ACF91-3EE0-4F53-8D37-8C1CD028FCBB}"/>
              </a:ext>
            </a:extLst>
          </p:cNvPr>
          <p:cNvSpPr txBox="1"/>
          <p:nvPr/>
        </p:nvSpPr>
        <p:spPr>
          <a:xfrm>
            <a:off x="706153" y="4099696"/>
            <a:ext cx="6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Etc</a:t>
            </a:r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1AFF91B-4C05-4BAE-86F3-257ED22AAD6D}"/>
              </a:ext>
            </a:extLst>
          </p:cNvPr>
          <p:cNvSpPr txBox="1"/>
          <p:nvPr/>
        </p:nvSpPr>
        <p:spPr>
          <a:xfrm>
            <a:off x="2324571" y="113353"/>
            <a:ext cx="2396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choix	          OU	</a:t>
            </a:r>
          </a:p>
          <a:p>
            <a:r>
              <a:rPr lang="fr-FR" dirty="0"/>
              <a:t>Fonctionne comme en difficulté Facile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DFFEF8E-0FC6-4BCA-A1F2-88989E9C36E4}"/>
              </a:ext>
            </a:extLst>
          </p:cNvPr>
          <p:cNvSpPr/>
          <p:nvPr/>
        </p:nvSpPr>
        <p:spPr>
          <a:xfrm>
            <a:off x="3473566" y="148074"/>
            <a:ext cx="288000" cy="28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FA1B9BA5-18C9-4D3A-995A-19EAB6092F7D}"/>
              </a:ext>
            </a:extLst>
          </p:cNvPr>
          <p:cNvSpPr/>
          <p:nvPr/>
        </p:nvSpPr>
        <p:spPr>
          <a:xfrm>
            <a:off x="4280596" y="15862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2804FD2-D12B-486D-B871-7D019E66F5CE}"/>
              </a:ext>
            </a:extLst>
          </p:cNvPr>
          <p:cNvSpPr/>
          <p:nvPr/>
        </p:nvSpPr>
        <p:spPr>
          <a:xfrm>
            <a:off x="4338073" y="2422022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2.0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E4300BA-C0FC-4302-A5BF-D60C947635AA}"/>
              </a:ext>
            </a:extLst>
          </p:cNvPr>
          <p:cNvSpPr txBox="1"/>
          <p:nvPr/>
        </p:nvSpPr>
        <p:spPr>
          <a:xfrm>
            <a:off x="4785250" y="1461340"/>
            <a:ext cx="32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Cas : Si ORANGE de 1 vers 2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06A5CB4-4EDD-4487-BB51-5A6583C8867E}"/>
              </a:ext>
            </a:extLst>
          </p:cNvPr>
          <p:cNvSpPr/>
          <p:nvPr/>
        </p:nvSpPr>
        <p:spPr>
          <a:xfrm>
            <a:off x="3348262" y="509863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CE80156E-9673-4A95-9E4D-1DCF5B0989CE}"/>
              </a:ext>
            </a:extLst>
          </p:cNvPr>
          <p:cNvCxnSpPr>
            <a:cxnSpLocks/>
            <a:stCxn id="53" idx="1"/>
            <a:endCxn id="39" idx="6"/>
          </p:cNvCxnSpPr>
          <p:nvPr/>
        </p:nvCxnSpPr>
        <p:spPr>
          <a:xfrm flipH="1" flipV="1">
            <a:off x="3888262" y="5368638"/>
            <a:ext cx="578790" cy="259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20889B8-102A-4F38-9CA3-5719C27AD032}"/>
              </a:ext>
            </a:extLst>
          </p:cNvPr>
          <p:cNvSpPr/>
          <p:nvPr/>
        </p:nvSpPr>
        <p:spPr>
          <a:xfrm>
            <a:off x="4021093" y="532007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9A88F8A3-9072-4812-A508-B975A9AECE45}"/>
              </a:ext>
            </a:extLst>
          </p:cNvPr>
          <p:cNvCxnSpPr>
            <a:cxnSpLocks/>
            <a:stCxn id="44" idx="0"/>
            <a:endCxn id="37" idx="4"/>
          </p:cNvCxnSpPr>
          <p:nvPr/>
        </p:nvCxnSpPr>
        <p:spPr>
          <a:xfrm flipV="1">
            <a:off x="4788073" y="3322022"/>
            <a:ext cx="0" cy="63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45ADBD8E-01C8-47F7-B8CE-8401A0CECC9C}"/>
              </a:ext>
            </a:extLst>
          </p:cNvPr>
          <p:cNvSpPr/>
          <p:nvPr/>
        </p:nvSpPr>
        <p:spPr>
          <a:xfrm>
            <a:off x="4338073" y="3959692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1.0</a:t>
            </a:r>
          </a:p>
        </p:txBody>
      </p:sp>
      <p:cxnSp>
        <p:nvCxnSpPr>
          <p:cNvPr id="45" name="Connecteur : en arc 44">
            <a:extLst>
              <a:ext uri="{FF2B5EF4-FFF2-40B4-BE49-F238E27FC236}">
                <a16:creationId xmlns:a16="http://schemas.microsoft.com/office/drawing/2014/main" id="{8742E0DD-996B-4BBC-BD12-37B4CA3567E5}"/>
              </a:ext>
            </a:extLst>
          </p:cNvPr>
          <p:cNvCxnSpPr>
            <a:cxnSpLocks/>
            <a:stCxn id="44" idx="6"/>
            <a:endCxn id="53" idx="6"/>
          </p:cNvCxnSpPr>
          <p:nvPr/>
        </p:nvCxnSpPr>
        <p:spPr>
          <a:xfrm flipH="1">
            <a:off x="5235250" y="4409692"/>
            <a:ext cx="2823" cy="1537033"/>
          </a:xfrm>
          <a:prstGeom prst="curvedConnector3">
            <a:avLst>
              <a:gd name="adj1" fmla="val -80977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CCC71D40-04E4-48E4-A010-F6225C64069E}"/>
              </a:ext>
            </a:extLst>
          </p:cNvPr>
          <p:cNvSpPr/>
          <p:nvPr/>
        </p:nvSpPr>
        <p:spPr>
          <a:xfrm>
            <a:off x="5353689" y="4953222"/>
            <a:ext cx="288000" cy="288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8E53728B-D232-406E-A5CB-F39BCB5D7B30}"/>
              </a:ext>
            </a:extLst>
          </p:cNvPr>
          <p:cNvSpPr txBox="1"/>
          <p:nvPr/>
        </p:nvSpPr>
        <p:spPr>
          <a:xfrm>
            <a:off x="4969118" y="5157678"/>
            <a:ext cx="148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Rate 1 vers 2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85CDA295-71A5-4D94-B44F-69926CF6E048}"/>
              </a:ext>
            </a:extLst>
          </p:cNvPr>
          <p:cNvSpPr/>
          <p:nvPr/>
        </p:nvSpPr>
        <p:spPr>
          <a:xfrm>
            <a:off x="6503928" y="2404351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2.0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D3C328FD-07FE-4644-8DAC-D339FC27CCD4}"/>
              </a:ext>
            </a:extLst>
          </p:cNvPr>
          <p:cNvCxnSpPr>
            <a:cxnSpLocks/>
            <a:stCxn id="53" idx="5"/>
            <a:endCxn id="51" idx="2"/>
          </p:cNvCxnSpPr>
          <p:nvPr/>
        </p:nvCxnSpPr>
        <p:spPr>
          <a:xfrm flipV="1">
            <a:off x="5103448" y="4410896"/>
            <a:ext cx="1397860" cy="185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94A27617-E9E8-4191-A01B-75B30F390C4E}"/>
              </a:ext>
            </a:extLst>
          </p:cNvPr>
          <p:cNvSpPr/>
          <p:nvPr/>
        </p:nvSpPr>
        <p:spPr>
          <a:xfrm>
            <a:off x="6051308" y="4623450"/>
            <a:ext cx="288000" cy="28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0C504B1-32BD-4FA7-A0AB-6A0BEE361198}"/>
              </a:ext>
            </a:extLst>
          </p:cNvPr>
          <p:cNvSpPr/>
          <p:nvPr/>
        </p:nvSpPr>
        <p:spPr>
          <a:xfrm>
            <a:off x="6501308" y="3960896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1.1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5DB9832A-AC12-4DE5-AB19-1F899E198A44}"/>
              </a:ext>
            </a:extLst>
          </p:cNvPr>
          <p:cNvCxnSpPr>
            <a:cxnSpLocks/>
            <a:stCxn id="51" idx="0"/>
            <a:endCxn id="48" idx="4"/>
          </p:cNvCxnSpPr>
          <p:nvPr/>
        </p:nvCxnSpPr>
        <p:spPr>
          <a:xfrm flipV="1">
            <a:off x="6951308" y="3304351"/>
            <a:ext cx="2620" cy="65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A0BB2794-E753-4CF5-BE41-1928D75F9127}"/>
              </a:ext>
            </a:extLst>
          </p:cNvPr>
          <p:cNvSpPr/>
          <p:nvPr/>
        </p:nvSpPr>
        <p:spPr>
          <a:xfrm>
            <a:off x="4335250" y="5496725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51A04FB3-FBEF-41CB-92DD-6CBFC1A188C3}"/>
              </a:ext>
            </a:extLst>
          </p:cNvPr>
          <p:cNvCxnSpPr>
            <a:cxnSpLocks/>
            <a:stCxn id="53" idx="0"/>
            <a:endCxn id="44" idx="4"/>
          </p:cNvCxnSpPr>
          <p:nvPr/>
        </p:nvCxnSpPr>
        <p:spPr>
          <a:xfrm flipV="1">
            <a:off x="4785250" y="4859692"/>
            <a:ext cx="2823" cy="63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09F5B25E-0C2F-4CDE-8957-88F7DBA1F015}"/>
              </a:ext>
            </a:extLst>
          </p:cNvPr>
          <p:cNvSpPr/>
          <p:nvPr/>
        </p:nvSpPr>
        <p:spPr>
          <a:xfrm>
            <a:off x="4641250" y="5074249"/>
            <a:ext cx="288000" cy="28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E410CA1D-0E27-4CDD-9504-284D75AD5493}"/>
              </a:ext>
            </a:extLst>
          </p:cNvPr>
          <p:cNvSpPr txBox="1"/>
          <p:nvPr/>
        </p:nvSpPr>
        <p:spPr>
          <a:xfrm>
            <a:off x="5235250" y="-38745"/>
            <a:ext cx="2800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Rappel sur les choix : </a:t>
            </a:r>
          </a:p>
          <a:p>
            <a:r>
              <a:rPr lang="fr-FR" sz="1600" dirty="0"/>
              <a:t>     : On monte d’un étage</a:t>
            </a:r>
          </a:p>
          <a:p>
            <a:endParaRPr lang="fr-FR" sz="1600" dirty="0"/>
          </a:p>
          <a:p>
            <a:r>
              <a:rPr lang="fr-FR" sz="1600" dirty="0"/>
              <a:t>      : On tombe d’un étage</a:t>
            </a:r>
          </a:p>
          <a:p>
            <a:endParaRPr lang="fr-FR" sz="1600" dirty="0"/>
          </a:p>
          <a:p>
            <a:r>
              <a:rPr lang="fr-FR" sz="1600" dirty="0"/>
              <a:t>      : On perd la partie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B3DF1CE7-B5EB-4AFF-871C-335C890A4E71}"/>
              </a:ext>
            </a:extLst>
          </p:cNvPr>
          <p:cNvSpPr txBox="1"/>
          <p:nvPr/>
        </p:nvSpPr>
        <p:spPr>
          <a:xfrm>
            <a:off x="7688659" y="2140218"/>
            <a:ext cx="3932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Remarques : </a:t>
            </a:r>
          </a:p>
          <a:p>
            <a:endParaRPr lang="fr-FR" u="sng" dirty="0"/>
          </a:p>
          <a:p>
            <a:r>
              <a:rPr lang="fr-FR" dirty="0"/>
              <a:t>-ORANGE possible à partir de l’étage 1 vers 2, et les étage encore au dessus</a:t>
            </a:r>
          </a:p>
          <a:p>
            <a:endParaRPr lang="fr-FR" dirty="0"/>
          </a:p>
          <a:p>
            <a:r>
              <a:rPr lang="fr-FR" dirty="0"/>
              <a:t>-Le rouge à l’étage 0 est :</a:t>
            </a:r>
          </a:p>
          <a:p>
            <a:r>
              <a:rPr lang="fr-FR" dirty="0"/>
              <a:t>« Le joueur quitte le donjon »</a:t>
            </a:r>
          </a:p>
          <a:p>
            <a:endParaRPr lang="fr-FR" dirty="0"/>
          </a:p>
          <a:p>
            <a:r>
              <a:rPr lang="fr-FR" dirty="0"/>
              <a:t>-On ne peut pas entrer dans une pièce déjà visitée sauf celle de l’étage 0 (où le choix est évident : Prendre l’escalier ou quitter le donjon) 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F08DAEF0-A80A-418C-B007-CE600B6D82EC}"/>
              </a:ext>
            </a:extLst>
          </p:cNvPr>
          <p:cNvSpPr/>
          <p:nvPr/>
        </p:nvSpPr>
        <p:spPr>
          <a:xfrm>
            <a:off x="5141362" y="207455"/>
            <a:ext cx="288000" cy="28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7C66A5AC-836C-46F5-9FF1-7459F3D9996B}"/>
              </a:ext>
            </a:extLst>
          </p:cNvPr>
          <p:cNvSpPr/>
          <p:nvPr/>
        </p:nvSpPr>
        <p:spPr>
          <a:xfrm>
            <a:off x="5141362" y="688290"/>
            <a:ext cx="288000" cy="288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719E3BF8-50FC-4F0A-8884-020C727107E6}"/>
              </a:ext>
            </a:extLst>
          </p:cNvPr>
          <p:cNvSpPr/>
          <p:nvPr/>
        </p:nvSpPr>
        <p:spPr>
          <a:xfrm>
            <a:off x="5141362" y="115687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47E4980B-D274-45C9-BD62-C980EC13C6E4}"/>
              </a:ext>
            </a:extLst>
          </p:cNvPr>
          <p:cNvSpPr txBox="1"/>
          <p:nvPr/>
        </p:nvSpPr>
        <p:spPr>
          <a:xfrm>
            <a:off x="8549588" y="346808"/>
            <a:ext cx="3188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/>
              <a:t>EXEMPLE PARTIE 1 :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86828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9E8CBA8A-55D3-4768-B69C-DF7420328A0A}"/>
              </a:ext>
            </a:extLst>
          </p:cNvPr>
          <p:cNvCxnSpPr>
            <a:cxnSpLocks/>
            <a:stCxn id="45" idx="7"/>
            <a:endCxn id="53" idx="3"/>
          </p:cNvCxnSpPr>
          <p:nvPr/>
        </p:nvCxnSpPr>
        <p:spPr>
          <a:xfrm flipV="1">
            <a:off x="8944194" y="4148164"/>
            <a:ext cx="284769" cy="35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A3C60E81-FD7B-404D-859C-90314B0D33A6}"/>
              </a:ext>
            </a:extLst>
          </p:cNvPr>
          <p:cNvSpPr txBox="1"/>
          <p:nvPr/>
        </p:nvSpPr>
        <p:spPr>
          <a:xfrm>
            <a:off x="8549588" y="346808"/>
            <a:ext cx="3188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/>
              <a:t>EXEMPLE PARTIE 2 :</a:t>
            </a:r>
            <a:endParaRPr lang="fr-FR" sz="2800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E29C39F-43A3-44E6-BA9B-76AA7C047612}"/>
              </a:ext>
            </a:extLst>
          </p:cNvPr>
          <p:cNvSpPr/>
          <p:nvPr/>
        </p:nvSpPr>
        <p:spPr>
          <a:xfrm>
            <a:off x="2042743" y="2837842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2.0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6A44759-C959-4D97-8C35-93C585736885}"/>
              </a:ext>
            </a:extLst>
          </p:cNvPr>
          <p:cNvSpPr/>
          <p:nvPr/>
        </p:nvSpPr>
        <p:spPr>
          <a:xfrm>
            <a:off x="1052932" y="551445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1DA687-B1B6-44F7-94E9-7DC47DE6716C}"/>
              </a:ext>
            </a:extLst>
          </p:cNvPr>
          <p:cNvCxnSpPr>
            <a:cxnSpLocks/>
            <a:stCxn id="19" idx="1"/>
            <a:endCxn id="6" idx="6"/>
          </p:cNvCxnSpPr>
          <p:nvPr/>
        </p:nvCxnSpPr>
        <p:spPr>
          <a:xfrm flipH="1" flipV="1">
            <a:off x="1592932" y="5784458"/>
            <a:ext cx="578790" cy="259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D96E8BAC-D89C-47C5-A930-9F1C920E54D4}"/>
              </a:ext>
            </a:extLst>
          </p:cNvPr>
          <p:cNvSpPr/>
          <p:nvPr/>
        </p:nvSpPr>
        <p:spPr>
          <a:xfrm>
            <a:off x="1725763" y="573589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679615F-4B14-451B-9626-13F889F4D706}"/>
              </a:ext>
            </a:extLst>
          </p:cNvPr>
          <p:cNvCxnSpPr>
            <a:cxnSpLocks/>
            <a:stCxn id="10" idx="0"/>
            <a:endCxn id="5" idx="4"/>
          </p:cNvCxnSpPr>
          <p:nvPr/>
        </p:nvCxnSpPr>
        <p:spPr>
          <a:xfrm flipV="1">
            <a:off x="2492743" y="3737842"/>
            <a:ext cx="0" cy="63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71D53449-8854-404B-A516-2F5274C3F565}"/>
              </a:ext>
            </a:extLst>
          </p:cNvPr>
          <p:cNvSpPr/>
          <p:nvPr/>
        </p:nvSpPr>
        <p:spPr>
          <a:xfrm>
            <a:off x="2042743" y="4375512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1.0</a:t>
            </a:r>
          </a:p>
        </p:txBody>
      </p:sp>
      <p:cxnSp>
        <p:nvCxnSpPr>
          <p:cNvPr id="11" name="Connecteur : en arc 10">
            <a:extLst>
              <a:ext uri="{FF2B5EF4-FFF2-40B4-BE49-F238E27FC236}">
                <a16:creationId xmlns:a16="http://schemas.microsoft.com/office/drawing/2014/main" id="{D7FC7E57-7E58-408B-BB81-CA83D6459DEB}"/>
              </a:ext>
            </a:extLst>
          </p:cNvPr>
          <p:cNvCxnSpPr>
            <a:cxnSpLocks/>
            <a:stCxn id="10" idx="6"/>
            <a:endCxn id="19" idx="6"/>
          </p:cNvCxnSpPr>
          <p:nvPr/>
        </p:nvCxnSpPr>
        <p:spPr>
          <a:xfrm flipH="1">
            <a:off x="2939920" y="4825512"/>
            <a:ext cx="2823" cy="1537033"/>
          </a:xfrm>
          <a:prstGeom prst="curvedConnector3">
            <a:avLst>
              <a:gd name="adj1" fmla="val -80977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CE3A50AC-1B85-4165-B303-5ED9894CD300}"/>
              </a:ext>
            </a:extLst>
          </p:cNvPr>
          <p:cNvSpPr/>
          <p:nvPr/>
        </p:nvSpPr>
        <p:spPr>
          <a:xfrm>
            <a:off x="3058359" y="5369042"/>
            <a:ext cx="288000" cy="288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8B3AB23-C642-476F-90F6-F53202A47CA3}"/>
              </a:ext>
            </a:extLst>
          </p:cNvPr>
          <p:cNvSpPr txBox="1"/>
          <p:nvPr/>
        </p:nvSpPr>
        <p:spPr>
          <a:xfrm>
            <a:off x="2673788" y="5573498"/>
            <a:ext cx="148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Rate 1 vers 2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6EC3241-BE02-44FF-92DB-FAFEBAE61357}"/>
              </a:ext>
            </a:extLst>
          </p:cNvPr>
          <p:cNvSpPr/>
          <p:nvPr/>
        </p:nvSpPr>
        <p:spPr>
          <a:xfrm>
            <a:off x="4208598" y="2820171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2.0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12C14AD-6BF8-4AFF-91B9-7498B5DA12E8}"/>
              </a:ext>
            </a:extLst>
          </p:cNvPr>
          <p:cNvCxnSpPr>
            <a:cxnSpLocks/>
            <a:stCxn id="19" idx="5"/>
            <a:endCxn id="17" idx="2"/>
          </p:cNvCxnSpPr>
          <p:nvPr/>
        </p:nvCxnSpPr>
        <p:spPr>
          <a:xfrm flipV="1">
            <a:off x="2808118" y="4826716"/>
            <a:ext cx="1397860" cy="185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EB537017-9230-4342-B21A-7F9CBDA5EF35}"/>
              </a:ext>
            </a:extLst>
          </p:cNvPr>
          <p:cNvSpPr/>
          <p:nvPr/>
        </p:nvSpPr>
        <p:spPr>
          <a:xfrm>
            <a:off x="3755978" y="5039270"/>
            <a:ext cx="288000" cy="28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894B02E-E9E2-40CC-A32A-28A0C72E3D34}"/>
              </a:ext>
            </a:extLst>
          </p:cNvPr>
          <p:cNvSpPr/>
          <p:nvPr/>
        </p:nvSpPr>
        <p:spPr>
          <a:xfrm>
            <a:off x="4205978" y="4376716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1.1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156D4E9-E691-4BDE-83BC-3A7ED4F75DFC}"/>
              </a:ext>
            </a:extLst>
          </p:cNvPr>
          <p:cNvCxnSpPr>
            <a:cxnSpLocks/>
            <a:stCxn id="17" idx="0"/>
            <a:endCxn id="14" idx="4"/>
          </p:cNvCxnSpPr>
          <p:nvPr/>
        </p:nvCxnSpPr>
        <p:spPr>
          <a:xfrm flipV="1">
            <a:off x="4655978" y="3720171"/>
            <a:ext cx="2620" cy="65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F14B36F9-55AA-4532-9BB7-C57EBB75178D}"/>
              </a:ext>
            </a:extLst>
          </p:cNvPr>
          <p:cNvSpPr/>
          <p:nvPr/>
        </p:nvSpPr>
        <p:spPr>
          <a:xfrm>
            <a:off x="2039920" y="5912545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C5C6FD7-BB34-4C93-B0CF-78A7107FDC08}"/>
              </a:ext>
            </a:extLst>
          </p:cNvPr>
          <p:cNvCxnSpPr>
            <a:cxnSpLocks/>
            <a:stCxn id="19" idx="0"/>
            <a:endCxn id="10" idx="4"/>
          </p:cNvCxnSpPr>
          <p:nvPr/>
        </p:nvCxnSpPr>
        <p:spPr>
          <a:xfrm flipV="1">
            <a:off x="2489920" y="5275512"/>
            <a:ext cx="2823" cy="63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EB446DDD-9BFC-4EA1-AFBF-E19994D17303}"/>
              </a:ext>
            </a:extLst>
          </p:cNvPr>
          <p:cNvSpPr/>
          <p:nvPr/>
        </p:nvSpPr>
        <p:spPr>
          <a:xfrm>
            <a:off x="2345920" y="5490069"/>
            <a:ext cx="288000" cy="28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4ABAFE3-98B2-485A-A488-48AAAB6F7878}"/>
              </a:ext>
            </a:extLst>
          </p:cNvPr>
          <p:cNvSpPr txBox="1"/>
          <p:nvPr/>
        </p:nvSpPr>
        <p:spPr>
          <a:xfrm>
            <a:off x="279919" y="158620"/>
            <a:ext cx="209344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Difficulté : </a:t>
            </a:r>
            <a:r>
              <a:rPr lang="fr-FR" sz="2000" b="1" u="sng" dirty="0">
                <a:solidFill>
                  <a:srgbClr val="FFC000"/>
                </a:solidFill>
              </a:rPr>
              <a:t>Moyen</a:t>
            </a:r>
            <a:endParaRPr lang="fr-FR" b="1" u="sng" dirty="0">
              <a:solidFill>
                <a:srgbClr val="FFC000"/>
              </a:solidFill>
            </a:endParaRPr>
          </a:p>
          <a:p>
            <a:r>
              <a:rPr lang="fr-FR" dirty="0"/>
              <a:t>Choix bon        :</a:t>
            </a:r>
          </a:p>
          <a:p>
            <a:r>
              <a:rPr lang="fr-FR" dirty="0"/>
              <a:t>Choix moyen   :</a:t>
            </a:r>
          </a:p>
          <a:p>
            <a:r>
              <a:rPr lang="fr-FR" dirty="0"/>
              <a:t>Choix mauvais :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BEB9438-50EC-4065-84BC-46E6BD5DECA7}"/>
              </a:ext>
            </a:extLst>
          </p:cNvPr>
          <p:cNvSpPr/>
          <p:nvPr/>
        </p:nvSpPr>
        <p:spPr>
          <a:xfrm>
            <a:off x="1884783" y="495455"/>
            <a:ext cx="288000" cy="28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20A596F-3A7B-465C-8115-07E2C9A2C2E8}"/>
              </a:ext>
            </a:extLst>
          </p:cNvPr>
          <p:cNvSpPr/>
          <p:nvPr/>
        </p:nvSpPr>
        <p:spPr>
          <a:xfrm>
            <a:off x="1884783" y="832290"/>
            <a:ext cx="288000" cy="288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176229E-A992-4A8D-B251-EDC939AEFA00}"/>
              </a:ext>
            </a:extLst>
          </p:cNvPr>
          <p:cNvSpPr/>
          <p:nvPr/>
        </p:nvSpPr>
        <p:spPr>
          <a:xfrm>
            <a:off x="1884783" y="116912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A9C38356-B2F8-42A8-A475-7ACEAC88C533}"/>
              </a:ext>
            </a:extLst>
          </p:cNvPr>
          <p:cNvSpPr/>
          <p:nvPr/>
        </p:nvSpPr>
        <p:spPr>
          <a:xfrm>
            <a:off x="4511978" y="3912677"/>
            <a:ext cx="288000" cy="28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E80DA60-7123-4CA2-A484-A3379DC91E50}"/>
              </a:ext>
            </a:extLst>
          </p:cNvPr>
          <p:cNvCxnSpPr>
            <a:cxnSpLocks/>
            <a:stCxn id="17" idx="7"/>
            <a:endCxn id="31" idx="3"/>
          </p:cNvCxnSpPr>
          <p:nvPr/>
        </p:nvCxnSpPr>
        <p:spPr>
          <a:xfrm flipV="1">
            <a:off x="4974176" y="4198761"/>
            <a:ext cx="426883" cy="309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A4055C84-C01C-4E83-A592-E54CBC13E692}"/>
              </a:ext>
            </a:extLst>
          </p:cNvPr>
          <p:cNvSpPr/>
          <p:nvPr/>
        </p:nvSpPr>
        <p:spPr>
          <a:xfrm>
            <a:off x="5321978" y="3737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EE9732BE-E293-459F-9307-79840449FC54}"/>
              </a:ext>
            </a:extLst>
          </p:cNvPr>
          <p:cNvSpPr/>
          <p:nvPr/>
        </p:nvSpPr>
        <p:spPr>
          <a:xfrm>
            <a:off x="5019238" y="4229941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FE18A538-8312-41F7-90D4-3B3DA9A14F85}"/>
              </a:ext>
            </a:extLst>
          </p:cNvPr>
          <p:cNvSpPr/>
          <p:nvPr/>
        </p:nvSpPr>
        <p:spPr>
          <a:xfrm>
            <a:off x="4205978" y="1263626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3.0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17A00A4-BE53-47A5-BEBB-9A25A0579203}"/>
              </a:ext>
            </a:extLst>
          </p:cNvPr>
          <p:cNvCxnSpPr>
            <a:cxnSpLocks/>
            <a:stCxn id="14" idx="0"/>
            <a:endCxn id="34" idx="4"/>
          </p:cNvCxnSpPr>
          <p:nvPr/>
        </p:nvCxnSpPr>
        <p:spPr>
          <a:xfrm flipH="1" flipV="1">
            <a:off x="4655978" y="2163626"/>
            <a:ext cx="2620" cy="65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B1B72525-D69E-412E-AD86-F1FF9BF3A739}"/>
              </a:ext>
            </a:extLst>
          </p:cNvPr>
          <p:cNvCxnSpPr>
            <a:cxnSpLocks/>
            <a:stCxn id="14" idx="6"/>
            <a:endCxn id="17" idx="6"/>
          </p:cNvCxnSpPr>
          <p:nvPr/>
        </p:nvCxnSpPr>
        <p:spPr>
          <a:xfrm flipH="1">
            <a:off x="5105978" y="3270171"/>
            <a:ext cx="2620" cy="1556545"/>
          </a:xfrm>
          <a:prstGeom prst="curvedConnector3">
            <a:avLst>
              <a:gd name="adj1" fmla="val -493240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5B90C3D4-0C2E-4AC6-AE76-2754DF440BED}"/>
              </a:ext>
            </a:extLst>
          </p:cNvPr>
          <p:cNvSpPr/>
          <p:nvPr/>
        </p:nvSpPr>
        <p:spPr>
          <a:xfrm>
            <a:off x="6330024" y="3863842"/>
            <a:ext cx="288000" cy="288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402CEFE-02B4-4649-A876-751E363CBCE1}"/>
              </a:ext>
            </a:extLst>
          </p:cNvPr>
          <p:cNvSpPr txBox="1"/>
          <p:nvPr/>
        </p:nvSpPr>
        <p:spPr>
          <a:xfrm>
            <a:off x="9699257" y="3587913"/>
            <a:ext cx="214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Rate 2 vers 3 encore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AD08E10A-1948-4347-AC37-39568BA13D9E}"/>
              </a:ext>
            </a:extLst>
          </p:cNvPr>
          <p:cNvSpPr/>
          <p:nvPr/>
        </p:nvSpPr>
        <p:spPr>
          <a:xfrm>
            <a:off x="8175996" y="4375512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1.1</a:t>
            </a:r>
          </a:p>
        </p:txBody>
      </p:sp>
      <p:sp>
        <p:nvSpPr>
          <p:cNvPr id="46" name="Flèche : droite 45">
            <a:extLst>
              <a:ext uri="{FF2B5EF4-FFF2-40B4-BE49-F238E27FC236}">
                <a16:creationId xmlns:a16="http://schemas.microsoft.com/office/drawing/2014/main" id="{2EF61655-AEBB-4C95-A47D-2C46F6EFC9CC}"/>
              </a:ext>
            </a:extLst>
          </p:cNvPr>
          <p:cNvSpPr/>
          <p:nvPr/>
        </p:nvSpPr>
        <p:spPr>
          <a:xfrm>
            <a:off x="7278616" y="3973761"/>
            <a:ext cx="897380" cy="45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7BD64B7-B91F-4303-A3FB-CC87EC77998A}"/>
              </a:ext>
            </a:extLst>
          </p:cNvPr>
          <p:cNvSpPr/>
          <p:nvPr/>
        </p:nvSpPr>
        <p:spPr>
          <a:xfrm>
            <a:off x="8175996" y="2821140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2,1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1277457B-D844-43B1-B07E-F14558E4FCCD}"/>
              </a:ext>
            </a:extLst>
          </p:cNvPr>
          <p:cNvCxnSpPr>
            <a:cxnSpLocks/>
            <a:stCxn id="45" idx="0"/>
            <a:endCxn id="47" idx="4"/>
          </p:cNvCxnSpPr>
          <p:nvPr/>
        </p:nvCxnSpPr>
        <p:spPr>
          <a:xfrm flipV="1">
            <a:off x="8625996" y="3721140"/>
            <a:ext cx="0" cy="654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lipse 51">
            <a:extLst>
              <a:ext uri="{FF2B5EF4-FFF2-40B4-BE49-F238E27FC236}">
                <a16:creationId xmlns:a16="http://schemas.microsoft.com/office/drawing/2014/main" id="{6F6228D8-B9B9-461F-97F9-96DAC868868D}"/>
              </a:ext>
            </a:extLst>
          </p:cNvPr>
          <p:cNvSpPr/>
          <p:nvPr/>
        </p:nvSpPr>
        <p:spPr>
          <a:xfrm>
            <a:off x="8481996" y="3950161"/>
            <a:ext cx="288000" cy="28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88E1F5BB-2839-4AEC-BFF0-923DE6B6EC07}"/>
              </a:ext>
            </a:extLst>
          </p:cNvPr>
          <p:cNvSpPr/>
          <p:nvPr/>
        </p:nvSpPr>
        <p:spPr>
          <a:xfrm>
            <a:off x="9149882" y="36872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1ED9C72A-D4BE-4A57-B444-3673026DCE5D}"/>
              </a:ext>
            </a:extLst>
          </p:cNvPr>
          <p:cNvSpPr/>
          <p:nvPr/>
        </p:nvSpPr>
        <p:spPr>
          <a:xfrm>
            <a:off x="8905938" y="4209639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9552AEED-4D7F-4DFC-9599-A644BF897033}"/>
              </a:ext>
            </a:extLst>
          </p:cNvPr>
          <p:cNvCxnSpPr>
            <a:cxnSpLocks/>
            <a:stCxn id="47" idx="0"/>
            <a:endCxn id="61" idx="4"/>
          </p:cNvCxnSpPr>
          <p:nvPr/>
        </p:nvCxnSpPr>
        <p:spPr>
          <a:xfrm flipV="1">
            <a:off x="8625996" y="2164111"/>
            <a:ext cx="0" cy="65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lipse 60">
            <a:extLst>
              <a:ext uri="{FF2B5EF4-FFF2-40B4-BE49-F238E27FC236}">
                <a16:creationId xmlns:a16="http://schemas.microsoft.com/office/drawing/2014/main" id="{2E41AE25-658E-468D-B7E6-1524C902679A}"/>
              </a:ext>
            </a:extLst>
          </p:cNvPr>
          <p:cNvSpPr/>
          <p:nvPr/>
        </p:nvSpPr>
        <p:spPr>
          <a:xfrm>
            <a:off x="8175996" y="1264111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3.0</a:t>
            </a:r>
          </a:p>
        </p:txBody>
      </p:sp>
      <p:cxnSp>
        <p:nvCxnSpPr>
          <p:cNvPr id="63" name="Connecteur : en arc 62">
            <a:extLst>
              <a:ext uri="{FF2B5EF4-FFF2-40B4-BE49-F238E27FC236}">
                <a16:creationId xmlns:a16="http://schemas.microsoft.com/office/drawing/2014/main" id="{0622D598-A4EF-4016-AD6D-31529C2FFF44}"/>
              </a:ext>
            </a:extLst>
          </p:cNvPr>
          <p:cNvCxnSpPr>
            <a:cxnSpLocks/>
            <a:stCxn id="47" idx="6"/>
            <a:endCxn id="45" idx="6"/>
          </p:cNvCxnSpPr>
          <p:nvPr/>
        </p:nvCxnSpPr>
        <p:spPr>
          <a:xfrm>
            <a:off x="9075996" y="3271140"/>
            <a:ext cx="12700" cy="1554372"/>
          </a:xfrm>
          <a:prstGeom prst="curvedConnector3">
            <a:avLst>
              <a:gd name="adj1" fmla="val 8853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>
            <a:extLst>
              <a:ext uri="{FF2B5EF4-FFF2-40B4-BE49-F238E27FC236}">
                <a16:creationId xmlns:a16="http://schemas.microsoft.com/office/drawing/2014/main" id="{56E39816-8AB0-4C5A-96B9-1B7C7AAEC1F8}"/>
              </a:ext>
            </a:extLst>
          </p:cNvPr>
          <p:cNvSpPr/>
          <p:nvPr/>
        </p:nvSpPr>
        <p:spPr>
          <a:xfrm>
            <a:off x="10121563" y="3898579"/>
            <a:ext cx="288000" cy="288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FE888454-F2FF-447C-8F40-2F7A854A2AA6}"/>
              </a:ext>
            </a:extLst>
          </p:cNvPr>
          <p:cNvSpPr txBox="1"/>
          <p:nvPr/>
        </p:nvSpPr>
        <p:spPr>
          <a:xfrm>
            <a:off x="6026576" y="4194979"/>
            <a:ext cx="148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Rate 2 vers 3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74113543-9BD7-4A3C-9C4D-9FD1C3ABDB7C}"/>
              </a:ext>
            </a:extLst>
          </p:cNvPr>
          <p:cNvSpPr txBox="1"/>
          <p:nvPr/>
        </p:nvSpPr>
        <p:spPr>
          <a:xfrm>
            <a:off x="9975996" y="4246416"/>
            <a:ext cx="2956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ira dans la pièce 2.2 automatiquement</a:t>
            </a:r>
          </a:p>
          <a:p>
            <a:r>
              <a:rPr lang="fr-FR" dirty="0"/>
              <a:t>s’il réussi le choix </a:t>
            </a:r>
          </a:p>
          <a:p>
            <a:r>
              <a:rPr lang="fr-FR" dirty="0"/>
              <a:t>Sinon il perd la partie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BFA1B6FF-9432-4FD6-93F3-E3B226FE95E4}"/>
              </a:ext>
            </a:extLst>
          </p:cNvPr>
          <p:cNvSpPr txBox="1"/>
          <p:nvPr/>
        </p:nvSpPr>
        <p:spPr>
          <a:xfrm>
            <a:off x="7887185" y="5505738"/>
            <a:ext cx="20375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On ne peut pas chuter 2 fois à ce niveau sinon on retombe dans 1.0 ou 1.1 qui sont déjà visitées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081E457-9F19-49FA-A600-472D80AC5FBF}"/>
              </a:ext>
            </a:extLst>
          </p:cNvPr>
          <p:cNvSpPr txBox="1"/>
          <p:nvPr/>
        </p:nvSpPr>
        <p:spPr>
          <a:xfrm>
            <a:off x="10769635" y="5695231"/>
            <a:ext cx="130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Explication</a:t>
            </a:r>
          </a:p>
        </p:txBody>
      </p:sp>
      <p:sp>
        <p:nvSpPr>
          <p:cNvPr id="73" name="Flèche : bas 72">
            <a:extLst>
              <a:ext uri="{FF2B5EF4-FFF2-40B4-BE49-F238E27FC236}">
                <a16:creationId xmlns:a16="http://schemas.microsoft.com/office/drawing/2014/main" id="{FB917EDF-993C-479F-8520-3F75621A3226}"/>
              </a:ext>
            </a:extLst>
          </p:cNvPr>
          <p:cNvSpPr/>
          <p:nvPr/>
        </p:nvSpPr>
        <p:spPr>
          <a:xfrm>
            <a:off x="11299371" y="5446745"/>
            <a:ext cx="149290" cy="3313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Flèche : gauche 73">
            <a:extLst>
              <a:ext uri="{FF2B5EF4-FFF2-40B4-BE49-F238E27FC236}">
                <a16:creationId xmlns:a16="http://schemas.microsoft.com/office/drawing/2014/main" id="{78BC49CE-FE82-47EE-A855-78508C8D3341}"/>
              </a:ext>
            </a:extLst>
          </p:cNvPr>
          <p:cNvSpPr/>
          <p:nvPr/>
        </p:nvSpPr>
        <p:spPr>
          <a:xfrm>
            <a:off x="9975996" y="5735897"/>
            <a:ext cx="700866" cy="328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FDF82EFF-E67B-4C44-B004-7DDC6BF8FD9D}"/>
              </a:ext>
            </a:extLst>
          </p:cNvPr>
          <p:cNvSpPr txBox="1"/>
          <p:nvPr/>
        </p:nvSpPr>
        <p:spPr>
          <a:xfrm>
            <a:off x="7066219" y="2364919"/>
            <a:ext cx="1483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Car le joueur est déjà allé dans 2.0</a:t>
            </a:r>
          </a:p>
        </p:txBody>
      </p:sp>
    </p:spTree>
    <p:extLst>
      <p:ext uri="{BB962C8B-B14F-4D97-AF65-F5344CB8AC3E}">
        <p14:creationId xmlns:p14="http://schemas.microsoft.com/office/powerpoint/2010/main" val="103144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0B25A05-4C06-4126-91CE-4FA165ECC722}"/>
              </a:ext>
            </a:extLst>
          </p:cNvPr>
          <p:cNvSpPr txBox="1"/>
          <p:nvPr/>
        </p:nvSpPr>
        <p:spPr>
          <a:xfrm>
            <a:off x="279919" y="158620"/>
            <a:ext cx="209344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Difficulté : </a:t>
            </a:r>
            <a:r>
              <a:rPr lang="fr-FR" sz="2000" b="1" u="sng" dirty="0">
                <a:solidFill>
                  <a:srgbClr val="FF0000"/>
                </a:solidFill>
              </a:rPr>
              <a:t>Difficile</a:t>
            </a:r>
            <a:endParaRPr lang="fr-FR" b="1" u="sng" dirty="0">
              <a:solidFill>
                <a:srgbClr val="FF0000"/>
              </a:solidFill>
            </a:endParaRPr>
          </a:p>
          <a:p>
            <a:r>
              <a:rPr lang="fr-FR" dirty="0"/>
              <a:t>Choix bon        :</a:t>
            </a:r>
          </a:p>
          <a:p>
            <a:r>
              <a:rPr lang="fr-FR" dirty="0"/>
              <a:t>Choix moyen   :</a:t>
            </a:r>
          </a:p>
          <a:p>
            <a:r>
              <a:rPr lang="fr-FR" dirty="0"/>
              <a:t>Choix mauvais :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4C5EF8-251F-4CF8-895B-07EA9A42E73F}"/>
              </a:ext>
            </a:extLst>
          </p:cNvPr>
          <p:cNvSpPr/>
          <p:nvPr/>
        </p:nvSpPr>
        <p:spPr>
          <a:xfrm>
            <a:off x="1884783" y="495455"/>
            <a:ext cx="288000" cy="28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3FBA5F6-B6B7-43D2-8733-A1986A0FB2D7}"/>
              </a:ext>
            </a:extLst>
          </p:cNvPr>
          <p:cNvSpPr/>
          <p:nvPr/>
        </p:nvSpPr>
        <p:spPr>
          <a:xfrm>
            <a:off x="1884783" y="832290"/>
            <a:ext cx="288000" cy="288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2376416-E536-487C-9D4A-9ADB8B5D4D9C}"/>
              </a:ext>
            </a:extLst>
          </p:cNvPr>
          <p:cNvSpPr/>
          <p:nvPr/>
        </p:nvSpPr>
        <p:spPr>
          <a:xfrm>
            <a:off x="1884783" y="116912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2542805-542D-44E7-BFB2-D2C4DDE05E91}"/>
              </a:ext>
            </a:extLst>
          </p:cNvPr>
          <p:cNvSpPr txBox="1"/>
          <p:nvPr/>
        </p:nvSpPr>
        <p:spPr>
          <a:xfrm>
            <a:off x="2831215" y="158620"/>
            <a:ext cx="65295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difficulté difficile est « progressive » car difficile à mettre en place dans les premiers étages, elle consiste à avoir moins de choix          et plus de         et de        .</a:t>
            </a:r>
          </a:p>
          <a:p>
            <a:endParaRPr lang="fr-FR" dirty="0"/>
          </a:p>
          <a:p>
            <a:r>
              <a:rPr lang="fr-FR" dirty="0"/>
              <a:t>Cela se simplifie avec les étages de plus en plus haut où on peut rester coincé et tomber plusieurs fois de suite car il y a de nombreuses pièces que le joueur peut visiter.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C2DE507-D9D7-44D1-A80A-A81607674D3D}"/>
              </a:ext>
            </a:extLst>
          </p:cNvPr>
          <p:cNvSpPr/>
          <p:nvPr/>
        </p:nvSpPr>
        <p:spPr>
          <a:xfrm>
            <a:off x="8672942" y="486173"/>
            <a:ext cx="288000" cy="28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12CD4B8-C660-4C78-90AC-030DAC38B19D}"/>
              </a:ext>
            </a:extLst>
          </p:cNvPr>
          <p:cNvSpPr/>
          <p:nvPr/>
        </p:nvSpPr>
        <p:spPr>
          <a:xfrm>
            <a:off x="3911538" y="774173"/>
            <a:ext cx="288000" cy="288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ECA00B1-B5E6-49BF-B476-1BAFE07701D8}"/>
              </a:ext>
            </a:extLst>
          </p:cNvPr>
          <p:cNvSpPr/>
          <p:nvPr/>
        </p:nvSpPr>
        <p:spPr>
          <a:xfrm>
            <a:off x="4809984" y="774173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42987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487</Words>
  <Application>Microsoft Office PowerPoint</Application>
  <PresentationFormat>Grand écran</PresentationFormat>
  <Paragraphs>107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Duclos</dc:creator>
  <cp:lastModifiedBy>Alexandre Duclos</cp:lastModifiedBy>
  <cp:revision>26</cp:revision>
  <dcterms:created xsi:type="dcterms:W3CDTF">2022-01-11T20:45:08Z</dcterms:created>
  <dcterms:modified xsi:type="dcterms:W3CDTF">2022-01-11T22:12:42Z</dcterms:modified>
</cp:coreProperties>
</file>