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29"/>
  </p:notesMasterIdLst>
  <p:handoutMasterIdLst>
    <p:handoutMasterId r:id="rId30"/>
  </p:handoutMasterIdLst>
  <p:sldIdLst>
    <p:sldId id="270" r:id="rId4"/>
    <p:sldId id="271" r:id="rId5"/>
    <p:sldId id="379" r:id="rId6"/>
    <p:sldId id="382" r:id="rId7"/>
    <p:sldId id="383" r:id="rId8"/>
    <p:sldId id="380" r:id="rId9"/>
    <p:sldId id="381" r:id="rId10"/>
    <p:sldId id="293" r:id="rId11"/>
    <p:sldId id="295" r:id="rId12"/>
    <p:sldId id="299" r:id="rId13"/>
    <p:sldId id="294" r:id="rId14"/>
    <p:sldId id="320" r:id="rId15"/>
    <p:sldId id="319" r:id="rId16"/>
    <p:sldId id="318" r:id="rId17"/>
    <p:sldId id="434" r:id="rId18"/>
    <p:sldId id="433" r:id="rId19"/>
    <p:sldId id="435" r:id="rId20"/>
    <p:sldId id="317" r:id="rId21"/>
    <p:sldId id="316" r:id="rId22"/>
    <p:sldId id="305" r:id="rId23"/>
    <p:sldId id="315" r:id="rId24"/>
    <p:sldId id="307" r:id="rId25"/>
    <p:sldId id="308" r:id="rId26"/>
    <p:sldId id="291" r:id="rId27"/>
    <p:sldId id="28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13F71"/>
    <a:srgbClr val="162364"/>
    <a:srgbClr val="183A72"/>
    <a:srgbClr val="6D2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205" autoAdjust="0"/>
  </p:normalViewPr>
  <p:slideViewPr>
    <p:cSldViewPr>
      <p:cViewPr varScale="1">
        <p:scale>
          <a:sx n="71" d="100"/>
          <a:sy n="71" d="100"/>
        </p:scale>
        <p:origin x="1158" y="12"/>
      </p:cViewPr>
      <p:guideLst>
        <p:guide orient="horz" pos="2167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1315" y="43"/>
      </p:cViewPr>
      <p:guideLst>
        <p:guide orient="horz" pos="2889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792F-004F-41F1-9392-9562B4F104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762E-15E1-4716-906D-3AD1979A69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D28D-136F-4F0E-A1D5-4D1298DE8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12B4E-1D7F-4ED7-812F-4D43026910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142984"/>
            <a:ext cx="9144000" cy="5715016"/>
          </a:xfrm>
          <a:prstGeom prst="rect">
            <a:avLst/>
          </a:prstGeom>
        </p:spPr>
      </p:pic>
      <p:pic>
        <p:nvPicPr>
          <p:cNvPr id="10" name="图片 9" descr="0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1142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00066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00066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57224" y="1071546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dirty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1428728" y="320040"/>
            <a:ext cx="757242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1428728" y="1609416"/>
            <a:ext cx="7572428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  <a:endParaRPr kumimoji="0" lang="zh-CN" altLang="en-US" dirty="0"/>
          </a:p>
          <a:p>
            <a:pPr lvl="1" eaLnBrk="1" latinLnBrk="0" hangingPunct="1"/>
            <a:r>
              <a:rPr kumimoji="0" lang="zh-CN" altLang="en-US" dirty="0"/>
              <a:t>第二级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第三级</a:t>
            </a:r>
            <a:endParaRPr kumimoji="0" lang="zh-CN" altLang="en-US" dirty="0"/>
          </a:p>
          <a:p>
            <a:pPr lvl="3" eaLnBrk="1" latinLnBrk="0" hangingPunct="1"/>
            <a:r>
              <a:rPr kumimoji="0" lang="zh-CN" altLang="en-US" dirty="0"/>
              <a:t>第四级</a:t>
            </a:r>
            <a:endParaRPr kumimoji="0" lang="zh-CN" altLang="en-US" dirty="0"/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F7E9C1CC-33DD-40DE-BBFC-0978A732A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E1EA6E82-E317-4EC8-A60B-0F3072EB06CC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w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300494" cy="6858000"/>
          </a:xfrm>
          <a:prstGeom prst="rect">
            <a:avLst/>
          </a:prstGeom>
        </p:spPr>
      </p:pic>
      <p:pic>
        <p:nvPicPr>
          <p:cNvPr id="10" name="图片 9" descr="06-0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643306" y="4143380"/>
            <a:ext cx="2261621" cy="4788418"/>
          </a:xfrm>
          <a:prstGeom prst="rect">
            <a:avLst/>
          </a:prstGeom>
        </p:spPr>
      </p:pic>
      <p:pic>
        <p:nvPicPr>
          <p:cNvPr id="11" name="图片 10" descr="01-01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571536" y="4429132"/>
            <a:ext cx="3106029" cy="4357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1412776"/>
            <a:ext cx="719137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疯狂英语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李阳离婚案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（李1诉李2离婚纠纷案）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报告人：第三组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2688" y="404659"/>
            <a:ext cx="525658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庭前提交的被告证据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32585" y="1215390"/>
          <a:ext cx="7087870" cy="538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440"/>
                <a:gridCol w="1854200"/>
                <a:gridCol w="653415"/>
                <a:gridCol w="1419860"/>
                <a:gridCol w="870585"/>
                <a:gridCol w="1309370"/>
              </a:tblGrid>
              <a:tr h="573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案由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离婚纠纷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案号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(2012)朝民初字第03041号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李金（KIM LEE LI）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李阳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编号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证据名称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证明内容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页数及备注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微博道歉记录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证明被告悔过态度良好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保证书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证明被告保证对不当言行进行约束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心理辅导诊疗记录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证明被告为矫正不当言行做出有效努力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4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两次家庭纠纷事件记录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证明家庭冲突发生间隔较长，并非频繁、多次的暴力事件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被告收入情况表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证明被告有足够经济能力抚养子女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6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原告婚姻状况记录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证明原告个人生活和感情状况不稳定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5816" y="191683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00B0F0"/>
                </a:solidFill>
              </a:rPr>
              <a:t>法庭辩论阶段</a:t>
            </a:r>
            <a:endParaRPr lang="zh-CN" altLang="en-US" sz="5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0"/>
            <a:ext cx="763284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B0F0"/>
                </a:solidFill>
                <a:latin typeface="+mj-ea"/>
                <a:ea typeface="+mj-ea"/>
              </a:rPr>
              <a:t>原告代理意见</a:t>
            </a:r>
            <a:endParaRPr lang="en-US" altLang="zh-CN" sz="3600" dirty="0">
              <a:solidFill>
                <a:srgbClr val="00B0F0"/>
              </a:solidFill>
              <a:latin typeface="+mj-ea"/>
              <a:ea typeface="+mj-ea"/>
            </a:endParaRPr>
          </a:p>
          <a:p>
            <a:pPr indent="381000" algn="just">
              <a:tabLst>
                <a:tab pos="307340" algn="l"/>
              </a:tabLst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尊敬的审判长、审判员：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381000" algn="just">
              <a:tabLst>
                <a:tab pos="307340" algn="l"/>
              </a:tabLst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广东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XX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律师事务所同意本案原告李金的托付，指派我们担任李金起诉离婚一案的一审诉讼代理人，现依据本案的具体事实及有关法律规定，提出如下代理意见，供法庭参考：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382270" algn="ctr">
              <a:tabLst>
                <a:tab pos="307340" algn="l"/>
              </a:tabLst>
            </a:pPr>
            <a:r>
              <a:rPr lang="zh-CN" altLang="zh-CN" sz="1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诉讼请求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381000" algn="just">
              <a:tabLst>
                <a:tab pos="307340" algn="l"/>
              </a:tabLst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一、请求解除与被告的婚姻关系；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381000" algn="just"/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二、请求判令由原告抚养三个女儿，被告一次性支付抚养费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6,552,800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元；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381000" algn="just"/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三、请求判令被告支付财产折价款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12,000,000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元，房屋剩余贷款由被告负责偿还；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381000" algn="just"/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四、请求判令被告向原告支付家庭暴力精神损害抚慰金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50,000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元。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406400" algn="just"/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以上第二、三、四项当前合计为人民币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18,602,800</a:t>
            </a: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元。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266700" algn="ctr"/>
            <a:r>
              <a:rPr lang="zh-CN" altLang="zh-CN" sz="1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事实与理由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266700"/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原告认为，被告无视原告对其事业的重大贡献，控制疯狂英语所有的收入并对原告进行隐瞒，与此同时还极为严苛地控制原告的日常生活费用，使其无任何可支配财产。此外，被告对家庭的照顾甚少，婚内多次对原告实施家庭暴力，其行为不仅给原告身体及精神造成极大伤害，还不利于三个女儿身心的健康成长。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indent="4064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综上，特向贵院提起诉讼，请求依法判允。</a:t>
            </a:r>
            <a:endParaRPr lang="zh-CN" altLang="zh-CN" sz="1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755733"/>
            <a:ext cx="73448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尊敬的审判长、审判员：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我接受被告李阳的委托，作为其委托代理人参加本案诉讼活动。在庭前，我仔细听取了委托人的陈述，认真查阅了案卷材料，核实相关证据、查找法律根据。今天，又参加了法庭调查，对本案的事实有了清楚了解，现结合事实和法律发表如下代理意见：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一、被告与原告的感情确已破裂，无和好可能。同意解除与原告的婚姻关系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二、不同意原告抚养三个女儿。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  <a:cs typeface="仿宋" panose="02010609060101010101" pitchFamily="49" charset="-122"/>
              </a:rPr>
              <a:t>1</a:t>
            </a:r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、被告的经济实力比原告雄厚，而原告无稳定收入，相比原告，被告可以为孩子提供更好的生活条件和成长背景；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en-US" altLang="zh-CN" sz="18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  <a:cs typeface="仿宋" panose="02010609060101010101" pitchFamily="49" charset="-122"/>
              </a:rPr>
              <a:t>2</a:t>
            </a:r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、孩子长期居住在中国，被告作为中国人，生活习惯与语言上与孩子更亲近，具有传统和文化优势。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三、 同意向原告支付财产折价款</a:t>
            </a:r>
            <a:r>
              <a:rPr lang="en-US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1200</a:t>
            </a:r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万元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四、不同意承担家庭暴力精神损害赔偿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被告行为不构成家庭暴力，仅是家庭纠纷，该冲突后，被告已作出保证，公开道歉，且遵循原告要求，积极解决冲突，并为其寻求心理医生开导。并且，原告的性格与长期的暴力谩骂也使被告难以忍受，引发非单方过错的家暴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/>
            <a:r>
              <a:rPr lang="zh-CN" altLang="zh-CN" sz="18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综上，原告起诉有部分内容不符合事实，请求法院采纳上述辩诉意见。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31840" y="-32612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00B0F0"/>
                </a:solidFill>
                <a:latin typeface="+mj-ea"/>
                <a:ea typeface="+mj-ea"/>
              </a:rPr>
              <a:t>被告代理意见</a:t>
            </a:r>
            <a:endParaRPr lang="zh-CN" altLang="en-US" sz="44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5696" y="1340768"/>
            <a:ext cx="7128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本庭归纳辩论焦点问题如下：</a:t>
            </a:r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3600" dirty="0">
                <a:solidFill>
                  <a:srgbClr val="0070C0"/>
                </a:solidFill>
                <a:latin typeface="+mj-ea"/>
                <a:ea typeface="+mj-ea"/>
              </a:rPr>
              <a:t>1.</a:t>
            </a: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</a:rPr>
              <a:t>李阳的行为是否构成了家庭暴力</a:t>
            </a:r>
            <a:endParaRPr lang="en-US" altLang="zh-CN" sz="3600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zh-CN" sz="36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CN" sz="3600" dirty="0">
                <a:solidFill>
                  <a:srgbClr val="0070C0"/>
                </a:solidFill>
                <a:latin typeface="+mj-ea"/>
                <a:ea typeface="+mj-ea"/>
              </a:rPr>
              <a:t>2.</a:t>
            </a: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</a:rPr>
              <a:t>子女应由哪一方抚养</a:t>
            </a:r>
            <a:endParaRPr lang="zh-CN" altLang="en-US" sz="36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1720" y="370466"/>
            <a:ext cx="6048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B050"/>
                </a:solidFill>
                <a:latin typeface="+mj-ea"/>
                <a:ea typeface="+mj-ea"/>
              </a:rPr>
              <a:t>原告总结陈词</a:t>
            </a:r>
            <a:endParaRPr lang="en-US" altLang="zh-CN" sz="3600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尊敬的法官：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通过法庭调查、法庭辩论，本案的事实已基本明晰。现原告方就刚才庭审环节中原告的意见做一总结。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被告在婚姻存续期间忽视原告对其事业的贡献，严格控制原告日常生活的必要费用，使原告无可支配财产。同时，被告对家庭照顾极少，还对原告有多次殴打的家庭暴力行为，严重伤害了夫妻感情，违反了婚姻义务，对原告身体和精神造成极大伤害，原被告两人之间感情确已破裂，应准予离婚，被告支付原告精神抚慰金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万元。。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其次，被告因工作原因常年不在家，客观上很难给孩子提供必要的关爱和照顾，且被告具有家庭暴力倾向，不利于未成年子女的身心健康。原告与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个孩子感情较深，能提供安全稳定的生活环境，故请求法院判令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个孩子的抚养权归原告。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最后，鉴于原告已知被告现有的财产与经济能力，原告方认为其应当一次性支付抚养费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552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元并支付财产折价款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000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000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综上，恳请贵院支持原告诉讼请求。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752" y="1340768"/>
            <a:ext cx="496855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B050"/>
                </a:solidFill>
                <a:latin typeface="+mj-ea"/>
                <a:ea typeface="+mj-ea"/>
              </a:rPr>
              <a:t>被告代理总结陈词</a:t>
            </a:r>
            <a:endParaRPr lang="en-US" altLang="zh-CN" sz="2800" dirty="0">
              <a:solidFill>
                <a:srgbClr val="00B050"/>
              </a:solidFill>
              <a:latin typeface="+mj-ea"/>
              <a:ea typeface="+mj-ea"/>
            </a:endParaRPr>
          </a:p>
          <a:p>
            <a:pPr algn="just"/>
            <a:r>
              <a:rPr lang="zh-CN" altLang="zh-CN" sz="20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尊敬的审判长、审判员：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  <a:cs typeface="仿宋" panose="02010609060101010101" pitchFamily="49" charset="-122"/>
              </a:rPr>
              <a:t>    </a:t>
            </a:r>
            <a:r>
              <a:rPr lang="zh-CN" altLang="zh-CN" sz="20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被告同意解除与原告的婚姻关系并向原告支付财产折价款</a:t>
            </a:r>
            <a:r>
              <a:rPr lang="en-US" altLang="zh-CN" sz="20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1200</a:t>
            </a:r>
            <a:r>
              <a:rPr lang="zh-CN" altLang="zh-CN" sz="2000" kern="100" dirty="0">
                <a:effectLst/>
                <a:latin typeface="Calibri" panose="020F0502020204030204" charset="0"/>
                <a:ea typeface="仿宋" panose="02010609060101010101" pitchFamily="49" charset="-122"/>
                <a:cs typeface="仿宋" panose="02010609060101010101" pitchFamily="49" charset="-122"/>
              </a:rPr>
              <a:t>万元，但基于被告并未实施家庭暴力，同时经济能力高于原告且生活习惯、文化更贴近孩子，被告不应支付原告家庭暴力精神损害赔偿费用，且应获得三个孩子的直接抚养权，请求法院驳回原告诉讼请求。</a:t>
            </a:r>
            <a:endParaRPr lang="zh-CN" altLang="zh-CN" sz="20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0"/>
            <a:ext cx="55446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</a:rPr>
              <a:t>原告最后陈述</a:t>
            </a:r>
            <a:endParaRPr lang="en-US" altLang="zh-CN" sz="2800" dirty="0">
              <a:solidFill>
                <a:srgbClr val="FFC000"/>
              </a:solidFill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尊敬的审判长、审判员：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通过刚才的法庭调查和辩论阶段，根据现有事实，可以证明我和李阳夫妻双方感情已经破裂。李阳对我实施的暴力不仅伤害了我，同时也伤害了三个幼小的孩子，我和李阳已经没有和好的可能，请求法官判决准予离婚，并将三个孩子判给我抚养。谢谢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3728" y="2204864"/>
            <a:ext cx="62646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</a:rPr>
              <a:t>被告最后陈述</a:t>
            </a:r>
            <a:endParaRPr lang="en-US" altLang="zh-CN" sz="2800" dirty="0">
              <a:solidFill>
                <a:srgbClr val="FFC000"/>
              </a:solidFill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尊敬的审判长</a:t>
            </a:r>
            <a:r>
              <a:rPr lang="zh-CN" altLang="en-US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审判员</a:t>
            </a:r>
            <a:r>
              <a:rPr lang="zh-CN" altLang="en-US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我是李阳，在这最后的陈述阶段，首先向李金表示真诚的歉意，在我们的婚姻关系存续期间，我没有做好丈夫的角色，疏忽对家庭的关怀，对不起，希望能够得到你的原谅。其次也向我的孩子们说声抱歉，我承诺今后会尽到一个父亲的责任，做一个好爸爸，将更多的精力放在你们身上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另外，我想对我的行为作出解释，我并没有家庭暴力的倾向，与原告发生肢体冲突，是一时的情绪激动引发的，不管是此前、现在还是未来，我不曾有过伤害家人的想法。我一直深爱着我的家人们，深爱着我的孩子，希望法官可以给予我一个补救的机会，弥补之前我与孩子们之间相处的空白，我会穷尽所能将孩子们培养成才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谢谢您们。</a:t>
            </a:r>
            <a:endParaRPr lang="zh-CN" altLang="zh-CN" sz="18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8384" y="5301208"/>
            <a:ext cx="629068" cy="51933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5400000">
            <a:off x="3354442" y="3539864"/>
            <a:ext cx="5114778" cy="1101248"/>
          </a:xfrm>
        </p:spPr>
        <p:txBody>
          <a:bodyPr/>
          <a:lstStyle/>
          <a:p>
            <a:r>
              <a:rPr lang="zh-CN" altLang="en-US" dirty="0"/>
              <a:t>宣判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3014"/>
            <a:ext cx="4603554" cy="69053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6096" y="114837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法庭宣判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752" y="1200697"/>
            <a:ext cx="62286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672" y="692696"/>
            <a:ext cx="64087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本庭经审理，依法作出如下判决：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dirty="0"/>
              <a:t>一、准许原告李金与被告李阳离婚；</a:t>
            </a:r>
            <a:endParaRPr lang="en-US" altLang="zh-CN" dirty="0"/>
          </a:p>
          <a:p>
            <a:r>
              <a:rPr lang="zh-CN" altLang="en-US" dirty="0"/>
              <a:t>二、原告李金与被告李阳所生的三个女儿由原告李金抚养；</a:t>
            </a:r>
            <a:endParaRPr lang="en-US" altLang="zh-CN" dirty="0"/>
          </a:p>
          <a:p>
            <a:r>
              <a:rPr lang="zh-CN" altLang="en-US" dirty="0"/>
              <a:t>三、被告李阳从本判决书生效之日起</a:t>
            </a:r>
            <a:r>
              <a:rPr lang="en-US" altLang="zh-CN" dirty="0"/>
              <a:t>7</a:t>
            </a:r>
            <a:r>
              <a:rPr lang="zh-CN" altLang="en-US" dirty="0"/>
              <a:t>日内分 别向三个女儿支付自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月至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月的抚养费各人民币</a:t>
            </a:r>
            <a:r>
              <a:rPr lang="en-US" altLang="zh-CN" dirty="0"/>
              <a:t>5</a:t>
            </a:r>
            <a:r>
              <a:rPr lang="zh-CN" altLang="en-US" dirty="0"/>
              <a:t>元。自</a:t>
            </a:r>
            <a:r>
              <a:rPr lang="en-US" altLang="zh-CN" dirty="0"/>
              <a:t>2014</a:t>
            </a:r>
            <a:r>
              <a:rPr lang="zh-CN" altLang="en-US" dirty="0"/>
              <a:t>年起，被告李阳于每年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31 </a:t>
            </a:r>
            <a:r>
              <a:rPr lang="zh-CN" altLang="en-US" dirty="0"/>
              <a:t>日前</a:t>
            </a:r>
            <a:r>
              <a:rPr lang="en-US" altLang="zh-CN" dirty="0"/>
              <a:t>,</a:t>
            </a:r>
            <a:r>
              <a:rPr lang="zh-CN" altLang="en-US" dirty="0"/>
              <a:t>按每人每年人民币</a:t>
            </a:r>
            <a:r>
              <a:rPr lang="en-US" altLang="zh-CN" dirty="0"/>
              <a:t>10</a:t>
            </a:r>
            <a:r>
              <a:rPr lang="zh-CN" altLang="en-US" dirty="0"/>
              <a:t>万元的标准分别向三人支付该年度的抚养费，至三人分别年满</a:t>
            </a:r>
            <a:r>
              <a:rPr lang="en-US" altLang="zh-CN" dirty="0"/>
              <a:t>18</a:t>
            </a:r>
            <a:r>
              <a:rPr lang="zh-CN" altLang="en-US" dirty="0"/>
              <a:t>周岁时止；</a:t>
            </a:r>
            <a:endParaRPr lang="en-US" altLang="zh-CN" dirty="0"/>
          </a:p>
          <a:p>
            <a:r>
              <a:rPr lang="zh-CN" altLang="en-US" dirty="0"/>
              <a:t>四、 被告李阳于本判决生效之日起</a:t>
            </a:r>
            <a:r>
              <a:rPr lang="en-US" altLang="zh-CN" dirty="0"/>
              <a:t>3</a:t>
            </a:r>
            <a:r>
              <a:rPr lang="zh-CN" altLang="en-US" dirty="0"/>
              <a:t>个月内向原告李金支付财产折价款人民币</a:t>
            </a:r>
            <a:r>
              <a:rPr lang="en-US" altLang="zh-CN" dirty="0"/>
              <a:t>1200</a:t>
            </a:r>
            <a:r>
              <a:rPr lang="zh-CN" altLang="en-US" dirty="0"/>
              <a:t>万元；</a:t>
            </a:r>
            <a:endParaRPr lang="en-US" altLang="zh-CN" dirty="0"/>
          </a:p>
          <a:p>
            <a:r>
              <a:rPr lang="zh-CN" altLang="en-US" dirty="0"/>
              <a:t>五、位于广州市的房 屋</a:t>
            </a:r>
            <a:r>
              <a:rPr lang="en-US" altLang="zh-CN" dirty="0"/>
              <a:t>9</a:t>
            </a:r>
            <a:r>
              <a:rPr lang="zh-CN" altLang="en-US" dirty="0"/>
              <a:t>套及深圳市的房屋１套归被告李阳所有，剩余房屋贷款由被告李阳负责偿还；</a:t>
            </a:r>
            <a:endParaRPr lang="en-US" altLang="zh-CN" dirty="0"/>
          </a:p>
          <a:p>
            <a:r>
              <a:rPr lang="zh-CN" altLang="en-US" dirty="0"/>
              <a:t>六、被告李阳所持有的 ５家公司的股权归被告李阳所有；</a:t>
            </a:r>
            <a:endParaRPr lang="en-US" altLang="zh-CN" dirty="0"/>
          </a:p>
          <a:p>
            <a:r>
              <a:rPr lang="zh-CN" altLang="en-US" dirty="0"/>
              <a:t>七、被告李阳名下的商标权归被告李阳所有；</a:t>
            </a:r>
            <a:endParaRPr lang="en-US" altLang="zh-CN" dirty="0"/>
          </a:p>
          <a:p>
            <a:r>
              <a:rPr lang="zh-CN" altLang="en-US" dirty="0"/>
              <a:t>八、被告李阳于本判决生 效之日起</a:t>
            </a:r>
            <a:r>
              <a:rPr lang="en-US" altLang="zh-CN" dirty="0"/>
              <a:t>7</a:t>
            </a:r>
            <a:r>
              <a:rPr lang="zh-CN" altLang="en-US" dirty="0"/>
              <a:t>日内向原告李金支付精神损害抚慰金人民币</a:t>
            </a:r>
            <a:r>
              <a:rPr lang="en-US" altLang="zh-CN" dirty="0"/>
              <a:t>5</a:t>
            </a:r>
            <a:r>
              <a:rPr lang="zh-CN" altLang="en-US" dirty="0"/>
              <a:t>万元；九、驳回原告李金的其他诉讼请求。 九、本庭作出人身安全保护裁定：禁止李阳殴打、威胁李金。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23928" y="40466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法庭纪律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1268760"/>
            <a:ext cx="6929289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一、在案件审理过程中应关闭寻呼机、手机；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二、未经允许不得录音、录像和摄影；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三、不得随意走动和进入审判区； 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 不得发问、提问、鼓掌、喧哗和实施其他妨碍审判活动的行为；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五、爱护法庭设施，保持法庭卫生，不得吸烟和随地吐痰；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六、旁听人员违反法庭规则的，审判长可以口头警告、训诫，也可以没收录音、录像和摄影器材，责令退出法庭或经院长批准予以罚款、拘留；对于哄闹、冲击法庭，侮辱、诽谤、威胁、殴打审判人员等严重扰乱法庭秩序的，依法追究刑事责任；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七、旁听公民通过旁听案件的审判，对法院的审判活动有意见或建议的，可以在闭庭以后书面向法院提出。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40" y="2132856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概结部分</a:t>
            </a:r>
            <a:endParaRPr lang="zh-CN" altLang="en-US" sz="6000" dirty="0">
              <a:solidFill>
                <a:schemeClr val="accent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728" y="1843950"/>
            <a:ext cx="637074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4000" b="1" kern="100" dirty="0">
              <a:effectLst/>
              <a:latin typeface="+mn-ea"/>
              <a:cs typeface="Arial" panose="020B0604020202020204" pitchFamily="34" charset="0"/>
            </a:endParaRPr>
          </a:p>
          <a:p>
            <a:endParaRPr lang="zh-CN" altLang="en-US" sz="40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8096" y="1052736"/>
            <a:ext cx="366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家庭暴力的司法认定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728" y="1988840"/>
            <a:ext cx="5976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最高人民法院关于适用《中华人民共和国婚姻法》若干问题的解释（一）（</a:t>
            </a:r>
            <a:r>
              <a:rPr lang="en-US" altLang="zh-CN" sz="18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2001</a:t>
            </a:r>
            <a:r>
              <a:rPr lang="zh-CN" altLang="zh-CN" sz="18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）第一条规定：“家庭暴力是指行为人以殴打、捆绑、残害、强行限制人身自由或者其他手段，给其家庭成员的身体、精神等方面造成一定伤害后果的行为。持续性、经常性的家庭暴力，构成虐待。”但该司法解释业已废止，现在家庭暴力的法律概念规定在《中华人民共和国反家庭暴力法》第二条中，“本法所称家庭暴力，是指家庭成员之间以殴打、捆绑、残害、限制人身自由以及经常性谩骂、恐吓等方式实施的身体、精神等侵害行为。</a:t>
            </a:r>
            <a:r>
              <a:rPr lang="en-US" altLang="zh-CN" sz="1800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”</a:t>
            </a:r>
            <a:endParaRPr lang="zh-CN" altLang="zh-CN" sz="18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5656" y="2420888"/>
            <a:ext cx="756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96566" y="188640"/>
            <a:ext cx="7632848" cy="656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1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北京市第三中级人民法院专题课题组所作的《家事案件中家庭暴力的认定与处置情况调研》，对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2014-2016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年以来北京市中级法院审理的部分（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213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件）涉家暴婚姻案件进行调查分析，“</a:t>
            </a:r>
            <a:r>
              <a:rPr lang="zh-CN" altLang="zh-CN" sz="1600" kern="100" dirty="0">
                <a:solidFill>
                  <a:schemeClr val="accent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发现证据和家暴的认定率低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。在当事人提交了家暴证据或法院调取了证据的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98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件案件中，仅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17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件法院对证据予以认定，采信率仅为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17.3%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。部分案件即使法院对当事人提交的证据予以采信，但基于家庭暴力的严重程度不足或频次较少等原因，仍认为不构成家庭暴力。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213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件婚姻家庭案件中，法院认定构成家庭暴力的案件仅为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22 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件，认定率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 10.3%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。”</a:t>
            </a:r>
            <a:endParaRPr lang="zh-CN" altLang="zh-CN" sz="16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我们需要正确认定家庭暴力。《反家庭暴力法》</a:t>
            </a:r>
            <a:r>
              <a:rPr lang="zh-CN" altLang="zh-CN" sz="16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所称家庭暴力，是指家庭成员之间以殴打、捆绑、残害、限制人身自由以及经常性谩骂、恐吓等方式实施的身体、精神等侵害行为。由此，我认为认定损害家庭成员身体安全的家庭暴力</a:t>
            </a:r>
            <a:r>
              <a:rPr lang="zh-CN" altLang="zh-CN" sz="16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并不要求长期性和反复性。但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司法实践中，错误理解家庭暴力的定义，混淆家庭暴力的特点（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即长期性和反复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性）和构成要件，却是极其普遍的现象。</a:t>
            </a:r>
            <a:endParaRPr lang="zh-CN" altLang="zh-CN" sz="1600" kern="100" dirty="0">
              <a:effectLst/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just">
              <a:lnSpc>
                <a:spcPct val="11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并且正确认定家庭暴力需要</a:t>
            </a:r>
            <a:r>
              <a:rPr lang="zh-CN" altLang="zh-CN" sz="1600" kern="100" dirty="0">
                <a:solidFill>
                  <a:schemeClr val="accent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合理分配证明责任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。在家庭暴力的构成要件上，当事人较难举证证明的有两要素：一是主体，即实施暴力的行为人；二是客观方面，即具体的暴力行为或冷暴力之表现。对于损害后果，《反家庭暴力法》第二十条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规定，人民法院审理涉及家庭暴力的案件，可以根据公安机关出警记录、告诫书、伤情鉴定意见等证据，认定家庭暴力事实。但行为主体及其具体行为则难以举证证明，而此时受害人显已穷尽了举证能力。如果按照一般侵权确定证明责任分配，由受害人承担举证不能的后果显然有违公平、公正原则，更勿谈保护妇女权益的立法宗旨。家庭暴力因发生于家庭内部、夫妻之间，因而在时间、地点上具有特定性、封闭性。基于这种特性，法官完全可以根据诚实信用和公平原则，</a:t>
            </a:r>
            <a:r>
              <a:rPr lang="zh-CN" altLang="zh-CN" sz="1600" kern="100" dirty="0">
                <a:solidFill>
                  <a:schemeClr val="accent3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运用司法自由裁量权修正一般侵权证明责任分配规则的不足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，在已有的间接证据基础上，采用举证责任的“倒置”或推理等方法，灵活、公正的分配证明责任。</a:t>
            </a:r>
            <a:endParaRPr lang="zh-CN" altLang="zh-CN" sz="16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5656" y="404664"/>
            <a:ext cx="69847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9792" y="980728"/>
            <a:ext cx="401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5656" y="1988840"/>
            <a:ext cx="73448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206084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谢谢大家！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PA-直接连接符 9"/>
          <p:cNvCxnSpPr/>
          <p:nvPr>
            <p:custDataLst>
              <p:tags r:id="rId1"/>
            </p:custDataLst>
          </p:nvPr>
        </p:nvCxnSpPr>
        <p:spPr>
          <a:xfrm flipH="1" flipV="1">
            <a:off x="7201376" y="0"/>
            <a:ext cx="1917859" cy="2571115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直角三角形 5"/>
          <p:cNvSpPr/>
          <p:nvPr>
            <p:custDataLst>
              <p:tags r:id="rId2"/>
            </p:custDataLst>
          </p:nvPr>
        </p:nvSpPr>
        <p:spPr>
          <a:xfrm>
            <a:off x="7442359" y="635"/>
            <a:ext cx="1701641" cy="2284730"/>
          </a:xfrm>
          <a:custGeom>
            <a:avLst/>
            <a:gdLst>
              <a:gd name="connsiteX0" fmla="*/ 0 w 2268855"/>
              <a:gd name="connsiteY0" fmla="*/ 0 h 2284730"/>
              <a:gd name="connsiteX1" fmla="*/ 2268855 w 2268855"/>
              <a:gd name="connsiteY1" fmla="*/ 0 h 2284730"/>
              <a:gd name="connsiteX2" fmla="*/ 2268855 w 2268855"/>
              <a:gd name="connsiteY2" fmla="*/ 2284730 h 22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855" h="2284730">
                <a:moveTo>
                  <a:pt x="0" y="0"/>
                </a:moveTo>
                <a:lnTo>
                  <a:pt x="2268855" y="0"/>
                </a:lnTo>
                <a:lnTo>
                  <a:pt x="2268855" y="228473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直角三角形 8"/>
          <p:cNvSpPr/>
          <p:nvPr>
            <p:custDataLst>
              <p:tags r:id="rId3"/>
            </p:custDataLst>
          </p:nvPr>
        </p:nvSpPr>
        <p:spPr>
          <a:xfrm>
            <a:off x="0" y="5544820"/>
            <a:ext cx="982980" cy="1313180"/>
          </a:xfrm>
          <a:prstGeom prst="rtTriangle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PA-直接连接符 9"/>
          <p:cNvCxnSpPr/>
          <p:nvPr>
            <p:custDataLst>
              <p:tags r:id="rId4"/>
            </p:custDataLst>
          </p:nvPr>
        </p:nvCxnSpPr>
        <p:spPr>
          <a:xfrm flipH="1" flipV="1">
            <a:off x="7620" y="4983480"/>
            <a:ext cx="1485424" cy="190500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57172" y="1085858"/>
            <a:ext cx="8229657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法庭调查</a:t>
            </a:r>
            <a:endParaRPr lang="zh-CN" altLang="en-US" sz="3200" b="1" spc="16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6"/>
            </p:custDataLst>
          </p:nvPr>
        </p:nvSpPr>
        <p:spPr>
          <a:xfrm>
            <a:off x="2300605" y="2476500"/>
            <a:ext cx="5141595" cy="30683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庭调查是指在法庭上对案件事实和证据进行审查的活动。法庭调查是案件进入实体审理的一个阶段，是法庭审理的中心环节。目的在于通过讯问被告人和审查、核实证据材料，查明案情的真相，为判决提供事实根据，以便正确合法处理案件。</a:t>
            </a:r>
            <a:endParaRPr lang="zh-CN" altLang="en-US" sz="20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8532558" y="188754"/>
            <a:ext cx="538163" cy="359093"/>
            <a:chOff x="8005" y="6254"/>
            <a:chExt cx="1130" cy="754"/>
          </a:xfrm>
        </p:grpSpPr>
        <p:sp>
          <p:nvSpPr>
            <p:cNvPr id="11" name="装饰 3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800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装饰 4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864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Object 901"/>
          <p:cNvSpPr txBox="1"/>
          <p:nvPr>
            <p:custDataLst>
              <p:tags r:id="rId4"/>
            </p:custDataLst>
          </p:nvPr>
        </p:nvSpPr>
        <p:spPr>
          <a:xfrm>
            <a:off x="1619254" y="332978"/>
            <a:ext cx="7086648" cy="591979"/>
          </a:xfrm>
          <a:prstGeom prst="rect">
            <a:avLst/>
          </a:prstGeom>
        </p:spPr>
        <p:txBody>
          <a:bodyPr vert="horz" lIns="47625" tIns="19050" rIns="47625" bIns="19050" rtlCol="0" anchor="b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i="0" spc="1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起诉书</a:t>
            </a:r>
            <a:endParaRPr lang="zh-CN" altLang="en-US" sz="3400" b="1" i="0" spc="18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902"/>
          <p:cNvSpPr txBox="1"/>
          <p:nvPr>
            <p:custDataLst>
              <p:tags r:id="rId5"/>
            </p:custDataLst>
          </p:nvPr>
        </p:nvSpPr>
        <p:spPr>
          <a:xfrm>
            <a:off x="1547495" y="1153795"/>
            <a:ext cx="7086600" cy="890270"/>
          </a:xfrm>
          <a:prstGeom prst="rect">
            <a:avLst/>
          </a:prstGeom>
        </p:spPr>
        <p:txBody>
          <a:bodyPr vert="horz" lIns="47625" tIns="19050" rIns="47625" bIns="19050" rtlCol="0" anchor="t" anchorCtr="0">
            <a:no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 spc="80" dirty="0">
                <a:solidFill>
                  <a:srgbClr val="36A5C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一、诉讼请求</a:t>
            </a:r>
            <a:endParaRPr lang="zh-CN" altLang="en-US" sz="2800" b="1" spc="80" dirty="0">
              <a:solidFill>
                <a:srgbClr val="36A5C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3"/>
          <p:cNvSpPr/>
          <p:nvPr>
            <p:custDataLst>
              <p:tags r:id="rId6"/>
            </p:custDataLst>
          </p:nvPr>
        </p:nvSpPr>
        <p:spPr>
          <a:xfrm>
            <a:off x="467360" y="2065020"/>
            <a:ext cx="8443595" cy="355854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65100" algn="ctr" rotWithShape="0">
              <a:schemeClr val="dk1">
                <a:lumMod val="95000"/>
                <a:lumOff val="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 sz="12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812165" y="2445385"/>
            <a:ext cx="7543800" cy="29457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请求解除与被告的婚姻关系；</a:t>
            </a:r>
            <a:endParaRPr lang="zh-CN" altLang="en-US" sz="1800" b="1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请求判令由原告抚养三个女儿，被告一次性支付抚养费6,552,800元；</a:t>
            </a:r>
            <a:endParaRPr lang="zh-CN" altLang="en-US" sz="1800" b="1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请求判令被告支付财产折价款12,000,000元，房屋剩余贷款由被告负责偿还；</a:t>
            </a:r>
            <a:endParaRPr lang="zh-CN" altLang="en-US" sz="1800" b="1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请求判令被告向原告支付家庭暴力精神损害抚慰金50,000元</a:t>
            </a:r>
            <a:r>
              <a:rPr lang="zh-CN" altLang="en-US" sz="1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以上第二、三、四项当前合计为人民币18,602,800元。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8532558" y="188754"/>
            <a:ext cx="538163" cy="359093"/>
            <a:chOff x="8005" y="6254"/>
            <a:chExt cx="1130" cy="754"/>
          </a:xfrm>
        </p:grpSpPr>
        <p:sp>
          <p:nvSpPr>
            <p:cNvPr id="11" name="装饰 3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800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装饰 4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864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3" name="Object 901"/>
          <p:cNvSpPr txBox="1"/>
          <p:nvPr>
            <p:custDataLst>
              <p:tags r:id="rId4"/>
            </p:custDataLst>
          </p:nvPr>
        </p:nvSpPr>
        <p:spPr>
          <a:xfrm>
            <a:off x="1619254" y="332978"/>
            <a:ext cx="7086648" cy="591979"/>
          </a:xfrm>
          <a:prstGeom prst="rect">
            <a:avLst/>
          </a:prstGeom>
        </p:spPr>
        <p:txBody>
          <a:bodyPr vert="horz" lIns="47625" tIns="19050" rIns="47625" bIns="19050" rtlCol="0" anchor="b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i="0" spc="18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起诉书</a:t>
            </a:r>
            <a:endParaRPr lang="zh-CN" altLang="en-US" sz="3400" b="1" i="0" spc="18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902"/>
          <p:cNvSpPr txBox="1"/>
          <p:nvPr>
            <p:custDataLst>
              <p:tags r:id="rId5"/>
            </p:custDataLst>
          </p:nvPr>
        </p:nvSpPr>
        <p:spPr>
          <a:xfrm>
            <a:off x="1548130" y="981075"/>
            <a:ext cx="7086600" cy="890270"/>
          </a:xfrm>
          <a:prstGeom prst="rect">
            <a:avLst/>
          </a:prstGeom>
        </p:spPr>
        <p:txBody>
          <a:bodyPr vert="horz" lIns="47625" tIns="19050" rIns="47625" bIns="19050" rtlCol="0" anchor="t" anchorCtr="0">
            <a:noAutofit/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 spc="80" dirty="0">
                <a:solidFill>
                  <a:srgbClr val="36A5C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二、事实与理由</a:t>
            </a:r>
            <a:endParaRPr lang="zh-CN" altLang="en-US" sz="2800" b="1" spc="80" dirty="0">
              <a:solidFill>
                <a:srgbClr val="36A5C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3"/>
          <p:cNvSpPr/>
          <p:nvPr>
            <p:custDataLst>
              <p:tags r:id="rId6"/>
            </p:custDataLst>
          </p:nvPr>
        </p:nvSpPr>
        <p:spPr>
          <a:xfrm>
            <a:off x="367030" y="1719580"/>
            <a:ext cx="8703310" cy="489140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65100" algn="ctr" rotWithShape="0">
              <a:schemeClr val="dk1">
                <a:lumMod val="95000"/>
                <a:lumOff val="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 sz="12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812165" y="1774825"/>
            <a:ext cx="8103235" cy="46551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u"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原告于1999年来到中国，与被告相识、相恋。2002年5月19日，两人的大女儿出生。原告与被告于2005年4月22日在美国内华达州克拉克县登记结婚。2006年4月21日，二女儿出生。2008年9月 21日，三女儿出生。原告与被告于2010年7月7日在中国广东省广州市登记结婚。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u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告为美国注册的英文专业教师，其在1999年至2011年的12年间，为被告的疯狂英语事业做了大量工作，贡献很大，但是被告控制着疯狂英语的所有收入，从不向原告披露，只给原告日常生活的必要费用，原告没有任何可支配的财产。被告每月只回家一二天，对家庭照顾极少。被告还多次对原告实施家庭暴力，2011年8月30日，被告对原告进行殴打，造成原告身体严重受伤，也极大地伤害了原告的感情。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u"/>
            </a:pP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告认为，被告无视原告对其事业的重大贡献，控制疯狂英语所有的收入并对原告进行隐瞒，与此同时还极为严苛地控制原告的日常生活费用，使其无任何可支配财产。此外，被告对家庭的照顾甚少，婚内多次对原告实施家庭暴力，其行为不仅给原告身体及精神造成极大伤害，还不利于三个女儿身心的健康成长。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37515" y="1621790"/>
            <a:ext cx="8544560" cy="433514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610201" y="567690"/>
            <a:ext cx="5939790" cy="59055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09964" y="567134"/>
            <a:ext cx="5940266" cy="591026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spc="16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答辩意见</a:t>
            </a:r>
            <a:endParaRPr lang="zh-CN" altLang="en-US" sz="3200" spc="16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54355" y="1973580"/>
            <a:ext cx="8057515" cy="3606800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1800" b="1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一、同意解除与原告的婚姻关系</a:t>
            </a:r>
            <a:endParaRPr lang="zh-CN" altLang="en-US" sz="1800" b="1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被告与原告的感情确已破裂，无和好可能。被告与原告之间存在巨大的文化差异，生活习惯、性格不合，交流存在障碍，因此同意解除与原告的婚姻关系。</a:t>
            </a:r>
            <a:endParaRPr lang="zh-CN" altLang="en-US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1800" b="1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二、不同意原告抚养三个女儿</a:t>
            </a:r>
            <a:endParaRPr lang="zh-CN" altLang="en-US" sz="1800" b="1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被告的职业稳定收入丰厚，经济实力比原告雄厚，能带给三个女儿更好更优质的生活条件。而原告长期赋闲在家、没有稳定收入，无能力负担三个女儿的学费、生活费等费用。并且，女儿自小居住在中国，被告作为中国人懂得中国习惯、文化，熟悉中国语言，抚养女儿更具有文化和传统上的优势，能使孩子更好的适应生活。基于以上理由，请求法院判决让被告直接抚养三个女儿，被告不要求原告支付任何抚养费。如果法院判决女儿由原告抚养，也应按普通义务教育的收费标准确定被告抚养费的数额</a:t>
            </a:r>
            <a:endParaRPr lang="zh-CN" altLang="en-US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09086" y="2881313"/>
            <a:ext cx="248126" cy="1095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8820626" y="2881313"/>
            <a:ext cx="248126" cy="1095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37515" y="1771650"/>
            <a:ext cx="8544560" cy="4185285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610201" y="567690"/>
            <a:ext cx="5939790" cy="59055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09964" y="567134"/>
            <a:ext cx="5940266" cy="591026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spc="16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答辩意见</a:t>
            </a:r>
            <a:endParaRPr lang="zh-CN" altLang="en-US" sz="3200" spc="16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54355" y="1973580"/>
            <a:ext cx="8057515" cy="3606800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33400" lvl="1" indent="-254000" algn="l" fontAlgn="ctr">
              <a:lnSpc>
                <a:spcPct val="120000"/>
              </a:lnSpc>
              <a:spcAft>
                <a:spcPts val="800"/>
              </a:spcAft>
              <a:buClrTx/>
              <a:buSzTx/>
              <a:buChar char="○"/>
              <a:tabLst>
                <a:tab pos="1609725" algn="l"/>
              </a:tabLst>
            </a:pPr>
            <a:r>
              <a:rPr lang="zh-CN" altLang="en-US" b="1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三、同意向原告支付财产折价款1200万元</a:t>
            </a:r>
            <a:endParaRPr lang="zh-CN" altLang="en-US" b="1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Aft>
                <a:spcPts val="800"/>
              </a:spcAft>
              <a:buClrTx/>
              <a:buSzTx/>
              <a:buChar char="○"/>
              <a:tabLst>
                <a:tab pos="1609725" algn="l"/>
              </a:tabLst>
            </a:pPr>
            <a:r>
              <a:rPr lang="zh-CN" altLang="en-US" b="1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四、不同意承担家庭暴力精神损害赔偿，被告行为不构成家庭暴力</a:t>
            </a:r>
            <a:endParaRPr lang="zh-CN" altLang="en-US" b="1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Aft>
                <a:spcPts val="800"/>
              </a:spcAft>
              <a:buClrTx/>
              <a:buSzTx/>
              <a:buChar char="○"/>
              <a:tabLst>
                <a:tab pos="1609725" algn="l"/>
              </a:tabLst>
            </a:pPr>
            <a:r>
              <a:rPr lang="zh-CN" altLang="en-US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2011年8月30日，被告和原告因孩子教育等琐事发生口角，原告长达几个小时的语言暴力致双方发生冲突。之后，被告已经保证不再发生肢体冲突，并在微博上公开道歉。同时按照原告的要求积极寻求心理医生辅导，还进行了社会组织捐款。因此，被告行为不构成家庭暴力，只是家庭纠纷。此外，2006年，被告与原告还发生过一次冲突，但二次冲突间隔5年，并不是频繁发生。并且，被告的家暴行为并非单方面错误与责任，原告自身具有暴力性格，经常对其进行长达几小时的暴力谩骂，被告的过激行为是事出有因，情理之中的。综上，被告认为其行为不构成家庭暴力。</a:t>
            </a:r>
            <a:endParaRPr lang="zh-CN" altLang="en-US" spc="16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09086" y="2881313"/>
            <a:ext cx="248126" cy="1095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8820626" y="2881313"/>
            <a:ext cx="248126" cy="1095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87824" y="35724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庭前提交的原告证据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37665" y="1412240"/>
          <a:ext cx="7131050" cy="514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155"/>
                <a:gridCol w="1866265"/>
                <a:gridCol w="657225"/>
                <a:gridCol w="1427480"/>
                <a:gridCol w="876300"/>
                <a:gridCol w="1317625"/>
              </a:tblGrid>
              <a:tr h="5276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案由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离婚纠纷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案号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(2012)朝民初字第03041号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李金（KIM LEE LI）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李阳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编号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证据名称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证明内容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页数及备注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1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原告与被告在美国内华达州克拉克县的结婚证书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证明原告与被告在美国内华达州克拉克县登记结婚，两人存在婚姻关系。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原告与被告的中华人民共和国结婚证书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证明原告与被告在中国广东省广州市登记结婚，两人存在婚姻关系。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3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原告与被告大女儿身份证复印件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证明原告与被告大女儿的出生时间。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4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原告与被告二女儿身份证复印件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证明原告与被告二女儿的出生时间。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5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原告与被告三女儿身份证复印件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证明原告与被告三女儿的出生时间。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6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美国英文专业教师资格证书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证明原告是美国注册的英文专业教师，具备帮助李阳事业的能力。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6238" y="854614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200" b="0">
                <a:ea typeface="楷体" panose="02010609060101010101" pitchFamily="49" charset="-122"/>
              </a:rPr>
              <a:t>提交人：</a:t>
            </a:r>
            <a:r>
              <a:rPr lang="en-US" sz="1200" b="0">
                <a:latin typeface="楷体" panose="02010609060101010101" pitchFamily="49" charset="-122"/>
                <a:cs typeface="宋体" panose="02010600030101010101" pitchFamily="2" charset="-122"/>
              </a:rPr>
              <a:t>                                      </a:t>
            </a:r>
            <a:r>
              <a:rPr lang="en-US" sz="1200" b="0">
                <a:latin typeface="楷体" panose="02010609060101010101" pitchFamily="49" charset="-122"/>
              </a:rPr>
              <a:t>20</a:t>
            </a:r>
            <a:r>
              <a:rPr lang="en-US" sz="1200" b="0">
                <a:latin typeface="楷体" panose="02010609060101010101" pitchFamily="49" charset="-122"/>
                <a:cs typeface="宋体" panose="02010600030101010101" pitchFamily="2" charset="-122"/>
              </a:rPr>
              <a:t>21</a:t>
            </a:r>
            <a:r>
              <a:rPr lang="zh-CN" sz="1200" b="0">
                <a:ea typeface="楷体" panose="02010609060101010101" pitchFamily="49" charset="-122"/>
              </a:rPr>
              <a:t>年</a:t>
            </a:r>
            <a:r>
              <a:rPr lang="en-US" sz="1200" b="0">
                <a:latin typeface="楷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zh-CN" sz="1200" b="0">
                <a:ea typeface="楷体" panose="02010609060101010101" pitchFamily="49" charset="-122"/>
              </a:rPr>
              <a:t>月</a:t>
            </a:r>
            <a:r>
              <a:rPr lang="en-US" sz="1200" b="0">
                <a:latin typeface="楷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lang="zh-CN" sz="1200" b="0">
                <a:ea typeface="楷体" panose="02010609060101010101" pitchFamily="49" charset="-122"/>
              </a:rPr>
              <a:t>日</a:t>
            </a:r>
            <a:r>
              <a:rPr lang="en-US" sz="1200" b="0">
                <a:latin typeface="楷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sz="1400" b="0">
                <a:latin typeface="楷体" panose="02010609060101010101" pitchFamily="49" charset="-122"/>
                <a:cs typeface="宋体" panose="02010600030101010101" pitchFamily="2" charset="-122"/>
              </a:rPr>
              <a:t>   </a:t>
            </a:r>
            <a:r>
              <a:rPr lang="en-US" sz="1400" b="0">
                <a:latin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07805" y="33265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庭前提交的原告证据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31950" y="1364615"/>
          <a:ext cx="7136765" cy="4476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0"/>
                <a:gridCol w="1867535"/>
                <a:gridCol w="2964180"/>
                <a:gridCol w="1318260"/>
              </a:tblGrid>
              <a:tr h="8375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7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被告给原告的微信转账截图及银行转账记录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证明被告只给原告必要的生活费用，原告在经济上受到被告控制。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2，有复印件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8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被告发给原告的辱骂短信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证明原告的人身安全受到被告威胁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9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报警记录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证明被告曾有殴打原告的行为。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10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治安调解笔录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证明被告曾有殴打原告的行为。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11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调解备忘录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证明被告曾有殴打原告的行为。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75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12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被告接受多家电视台采访承认自己对原告施暴的视频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证明被告曾有殴打原告的行为。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1，有原件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13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被告微博的道歉文案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证明被告对原告实施了家庭暴力。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1，有复印件</a:t>
                      </a:r>
                      <a:endParaRPr lang="en-US" altLang="en-US" sz="1600" b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550_1*i*1"/>
  <p:tag name="KSO_WM_TEMPLATE_CATEGORY" val="diagram"/>
  <p:tag name="KSO_WM_TEMPLATE_INDEX" val="20213550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d6b7b97a08cd45318ddbc29e28f79a68"/>
  <p:tag name="PA" val="v5.2.11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60656f434054ed1e2fb80687"/>
  <p:tag name="KSO_WM_TEMPLATE_ASSEMBLE_GROUPID" val="60656f434054ed1e2fb80687"/>
</p:tagLst>
</file>

<file path=ppt/tags/tag10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142_1*i*2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DEC_AREA_ID" val="6c32adebec5d4a6ba863174d46b3cb0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107461fa9d42129ddd929"/>
  <p:tag name="KSO_WM_TEMPLATE_ASSEMBLE_GROUPID" val="5fd107461fa9d42129ddd929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142_1*a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ae571df430014a9a8277aff7c3f8edfa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e5799ffcd09f468a9522f7b84ab9304b"/>
  <p:tag name="KSO_WM_UNIT_TEXT_FILL_FORE_SCHEMECOLOR_INDEX_BRIGHTNESS" val="0"/>
  <p:tag name="KSO_WM_UNIT_TEXT_FILL_FORE_SCHEMECOLOR_INDEX" val="13"/>
  <p:tag name="KSO_WM_UNIT_TEXT_FILL_TYPE" val="1"/>
  <p:tag name="KSO_WM_TEMPLATE_ASSEMBLE_XID" val="5fd107461fa9d42129ddd929"/>
  <p:tag name="KSO_WM_TEMPLATE_ASSEMBLE_GROUPID" val="5fd107461fa9d42129ddd929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7142_1*b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91d2f9aabba146e98b971386917bd19b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e5799ffcd09f468a9522f7b84ab9304b"/>
  <p:tag name="KSO_WM_UNIT_TEXT_FILL_FORE_SCHEMECOLOR_INDEX_BRIGHTNESS" val="-0.25"/>
  <p:tag name="KSO_WM_UNIT_TEXT_FILL_FORE_SCHEMECOLOR_INDEX" val="14"/>
  <p:tag name="KSO_WM_UNIT_TEXT_FILL_TYPE" val="1"/>
  <p:tag name="KSO_WM_TEMPLATE_ASSEMBLE_XID" val="5fd107461fa9d42129ddd929"/>
  <p:tag name="KSO_WM_TEMPLATE_ASSEMBLE_GROUPID" val="5fd107461fa9d42129ddd92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142_1*i*3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cc21e350944acdad83297a68e1130c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8d877b520778411390a18f6b2380e4ae&quot;,&quot;X&quot;:{&quot;Pos&quot;:1},&quot;Y&quot;:{&quot;Pos&quot;:1}},&quot;whChangeMode&quot;:0}"/>
  <p:tag name="KSO_WM_CHIP_GROUPID" val="5ef20a5ea491bb0086638ac1"/>
  <p:tag name="KSO_WM_CHIP_XID" val="5ef20a5ea491bb0086638ac2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702"/>
  <p:tag name="KSO_WM_TEMPLATE_ASSEMBLE_XID" val="5fd107461fa9d42129ddd929"/>
  <p:tag name="KSO_WM_TEMPLATE_ASSEMBLE_GROUPID" val="5fd107461fa9d42129ddd929"/>
</p:tagLst>
</file>

<file path=ppt/tags/tag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142_1*f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2"/>
  <p:tag name="KSO_WM_UNIT_SHOW_EDIT_AREA_INDICATION" val="1"/>
  <p:tag name="KSO_WM_CHIP_GROUPID" val="5e6b05596848fb12bee65ac8"/>
  <p:tag name="KSO_WM_CHIP_XID" val="5e6b05596848fb12bee65aca"/>
  <p:tag name="KSO_WM_UNIT_DEC_AREA_ID" val="8d877b520778411390a18f6b2380e4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a90f5b017d548e3a9a99ef0558e2d22"/>
  <p:tag name="KSO_WM_UNIT_TEXT_FILL_FORE_SCHEMECOLOR_INDEX_BRIGHTNESS" val="0.25"/>
  <p:tag name="KSO_WM_UNIT_TEXT_FILL_FORE_SCHEMECOLOR_INDEX" val="13"/>
  <p:tag name="KSO_WM_UNIT_TEXT_FILL_TYPE" val="1"/>
  <p:tag name="KSO_WM_TEMPLATE_ASSEMBLE_XID" val="5fd107461fa9d42129ddd929"/>
  <p:tag name="KSO_WM_TEMPLATE_ASSEMBLE_GROUPID" val="5fd107461fa9d42129ddd929"/>
</p:tagLst>
</file>

<file path=ppt/tags/tag15.xml><?xml version="1.0" encoding="utf-8"?>
<p:tagLst xmlns:p="http://schemas.openxmlformats.org/presentationml/2006/main">
  <p:tag name="KSO_WM_SLIDE_COLORSCHEME_VERSION" val="3.2"/>
  <p:tag name="KSO_WM_SLIDE_ID" val="diagram2021714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20"/>
  <p:tag name="KSO_WM_SLIDE_POSITION" val="48*60"/>
  <p:tag name="KSO_WM_TAG_VERSION" val="1.0"/>
  <p:tag name="KSO_WM_BEAUTIFY_FLAG" val="#wm#"/>
  <p:tag name="KSO_WM_TEMPLATE_CATEGORY" val="diagram"/>
  <p:tag name="KSO_WM_TEMPLATE_INDEX" val="20217142"/>
  <p:tag name="KSO_WM_SLIDE_LAYOUT" val="a_b_f"/>
  <p:tag name="KSO_WM_SLIDE_LAYOUT_CNT" val="1_1_1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1a64a48662ca45e7a2ef2dffb46de0df&quot;,&quot;fill_align&quot;:&quot;cm&quot;,&quot;chip_types&quot;:[&quot;text&quot;]}],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cm&quot;,&quot;text_direction&quot;:&quot;horizontal&quot;,&quot;support_features&quot;:[&quot;collage&quot;],&quot;support_big_font&quot;:false,&quot;picture_toward&quot;:0,&quot;picture_dockside&quot;:[],&quot;fill_id&quot;:&quot;1a64a48662ca45e7a2ef2dffb46de0df&quot;,&quot;fill_align&quot;:&quot;cm&quot;,&quot;chip_types&quot;:[&quot;diagram&quot;,&quot;pictext&quot;,&quot;picture&quot;,&quot;chart&quot;,&quot;table&quot;,&quot;video&quot;]}]]"/>
  <p:tag name="KSO_WM_SLIDE_LAYOUT_INFO" val="{&quot;id&quot;:&quot;2020-12-10T01:20:06&quot;,&quot;maxSize&quot;:{&quot;size1&quot;:28.899999999999999},&quot;minSize&quot;:{&quot;size1&quot;:22.199999999999999},&quot;normalSize&quot;:{&quot;size1&quot;:28.899999999999999},&quot;subLayout&quot;:[{&quot;id&quot;:&quot;2020-12-10T01:20:06&quot;,&quot;margin&quot;:{&quot;bottom&quot;:0.42300000786781311,&quot;left&quot;:1.2697499990463257,&quot;right&quot;:4.4452495574951172,&quot;top&quot;:1.6929999589920044},&quot;type&quot;:0},{&quot;id&quot;:&quot;2020-12-10T01:20:06&quot;,&quot;margin&quot;:{&quot;bottom&quot;:2.9630000591278076,&quot;left&quot;:2.2222499847412109,&quot;right&quot;:2.2222499847412109,&quot;top&quot;:1.6929999589920044},&quot;type&quot;:0}],&quot;type&quot;:0}"/>
  <p:tag name="KSO_WM_SLIDE_RATIO" val="1.777778"/>
  <p:tag name="KSO_WM_CHIP_XID" val="5ef20a5ea491bb0086638ac2"/>
  <p:tag name="KSO_WM_CHIP_DECFILLPROP" val="[]"/>
  <p:tag name="KSO_WM_CHIP_GROUPID" val="5ef20a5ea491bb0086638ac1"/>
  <p:tag name="KSO_WM_SLIDE_BK_DARK_LIGHT" val="2"/>
  <p:tag name="KSO_WM_SLIDE_BACKGROUND_TYPE" val="general"/>
  <p:tag name="KSO_WM_SLIDE_SUPPORT_FEATURE_TYPE" val="0"/>
  <p:tag name="KSO_WM_TEMPLATE_ASSEMBLE_XID" val="5fd107461fa9d42129ddd929"/>
  <p:tag name="KSO_WM_TEMPLATE_ASSEMBLE_GROUPID" val="5fd107461fa9d42129ddd92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142_1**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DEC_AREA_ID" val="35eb58c266794e9c92660c525c4ec180"/>
  <p:tag name="KSO_WM_UNIT_SM_LIMIT_TYPE" val="0"/>
  <p:tag name="KSO_WM_CHIP_GROUPID" val="5ef20a5ea491bb0086638ac1"/>
  <p:tag name="KSO_WM_CHIP_XID" val="5ef20a5ea491bb0086638ac2"/>
  <p:tag name="KSO_WM_TEMPLATE_ASSEMBLE_XID" val="5fd107461fa9d42129ddd929"/>
  <p:tag name="KSO_WM_TEMPLATE_ASSEMBLE_GROUPID" val="5fd107461fa9d42129ddd929"/>
</p:tagLst>
</file>

<file path=ppt/tags/tag17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142_1*i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DEC_AREA_ID" val="41671fd2bac94011bc43e1c0357fd0b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107461fa9d42129ddd929"/>
  <p:tag name="KSO_WM_TEMPLATE_ASSEMBLE_GROUPID" val="5fd107461fa9d42129ddd929"/>
</p:tagLst>
</file>

<file path=ppt/tags/tag18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142_1*i*2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DEC_AREA_ID" val="6c32adebec5d4a6ba863174d46b3cb0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107461fa9d42129ddd929"/>
  <p:tag name="KSO_WM_TEMPLATE_ASSEMBLE_GROUPID" val="5fd107461fa9d42129ddd929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142_1*a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ae571df430014a9a8277aff7c3f8edfa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e5799ffcd09f468a9522f7b84ab9304b"/>
  <p:tag name="KSO_WM_UNIT_TEXT_FILL_FORE_SCHEMECOLOR_INDEX_BRIGHTNESS" val="0"/>
  <p:tag name="KSO_WM_UNIT_TEXT_FILL_FORE_SCHEMECOLOR_INDEX" val="13"/>
  <p:tag name="KSO_WM_UNIT_TEXT_FILL_TYPE" val="1"/>
  <p:tag name="KSO_WM_TEMPLATE_ASSEMBLE_XID" val="5fd107461fa9d42129ddd929"/>
  <p:tag name="KSO_WM_TEMPLATE_ASSEMBLE_GROUPID" val="5fd107461fa9d42129ddd929"/>
</p:tagLst>
</file>

<file path=ppt/tags/tag2.xml><?xml version="1.0" encoding="utf-8"?>
<p:tagLst xmlns:p="http://schemas.openxmlformats.org/presentationml/2006/main">
  <p:tag name="KSO_WM_UNIT_BLOCK" val="0"/>
  <p:tag name="KSO_WM_UNIT_SM_LIMIT_TYPE" val="2"/>
  <p:tag name="KSO_WM_UNIT_DEC_AREA_ID" val="09af2422ee32446883a82694180d26f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550_1*i*2"/>
  <p:tag name="KSO_WM_TEMPLATE_CATEGORY" val="diagram"/>
  <p:tag name="KSO_WM_TEMPLATE_INDEX" val="20213550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757e3269be4861f5f8614a"/>
  <p:tag name="KSO_WM_CHIP_XID" val="5f607145688f7a6c7bea32a6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2"/>
  <p:tag name="KSO_WM_TEMPLATE_ASSEMBLE_XID" val="60656f434054ed1e2fb80687"/>
  <p:tag name="KSO_WM_TEMPLATE_ASSEMBLE_GROUPID" val="60656f434054ed1e2fb80687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7142_1*b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91d2f9aabba146e98b971386917bd19b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e5799ffcd09f468a9522f7b84ab9304b"/>
  <p:tag name="KSO_WM_UNIT_TEXT_FILL_FORE_SCHEMECOLOR_INDEX_BRIGHTNESS" val="-0.25"/>
  <p:tag name="KSO_WM_UNIT_TEXT_FILL_FORE_SCHEMECOLOR_INDEX" val="14"/>
  <p:tag name="KSO_WM_UNIT_TEXT_FILL_TYPE" val="1"/>
  <p:tag name="KSO_WM_TEMPLATE_ASSEMBLE_XID" val="5fd107461fa9d42129ddd929"/>
  <p:tag name="KSO_WM_TEMPLATE_ASSEMBLE_GROUPID" val="5fd107461fa9d42129ddd92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142_1*i*3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cc21e350944acdad83297a68e1130c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8d877b520778411390a18f6b2380e4ae&quot;,&quot;X&quot;:{&quot;Pos&quot;:1},&quot;Y&quot;:{&quot;Pos&quot;:1}},&quot;whChangeMode&quot;:0}"/>
  <p:tag name="KSO_WM_CHIP_GROUPID" val="5ef20a5ea491bb0086638ac1"/>
  <p:tag name="KSO_WM_CHIP_XID" val="5ef20a5ea491bb0086638ac2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702"/>
  <p:tag name="KSO_WM_TEMPLATE_ASSEMBLE_XID" val="5fd107461fa9d42129ddd929"/>
  <p:tag name="KSO_WM_TEMPLATE_ASSEMBLE_GROUPID" val="5fd107461fa9d42129ddd929"/>
</p:tagLst>
</file>

<file path=ppt/tags/tag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142_1*f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2"/>
  <p:tag name="KSO_WM_UNIT_SHOW_EDIT_AREA_INDICATION" val="1"/>
  <p:tag name="KSO_WM_CHIP_GROUPID" val="5e6b05596848fb12bee65ac8"/>
  <p:tag name="KSO_WM_CHIP_XID" val="5e6b05596848fb12bee65aca"/>
  <p:tag name="KSO_WM_UNIT_DEC_AREA_ID" val="8d877b520778411390a18f6b2380e4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a90f5b017d548e3a9a99ef0558e2d22"/>
  <p:tag name="KSO_WM_UNIT_TEXT_FILL_FORE_SCHEMECOLOR_INDEX_BRIGHTNESS" val="0.25"/>
  <p:tag name="KSO_WM_UNIT_TEXT_FILL_FORE_SCHEMECOLOR_INDEX" val="13"/>
  <p:tag name="KSO_WM_UNIT_TEXT_FILL_TYPE" val="1"/>
  <p:tag name="KSO_WM_TEMPLATE_ASSEMBLE_XID" val="5fd107461fa9d42129ddd929"/>
  <p:tag name="KSO_WM_TEMPLATE_ASSEMBLE_GROUPID" val="5fd107461fa9d42129ddd929"/>
</p:tagLst>
</file>

<file path=ppt/tags/tag23.xml><?xml version="1.0" encoding="utf-8"?>
<p:tagLst xmlns:p="http://schemas.openxmlformats.org/presentationml/2006/main">
  <p:tag name="KSO_WM_SLIDE_COLORSCHEME_VERSION" val="3.2"/>
  <p:tag name="KSO_WM_SLIDE_ID" val="diagram2021714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20"/>
  <p:tag name="KSO_WM_SLIDE_POSITION" val="48*60"/>
  <p:tag name="KSO_WM_TAG_VERSION" val="1.0"/>
  <p:tag name="KSO_WM_BEAUTIFY_FLAG" val="#wm#"/>
  <p:tag name="KSO_WM_TEMPLATE_CATEGORY" val="diagram"/>
  <p:tag name="KSO_WM_TEMPLATE_INDEX" val="20217142"/>
  <p:tag name="KSO_WM_SLIDE_LAYOUT" val="a_b_f"/>
  <p:tag name="KSO_WM_SLIDE_LAYOUT_CNT" val="1_1_1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1a64a48662ca45e7a2ef2dffb46de0df&quot;,&quot;fill_align&quot;:&quot;cm&quot;,&quot;chip_types&quot;:[&quot;text&quot;]}],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cm&quot;,&quot;text_direction&quot;:&quot;horizontal&quot;,&quot;support_features&quot;:[&quot;collage&quot;],&quot;support_big_font&quot;:false,&quot;picture_toward&quot;:0,&quot;picture_dockside&quot;:[],&quot;fill_id&quot;:&quot;1a64a48662ca45e7a2ef2dffb46de0df&quot;,&quot;fill_align&quot;:&quot;cm&quot;,&quot;chip_types&quot;:[&quot;diagram&quot;,&quot;pictext&quot;,&quot;picture&quot;,&quot;chart&quot;,&quot;table&quot;,&quot;video&quot;]}]]"/>
  <p:tag name="KSO_WM_SLIDE_LAYOUT_INFO" val="{&quot;id&quot;:&quot;2020-12-10T01:20:06&quot;,&quot;maxSize&quot;:{&quot;size1&quot;:28.899999999999999},&quot;minSize&quot;:{&quot;size1&quot;:22.199999999999999},&quot;normalSize&quot;:{&quot;size1&quot;:28.899999999999999},&quot;subLayout&quot;:[{&quot;id&quot;:&quot;2020-12-10T01:20:06&quot;,&quot;margin&quot;:{&quot;bottom&quot;:0.42300000786781311,&quot;left&quot;:1.2697499990463257,&quot;right&quot;:4.4452495574951172,&quot;top&quot;:1.6929999589920044},&quot;type&quot;:0},{&quot;id&quot;:&quot;2020-12-10T01:20:06&quot;,&quot;margin&quot;:{&quot;bottom&quot;:2.9630000591278076,&quot;left&quot;:2.2222499847412109,&quot;right&quot;:2.2222499847412109,&quot;top&quot;:1.6929999589920044},&quot;type&quot;:0}],&quot;type&quot;:0}"/>
  <p:tag name="KSO_WM_SLIDE_RATIO" val="1.777778"/>
  <p:tag name="KSO_WM_CHIP_XID" val="5ef20a5ea491bb0086638ac2"/>
  <p:tag name="KSO_WM_CHIP_DECFILLPROP" val="[]"/>
  <p:tag name="KSO_WM_CHIP_GROUPID" val="5ef20a5ea491bb0086638ac1"/>
  <p:tag name="KSO_WM_SLIDE_BK_DARK_LIGHT" val="2"/>
  <p:tag name="KSO_WM_SLIDE_BACKGROUND_TYPE" val="general"/>
  <p:tag name="KSO_WM_SLIDE_SUPPORT_FEATURE_TYPE" val="0"/>
  <p:tag name="KSO_WM_TEMPLATE_ASSEMBLE_XID" val="5fd107461fa9d42129ddd929"/>
  <p:tag name="KSO_WM_TEMPLATE_ASSEMBLE_GROUPID" val="5fd107461fa9d42129ddd92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0;单击此处添加文本具体内容，简明扼要地阐述你的观点。&#10;单击此处添加文本具体内容，简明扼要地阐述你的观点。&#10;单击此处添加文本具体内容，简明扼要地阐述你的观点。&#10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550_1*i*3"/>
  <p:tag name="KSO_WM_TEMPLATE_CATEGORY" val="diagram"/>
  <p:tag name="KSO_WM_TEMPLATE_INDEX" val="2021355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UNIT_DEC_AREA_ID" val="d5b40817ac0b46399ce6168549b75b5b"/>
  <p:tag name="PA" val="v5.2.11"/>
  <p:tag name="KSO_WM_CHIP_GROUPID" val="5e757e3269be4861f5f8614a"/>
  <p:tag name="KSO_WM_CHIP_XID" val="5f607145688f7a6c7bea32a6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434054ed1e2fb80687"/>
  <p:tag name="KSO_WM_TEMPLATE_ASSEMBLE_GROUPID" val="60656f434054ed1e2fb80687"/>
</p:tagLst>
</file>

<file path=ppt/tags/tag30.xml><?xml version="1.0" encoding="utf-8"?>
<p:tagLst xmlns:p="http://schemas.openxmlformats.org/presentationml/2006/main"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BEAUTIFY_FLAG" val="#wm#"/>
  <p:tag name="KSO_WM_TEMPLATE_CATEGORY" val="diagram"/>
  <p:tag name="KSO_WM_TEMPLATE_INDEX" val="20203671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0;单击此处添加文本具体内容，简明扼要地阐述你的观点。&#10;单击此处添加文本具体内容，简明扼要地阐述你的观点。&#10;单击此处添加文本具体内容，简明扼要地阐述你的观点。&#10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BEAUTIFY_FLAG" val="#wm#"/>
  <p:tag name="KSO_WM_TEMPLATE_CATEGORY" val="diagram"/>
  <p:tag name="KSO_WM_TEMPLATE_INDEX" val="20203671"/>
  <p:tag name="KSO_WM_SLIDE_LAYOUT" val="a_f"/>
  <p:tag name="KSO_WM_SLIDE_LAYOUT_CNT" val="1_1"/>
</p:tagLst>
</file>

<file path=ppt/tags/tag38.xml><?xml version="1.0" encoding="utf-8"?>
<p:tagLst xmlns:p="http://schemas.openxmlformats.org/presentationml/2006/main">
  <p:tag name="KSO_WM_UNIT_TABLE_BEAUTIFY" val="smartTable{81515650-749c-4164-b38b-528bd3a157d0}"/>
  <p:tag name="TABLE_ENDDRAG_ORIGIN_RECT" val="561*405"/>
  <p:tag name="TABLE_ENDDRAG_RECT" val="128*111*561*405"/>
</p:tagLst>
</file>

<file path=ppt/tags/tag39.xml><?xml version="1.0" encoding="utf-8"?>
<p:tagLst xmlns:p="http://schemas.openxmlformats.org/presentationml/2006/main">
  <p:tag name="KSO_WM_UNIT_TABLE_BEAUTIFY" val="smartTable{a32e211b-90b2-4546-a528-6238c4bab6fd}"/>
  <p:tag name="TABLE_ENDDRAG_ORIGIN_RECT" val="561*352"/>
  <p:tag name="TABLE_ENDDRAG_RECT" val="128*107*561*35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3550_1*i*4"/>
  <p:tag name="KSO_WM_TEMPLATE_CATEGORY" val="diagram"/>
  <p:tag name="KSO_WM_TEMPLATE_INDEX" val="20213550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UNIT_DEC_AREA_ID" val="bf73e0fa95254115a65380345b4aa9dc"/>
  <p:tag name="PA" val="v5.2.11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60656f434054ed1e2fb80687"/>
  <p:tag name="KSO_WM_TEMPLATE_ASSEMBLE_GROUPID" val="60656f434054ed1e2fb80687"/>
</p:tagLst>
</file>

<file path=ppt/tags/tag40.xml><?xml version="1.0" encoding="utf-8"?>
<p:tagLst xmlns:p="http://schemas.openxmlformats.org/presentationml/2006/main">
  <p:tag name="KSO_WM_UNIT_TABLE_BEAUTIFY" val="smartTable{b9adcc1b-204f-4551-bc29-8feee9548f64}"/>
  <p:tag name="TABLE_ENDDRAG_ORIGIN_RECT" val="558*409"/>
  <p:tag name="TABLE_ENDDRAG_RECT" val="128*95*558*409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50_1*a*1"/>
  <p:tag name="KSO_WM_TEMPLATE_CATEGORY" val="diagram"/>
  <p:tag name="KSO_WM_TEMPLATE_INDEX" val="2021355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139e14b1e39486da7140564d90166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0439eeda57a64da4894f55c4d016b9b6"/>
  <p:tag name="KSO_WM_UNIT_TEXT_FILL_FORE_SCHEMECOLOR_INDEX_BRIGHTNESS" val="0"/>
  <p:tag name="KSO_WM_UNIT_TEXT_FILL_FORE_SCHEMECOLOR_INDEX" val="13"/>
  <p:tag name="KSO_WM_UNIT_TEXT_FILL_TYPE" val="1"/>
  <p:tag name="KSO_WM_TEMPLATE_ASSEMBLE_XID" val="60656f434054ed1e2fb80687"/>
  <p:tag name="KSO_WM_TEMPLATE_ASSEMBLE_GROUPID" val="60656f434054ed1e2fb80687"/>
</p:tagLst>
</file>

<file path=ppt/tags/tag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50_1*f*1"/>
  <p:tag name="KSO_WM_TEMPLATE_CATEGORY" val="diagram"/>
  <p:tag name="KSO_WM_TEMPLATE_INDEX" val="202135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2"/>
  <p:tag name="KSO_WM_UNIT_SHOW_EDIT_AREA_INDICATION" val="1"/>
  <p:tag name="KSO_WM_CHIP_GROUPID" val="5e6b05596848fb12bee65ac8"/>
  <p:tag name="KSO_WM_CHIP_XID" val="5e6b05596848fb12bee65aca"/>
  <p:tag name="KSO_WM_UNIT_DEC_AREA_ID" val="7cac9eb14d5b496c9f6c6630ba265d8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8ba5ca2741f4e36a2045bff4ad7062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434054ed1e2fb80687"/>
  <p:tag name="KSO_WM_TEMPLATE_ASSEMBLE_GROUPID" val="60656f434054ed1e2fb80687"/>
</p:tagLst>
</file>

<file path=ppt/tags/tag7.xml><?xml version="1.0" encoding="utf-8"?>
<p:tagLst xmlns:p="http://schemas.openxmlformats.org/presentationml/2006/main"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t&quot;,&quot;text_direction&quot;:&quot;horizontal&quot;,&quot;support_big_font&quot;:false,&quot;fill_id&quot;:&quot;ddcf2610c0ac4b45bec7e29ab0ab1f83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fill_id&quot;:&quot;f2ad6f8ec5eb4c60ab8a9b497fa44351&quot;,&quot;fill_align&quot;:&quot;cm&quot;,&quot;chip_types&quot;:[&quot;diagram&quot;,&quot;pictext&quot;,&quot;text&quot;,&quot;picture&quot;,&quot;chart&quot;,&quot;table&quot;,&quot;video&quot;]}]]"/>
  <p:tag name="KSO_WM_SLIDE_ID" val="diagram2021355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2"/>
  <p:tag name="KSO_WM_SLIDE_POSITION" val="0*0"/>
  <p:tag name="KSO_WM_TAG_VERSION" val="1.0"/>
  <p:tag name="KSO_WM_BEAUTIFY_FLAG" val="#wm#"/>
  <p:tag name="KSO_WM_TEMPLATE_CATEGORY" val="diagram"/>
  <p:tag name="KSO_WM_TEMPLATE_INDEX" val="20213550"/>
  <p:tag name="KSO_WM_SLIDE_LAYOUT" val="a_f"/>
  <p:tag name="KSO_WM_SLIDE_LAYOUT_CNT" val="1_1"/>
  <p:tag name="KSO_WM_CHIP_XID" val="5f607145688f7a6c7bea32a6"/>
  <p:tag name="KSO_WM_CHIP_DECFILLPROP" val="[]"/>
  <p:tag name="KSO_WM_SLIDE_BACKGROUND" val="[&quot;general&quot;]"/>
  <p:tag name="KSO_WM_CHIP_GROUPID" val="5e757e3269be4861f5f8614a"/>
  <p:tag name="KSO_WM_SLIDE_BK_DARK_LIGHT" val="2"/>
  <p:tag name="KSO_WM_SLIDE_BACKGROUND_TYPE" val="general"/>
  <p:tag name="KSO_WM_SLIDE_SUPPORT_FEATURE_TYPE" val="0"/>
  <p:tag name="KSO_WM_TEMPLATE_ASSEMBLE_XID" val="60656f434054ed1e2fb80687"/>
  <p:tag name="KSO_WM_TEMPLATE_ASSEMBLE_GROUPID" val="60656f434054ed1e2fb80687"/>
  <p:tag name="KSO_WM_SLIDE_CAN_ADD_NAVIGATION" val="1"/>
  <p:tag name="KSO_WM_SLIDE_LAYOUT_INFO" val="{&quot;id&quot;:&quot;2021-04-01T15:36:38&quot;,&quot;maxSize&quot;:{&quot;size1&quot;:30.100000000000001},&quot;minSize&quot;:{&quot;size1&quot;:20.100000000000001},&quot;normalSize&quot;:{&quot;size1&quot;:25.699999999999999},&quot;subLayout&quot;:[{&quot;id&quot;:&quot;2021-04-01T15:36:38&quot;,&quot;margin&quot;:{&quot;bottom&quot;:0.026000002399086952,&quot;left&quot;:1.2697499990463257,&quot;right&quot;:1.2697499990463257,&quot;top&quot;:2.752000093460083},&quot;type&quot;:0},{&quot;id&quot;:&quot;2021-04-01T15:36:38&quot;,&quot;margin&quot;:{&quot;bottom&quot;:1.7280000448226929,&quot;left&quot;:1.2697499990463257,&quot;right&quot;:1.2697499990463257,&quot;top&quot;:0.60900002717971802},&quot;type&quot;:0}],&quot;type&quot;: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142_1**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DEC_AREA_ID" val="35eb58c266794e9c92660c525c4ec180"/>
  <p:tag name="KSO_WM_UNIT_SM_LIMIT_TYPE" val="0"/>
  <p:tag name="KSO_WM_CHIP_GROUPID" val="5ef20a5ea491bb0086638ac1"/>
  <p:tag name="KSO_WM_CHIP_XID" val="5ef20a5ea491bb0086638ac2"/>
  <p:tag name="KSO_WM_TEMPLATE_ASSEMBLE_XID" val="5fd107461fa9d42129ddd929"/>
  <p:tag name="KSO_WM_TEMPLATE_ASSEMBLE_GROUPID" val="5fd107461fa9d42129ddd929"/>
</p:tagLst>
</file>

<file path=ppt/tags/tag9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142_1*i*1"/>
  <p:tag name="KSO_WM_TEMPLATE_CATEGORY" val="diagram"/>
  <p:tag name="KSO_WM_TEMPLATE_INDEX" val="20217142"/>
  <p:tag name="KSO_WM_UNIT_LAYERLEVEL" val="1"/>
  <p:tag name="KSO_WM_TAG_VERSION" val="1.0"/>
  <p:tag name="KSO_WM_BEAUTIFY_FLAG" val="#wm#"/>
  <p:tag name="KSO_WM_UNIT_BLOCK" val="0"/>
  <p:tag name="KSO_WM_UNIT_DEC_AREA_ID" val="41671fd2bac94011bc43e1c0357fd0b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107461fa9d42129ddd929"/>
  <p:tag name="KSO_WM_TEMPLATE_ASSEMBLE_GROUPID" val="5fd107461fa9d42129ddd929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华丽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6479</Words>
  <Application>WPS 演示</Application>
  <PresentationFormat>全屏显示(4:3)</PresentationFormat>
  <Paragraphs>424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宋体</vt:lpstr>
      <vt:lpstr>Wingdings</vt:lpstr>
      <vt:lpstr>Wingdings 2</vt:lpstr>
      <vt:lpstr>Wingdings</vt:lpstr>
      <vt:lpstr>微软雅黑</vt:lpstr>
      <vt:lpstr>楷体</vt:lpstr>
      <vt:lpstr>Times New Roman</vt:lpstr>
      <vt:lpstr>Segoe UI</vt:lpstr>
      <vt:lpstr>Wingdings</vt:lpstr>
      <vt:lpstr>微软雅黑 Light</vt:lpstr>
      <vt:lpstr>Arial Unicode MS</vt:lpstr>
      <vt:lpstr>隶书</vt:lpstr>
      <vt:lpstr>Franklin Gothic Medium</vt:lpstr>
      <vt:lpstr>华文楷体</vt:lpstr>
      <vt:lpstr>Franklin Gothic Book</vt:lpstr>
      <vt:lpstr>Calibri</vt:lpstr>
      <vt:lpstr>仿宋</vt:lpstr>
      <vt:lpstr>华文隶书</vt:lpstr>
      <vt:lpstr>华文中宋</vt:lpstr>
      <vt:lpstr>自定义设计方案</vt:lpstr>
      <vt:lpstr>华丽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无</cp:lastModifiedBy>
  <cp:revision>131</cp:revision>
  <dcterms:created xsi:type="dcterms:W3CDTF">2021-09-23T08:12:00Z</dcterms:created>
  <dcterms:modified xsi:type="dcterms:W3CDTF">2021-12-14T02:59:03Z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64479E2BE4584EDE80C9126C200B90B6</vt:lpwstr>
  </property>
</Properties>
</file>