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61" r:id="rId5"/>
    <p:sldMasterId id="2147483667" r:id="rId6"/>
    <p:sldMasterId id="2147483664" r:id="rId7"/>
    <p:sldMasterId id="2147483670" r:id="rId8"/>
    <p:sldMasterId id="2147483673" r:id="rId9"/>
    <p:sldMasterId id="2147483679" r:id="rId10"/>
    <p:sldMasterId id="2147483682" r:id="rId11"/>
    <p:sldMasterId id="2147483652" r:id="rId12"/>
    <p:sldMasterId id="2147483655" r:id="rId13"/>
  </p:sldMasterIdLst>
  <p:notesMasterIdLst>
    <p:notesMasterId r:id="rId43"/>
  </p:notesMasterIdLst>
  <p:handoutMasterIdLst>
    <p:handoutMasterId r:id="rId44"/>
  </p:handoutMasterIdLst>
  <p:sldIdLst>
    <p:sldId id="256" r:id="rId14"/>
    <p:sldId id="484" r:id="rId15"/>
    <p:sldId id="467" r:id="rId16"/>
    <p:sldId id="468" r:id="rId17"/>
    <p:sldId id="469" r:id="rId18"/>
    <p:sldId id="479" r:id="rId19"/>
    <p:sldId id="480" r:id="rId20"/>
    <p:sldId id="481" r:id="rId21"/>
    <p:sldId id="482" r:id="rId22"/>
    <p:sldId id="407" r:id="rId23"/>
    <p:sldId id="460" r:id="rId24"/>
    <p:sldId id="444" r:id="rId25"/>
    <p:sldId id="462" r:id="rId26"/>
    <p:sldId id="485" r:id="rId27"/>
    <p:sldId id="488" r:id="rId28"/>
    <p:sldId id="487" r:id="rId29"/>
    <p:sldId id="489" r:id="rId30"/>
    <p:sldId id="493" r:id="rId31"/>
    <p:sldId id="486" r:id="rId32"/>
    <p:sldId id="491" r:id="rId33"/>
    <p:sldId id="494" r:id="rId34"/>
    <p:sldId id="495" r:id="rId35"/>
    <p:sldId id="496" r:id="rId36"/>
    <p:sldId id="499" r:id="rId37"/>
    <p:sldId id="500" r:id="rId38"/>
    <p:sldId id="492" r:id="rId39"/>
    <p:sldId id="497" r:id="rId40"/>
    <p:sldId id="498" r:id="rId41"/>
    <p:sldId id="391" r:id="rId42"/>
  </p:sldIdLst>
  <p:sldSz cx="10688638" cy="7562850"/>
  <p:notesSz cx="6794500" cy="9906000"/>
  <p:defaultText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19AB296-C9A8-F241-A2A0-2DC8B38612A8}">
          <p14:sldIdLst>
            <p14:sldId id="256"/>
            <p14:sldId id="484"/>
          </p14:sldIdLst>
        </p14:section>
        <p14:section name="1- Normas generales" id="{C653BE24-47FD-AD45-B444-9D10B68FD426}">
          <p14:sldIdLst>
            <p14:sldId id="467"/>
            <p14:sldId id="468"/>
            <p14:sldId id="469"/>
            <p14:sldId id="479"/>
            <p14:sldId id="480"/>
            <p14:sldId id="481"/>
            <p14:sldId id="482"/>
            <p14:sldId id="407"/>
            <p14:sldId id="460"/>
            <p14:sldId id="444"/>
            <p14:sldId id="462"/>
            <p14:sldId id="485"/>
            <p14:sldId id="488"/>
            <p14:sldId id="487"/>
            <p14:sldId id="489"/>
            <p14:sldId id="493"/>
            <p14:sldId id="486"/>
            <p14:sldId id="491"/>
            <p14:sldId id="494"/>
            <p14:sldId id="495"/>
            <p14:sldId id="496"/>
            <p14:sldId id="499"/>
            <p14:sldId id="500"/>
            <p14:sldId id="492"/>
            <p14:sldId id="497"/>
            <p14:sldId id="498"/>
          </p14:sldIdLst>
        </p14:section>
        <p14:section name="Diapositiva final" id="{D510A973-5142-B640-A62C-69F9BFBE0C48}">
          <p14:sldIdLst>
            <p14:sldId id="391"/>
          </p14:sldIdLst>
        </p14:section>
      </p14:sectionLst>
    </p:ext>
    <p:ext uri="{EFAFB233-063F-42B5-8137-9DF3F51BA10A}">
      <p15:sldGuideLst xmlns:p15="http://schemas.microsoft.com/office/powerpoint/2012/main" xmlns="">
        <p15:guide id="1" orient="horz" pos="387">
          <p15:clr>
            <a:srgbClr val="A4A3A4"/>
          </p15:clr>
        </p15:guide>
        <p15:guide id="2" orient="horz" pos="1124">
          <p15:clr>
            <a:srgbClr val="A4A3A4"/>
          </p15:clr>
        </p15:guide>
        <p15:guide id="3" orient="horz" pos="1356">
          <p15:clr>
            <a:srgbClr val="A4A3A4"/>
          </p15:clr>
        </p15:guide>
        <p15:guide id="4" orient="horz" pos="4385">
          <p15:clr>
            <a:srgbClr val="A4A3A4"/>
          </p15:clr>
        </p15:guide>
        <p15:guide id="5" pos="6280">
          <p15:clr>
            <a:srgbClr val="A4A3A4"/>
          </p15:clr>
        </p15:guide>
        <p15:guide id="6" pos="3501">
          <p15:clr>
            <a:srgbClr val="A4A3A4"/>
          </p15:clr>
        </p15:guide>
        <p15:guide id="7" pos="3228">
          <p15:clr>
            <a:srgbClr val="A4A3A4"/>
          </p15:clr>
        </p15:guide>
        <p15:guide id="8" pos="5273">
          <p15:clr>
            <a:srgbClr val="A4A3A4"/>
          </p15:clr>
        </p15:guide>
        <p15:guide id="9" pos="455">
          <p15:clr>
            <a:srgbClr val="A4A3A4"/>
          </p15:clr>
        </p15:guide>
      </p15:sldGuideLst>
    </p:ext>
    <p:ext uri="{2D200454-40CA-4A62-9FC3-DE9A4176ACB9}">
      <p15:notesGuideLst xmlns:p15="http://schemas.microsoft.com/office/powerpoint/2012/main" xmlns="">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DC3C3C"/>
    <a:srgbClr val="32A037"/>
    <a:srgbClr val="6CC4F0"/>
    <a:srgbClr val="6CCCF0"/>
    <a:srgbClr val="70D4F0"/>
    <a:srgbClr val="84D4F0"/>
    <a:srgbClr val="AFE1FF"/>
    <a:srgbClr val="C8F7FF"/>
    <a:srgbClr val="AE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78743" autoAdjust="0"/>
  </p:normalViewPr>
  <p:slideViewPr>
    <p:cSldViewPr snapToGrid="0">
      <p:cViewPr varScale="1">
        <p:scale>
          <a:sx n="67" d="100"/>
          <a:sy n="67" d="100"/>
        </p:scale>
        <p:origin x="-1110" y="-102"/>
      </p:cViewPr>
      <p:guideLst>
        <p:guide orient="horz" pos="387"/>
        <p:guide orient="horz" pos="1124"/>
        <p:guide orient="horz" pos="1356"/>
        <p:guide orient="horz" pos="4385"/>
        <p:guide pos="6280"/>
        <p:guide pos="3501"/>
        <p:guide pos="3228"/>
        <p:guide pos="5273"/>
        <p:guide pos="4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2"/>
    </p:cViewPr>
  </p:sorterViewPr>
  <p:notesViewPr>
    <p:cSldViewPr>
      <p:cViewPr varScale="1">
        <p:scale>
          <a:sx n="53" d="100"/>
          <a:sy n="53" d="100"/>
        </p:scale>
        <p:origin x="-2706" y="-84"/>
      </p:cViewPr>
      <p:guideLst>
        <p:guide orient="horz" pos="3120"/>
        <p:guide pos="214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viewProps" Target="viewProps.xml"/><Relationship Id="rId20" Type="http://schemas.openxmlformats.org/officeDocument/2006/relationships/slide" Target="slides/slide7.xml"/><Relationship Id="rId41"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E0717-354E-44AA-82DB-790EBB0945E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D2546371-091C-4CFC-8825-1BB4DC71CAB6}">
      <dgm:prSet phldrT="[Texto]" custT="1"/>
      <dgm:spPr/>
      <dgm:t>
        <a:bodyPr/>
        <a:lstStyle/>
        <a:p>
          <a:r>
            <a:rPr lang="es-MX" sz="3200" dirty="0" smtClean="0"/>
            <a:t>Operaciones</a:t>
          </a:r>
          <a:endParaRPr lang="es-ES" sz="3600" dirty="0"/>
        </a:p>
      </dgm:t>
    </dgm:pt>
    <dgm:pt modelId="{2B66B468-2261-45F4-B8E6-593BA83BFE03}" type="parTrans" cxnId="{DF250C1F-D258-4A48-9477-446789BDEEE2}">
      <dgm:prSet/>
      <dgm:spPr/>
      <dgm:t>
        <a:bodyPr/>
        <a:lstStyle/>
        <a:p>
          <a:endParaRPr lang="es-ES"/>
        </a:p>
      </dgm:t>
    </dgm:pt>
    <dgm:pt modelId="{C7F02DB7-EFD6-496A-9099-E536CCD0B3AA}" type="sibTrans" cxnId="{DF250C1F-D258-4A48-9477-446789BDEEE2}">
      <dgm:prSet/>
      <dgm:spPr/>
      <dgm:t>
        <a:bodyPr/>
        <a:lstStyle/>
        <a:p>
          <a:endParaRPr lang="es-ES"/>
        </a:p>
      </dgm:t>
    </dgm:pt>
    <dgm:pt modelId="{50EF5E46-67C2-4C3A-B7C4-A3373D89AF50}">
      <dgm:prSet phldrT="[Texto]" custT="1"/>
      <dgm:spPr/>
      <dgm:t>
        <a:bodyPr/>
        <a:lstStyle/>
        <a:p>
          <a:r>
            <a:rPr lang="es-MX" sz="1400" dirty="0" smtClean="0"/>
            <a:t> Automatización procesos operativos</a:t>
          </a:r>
          <a:endParaRPr lang="es-ES" sz="1400" dirty="0"/>
        </a:p>
      </dgm:t>
    </dgm:pt>
    <dgm:pt modelId="{D6FEAFF4-8679-443C-BC38-55808ADE980E}" type="parTrans" cxnId="{1F761FF4-2F85-41D5-8E2A-36EEC14FA6A3}">
      <dgm:prSet/>
      <dgm:spPr/>
      <dgm:t>
        <a:bodyPr/>
        <a:lstStyle/>
        <a:p>
          <a:endParaRPr lang="es-ES"/>
        </a:p>
      </dgm:t>
    </dgm:pt>
    <dgm:pt modelId="{0013F893-57DF-4065-8E58-74A3712D0228}" type="sibTrans" cxnId="{1F761FF4-2F85-41D5-8E2A-36EEC14FA6A3}">
      <dgm:prSet/>
      <dgm:spPr/>
      <dgm:t>
        <a:bodyPr/>
        <a:lstStyle/>
        <a:p>
          <a:endParaRPr lang="es-ES"/>
        </a:p>
      </dgm:t>
    </dgm:pt>
    <dgm:pt modelId="{E9FF9402-0A41-4705-91D9-5744B02D3B74}">
      <dgm:prSet phldrT="[Texto]" custT="1"/>
      <dgm:spPr/>
      <dgm:t>
        <a:bodyPr/>
        <a:lstStyle/>
        <a:p>
          <a:r>
            <a:rPr lang="es-MX" sz="3200" dirty="0" smtClean="0"/>
            <a:t>Riesgos y cumplimiento</a:t>
          </a:r>
          <a:endParaRPr lang="es-ES" sz="3200" dirty="0"/>
        </a:p>
      </dgm:t>
    </dgm:pt>
    <dgm:pt modelId="{B621DA22-2736-4271-B495-6B1E39AD98B2}" type="parTrans" cxnId="{BAFE500D-435B-46F2-8082-61E1808AD252}">
      <dgm:prSet/>
      <dgm:spPr/>
      <dgm:t>
        <a:bodyPr/>
        <a:lstStyle/>
        <a:p>
          <a:endParaRPr lang="es-ES"/>
        </a:p>
      </dgm:t>
    </dgm:pt>
    <dgm:pt modelId="{2E596E51-D62B-4680-AFAC-C1A16ADFECC5}" type="sibTrans" cxnId="{BAFE500D-435B-46F2-8082-61E1808AD252}">
      <dgm:prSet/>
      <dgm:spPr/>
      <dgm:t>
        <a:bodyPr/>
        <a:lstStyle/>
        <a:p>
          <a:endParaRPr lang="es-ES"/>
        </a:p>
      </dgm:t>
    </dgm:pt>
    <dgm:pt modelId="{88F411B9-1DB0-467D-B940-3FE7D0250ED1}">
      <dgm:prSet phldrT="[Texto]" custT="1"/>
      <dgm:spPr/>
      <dgm:t>
        <a:bodyPr/>
        <a:lstStyle/>
        <a:p>
          <a:r>
            <a:rPr lang="es-MX" sz="1400" dirty="0" smtClean="0"/>
            <a:t>Nuevo Modelo de riesgos</a:t>
          </a:r>
          <a:endParaRPr lang="es-ES" sz="1400" dirty="0"/>
        </a:p>
      </dgm:t>
    </dgm:pt>
    <dgm:pt modelId="{67915D9D-CE7E-4BE2-B8F7-9D3472F8250C}" type="parTrans" cxnId="{A35601C6-97BC-404C-A30B-6703CB5E8E74}">
      <dgm:prSet/>
      <dgm:spPr/>
      <dgm:t>
        <a:bodyPr/>
        <a:lstStyle/>
        <a:p>
          <a:endParaRPr lang="es-ES"/>
        </a:p>
      </dgm:t>
    </dgm:pt>
    <dgm:pt modelId="{A3E991E1-34FB-40FB-BC1E-D65B1924B5AF}" type="sibTrans" cxnId="{A35601C6-97BC-404C-A30B-6703CB5E8E74}">
      <dgm:prSet/>
      <dgm:spPr/>
      <dgm:t>
        <a:bodyPr/>
        <a:lstStyle/>
        <a:p>
          <a:endParaRPr lang="es-ES"/>
        </a:p>
      </dgm:t>
    </dgm:pt>
    <dgm:pt modelId="{073E695D-2A6A-44F4-A789-3EC2A7DD1DCF}">
      <dgm:prSet phldrT="[Texto]" custT="1"/>
      <dgm:spPr/>
      <dgm:t>
        <a:bodyPr/>
        <a:lstStyle/>
        <a:p>
          <a:r>
            <a:rPr lang="es-MX" sz="1400" dirty="0" smtClean="0"/>
            <a:t>PLD</a:t>
          </a:r>
          <a:endParaRPr lang="es-ES" sz="1400" dirty="0"/>
        </a:p>
      </dgm:t>
    </dgm:pt>
    <dgm:pt modelId="{48742E06-7E45-4CA2-B7B7-2525D394C0CE}" type="parTrans" cxnId="{97B27354-9B8A-4F2F-8EE3-FD55C1E3E8AE}">
      <dgm:prSet/>
      <dgm:spPr/>
      <dgm:t>
        <a:bodyPr/>
        <a:lstStyle/>
        <a:p>
          <a:endParaRPr lang="es-ES"/>
        </a:p>
      </dgm:t>
    </dgm:pt>
    <dgm:pt modelId="{3AB6FDBC-486E-422C-9BF2-E726286F2A12}" type="sibTrans" cxnId="{97B27354-9B8A-4F2F-8EE3-FD55C1E3E8AE}">
      <dgm:prSet/>
      <dgm:spPr/>
      <dgm:t>
        <a:bodyPr/>
        <a:lstStyle/>
        <a:p>
          <a:endParaRPr lang="es-ES"/>
        </a:p>
      </dgm:t>
    </dgm:pt>
    <dgm:pt modelId="{4C7B5211-5C56-4A97-A97C-A9670896AEC4}">
      <dgm:prSet phldrT="[Texto]" custT="1"/>
      <dgm:spPr/>
      <dgm:t>
        <a:bodyPr/>
        <a:lstStyle/>
        <a:p>
          <a:r>
            <a:rPr lang="es-MX" sz="3200" dirty="0" smtClean="0"/>
            <a:t>Comercial y servicio</a:t>
          </a:r>
          <a:endParaRPr lang="es-ES" sz="3200" dirty="0"/>
        </a:p>
      </dgm:t>
    </dgm:pt>
    <dgm:pt modelId="{0D8B2657-E97D-442B-801F-5FE5AC59004F}" type="parTrans" cxnId="{967B734E-DA24-4C9A-BEED-1817A7B6AC69}">
      <dgm:prSet/>
      <dgm:spPr/>
      <dgm:t>
        <a:bodyPr/>
        <a:lstStyle/>
        <a:p>
          <a:endParaRPr lang="es-ES"/>
        </a:p>
      </dgm:t>
    </dgm:pt>
    <dgm:pt modelId="{191C736A-A25D-4774-9839-7649160B5F73}" type="sibTrans" cxnId="{967B734E-DA24-4C9A-BEED-1817A7B6AC69}">
      <dgm:prSet/>
      <dgm:spPr/>
      <dgm:t>
        <a:bodyPr/>
        <a:lstStyle/>
        <a:p>
          <a:endParaRPr lang="es-ES"/>
        </a:p>
      </dgm:t>
    </dgm:pt>
    <dgm:pt modelId="{7E6B9B31-6669-41FF-855F-C636B5AA6808}">
      <dgm:prSet phldrT="[Texto]" custT="1"/>
      <dgm:spPr/>
      <dgm:t>
        <a:bodyPr/>
        <a:lstStyle/>
        <a:p>
          <a:r>
            <a:rPr lang="es-MX" sz="1400" dirty="0" smtClean="0"/>
            <a:t>Banca Personal</a:t>
          </a:r>
          <a:endParaRPr lang="es-ES" sz="1400" dirty="0"/>
        </a:p>
      </dgm:t>
    </dgm:pt>
    <dgm:pt modelId="{43820CAA-0934-4938-9142-40CFC17107A8}" type="parTrans" cxnId="{D7B7A294-101A-4749-A429-C585970F8726}">
      <dgm:prSet/>
      <dgm:spPr/>
      <dgm:t>
        <a:bodyPr/>
        <a:lstStyle/>
        <a:p>
          <a:endParaRPr lang="es-ES"/>
        </a:p>
      </dgm:t>
    </dgm:pt>
    <dgm:pt modelId="{89E9D291-8AD4-44EF-A3F6-191D207813D0}" type="sibTrans" cxnId="{D7B7A294-101A-4749-A429-C585970F8726}">
      <dgm:prSet/>
      <dgm:spPr/>
      <dgm:t>
        <a:bodyPr/>
        <a:lstStyle/>
        <a:p>
          <a:endParaRPr lang="es-ES"/>
        </a:p>
      </dgm:t>
    </dgm:pt>
    <dgm:pt modelId="{BFFD5DDB-E57A-4B18-8882-B80FBC05C018}">
      <dgm:prSet phldrT="[Texto]" custT="1"/>
      <dgm:spPr/>
      <dgm:t>
        <a:bodyPr/>
        <a:lstStyle/>
        <a:p>
          <a:r>
            <a:rPr lang="es-MX" sz="3200" dirty="0" smtClean="0"/>
            <a:t>Datos</a:t>
          </a:r>
          <a:endParaRPr lang="es-ES" sz="3200" dirty="0"/>
        </a:p>
      </dgm:t>
    </dgm:pt>
    <dgm:pt modelId="{91C7385F-0422-4C33-85F7-C6EF393CDAD3}" type="parTrans" cxnId="{CA38F337-03EA-4FFB-B039-AF563E0CE98C}">
      <dgm:prSet/>
      <dgm:spPr/>
      <dgm:t>
        <a:bodyPr/>
        <a:lstStyle/>
        <a:p>
          <a:endParaRPr lang="es-ES"/>
        </a:p>
      </dgm:t>
    </dgm:pt>
    <dgm:pt modelId="{BA7B905E-2084-4F37-B13C-533172D6A32E}" type="sibTrans" cxnId="{CA38F337-03EA-4FFB-B039-AF563E0CE98C}">
      <dgm:prSet/>
      <dgm:spPr/>
      <dgm:t>
        <a:bodyPr/>
        <a:lstStyle/>
        <a:p>
          <a:endParaRPr lang="es-ES"/>
        </a:p>
      </dgm:t>
    </dgm:pt>
    <dgm:pt modelId="{5618EC2E-29FC-4F2A-9ED3-24B9C91606BD}">
      <dgm:prSet phldrT="[Texto]" custT="1"/>
      <dgm:spPr/>
      <dgm:t>
        <a:bodyPr/>
        <a:lstStyle/>
        <a:p>
          <a:r>
            <a:rPr lang="es-MX" sz="1400" dirty="0" smtClean="0"/>
            <a:t>Evolución </a:t>
          </a:r>
          <a:r>
            <a:rPr lang="es-MX" sz="1400" dirty="0" err="1" smtClean="0"/>
            <a:t>Onboarding</a:t>
          </a:r>
          <a:endParaRPr lang="es-ES" sz="1400" dirty="0"/>
        </a:p>
      </dgm:t>
    </dgm:pt>
    <dgm:pt modelId="{73265342-78FE-4365-AFC4-AB2913E33A53}" type="parTrans" cxnId="{7A389EC8-EDD3-49F1-90F9-85646350D0BA}">
      <dgm:prSet/>
      <dgm:spPr/>
      <dgm:t>
        <a:bodyPr/>
        <a:lstStyle/>
        <a:p>
          <a:endParaRPr lang="es-ES"/>
        </a:p>
      </dgm:t>
    </dgm:pt>
    <dgm:pt modelId="{B8B7D4B4-4F96-4127-B945-5A1F97D56F90}" type="sibTrans" cxnId="{7A389EC8-EDD3-49F1-90F9-85646350D0BA}">
      <dgm:prSet/>
      <dgm:spPr/>
      <dgm:t>
        <a:bodyPr/>
        <a:lstStyle/>
        <a:p>
          <a:endParaRPr lang="es-ES"/>
        </a:p>
      </dgm:t>
    </dgm:pt>
    <dgm:pt modelId="{624EE9DB-6F60-4D25-99CD-2BDA95C134E7}">
      <dgm:prSet phldrT="[Texto]" custT="1"/>
      <dgm:spPr/>
      <dgm:t>
        <a:bodyPr/>
        <a:lstStyle/>
        <a:p>
          <a:r>
            <a:rPr lang="es-MX" sz="1400" dirty="0" smtClean="0"/>
            <a:t>Robustecimiento</a:t>
          </a:r>
          <a:endParaRPr lang="es-ES" sz="1400" dirty="0"/>
        </a:p>
      </dgm:t>
    </dgm:pt>
    <dgm:pt modelId="{657E03DE-8CBE-4086-BD35-23471A9C036A}" type="parTrans" cxnId="{E8A20071-3D99-44D7-989A-BBB92CAA85E5}">
      <dgm:prSet/>
      <dgm:spPr/>
      <dgm:t>
        <a:bodyPr/>
        <a:lstStyle/>
        <a:p>
          <a:endParaRPr lang="es-ES"/>
        </a:p>
      </dgm:t>
    </dgm:pt>
    <dgm:pt modelId="{4B833965-5C9A-4474-914E-20BAE6051C01}" type="sibTrans" cxnId="{E8A20071-3D99-44D7-989A-BBB92CAA85E5}">
      <dgm:prSet/>
      <dgm:spPr/>
      <dgm:t>
        <a:bodyPr/>
        <a:lstStyle/>
        <a:p>
          <a:endParaRPr lang="es-ES"/>
        </a:p>
      </dgm:t>
    </dgm:pt>
    <dgm:pt modelId="{B5B25770-B2E2-4592-8A96-50033643B805}">
      <dgm:prSet phldrT="[Texto]" custT="1"/>
      <dgm:spPr/>
      <dgm:t>
        <a:bodyPr/>
        <a:lstStyle/>
        <a:p>
          <a:r>
            <a:rPr lang="es-MX" sz="1400" dirty="0" smtClean="0"/>
            <a:t>Cumplimiento normativo</a:t>
          </a:r>
          <a:endParaRPr lang="es-ES" sz="1400" dirty="0"/>
        </a:p>
      </dgm:t>
    </dgm:pt>
    <dgm:pt modelId="{D7611576-2B34-4F70-B49B-72C330849167}" type="parTrans" cxnId="{7135CAC0-1C2D-46F3-BC31-93E11119A12F}">
      <dgm:prSet/>
      <dgm:spPr/>
      <dgm:t>
        <a:bodyPr/>
        <a:lstStyle/>
        <a:p>
          <a:endParaRPr lang="es-ES"/>
        </a:p>
      </dgm:t>
    </dgm:pt>
    <dgm:pt modelId="{2036D5D5-C0C3-4019-8209-4CEC0C6252D8}" type="sibTrans" cxnId="{7135CAC0-1C2D-46F3-BC31-93E11119A12F}">
      <dgm:prSet/>
      <dgm:spPr/>
      <dgm:t>
        <a:bodyPr/>
        <a:lstStyle/>
        <a:p>
          <a:endParaRPr lang="es-ES"/>
        </a:p>
      </dgm:t>
    </dgm:pt>
    <dgm:pt modelId="{1918BE04-9009-4483-AB34-A38116C45132}">
      <dgm:prSet phldrT="[Texto]" custT="1"/>
      <dgm:spPr/>
      <dgm:t>
        <a:bodyPr/>
        <a:lstStyle/>
        <a:p>
          <a:r>
            <a:rPr lang="es-MX" sz="1400" dirty="0" smtClean="0"/>
            <a:t>Banca Empresas</a:t>
          </a:r>
          <a:endParaRPr lang="es-ES" sz="1400" dirty="0"/>
        </a:p>
      </dgm:t>
    </dgm:pt>
    <dgm:pt modelId="{3EEF171D-14BA-4569-95E1-F29F2A6020D2}" type="parTrans" cxnId="{6B7504BD-D16B-4C4E-A149-8DA78378E569}">
      <dgm:prSet/>
      <dgm:spPr/>
      <dgm:t>
        <a:bodyPr/>
        <a:lstStyle/>
        <a:p>
          <a:endParaRPr lang="es-ES"/>
        </a:p>
      </dgm:t>
    </dgm:pt>
    <dgm:pt modelId="{5D7D9135-80C6-4189-91B5-2270BED5BA02}" type="sibTrans" cxnId="{6B7504BD-D16B-4C4E-A149-8DA78378E569}">
      <dgm:prSet/>
      <dgm:spPr/>
      <dgm:t>
        <a:bodyPr/>
        <a:lstStyle/>
        <a:p>
          <a:endParaRPr lang="es-ES"/>
        </a:p>
      </dgm:t>
    </dgm:pt>
    <dgm:pt modelId="{D40F4690-92D0-4DC7-9978-D07E51EE71E0}">
      <dgm:prSet phldrT="[Texto]" custT="1"/>
      <dgm:spPr/>
      <dgm:t>
        <a:bodyPr/>
        <a:lstStyle/>
        <a:p>
          <a:r>
            <a:rPr lang="es-MX" sz="1400" dirty="0" smtClean="0"/>
            <a:t>Incrementar oferta transaccional</a:t>
          </a:r>
          <a:endParaRPr lang="es-ES" sz="1400" dirty="0"/>
        </a:p>
      </dgm:t>
    </dgm:pt>
    <dgm:pt modelId="{2914D136-4127-47DA-A766-1751109823DE}" type="parTrans" cxnId="{073ECCAC-1FFC-4FE3-B539-A5BA0A5C10E0}">
      <dgm:prSet/>
      <dgm:spPr/>
      <dgm:t>
        <a:bodyPr/>
        <a:lstStyle/>
        <a:p>
          <a:endParaRPr lang="es-ES"/>
        </a:p>
      </dgm:t>
    </dgm:pt>
    <dgm:pt modelId="{9EE6D753-0698-40E5-B012-23C0224D7166}" type="sibTrans" cxnId="{073ECCAC-1FFC-4FE3-B539-A5BA0A5C10E0}">
      <dgm:prSet/>
      <dgm:spPr/>
      <dgm:t>
        <a:bodyPr/>
        <a:lstStyle/>
        <a:p>
          <a:endParaRPr lang="es-ES"/>
        </a:p>
      </dgm:t>
    </dgm:pt>
    <dgm:pt modelId="{FF1769CF-CA1E-466E-89F6-58080FF2A078}">
      <dgm:prSet phldrT="[Texto]" custT="1"/>
      <dgm:spPr/>
      <dgm:t>
        <a:bodyPr/>
        <a:lstStyle/>
        <a:p>
          <a:r>
            <a:rPr lang="es-MX" sz="1800" dirty="0" smtClean="0"/>
            <a:t>……</a:t>
          </a:r>
          <a:endParaRPr lang="es-ES" sz="1800" dirty="0"/>
        </a:p>
      </dgm:t>
    </dgm:pt>
    <dgm:pt modelId="{294A9BCE-85BF-4511-B5B1-6FA6B539F2A0}" type="parTrans" cxnId="{F52A5E9D-9989-48FD-A72F-1D3E128F5514}">
      <dgm:prSet/>
      <dgm:spPr/>
      <dgm:t>
        <a:bodyPr/>
        <a:lstStyle/>
        <a:p>
          <a:endParaRPr lang="es-ES"/>
        </a:p>
      </dgm:t>
    </dgm:pt>
    <dgm:pt modelId="{57885380-149B-4D91-8846-A27E9B8E5864}" type="sibTrans" cxnId="{F52A5E9D-9989-48FD-A72F-1D3E128F5514}">
      <dgm:prSet/>
      <dgm:spPr/>
      <dgm:t>
        <a:bodyPr/>
        <a:lstStyle/>
        <a:p>
          <a:endParaRPr lang="es-ES"/>
        </a:p>
      </dgm:t>
    </dgm:pt>
    <dgm:pt modelId="{CE99DBF2-C878-492C-8E1B-A4AE9BAFDC91}">
      <dgm:prSet phldrT="[Texto]" custT="1"/>
      <dgm:spPr/>
      <dgm:t>
        <a:bodyPr/>
        <a:lstStyle/>
        <a:p>
          <a:r>
            <a:rPr lang="es-MX" sz="1400" dirty="0" err="1" smtClean="0"/>
            <a:t>Contact</a:t>
          </a:r>
          <a:r>
            <a:rPr lang="es-MX" sz="1400" dirty="0" smtClean="0"/>
            <a:t> Center 2.0</a:t>
          </a:r>
          <a:endParaRPr lang="es-ES" sz="1400" dirty="0"/>
        </a:p>
      </dgm:t>
    </dgm:pt>
    <dgm:pt modelId="{C4EA1115-DF31-4908-80E0-AE3AB90CA461}" type="parTrans" cxnId="{2E069979-504B-4D80-A9D6-99884BC37456}">
      <dgm:prSet/>
      <dgm:spPr/>
      <dgm:t>
        <a:bodyPr/>
        <a:lstStyle/>
        <a:p>
          <a:endParaRPr lang="es-ES"/>
        </a:p>
      </dgm:t>
    </dgm:pt>
    <dgm:pt modelId="{845855F2-A536-47B8-A03D-0E375DB268BD}" type="sibTrans" cxnId="{2E069979-504B-4D80-A9D6-99884BC37456}">
      <dgm:prSet/>
      <dgm:spPr/>
      <dgm:t>
        <a:bodyPr/>
        <a:lstStyle/>
        <a:p>
          <a:endParaRPr lang="es-ES"/>
        </a:p>
      </dgm:t>
    </dgm:pt>
    <dgm:pt modelId="{ACC740E9-44BB-4FF4-AAF3-C5277B07550C}">
      <dgm:prSet phldrT="[Texto]" custT="1"/>
      <dgm:spPr/>
      <dgm:t>
        <a:bodyPr/>
        <a:lstStyle/>
        <a:p>
          <a:r>
            <a:rPr lang="es-MX" sz="1400" dirty="0" err="1" smtClean="0"/>
            <a:t>Tesoreria</a:t>
          </a:r>
          <a:r>
            <a:rPr lang="es-MX" sz="1400" dirty="0" smtClean="0"/>
            <a:t> (Derivados, FX)</a:t>
          </a:r>
          <a:endParaRPr lang="es-ES" sz="1400" dirty="0"/>
        </a:p>
      </dgm:t>
    </dgm:pt>
    <dgm:pt modelId="{B48C55A0-1B58-4AB0-8FCE-7537F66D4F6D}" type="parTrans" cxnId="{70B49B96-972B-4907-A324-C4490DA590DE}">
      <dgm:prSet/>
      <dgm:spPr/>
      <dgm:t>
        <a:bodyPr/>
        <a:lstStyle/>
        <a:p>
          <a:endParaRPr lang="es-ES"/>
        </a:p>
      </dgm:t>
    </dgm:pt>
    <dgm:pt modelId="{B312D898-2453-43A5-82F5-98D1B29D570F}" type="sibTrans" cxnId="{70B49B96-972B-4907-A324-C4490DA590DE}">
      <dgm:prSet/>
      <dgm:spPr/>
      <dgm:t>
        <a:bodyPr/>
        <a:lstStyle/>
        <a:p>
          <a:endParaRPr lang="es-ES"/>
        </a:p>
      </dgm:t>
    </dgm:pt>
    <dgm:pt modelId="{BE420441-59E3-45A6-A435-A5600CDCEA60}">
      <dgm:prSet phldrT="[Texto]" custT="1"/>
      <dgm:spPr/>
      <dgm:t>
        <a:bodyPr/>
        <a:lstStyle/>
        <a:p>
          <a:r>
            <a:rPr lang="es-MX" sz="1400" dirty="0" smtClean="0"/>
            <a:t>COMEX</a:t>
          </a:r>
          <a:endParaRPr lang="es-ES" sz="1400" dirty="0"/>
        </a:p>
      </dgm:t>
    </dgm:pt>
    <dgm:pt modelId="{9C1D027E-A400-4D1A-A41B-49A452C18216}" type="parTrans" cxnId="{1F7C9485-27BD-4AD8-AEF6-558D8D6CDCC5}">
      <dgm:prSet/>
      <dgm:spPr/>
      <dgm:t>
        <a:bodyPr/>
        <a:lstStyle/>
        <a:p>
          <a:endParaRPr lang="es-ES"/>
        </a:p>
      </dgm:t>
    </dgm:pt>
    <dgm:pt modelId="{9A20E598-282D-4016-B06E-B0E06D295F80}" type="sibTrans" cxnId="{1F7C9485-27BD-4AD8-AEF6-558D8D6CDCC5}">
      <dgm:prSet/>
      <dgm:spPr/>
      <dgm:t>
        <a:bodyPr/>
        <a:lstStyle/>
        <a:p>
          <a:endParaRPr lang="es-ES"/>
        </a:p>
      </dgm:t>
    </dgm:pt>
    <dgm:pt modelId="{8FC79C6A-4D53-417A-B7CF-AD06B869D29B}" type="pres">
      <dgm:prSet presAssocID="{328E0717-354E-44AA-82DB-790EBB0945E0}" presName="Name0" presStyleCnt="0">
        <dgm:presLayoutVars>
          <dgm:dir/>
          <dgm:animLvl val="lvl"/>
          <dgm:resizeHandles val="exact"/>
        </dgm:presLayoutVars>
      </dgm:prSet>
      <dgm:spPr/>
      <dgm:t>
        <a:bodyPr/>
        <a:lstStyle/>
        <a:p>
          <a:endParaRPr lang="es-ES"/>
        </a:p>
      </dgm:t>
    </dgm:pt>
    <dgm:pt modelId="{9F2B958B-C79C-4FE4-909A-AB2B562B8A66}" type="pres">
      <dgm:prSet presAssocID="{D2546371-091C-4CFC-8825-1BB4DC71CAB6}" presName="linNode" presStyleCnt="0"/>
      <dgm:spPr/>
    </dgm:pt>
    <dgm:pt modelId="{2019CC70-F21C-4EEA-B42B-B2AFA04C4362}" type="pres">
      <dgm:prSet presAssocID="{D2546371-091C-4CFC-8825-1BB4DC71CAB6}" presName="parentText" presStyleLbl="node1" presStyleIdx="0" presStyleCnt="4" custScaleY="28262">
        <dgm:presLayoutVars>
          <dgm:chMax val="1"/>
          <dgm:bulletEnabled val="1"/>
        </dgm:presLayoutVars>
      </dgm:prSet>
      <dgm:spPr/>
      <dgm:t>
        <a:bodyPr/>
        <a:lstStyle/>
        <a:p>
          <a:endParaRPr lang="es-ES"/>
        </a:p>
      </dgm:t>
    </dgm:pt>
    <dgm:pt modelId="{D25C8F83-4C75-4802-B763-63E4771557B3}" type="pres">
      <dgm:prSet presAssocID="{D2546371-091C-4CFC-8825-1BB4DC71CAB6}" presName="descendantText" presStyleLbl="alignAccFollowNode1" presStyleIdx="0" presStyleCnt="4" custScaleY="28262">
        <dgm:presLayoutVars>
          <dgm:bulletEnabled val="1"/>
        </dgm:presLayoutVars>
      </dgm:prSet>
      <dgm:spPr/>
      <dgm:t>
        <a:bodyPr/>
        <a:lstStyle/>
        <a:p>
          <a:endParaRPr lang="es-ES"/>
        </a:p>
      </dgm:t>
    </dgm:pt>
    <dgm:pt modelId="{CF7ABF92-E4CC-433F-B6F9-4710066E6B0C}" type="pres">
      <dgm:prSet presAssocID="{C7F02DB7-EFD6-496A-9099-E536CCD0B3AA}" presName="sp" presStyleCnt="0"/>
      <dgm:spPr/>
    </dgm:pt>
    <dgm:pt modelId="{3EC8C093-F36B-4FA2-838A-7BD617E8C31E}" type="pres">
      <dgm:prSet presAssocID="{E9FF9402-0A41-4705-91D9-5744B02D3B74}" presName="linNode" presStyleCnt="0"/>
      <dgm:spPr/>
    </dgm:pt>
    <dgm:pt modelId="{9EA67324-C995-403F-9882-5F25EDA62E0F}" type="pres">
      <dgm:prSet presAssocID="{E9FF9402-0A41-4705-91D9-5744B02D3B74}" presName="parentText" presStyleLbl="node1" presStyleIdx="1" presStyleCnt="4" custScaleY="43234">
        <dgm:presLayoutVars>
          <dgm:chMax val="1"/>
          <dgm:bulletEnabled val="1"/>
        </dgm:presLayoutVars>
      </dgm:prSet>
      <dgm:spPr/>
      <dgm:t>
        <a:bodyPr/>
        <a:lstStyle/>
        <a:p>
          <a:endParaRPr lang="es-ES"/>
        </a:p>
      </dgm:t>
    </dgm:pt>
    <dgm:pt modelId="{8E7E3860-1EA1-4340-976A-E91372D136B3}" type="pres">
      <dgm:prSet presAssocID="{E9FF9402-0A41-4705-91D9-5744B02D3B74}" presName="descendantText" presStyleLbl="alignAccFollowNode1" presStyleIdx="1" presStyleCnt="4" custScaleY="43234">
        <dgm:presLayoutVars>
          <dgm:bulletEnabled val="1"/>
        </dgm:presLayoutVars>
      </dgm:prSet>
      <dgm:spPr/>
      <dgm:t>
        <a:bodyPr/>
        <a:lstStyle/>
        <a:p>
          <a:endParaRPr lang="es-ES"/>
        </a:p>
      </dgm:t>
    </dgm:pt>
    <dgm:pt modelId="{2C60AABC-B147-43E4-89B9-1F555736FD7F}" type="pres">
      <dgm:prSet presAssocID="{2E596E51-D62B-4680-AFAC-C1A16ADFECC5}" presName="sp" presStyleCnt="0"/>
      <dgm:spPr/>
    </dgm:pt>
    <dgm:pt modelId="{A2DE206A-CD3D-4F5D-AAA9-6977F2615908}" type="pres">
      <dgm:prSet presAssocID="{4C7B5211-5C56-4A97-A97C-A9670896AEC4}" presName="linNode" presStyleCnt="0"/>
      <dgm:spPr/>
    </dgm:pt>
    <dgm:pt modelId="{5949E26B-94A9-40DD-9A8E-BA0A93C9BCFE}" type="pres">
      <dgm:prSet presAssocID="{4C7B5211-5C56-4A97-A97C-A9670896AEC4}" presName="parentText" presStyleLbl="node1" presStyleIdx="2" presStyleCnt="4">
        <dgm:presLayoutVars>
          <dgm:chMax val="1"/>
          <dgm:bulletEnabled val="1"/>
        </dgm:presLayoutVars>
      </dgm:prSet>
      <dgm:spPr/>
      <dgm:t>
        <a:bodyPr/>
        <a:lstStyle/>
        <a:p>
          <a:endParaRPr lang="es-ES"/>
        </a:p>
      </dgm:t>
    </dgm:pt>
    <dgm:pt modelId="{9D0D451E-87DD-4927-81D4-B575C5C1DCF1}" type="pres">
      <dgm:prSet presAssocID="{4C7B5211-5C56-4A97-A97C-A9670896AEC4}" presName="descendantText" presStyleLbl="alignAccFollowNode1" presStyleIdx="2" presStyleCnt="4">
        <dgm:presLayoutVars>
          <dgm:bulletEnabled val="1"/>
        </dgm:presLayoutVars>
      </dgm:prSet>
      <dgm:spPr/>
      <dgm:t>
        <a:bodyPr/>
        <a:lstStyle/>
        <a:p>
          <a:endParaRPr lang="es-ES"/>
        </a:p>
      </dgm:t>
    </dgm:pt>
    <dgm:pt modelId="{BAF2000F-CD39-4FB2-A574-BDE2CD36259F}" type="pres">
      <dgm:prSet presAssocID="{191C736A-A25D-4774-9839-7649160B5F73}" presName="sp" presStyleCnt="0"/>
      <dgm:spPr/>
    </dgm:pt>
    <dgm:pt modelId="{9E3B9030-F04A-494C-8946-FE1C59225670}" type="pres">
      <dgm:prSet presAssocID="{BFFD5DDB-E57A-4B18-8882-B80FBC05C018}" presName="linNode" presStyleCnt="0"/>
      <dgm:spPr/>
    </dgm:pt>
    <dgm:pt modelId="{EEFB0913-E431-49E8-B64A-A583C0732726}" type="pres">
      <dgm:prSet presAssocID="{BFFD5DDB-E57A-4B18-8882-B80FBC05C018}" presName="parentText" presStyleLbl="node1" presStyleIdx="3" presStyleCnt="4" custScaleY="50370">
        <dgm:presLayoutVars>
          <dgm:chMax val="1"/>
          <dgm:bulletEnabled val="1"/>
        </dgm:presLayoutVars>
      </dgm:prSet>
      <dgm:spPr/>
      <dgm:t>
        <a:bodyPr/>
        <a:lstStyle/>
        <a:p>
          <a:endParaRPr lang="es-ES"/>
        </a:p>
      </dgm:t>
    </dgm:pt>
    <dgm:pt modelId="{9224A0AA-37E9-404C-8B50-C15D84F0CDA7}" type="pres">
      <dgm:prSet presAssocID="{BFFD5DDB-E57A-4B18-8882-B80FBC05C018}" presName="descendantText" presStyleLbl="alignAccFollowNode1" presStyleIdx="3" presStyleCnt="4" custScaleY="50370">
        <dgm:presLayoutVars>
          <dgm:bulletEnabled val="1"/>
        </dgm:presLayoutVars>
      </dgm:prSet>
      <dgm:spPr/>
      <dgm:t>
        <a:bodyPr/>
        <a:lstStyle/>
        <a:p>
          <a:endParaRPr lang="es-ES"/>
        </a:p>
      </dgm:t>
    </dgm:pt>
  </dgm:ptLst>
  <dgm:cxnLst>
    <dgm:cxn modelId="{9F96ECCC-964C-4ADA-BF13-07275C8B165A}" type="presOf" srcId="{5618EC2E-29FC-4F2A-9ED3-24B9C91606BD}" destId="{9D0D451E-87DD-4927-81D4-B575C5C1DCF1}" srcOrd="0" destOrd="1" presId="urn:microsoft.com/office/officeart/2005/8/layout/vList5"/>
    <dgm:cxn modelId="{7E31AEBE-4E3C-4493-A4BC-9D99ABAEB94E}" type="presOf" srcId="{B5B25770-B2E2-4592-8A96-50033643B805}" destId="{9D0D451E-87DD-4927-81D4-B575C5C1DCF1}" srcOrd="0" destOrd="3" presId="urn:microsoft.com/office/officeart/2005/8/layout/vList5"/>
    <dgm:cxn modelId="{F52A5E9D-9989-48FD-A72F-1D3E128F5514}" srcId="{BFFD5DDB-E57A-4B18-8882-B80FBC05C018}" destId="{FF1769CF-CA1E-466E-89F6-58080FF2A078}" srcOrd="0" destOrd="0" parTransId="{294A9BCE-85BF-4511-B5B1-6FA6B539F2A0}" sibTransId="{57885380-149B-4D91-8846-A27E9B8E5864}"/>
    <dgm:cxn modelId="{1F7C9485-27BD-4AD8-AEF6-558D8D6CDCC5}" srcId="{4C7B5211-5C56-4A97-A97C-A9670896AEC4}" destId="{BE420441-59E3-45A6-A435-A5600CDCEA60}" srcOrd="4" destOrd="0" parTransId="{9C1D027E-A400-4D1A-A41B-49A452C18216}" sibTransId="{9A20E598-282D-4016-B06E-B0E06D295F80}"/>
    <dgm:cxn modelId="{70B49B96-972B-4907-A324-C4490DA590DE}" srcId="{4C7B5211-5C56-4A97-A97C-A9670896AEC4}" destId="{ACC740E9-44BB-4FF4-AAF3-C5277B07550C}" srcOrd="3" destOrd="0" parTransId="{B48C55A0-1B58-4AB0-8FCE-7537F66D4F6D}" sibTransId="{B312D898-2453-43A5-82F5-98D1B29D570F}"/>
    <dgm:cxn modelId="{E24A7525-3C2D-4D9B-BD93-A1A02108840E}" type="presOf" srcId="{BE420441-59E3-45A6-A435-A5600CDCEA60}" destId="{9D0D451E-87DD-4927-81D4-B575C5C1DCF1}" srcOrd="0" destOrd="8" presId="urn:microsoft.com/office/officeart/2005/8/layout/vList5"/>
    <dgm:cxn modelId="{F8B0D73F-E70F-47A1-A995-F098BB8B7E6E}" type="presOf" srcId="{E9FF9402-0A41-4705-91D9-5744B02D3B74}" destId="{9EA67324-C995-403F-9882-5F25EDA62E0F}" srcOrd="0" destOrd="0" presId="urn:microsoft.com/office/officeart/2005/8/layout/vList5"/>
    <dgm:cxn modelId="{B3CE06B8-887E-454C-BBE3-1E38E24C2A22}" type="presOf" srcId="{624EE9DB-6F60-4D25-99CD-2BDA95C134E7}" destId="{9D0D451E-87DD-4927-81D4-B575C5C1DCF1}" srcOrd="0" destOrd="2" presId="urn:microsoft.com/office/officeart/2005/8/layout/vList5"/>
    <dgm:cxn modelId="{99E9A067-C9B7-4CF6-93D6-18C0FACEEA0B}" type="presOf" srcId="{CE99DBF2-C878-492C-8E1B-A4AE9BAFDC91}" destId="{9D0D451E-87DD-4927-81D4-B575C5C1DCF1}" srcOrd="0" destOrd="6" presId="urn:microsoft.com/office/officeart/2005/8/layout/vList5"/>
    <dgm:cxn modelId="{A35601C6-97BC-404C-A30B-6703CB5E8E74}" srcId="{E9FF9402-0A41-4705-91D9-5744B02D3B74}" destId="{88F411B9-1DB0-467D-B940-3FE7D0250ED1}" srcOrd="0" destOrd="0" parTransId="{67915D9D-CE7E-4BE2-B8F7-9D3472F8250C}" sibTransId="{A3E991E1-34FB-40FB-BC1E-D65B1924B5AF}"/>
    <dgm:cxn modelId="{2E069979-504B-4D80-A9D6-99884BC37456}" srcId="{4C7B5211-5C56-4A97-A97C-A9670896AEC4}" destId="{CE99DBF2-C878-492C-8E1B-A4AE9BAFDC91}" srcOrd="2" destOrd="0" parTransId="{C4EA1115-DF31-4908-80E0-AE3AB90CA461}" sibTransId="{845855F2-A536-47B8-A03D-0E375DB268BD}"/>
    <dgm:cxn modelId="{BAFE500D-435B-46F2-8082-61E1808AD252}" srcId="{328E0717-354E-44AA-82DB-790EBB0945E0}" destId="{E9FF9402-0A41-4705-91D9-5744B02D3B74}" srcOrd="1" destOrd="0" parTransId="{B621DA22-2736-4271-B495-6B1E39AD98B2}" sibTransId="{2E596E51-D62B-4680-AFAC-C1A16ADFECC5}"/>
    <dgm:cxn modelId="{073ECCAC-1FFC-4FE3-B539-A5BA0A5C10E0}" srcId="{1918BE04-9009-4483-AB34-A38116C45132}" destId="{D40F4690-92D0-4DC7-9978-D07E51EE71E0}" srcOrd="0" destOrd="0" parTransId="{2914D136-4127-47DA-A766-1751109823DE}" sibTransId="{9EE6D753-0698-40E5-B012-23C0224D7166}"/>
    <dgm:cxn modelId="{CA38F337-03EA-4FFB-B039-AF563E0CE98C}" srcId="{328E0717-354E-44AA-82DB-790EBB0945E0}" destId="{BFFD5DDB-E57A-4B18-8882-B80FBC05C018}" srcOrd="3" destOrd="0" parTransId="{91C7385F-0422-4C33-85F7-C6EF393CDAD3}" sibTransId="{BA7B905E-2084-4F37-B13C-533172D6A32E}"/>
    <dgm:cxn modelId="{DADC582F-E943-4ABC-B8F3-7006F1A09A8E}" type="presOf" srcId="{BFFD5DDB-E57A-4B18-8882-B80FBC05C018}" destId="{EEFB0913-E431-49E8-B64A-A583C0732726}" srcOrd="0" destOrd="0" presId="urn:microsoft.com/office/officeart/2005/8/layout/vList5"/>
    <dgm:cxn modelId="{CB60433F-8704-4684-A98A-48579878A4B8}" type="presOf" srcId="{D2546371-091C-4CFC-8825-1BB4DC71CAB6}" destId="{2019CC70-F21C-4EEA-B42B-B2AFA04C4362}" srcOrd="0" destOrd="0" presId="urn:microsoft.com/office/officeart/2005/8/layout/vList5"/>
    <dgm:cxn modelId="{DF250C1F-D258-4A48-9477-446789BDEEE2}" srcId="{328E0717-354E-44AA-82DB-790EBB0945E0}" destId="{D2546371-091C-4CFC-8825-1BB4DC71CAB6}" srcOrd="0" destOrd="0" parTransId="{2B66B468-2261-45F4-B8E6-593BA83BFE03}" sibTransId="{C7F02DB7-EFD6-496A-9099-E536CCD0B3AA}"/>
    <dgm:cxn modelId="{6B7504BD-D16B-4C4E-A149-8DA78378E569}" srcId="{4C7B5211-5C56-4A97-A97C-A9670896AEC4}" destId="{1918BE04-9009-4483-AB34-A38116C45132}" srcOrd="1" destOrd="0" parTransId="{3EEF171D-14BA-4569-95E1-F29F2A6020D2}" sibTransId="{5D7D9135-80C6-4189-91B5-2270BED5BA02}"/>
    <dgm:cxn modelId="{967B734E-DA24-4C9A-BEED-1817A7B6AC69}" srcId="{328E0717-354E-44AA-82DB-790EBB0945E0}" destId="{4C7B5211-5C56-4A97-A97C-A9670896AEC4}" srcOrd="2" destOrd="0" parTransId="{0D8B2657-E97D-442B-801F-5FE5AC59004F}" sibTransId="{191C736A-A25D-4774-9839-7649160B5F73}"/>
    <dgm:cxn modelId="{8768F903-3964-4EA0-87B7-D0830444856A}" type="presOf" srcId="{7E6B9B31-6669-41FF-855F-C636B5AA6808}" destId="{9D0D451E-87DD-4927-81D4-B575C5C1DCF1}" srcOrd="0" destOrd="0" presId="urn:microsoft.com/office/officeart/2005/8/layout/vList5"/>
    <dgm:cxn modelId="{1F761FF4-2F85-41D5-8E2A-36EEC14FA6A3}" srcId="{D2546371-091C-4CFC-8825-1BB4DC71CAB6}" destId="{50EF5E46-67C2-4C3A-B7C4-A3373D89AF50}" srcOrd="0" destOrd="0" parTransId="{D6FEAFF4-8679-443C-BC38-55808ADE980E}" sibTransId="{0013F893-57DF-4065-8E58-74A3712D0228}"/>
    <dgm:cxn modelId="{7A389EC8-EDD3-49F1-90F9-85646350D0BA}" srcId="{7E6B9B31-6669-41FF-855F-C636B5AA6808}" destId="{5618EC2E-29FC-4F2A-9ED3-24B9C91606BD}" srcOrd="0" destOrd="0" parTransId="{73265342-78FE-4365-AFC4-AB2913E33A53}" sibTransId="{B8B7D4B4-4F96-4127-B945-5A1F97D56F90}"/>
    <dgm:cxn modelId="{D7B7A294-101A-4749-A429-C585970F8726}" srcId="{4C7B5211-5C56-4A97-A97C-A9670896AEC4}" destId="{7E6B9B31-6669-41FF-855F-C636B5AA6808}" srcOrd="0" destOrd="0" parTransId="{43820CAA-0934-4938-9142-40CFC17107A8}" sibTransId="{89E9D291-8AD4-44EF-A3F6-191D207813D0}"/>
    <dgm:cxn modelId="{7135CAC0-1C2D-46F3-BC31-93E11119A12F}" srcId="{7E6B9B31-6669-41FF-855F-C636B5AA6808}" destId="{B5B25770-B2E2-4592-8A96-50033643B805}" srcOrd="2" destOrd="0" parTransId="{D7611576-2B34-4F70-B49B-72C330849167}" sibTransId="{2036D5D5-C0C3-4019-8209-4CEC0C6252D8}"/>
    <dgm:cxn modelId="{6F245C79-5026-474C-9A0C-8D75A363D45E}" type="presOf" srcId="{D40F4690-92D0-4DC7-9978-D07E51EE71E0}" destId="{9D0D451E-87DD-4927-81D4-B575C5C1DCF1}" srcOrd="0" destOrd="5" presId="urn:microsoft.com/office/officeart/2005/8/layout/vList5"/>
    <dgm:cxn modelId="{5ABA312B-06FC-468E-B4E5-8075C5780E91}" type="presOf" srcId="{FF1769CF-CA1E-466E-89F6-58080FF2A078}" destId="{9224A0AA-37E9-404C-8B50-C15D84F0CDA7}" srcOrd="0" destOrd="0" presId="urn:microsoft.com/office/officeart/2005/8/layout/vList5"/>
    <dgm:cxn modelId="{97B27354-9B8A-4F2F-8EE3-FD55C1E3E8AE}" srcId="{E9FF9402-0A41-4705-91D9-5744B02D3B74}" destId="{073E695D-2A6A-44F4-A789-3EC2A7DD1DCF}" srcOrd="1" destOrd="0" parTransId="{48742E06-7E45-4CA2-B7B7-2525D394C0CE}" sibTransId="{3AB6FDBC-486E-422C-9BF2-E726286F2A12}"/>
    <dgm:cxn modelId="{855FA059-4737-4AC8-A4FE-471F85F1991E}" type="presOf" srcId="{4C7B5211-5C56-4A97-A97C-A9670896AEC4}" destId="{5949E26B-94A9-40DD-9A8E-BA0A93C9BCFE}" srcOrd="0" destOrd="0" presId="urn:microsoft.com/office/officeart/2005/8/layout/vList5"/>
    <dgm:cxn modelId="{84612B3D-6DB8-4796-B654-38AA02CFFE1D}" type="presOf" srcId="{1918BE04-9009-4483-AB34-A38116C45132}" destId="{9D0D451E-87DD-4927-81D4-B575C5C1DCF1}" srcOrd="0" destOrd="4" presId="urn:microsoft.com/office/officeart/2005/8/layout/vList5"/>
    <dgm:cxn modelId="{D471D3DF-99BB-451D-8707-AC4F31A19FDB}" type="presOf" srcId="{073E695D-2A6A-44F4-A789-3EC2A7DD1DCF}" destId="{8E7E3860-1EA1-4340-976A-E91372D136B3}" srcOrd="0" destOrd="1" presId="urn:microsoft.com/office/officeart/2005/8/layout/vList5"/>
    <dgm:cxn modelId="{B7BEE76C-EBAF-45C8-92B3-B7769C868204}" type="presOf" srcId="{50EF5E46-67C2-4C3A-B7C4-A3373D89AF50}" destId="{D25C8F83-4C75-4802-B763-63E4771557B3}" srcOrd="0" destOrd="0" presId="urn:microsoft.com/office/officeart/2005/8/layout/vList5"/>
    <dgm:cxn modelId="{E8A20071-3D99-44D7-989A-BBB92CAA85E5}" srcId="{7E6B9B31-6669-41FF-855F-C636B5AA6808}" destId="{624EE9DB-6F60-4D25-99CD-2BDA95C134E7}" srcOrd="1" destOrd="0" parTransId="{657E03DE-8CBE-4086-BD35-23471A9C036A}" sibTransId="{4B833965-5C9A-4474-914E-20BAE6051C01}"/>
    <dgm:cxn modelId="{446F57D7-D2FC-4F60-87BB-1C5514F93FD2}" type="presOf" srcId="{ACC740E9-44BB-4FF4-AAF3-C5277B07550C}" destId="{9D0D451E-87DD-4927-81D4-B575C5C1DCF1}" srcOrd="0" destOrd="7" presId="urn:microsoft.com/office/officeart/2005/8/layout/vList5"/>
    <dgm:cxn modelId="{C238A248-6EEA-4A5E-9CBD-1924E687A49C}" type="presOf" srcId="{328E0717-354E-44AA-82DB-790EBB0945E0}" destId="{8FC79C6A-4D53-417A-B7CF-AD06B869D29B}" srcOrd="0" destOrd="0" presId="urn:microsoft.com/office/officeart/2005/8/layout/vList5"/>
    <dgm:cxn modelId="{46F16C55-24F7-4353-847F-964637E5FA7B}" type="presOf" srcId="{88F411B9-1DB0-467D-B940-3FE7D0250ED1}" destId="{8E7E3860-1EA1-4340-976A-E91372D136B3}" srcOrd="0" destOrd="0" presId="urn:microsoft.com/office/officeart/2005/8/layout/vList5"/>
    <dgm:cxn modelId="{94B9E420-41ED-4DF4-9C1A-89D66FBA475F}" type="presParOf" srcId="{8FC79C6A-4D53-417A-B7CF-AD06B869D29B}" destId="{9F2B958B-C79C-4FE4-909A-AB2B562B8A66}" srcOrd="0" destOrd="0" presId="urn:microsoft.com/office/officeart/2005/8/layout/vList5"/>
    <dgm:cxn modelId="{81033770-B17F-4106-A61F-D54802EEA916}" type="presParOf" srcId="{9F2B958B-C79C-4FE4-909A-AB2B562B8A66}" destId="{2019CC70-F21C-4EEA-B42B-B2AFA04C4362}" srcOrd="0" destOrd="0" presId="urn:microsoft.com/office/officeart/2005/8/layout/vList5"/>
    <dgm:cxn modelId="{F38913AD-F220-4662-AF26-058C1162B8EA}" type="presParOf" srcId="{9F2B958B-C79C-4FE4-909A-AB2B562B8A66}" destId="{D25C8F83-4C75-4802-B763-63E4771557B3}" srcOrd="1" destOrd="0" presId="urn:microsoft.com/office/officeart/2005/8/layout/vList5"/>
    <dgm:cxn modelId="{AC90AC30-4730-45ED-A230-523559740F3C}" type="presParOf" srcId="{8FC79C6A-4D53-417A-B7CF-AD06B869D29B}" destId="{CF7ABF92-E4CC-433F-B6F9-4710066E6B0C}" srcOrd="1" destOrd="0" presId="urn:microsoft.com/office/officeart/2005/8/layout/vList5"/>
    <dgm:cxn modelId="{2C94894A-AD14-437E-8063-B0F9EDE2C7AE}" type="presParOf" srcId="{8FC79C6A-4D53-417A-B7CF-AD06B869D29B}" destId="{3EC8C093-F36B-4FA2-838A-7BD617E8C31E}" srcOrd="2" destOrd="0" presId="urn:microsoft.com/office/officeart/2005/8/layout/vList5"/>
    <dgm:cxn modelId="{10B22EDE-9C00-4B7D-A937-5EC61FC83C68}" type="presParOf" srcId="{3EC8C093-F36B-4FA2-838A-7BD617E8C31E}" destId="{9EA67324-C995-403F-9882-5F25EDA62E0F}" srcOrd="0" destOrd="0" presId="urn:microsoft.com/office/officeart/2005/8/layout/vList5"/>
    <dgm:cxn modelId="{B1112270-2FCA-458D-B8DC-BAACCFF73640}" type="presParOf" srcId="{3EC8C093-F36B-4FA2-838A-7BD617E8C31E}" destId="{8E7E3860-1EA1-4340-976A-E91372D136B3}" srcOrd="1" destOrd="0" presId="urn:microsoft.com/office/officeart/2005/8/layout/vList5"/>
    <dgm:cxn modelId="{EFF66B43-960E-4307-A7F8-71322BF2E6AF}" type="presParOf" srcId="{8FC79C6A-4D53-417A-B7CF-AD06B869D29B}" destId="{2C60AABC-B147-43E4-89B9-1F555736FD7F}" srcOrd="3" destOrd="0" presId="urn:microsoft.com/office/officeart/2005/8/layout/vList5"/>
    <dgm:cxn modelId="{A22E426A-9D88-4EBA-B6E8-2495E3FBBF7C}" type="presParOf" srcId="{8FC79C6A-4D53-417A-B7CF-AD06B869D29B}" destId="{A2DE206A-CD3D-4F5D-AAA9-6977F2615908}" srcOrd="4" destOrd="0" presId="urn:microsoft.com/office/officeart/2005/8/layout/vList5"/>
    <dgm:cxn modelId="{E5F417F3-E4DE-4DC9-8160-05CA268F49F6}" type="presParOf" srcId="{A2DE206A-CD3D-4F5D-AAA9-6977F2615908}" destId="{5949E26B-94A9-40DD-9A8E-BA0A93C9BCFE}" srcOrd="0" destOrd="0" presId="urn:microsoft.com/office/officeart/2005/8/layout/vList5"/>
    <dgm:cxn modelId="{42BBFA2D-BAD9-45ED-9135-FE1D2D03246C}" type="presParOf" srcId="{A2DE206A-CD3D-4F5D-AAA9-6977F2615908}" destId="{9D0D451E-87DD-4927-81D4-B575C5C1DCF1}" srcOrd="1" destOrd="0" presId="urn:microsoft.com/office/officeart/2005/8/layout/vList5"/>
    <dgm:cxn modelId="{77ECB9DC-CD5E-4B9E-9708-B686FAB504A2}" type="presParOf" srcId="{8FC79C6A-4D53-417A-B7CF-AD06B869D29B}" destId="{BAF2000F-CD39-4FB2-A574-BDE2CD36259F}" srcOrd="5" destOrd="0" presId="urn:microsoft.com/office/officeart/2005/8/layout/vList5"/>
    <dgm:cxn modelId="{DF1F1975-7EC0-4399-9C41-5D79E2C8DDD7}" type="presParOf" srcId="{8FC79C6A-4D53-417A-B7CF-AD06B869D29B}" destId="{9E3B9030-F04A-494C-8946-FE1C59225670}" srcOrd="6" destOrd="0" presId="urn:microsoft.com/office/officeart/2005/8/layout/vList5"/>
    <dgm:cxn modelId="{C9CFF887-B8FB-4DAD-B4BE-5D917785C267}" type="presParOf" srcId="{9E3B9030-F04A-494C-8946-FE1C59225670}" destId="{EEFB0913-E431-49E8-B64A-A583C0732726}" srcOrd="0" destOrd="0" presId="urn:microsoft.com/office/officeart/2005/8/layout/vList5"/>
    <dgm:cxn modelId="{EE929D45-480C-44D4-9121-4BAAF33DA1B0}" type="presParOf" srcId="{9E3B9030-F04A-494C-8946-FE1C59225670}" destId="{9224A0AA-37E9-404C-8B50-C15D84F0CDA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C8F83-4C75-4802-B763-63E4771557B3}">
      <dsp:nvSpPr>
        <dsp:cNvPr id="0" name=""/>
        <dsp:cNvSpPr/>
      </dsp:nvSpPr>
      <dsp:spPr>
        <a:xfrm rot="5400000">
          <a:off x="5224909" y="-2232372"/>
          <a:ext cx="575387" cy="51883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smtClean="0"/>
            <a:t> Automatización procesos operativos</a:t>
          </a:r>
          <a:endParaRPr lang="es-ES" sz="1400" kern="1200" dirty="0"/>
        </a:p>
      </dsp:txBody>
      <dsp:txXfrm rot="-5400000">
        <a:off x="2918437" y="102188"/>
        <a:ext cx="5160244" cy="519211"/>
      </dsp:txXfrm>
    </dsp:sp>
    <dsp:sp modelId="{2019CC70-F21C-4EEA-B42B-B2AFA04C4362}">
      <dsp:nvSpPr>
        <dsp:cNvPr id="0" name=""/>
        <dsp:cNvSpPr/>
      </dsp:nvSpPr>
      <dsp:spPr>
        <a:xfrm>
          <a:off x="0" y="2176"/>
          <a:ext cx="2918437" cy="7192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MX" sz="3200" kern="1200" dirty="0" smtClean="0"/>
            <a:t>Operaciones</a:t>
          </a:r>
          <a:endParaRPr lang="es-ES" sz="3600" kern="1200" dirty="0"/>
        </a:p>
      </dsp:txBody>
      <dsp:txXfrm>
        <a:off x="35110" y="37286"/>
        <a:ext cx="2848217" cy="649014"/>
      </dsp:txXfrm>
    </dsp:sp>
    <dsp:sp modelId="{8E7E3860-1EA1-4340-976A-E91372D136B3}">
      <dsp:nvSpPr>
        <dsp:cNvPr id="0" name=""/>
        <dsp:cNvSpPr/>
      </dsp:nvSpPr>
      <dsp:spPr>
        <a:xfrm rot="5400000">
          <a:off x="5072502" y="-1195384"/>
          <a:ext cx="880203" cy="51883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smtClean="0"/>
            <a:t>Nuevo Modelo de riesgos</a:t>
          </a:r>
          <a:endParaRPr lang="es-ES" sz="1400" kern="1200" dirty="0"/>
        </a:p>
        <a:p>
          <a:pPr marL="114300" lvl="1" indent="-114300" algn="l" defTabSz="622300">
            <a:lnSpc>
              <a:spcPct val="90000"/>
            </a:lnSpc>
            <a:spcBef>
              <a:spcPct val="0"/>
            </a:spcBef>
            <a:spcAft>
              <a:spcPct val="15000"/>
            </a:spcAft>
            <a:buChar char="••"/>
          </a:pPr>
          <a:r>
            <a:rPr lang="es-MX" sz="1400" kern="1200" dirty="0" smtClean="0"/>
            <a:t>PLD</a:t>
          </a:r>
          <a:endParaRPr lang="es-ES" sz="1400" kern="1200" dirty="0"/>
        </a:p>
      </dsp:txBody>
      <dsp:txXfrm rot="-5400000">
        <a:off x="2918438" y="1001648"/>
        <a:ext cx="5145364" cy="794267"/>
      </dsp:txXfrm>
    </dsp:sp>
    <dsp:sp modelId="{9EA67324-C995-403F-9882-5F25EDA62E0F}">
      <dsp:nvSpPr>
        <dsp:cNvPr id="0" name=""/>
        <dsp:cNvSpPr/>
      </dsp:nvSpPr>
      <dsp:spPr>
        <a:xfrm>
          <a:off x="0" y="848654"/>
          <a:ext cx="2918437" cy="11002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MX" sz="3200" kern="1200" dirty="0" smtClean="0"/>
            <a:t>Riesgos y cumplimiento</a:t>
          </a:r>
          <a:endParaRPr lang="es-ES" sz="3200" kern="1200" dirty="0"/>
        </a:p>
      </dsp:txBody>
      <dsp:txXfrm>
        <a:off x="53710" y="902364"/>
        <a:ext cx="2811017" cy="992833"/>
      </dsp:txXfrm>
    </dsp:sp>
    <dsp:sp modelId="{9D0D451E-87DD-4927-81D4-B575C5C1DCF1}">
      <dsp:nvSpPr>
        <dsp:cNvPr id="0" name=""/>
        <dsp:cNvSpPr/>
      </dsp:nvSpPr>
      <dsp:spPr>
        <a:xfrm rot="5400000">
          <a:off x="4494651" y="754426"/>
          <a:ext cx="2035904" cy="51883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smtClean="0"/>
            <a:t>Banca Personal</a:t>
          </a:r>
          <a:endParaRPr lang="es-ES" sz="1400" kern="1200" dirty="0"/>
        </a:p>
        <a:p>
          <a:pPr marL="228600" lvl="2" indent="-114300" algn="l" defTabSz="622300">
            <a:lnSpc>
              <a:spcPct val="90000"/>
            </a:lnSpc>
            <a:spcBef>
              <a:spcPct val="0"/>
            </a:spcBef>
            <a:spcAft>
              <a:spcPct val="15000"/>
            </a:spcAft>
            <a:buChar char="••"/>
          </a:pPr>
          <a:r>
            <a:rPr lang="es-MX" sz="1400" kern="1200" dirty="0" smtClean="0"/>
            <a:t>Evolución </a:t>
          </a:r>
          <a:r>
            <a:rPr lang="es-MX" sz="1400" kern="1200" dirty="0" err="1" smtClean="0"/>
            <a:t>Onboarding</a:t>
          </a:r>
          <a:endParaRPr lang="es-ES" sz="1400" kern="1200" dirty="0"/>
        </a:p>
        <a:p>
          <a:pPr marL="228600" lvl="2" indent="-114300" algn="l" defTabSz="622300">
            <a:lnSpc>
              <a:spcPct val="90000"/>
            </a:lnSpc>
            <a:spcBef>
              <a:spcPct val="0"/>
            </a:spcBef>
            <a:spcAft>
              <a:spcPct val="15000"/>
            </a:spcAft>
            <a:buChar char="••"/>
          </a:pPr>
          <a:r>
            <a:rPr lang="es-MX" sz="1400" kern="1200" dirty="0" smtClean="0"/>
            <a:t>Robustecimiento</a:t>
          </a:r>
          <a:endParaRPr lang="es-ES" sz="1400" kern="1200" dirty="0"/>
        </a:p>
        <a:p>
          <a:pPr marL="228600" lvl="2" indent="-114300" algn="l" defTabSz="622300">
            <a:lnSpc>
              <a:spcPct val="90000"/>
            </a:lnSpc>
            <a:spcBef>
              <a:spcPct val="0"/>
            </a:spcBef>
            <a:spcAft>
              <a:spcPct val="15000"/>
            </a:spcAft>
            <a:buChar char="••"/>
          </a:pPr>
          <a:r>
            <a:rPr lang="es-MX" sz="1400" kern="1200" dirty="0" smtClean="0"/>
            <a:t>Cumplimiento normativo</a:t>
          </a:r>
          <a:endParaRPr lang="es-ES" sz="1400" kern="1200" dirty="0"/>
        </a:p>
        <a:p>
          <a:pPr marL="114300" lvl="1" indent="-114300" algn="l" defTabSz="622300">
            <a:lnSpc>
              <a:spcPct val="90000"/>
            </a:lnSpc>
            <a:spcBef>
              <a:spcPct val="0"/>
            </a:spcBef>
            <a:spcAft>
              <a:spcPct val="15000"/>
            </a:spcAft>
            <a:buChar char="••"/>
          </a:pPr>
          <a:r>
            <a:rPr lang="es-MX" sz="1400" kern="1200" dirty="0" smtClean="0"/>
            <a:t>Banca Empresas</a:t>
          </a:r>
          <a:endParaRPr lang="es-ES" sz="1400" kern="1200" dirty="0"/>
        </a:p>
        <a:p>
          <a:pPr marL="228600" lvl="2" indent="-114300" algn="l" defTabSz="622300">
            <a:lnSpc>
              <a:spcPct val="90000"/>
            </a:lnSpc>
            <a:spcBef>
              <a:spcPct val="0"/>
            </a:spcBef>
            <a:spcAft>
              <a:spcPct val="15000"/>
            </a:spcAft>
            <a:buChar char="••"/>
          </a:pPr>
          <a:r>
            <a:rPr lang="es-MX" sz="1400" kern="1200" dirty="0" smtClean="0"/>
            <a:t>Incrementar oferta transaccional</a:t>
          </a:r>
          <a:endParaRPr lang="es-ES" sz="1400" kern="1200" dirty="0"/>
        </a:p>
        <a:p>
          <a:pPr marL="114300" lvl="1" indent="-114300" algn="l" defTabSz="622300">
            <a:lnSpc>
              <a:spcPct val="90000"/>
            </a:lnSpc>
            <a:spcBef>
              <a:spcPct val="0"/>
            </a:spcBef>
            <a:spcAft>
              <a:spcPct val="15000"/>
            </a:spcAft>
            <a:buChar char="••"/>
          </a:pPr>
          <a:r>
            <a:rPr lang="es-MX" sz="1400" kern="1200" dirty="0" err="1" smtClean="0"/>
            <a:t>Contact</a:t>
          </a:r>
          <a:r>
            <a:rPr lang="es-MX" sz="1400" kern="1200" dirty="0" smtClean="0"/>
            <a:t> Center 2.0</a:t>
          </a:r>
          <a:endParaRPr lang="es-ES" sz="1400" kern="1200" dirty="0"/>
        </a:p>
        <a:p>
          <a:pPr marL="114300" lvl="1" indent="-114300" algn="l" defTabSz="622300">
            <a:lnSpc>
              <a:spcPct val="90000"/>
            </a:lnSpc>
            <a:spcBef>
              <a:spcPct val="0"/>
            </a:spcBef>
            <a:spcAft>
              <a:spcPct val="15000"/>
            </a:spcAft>
            <a:buChar char="••"/>
          </a:pPr>
          <a:r>
            <a:rPr lang="es-MX" sz="1400" kern="1200" dirty="0" err="1" smtClean="0"/>
            <a:t>Tesoreria</a:t>
          </a:r>
          <a:r>
            <a:rPr lang="es-MX" sz="1400" kern="1200" dirty="0" smtClean="0"/>
            <a:t> (Derivados, FX)</a:t>
          </a:r>
          <a:endParaRPr lang="es-ES" sz="1400" kern="1200" dirty="0"/>
        </a:p>
        <a:p>
          <a:pPr marL="114300" lvl="1" indent="-114300" algn="l" defTabSz="622300">
            <a:lnSpc>
              <a:spcPct val="90000"/>
            </a:lnSpc>
            <a:spcBef>
              <a:spcPct val="0"/>
            </a:spcBef>
            <a:spcAft>
              <a:spcPct val="15000"/>
            </a:spcAft>
            <a:buChar char="••"/>
          </a:pPr>
          <a:r>
            <a:rPr lang="es-MX" sz="1400" kern="1200" dirty="0" smtClean="0"/>
            <a:t>COMEX</a:t>
          </a:r>
          <a:endParaRPr lang="es-ES" sz="1400" kern="1200" dirty="0"/>
        </a:p>
      </dsp:txBody>
      <dsp:txXfrm rot="-5400000">
        <a:off x="2918438" y="2430025"/>
        <a:ext cx="5088947" cy="1837134"/>
      </dsp:txXfrm>
    </dsp:sp>
    <dsp:sp modelId="{5949E26B-94A9-40DD-9A8E-BA0A93C9BCFE}">
      <dsp:nvSpPr>
        <dsp:cNvPr id="0" name=""/>
        <dsp:cNvSpPr/>
      </dsp:nvSpPr>
      <dsp:spPr>
        <a:xfrm>
          <a:off x="0" y="2076152"/>
          <a:ext cx="2918437" cy="25448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MX" sz="3200" kern="1200" dirty="0" smtClean="0"/>
            <a:t>Comercial y servicio</a:t>
          </a:r>
          <a:endParaRPr lang="es-ES" sz="3200" kern="1200" dirty="0"/>
        </a:p>
      </dsp:txBody>
      <dsp:txXfrm>
        <a:off x="124231" y="2200383"/>
        <a:ext cx="2669975" cy="2296419"/>
      </dsp:txXfrm>
    </dsp:sp>
    <dsp:sp modelId="{9224A0AA-37E9-404C-8B50-C15D84F0CDA7}">
      <dsp:nvSpPr>
        <dsp:cNvPr id="0" name=""/>
        <dsp:cNvSpPr/>
      </dsp:nvSpPr>
      <dsp:spPr>
        <a:xfrm rot="5400000">
          <a:off x="4999860" y="2795039"/>
          <a:ext cx="1025485" cy="51883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MX" sz="1800" kern="1200" dirty="0" smtClean="0"/>
            <a:t>……</a:t>
          </a:r>
          <a:endParaRPr lang="es-ES" sz="1800" kern="1200" dirty="0"/>
        </a:p>
      </dsp:txBody>
      <dsp:txXfrm rot="-5400000">
        <a:off x="2918437" y="4926522"/>
        <a:ext cx="5138272" cy="925365"/>
      </dsp:txXfrm>
    </dsp:sp>
    <dsp:sp modelId="{EEFB0913-E431-49E8-B64A-A583C0732726}">
      <dsp:nvSpPr>
        <dsp:cNvPr id="0" name=""/>
        <dsp:cNvSpPr/>
      </dsp:nvSpPr>
      <dsp:spPr>
        <a:xfrm>
          <a:off x="0" y="4748277"/>
          <a:ext cx="2918437" cy="12818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MX" sz="3200" kern="1200" dirty="0" smtClean="0"/>
            <a:t>Datos</a:t>
          </a:r>
          <a:endParaRPr lang="es-ES" sz="3200" kern="1200" dirty="0"/>
        </a:p>
      </dsp:txBody>
      <dsp:txXfrm>
        <a:off x="62575" y="4810852"/>
        <a:ext cx="2793287" cy="115670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3F3C8B4-878B-4862-BFBF-CBF2401A4F8D}" type="datetimeFigureOut">
              <a:rPr lang="es-ES" smtClean="0"/>
              <a:pPr/>
              <a:t>13/12/2018</a:t>
            </a:fld>
            <a:endParaRPr lang="es-ES" dirty="0"/>
          </a:p>
        </p:txBody>
      </p:sp>
      <p:sp>
        <p:nvSpPr>
          <p:cNvPr id="4" name="3 Marcador de pie de página"/>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C61E8825-D4CD-4A6E-9C6D-B70FE5581760}" type="slidenum">
              <a:rPr lang="es-ES" smtClean="0"/>
              <a:pPr/>
              <a:t>‹Nº›</a:t>
            </a:fld>
            <a:endParaRPr lang="es-ES" dirty="0"/>
          </a:p>
        </p:txBody>
      </p:sp>
    </p:spTree>
    <p:extLst>
      <p:ext uri="{BB962C8B-B14F-4D97-AF65-F5344CB8AC3E}">
        <p14:creationId xmlns:p14="http://schemas.microsoft.com/office/powerpoint/2010/main" val="2524908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8F55C1B-D9B5-4594-9AE5-84E5D74D41F4}" type="datetimeFigureOut">
              <a:rPr lang="es-ES" smtClean="0"/>
              <a:pPr/>
              <a:t>13/12/2018</a:t>
            </a:fld>
            <a:endParaRPr lang="es-ES" dirty="0"/>
          </a:p>
        </p:txBody>
      </p:sp>
      <p:sp>
        <p:nvSpPr>
          <p:cNvPr id="4" name="3 Marcador de imagen de diapositiva"/>
          <p:cNvSpPr>
            <a:spLocks noGrp="1" noRot="1" noChangeAspect="1"/>
          </p:cNvSpPr>
          <p:nvPr>
            <p:ph type="sldImg" idx="2"/>
          </p:nvPr>
        </p:nvSpPr>
        <p:spPr>
          <a:xfrm>
            <a:off x="771525" y="742950"/>
            <a:ext cx="5251450" cy="37147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4E470C3D-FD43-4D4E-8159-F0B6C861D65A}" type="slidenum">
              <a:rPr lang="es-ES" smtClean="0"/>
              <a:pPr/>
              <a:t>‹Nº›</a:t>
            </a:fld>
            <a:endParaRPr lang="es-ES" dirty="0"/>
          </a:p>
        </p:txBody>
      </p:sp>
    </p:spTree>
    <p:extLst>
      <p:ext uri="{BB962C8B-B14F-4D97-AF65-F5344CB8AC3E}">
        <p14:creationId xmlns:p14="http://schemas.microsoft.com/office/powerpoint/2010/main" val="75753428"/>
      </p:ext>
    </p:extLst>
  </p:cSld>
  <p:clrMap bg1="lt1" tx1="dk1" bg2="lt2" tx2="dk2" accent1="accent1" accent2="accent2" accent3="accent3" accent4="accent4" accent5="accent5" accent6="accent6" hlink="hlink" folHlink="folHlink"/>
  <p:hf hdr="0" ftr="0" dt="0"/>
  <p:notesStyle>
    <a:lvl1pPr marL="0" algn="l" defTabSz="995253" rtl="0" eaLnBrk="1" latinLnBrk="0" hangingPunct="1">
      <a:defRPr sz="1300" kern="1200">
        <a:solidFill>
          <a:schemeClr val="tx1"/>
        </a:solidFill>
        <a:latin typeface="+mn-lt"/>
        <a:ea typeface="+mn-ea"/>
        <a:cs typeface="+mn-cs"/>
      </a:defRPr>
    </a:lvl1pPr>
    <a:lvl2pPr marL="497627" algn="l" defTabSz="995253" rtl="0" eaLnBrk="1" latinLnBrk="0" hangingPunct="1">
      <a:defRPr sz="1300" kern="1200">
        <a:solidFill>
          <a:schemeClr val="tx1"/>
        </a:solidFill>
        <a:latin typeface="+mn-lt"/>
        <a:ea typeface="+mn-ea"/>
        <a:cs typeface="+mn-cs"/>
      </a:defRPr>
    </a:lvl2pPr>
    <a:lvl3pPr marL="995253" algn="l" defTabSz="995253" rtl="0" eaLnBrk="1" latinLnBrk="0" hangingPunct="1">
      <a:defRPr sz="1300" kern="1200">
        <a:solidFill>
          <a:schemeClr val="tx1"/>
        </a:solidFill>
        <a:latin typeface="+mn-lt"/>
        <a:ea typeface="+mn-ea"/>
        <a:cs typeface="+mn-cs"/>
      </a:defRPr>
    </a:lvl3pPr>
    <a:lvl4pPr marL="1492879" algn="l" defTabSz="995253" rtl="0" eaLnBrk="1" latinLnBrk="0" hangingPunct="1">
      <a:defRPr sz="1300" kern="1200">
        <a:solidFill>
          <a:schemeClr val="tx1"/>
        </a:solidFill>
        <a:latin typeface="+mn-lt"/>
        <a:ea typeface="+mn-ea"/>
        <a:cs typeface="+mn-cs"/>
      </a:defRPr>
    </a:lvl4pPr>
    <a:lvl5pPr marL="1990504" algn="l" defTabSz="995253" rtl="0" eaLnBrk="1" latinLnBrk="0" hangingPunct="1">
      <a:defRPr sz="1300" kern="1200">
        <a:solidFill>
          <a:schemeClr val="tx1"/>
        </a:solidFill>
        <a:latin typeface="+mn-lt"/>
        <a:ea typeface="+mn-ea"/>
        <a:cs typeface="+mn-cs"/>
      </a:defRPr>
    </a:lvl5pPr>
    <a:lvl6pPr marL="2488130" algn="l" defTabSz="995253" rtl="0" eaLnBrk="1" latinLnBrk="0" hangingPunct="1">
      <a:defRPr sz="1300" kern="1200">
        <a:solidFill>
          <a:schemeClr val="tx1"/>
        </a:solidFill>
        <a:latin typeface="+mn-lt"/>
        <a:ea typeface="+mn-ea"/>
        <a:cs typeface="+mn-cs"/>
      </a:defRPr>
    </a:lvl6pPr>
    <a:lvl7pPr marL="2985755" algn="l" defTabSz="995253" rtl="0" eaLnBrk="1" latinLnBrk="0" hangingPunct="1">
      <a:defRPr sz="1300" kern="1200">
        <a:solidFill>
          <a:schemeClr val="tx1"/>
        </a:solidFill>
        <a:latin typeface="+mn-lt"/>
        <a:ea typeface="+mn-ea"/>
        <a:cs typeface="+mn-cs"/>
      </a:defRPr>
    </a:lvl7pPr>
    <a:lvl8pPr marL="3483382" algn="l" defTabSz="995253" rtl="0" eaLnBrk="1" latinLnBrk="0" hangingPunct="1">
      <a:defRPr sz="1300" kern="1200">
        <a:solidFill>
          <a:schemeClr val="tx1"/>
        </a:solidFill>
        <a:latin typeface="+mn-lt"/>
        <a:ea typeface="+mn-ea"/>
        <a:cs typeface="+mn-cs"/>
      </a:defRPr>
    </a:lvl8pPr>
    <a:lvl9pPr marL="3981007" algn="l" defTabSz="99525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71525" y="742950"/>
            <a:ext cx="5251450" cy="37147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E470C3D-FD43-4D4E-8159-F0B6C861D65A}" type="slidenum">
              <a:rPr lang="es-ES" smtClean="0"/>
              <a:pPr/>
              <a:t>1</a:t>
            </a:fld>
            <a:endParaRPr lang="es-ES" dirty="0"/>
          </a:p>
        </p:txBody>
      </p:sp>
    </p:spTree>
    <p:extLst>
      <p:ext uri="{BB962C8B-B14F-4D97-AF65-F5344CB8AC3E}">
        <p14:creationId xmlns:p14="http://schemas.microsoft.com/office/powerpoint/2010/main" val="84693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20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386357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261300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2710181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2574233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63048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336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45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171288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2364063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82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370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5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94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8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01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72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87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7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a:solidFill>
                  <a:schemeClr val="tx1"/>
                </a:solidFill>
              </a:defRPr>
            </a:lvl1pPr>
          </a:lstStyle>
          <a:p>
            <a:fld id="{ECCC30F6-4D9C-4408-AC20-10CC532909AB}" type="slidenum">
              <a:rPr lang="es-ES" smtClean="0"/>
              <a:pPr/>
              <a:t>‹Nº›</a:t>
            </a:fld>
            <a:endParaRPr lang="es-ES" dirty="0"/>
          </a:p>
        </p:txBody>
      </p:sp>
    </p:spTree>
    <p:extLst>
      <p:ext uri="{BB962C8B-B14F-4D97-AF65-F5344CB8AC3E}">
        <p14:creationId xmlns:p14="http://schemas.microsoft.com/office/powerpoint/2010/main" val="2946152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CuadroTexto 3"/>
          <p:cNvSpPr txBox="1"/>
          <p:nvPr userDrawn="1"/>
        </p:nvSpPr>
        <p:spPr>
          <a:xfrm>
            <a:off x="736776" y="2744403"/>
            <a:ext cx="7035625" cy="1527342"/>
          </a:xfrm>
          <a:prstGeom prst="rect">
            <a:avLst/>
          </a:prstGeom>
          <a:noFill/>
        </p:spPr>
        <p:txBody>
          <a:bodyPr wrap="square" lIns="0" tIns="0" rIns="0" bIns="0" rtlCol="0">
            <a:spAutoFit/>
          </a:bodyPr>
          <a:lstStyle/>
          <a:p>
            <a:r>
              <a:rPr lang="es-ES" sz="6600" dirty="0" smtClean="0">
                <a:latin typeface="Arial"/>
                <a:cs typeface="Arial"/>
              </a:rPr>
              <a:t>Título portada</a:t>
            </a:r>
            <a:endParaRPr lang="es-ES" sz="6600" dirty="0">
              <a:latin typeface="Arial" pitchFamily="34" charset="0"/>
              <a:cs typeface="Arial" pitchFamily="34" charset="0"/>
            </a:endParaRPr>
          </a:p>
          <a:p>
            <a:pPr lvl="0"/>
            <a:r>
              <a:rPr lang="es-ES" sz="3200" kern="1100" dirty="0" smtClean="0">
                <a:latin typeface="Arial" pitchFamily="34" charset="0"/>
                <a:cs typeface="Arial" pitchFamily="34" charset="0"/>
              </a:rPr>
              <a:t>Subtitular</a:t>
            </a:r>
          </a:p>
        </p:txBody>
      </p:sp>
      <p:sp>
        <p:nvSpPr>
          <p:cNvPr id="6" name="Rectángulo 5"/>
          <p:cNvSpPr/>
          <p:nvPr userDrawn="1"/>
        </p:nvSpPr>
        <p:spPr>
          <a:xfrm>
            <a:off x="722314" y="6244492"/>
            <a:ext cx="8080375" cy="746701"/>
          </a:xfrm>
          <a:prstGeom prst="rect">
            <a:avLst/>
          </a:prstGeom>
        </p:spPr>
        <p:txBody>
          <a:bodyPr wrap="square" lIns="0" tIns="0" rIns="0" bIns="0">
            <a:spAutoFit/>
          </a:bodyPr>
          <a:lstStyle/>
          <a:p>
            <a:pPr lvl="0"/>
            <a:r>
              <a:rPr lang="es-ES" kern="1100" dirty="0" smtClean="0">
                <a:latin typeface="Arial" pitchFamily="34" charset="0"/>
                <a:cs typeface="Arial" pitchFamily="34" charset="0"/>
              </a:rPr>
              <a:t>Sección, departamento...</a:t>
            </a:r>
            <a:endParaRPr lang="es-ES" kern="1100" dirty="0">
              <a:latin typeface="Arial" pitchFamily="34" charset="0"/>
              <a:cs typeface="Arial" pitchFamily="34" charset="0"/>
            </a:endParaRPr>
          </a:p>
          <a:p>
            <a:pPr lvl="0"/>
            <a:endParaRPr lang="es-ES" sz="1400" kern="1100" dirty="0">
              <a:latin typeface="Arial" pitchFamily="34" charset="0"/>
              <a:cs typeface="Arial" pitchFamily="34" charset="0"/>
            </a:endParaRPr>
          </a:p>
          <a:p>
            <a:pPr lvl="0"/>
            <a:r>
              <a:rPr lang="es-ES" sz="1400" kern="1100" dirty="0" smtClean="0">
                <a:latin typeface="Arial" pitchFamily="34" charset="0"/>
                <a:cs typeface="Arial" pitchFamily="34" charset="0"/>
              </a:rPr>
              <a:t>Fecha,</a:t>
            </a:r>
            <a:r>
              <a:rPr lang="es-ES" sz="1400" kern="1100" baseline="0" dirty="0" smtClean="0">
                <a:latin typeface="Arial" pitchFamily="34" charset="0"/>
                <a:cs typeface="Arial" pitchFamily="34" charset="0"/>
              </a:rPr>
              <a:t> mes</a:t>
            </a:r>
            <a:r>
              <a:rPr lang="es-ES" sz="1400" kern="1100" dirty="0" smtClean="0">
                <a:latin typeface="Arial" pitchFamily="34" charset="0"/>
                <a:cs typeface="Arial" pitchFamily="34" charset="0"/>
              </a:rPr>
              <a:t> de año</a:t>
            </a:r>
            <a:endParaRPr lang="es-ES" sz="1400" kern="1100" dirty="0">
              <a:latin typeface="Arial" pitchFamily="34" charset="0"/>
              <a:cs typeface="Arial" pitchFamily="34" charset="0"/>
            </a:endParaRPr>
          </a:p>
        </p:txBody>
      </p: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1600" y="771656"/>
            <a:ext cx="3717544" cy="1211066"/>
          </a:xfrm>
          <a:prstGeom prst="rect">
            <a:avLst/>
          </a:prstGeom>
        </p:spPr>
      </p:pic>
    </p:spTree>
    <p:extLst>
      <p:ext uri="{BB962C8B-B14F-4D97-AF65-F5344CB8AC3E}">
        <p14:creationId xmlns:p14="http://schemas.microsoft.com/office/powerpoint/2010/main" val="3711023669"/>
      </p:ext>
    </p:extLst>
  </p:cSld>
  <p:clrMap bg1="lt1" tx1="dk1" bg2="lt2" tx2="dk2" accent1="accent1" accent2="accent2" accent3="accent3" accent4="accent4" accent5="accent5" accent6="accent6" hlink="hlink" folHlink="folHlink"/>
  <p:sldLayoutIdLst>
    <p:sldLayoutId id="2147483659" r:id="rId1"/>
    <p:sldLayoutId id="2147483660"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26912"/>
      </p:ext>
    </p:extLst>
  </p:cSld>
  <p:clrMap bg1="lt1" tx1="dk1" bg2="lt2" tx2="dk2" accent1="accent1" accent2="accent2" accent3="accent3" accent4="accent4" accent5="accent5" accent6="accent6" hlink="hlink" folHlink="folHlink"/>
  <p:sldLayoutIdLst>
    <p:sldLayoutId id="2147483656" r:id="rId1"/>
    <p:sldLayoutId id="2147483657"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adroTexto 2"/>
          <p:cNvSpPr txBox="1"/>
          <p:nvPr userDrawn="1"/>
        </p:nvSpPr>
        <p:spPr>
          <a:xfrm>
            <a:off x="612512" y="1332705"/>
            <a:ext cx="1188495"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1</a:t>
            </a:r>
            <a:endParaRPr lang="es-ES" sz="12000" b="1" dirty="0">
              <a:latin typeface="Arial" pitchFamily="34" charset="0"/>
              <a:cs typeface="Arial" pitchFamily="34" charset="0"/>
            </a:endParaRPr>
          </a:p>
        </p:txBody>
      </p:sp>
      <p:sp>
        <p:nvSpPr>
          <p:cNvPr id="9" name="CuadroTexto 3"/>
          <p:cNvSpPr txBox="1"/>
          <p:nvPr userDrawn="1"/>
        </p:nvSpPr>
        <p:spPr>
          <a:xfrm>
            <a:off x="720759" y="3136387"/>
            <a:ext cx="1334958"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10" name="CuadroTexto 17"/>
          <p:cNvSpPr txBox="1"/>
          <p:nvPr userDrawn="1"/>
        </p:nvSpPr>
        <p:spPr>
          <a:xfrm>
            <a:off x="663838" y="3798176"/>
            <a:ext cx="1217979"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6</a:t>
            </a:r>
            <a:endParaRPr lang="es-ES" sz="12000" b="1" dirty="0">
              <a:latin typeface="Arial" pitchFamily="34" charset="0"/>
              <a:cs typeface="Arial" pitchFamily="34" charset="0"/>
            </a:endParaRPr>
          </a:p>
        </p:txBody>
      </p:sp>
      <p:sp>
        <p:nvSpPr>
          <p:cNvPr id="11" name="CuadroTexto 18"/>
          <p:cNvSpPr txBox="1"/>
          <p:nvPr userDrawn="1"/>
        </p:nvSpPr>
        <p:spPr>
          <a:xfrm>
            <a:off x="708064" y="5601855"/>
            <a:ext cx="2267732"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12" name="CuadroTexto 8"/>
          <p:cNvSpPr txBox="1"/>
          <p:nvPr userDrawn="1"/>
        </p:nvSpPr>
        <p:spPr>
          <a:xfrm>
            <a:off x="2640999" y="1332705"/>
            <a:ext cx="1073494"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2</a:t>
            </a:r>
            <a:endParaRPr lang="es-ES" sz="12000" b="1" dirty="0">
              <a:latin typeface="Arial" pitchFamily="34" charset="0"/>
              <a:cs typeface="Arial" pitchFamily="34" charset="0"/>
            </a:endParaRPr>
          </a:p>
        </p:txBody>
      </p:sp>
      <p:sp>
        <p:nvSpPr>
          <p:cNvPr id="13" name="CuadroTexto 9"/>
          <p:cNvSpPr txBox="1"/>
          <p:nvPr userDrawn="1"/>
        </p:nvSpPr>
        <p:spPr>
          <a:xfrm>
            <a:off x="2641000" y="3136387"/>
            <a:ext cx="1736127"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14" name="CuadroTexto 20"/>
          <p:cNvSpPr txBox="1"/>
          <p:nvPr userDrawn="1"/>
        </p:nvSpPr>
        <p:spPr>
          <a:xfrm>
            <a:off x="2614391" y="3798176"/>
            <a:ext cx="1105288"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7</a:t>
            </a:r>
            <a:endParaRPr lang="es-ES" sz="12000" b="1" dirty="0">
              <a:latin typeface="Arial" pitchFamily="34" charset="0"/>
              <a:cs typeface="Arial" pitchFamily="34" charset="0"/>
            </a:endParaRPr>
          </a:p>
        </p:txBody>
      </p:sp>
      <p:sp>
        <p:nvSpPr>
          <p:cNvPr id="15" name="CuadroTexto 21"/>
          <p:cNvSpPr txBox="1"/>
          <p:nvPr userDrawn="1"/>
        </p:nvSpPr>
        <p:spPr>
          <a:xfrm>
            <a:off x="2654301" y="5601855"/>
            <a:ext cx="1402412"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16" name="CuadroTexto 8"/>
          <p:cNvSpPr txBox="1"/>
          <p:nvPr userDrawn="1"/>
        </p:nvSpPr>
        <p:spPr>
          <a:xfrm>
            <a:off x="6546197" y="1332705"/>
            <a:ext cx="1120245"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4</a:t>
            </a:r>
            <a:endParaRPr lang="es-ES" sz="12000" b="1" dirty="0">
              <a:latin typeface="Arial" pitchFamily="34" charset="0"/>
              <a:cs typeface="Arial" pitchFamily="34" charset="0"/>
            </a:endParaRPr>
          </a:p>
        </p:txBody>
      </p:sp>
      <p:sp>
        <p:nvSpPr>
          <p:cNvPr id="17" name="CuadroTexto 9"/>
          <p:cNvSpPr txBox="1"/>
          <p:nvPr userDrawn="1"/>
        </p:nvSpPr>
        <p:spPr>
          <a:xfrm>
            <a:off x="6534103" y="3136387"/>
            <a:ext cx="1736127"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18" name="CuadroTexto 20"/>
          <p:cNvSpPr txBox="1"/>
          <p:nvPr userDrawn="1"/>
        </p:nvSpPr>
        <p:spPr>
          <a:xfrm>
            <a:off x="6519585" y="3798176"/>
            <a:ext cx="1152038"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9</a:t>
            </a:r>
            <a:endParaRPr lang="es-ES" sz="12000" b="1" dirty="0">
              <a:latin typeface="Arial" pitchFamily="34" charset="0"/>
              <a:cs typeface="Arial" pitchFamily="34" charset="0"/>
            </a:endParaRPr>
          </a:p>
        </p:txBody>
      </p:sp>
      <p:sp>
        <p:nvSpPr>
          <p:cNvPr id="19" name="CuadroTexto 21"/>
          <p:cNvSpPr txBox="1"/>
          <p:nvPr userDrawn="1"/>
        </p:nvSpPr>
        <p:spPr>
          <a:xfrm>
            <a:off x="6534103" y="5601855"/>
            <a:ext cx="2198041"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20" name="CuadroTexto 11"/>
          <p:cNvSpPr txBox="1"/>
          <p:nvPr userDrawn="1"/>
        </p:nvSpPr>
        <p:spPr>
          <a:xfrm>
            <a:off x="4551505" y="1332705"/>
            <a:ext cx="1117360"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3</a:t>
            </a:r>
            <a:endParaRPr lang="es-ES" sz="12000" b="1" dirty="0">
              <a:latin typeface="Arial" pitchFamily="34" charset="0"/>
              <a:cs typeface="Arial" pitchFamily="34" charset="0"/>
            </a:endParaRPr>
          </a:p>
        </p:txBody>
      </p:sp>
      <p:sp>
        <p:nvSpPr>
          <p:cNvPr id="21" name="CuadroTexto 12"/>
          <p:cNvSpPr txBox="1"/>
          <p:nvPr userDrawn="1"/>
        </p:nvSpPr>
        <p:spPr>
          <a:xfrm>
            <a:off x="4598789" y="3136387"/>
            <a:ext cx="1723679"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22" name="CuadroTexto 20"/>
          <p:cNvSpPr txBox="1"/>
          <p:nvPr userDrawn="1"/>
        </p:nvSpPr>
        <p:spPr>
          <a:xfrm>
            <a:off x="4551506" y="3798176"/>
            <a:ext cx="1128491"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8</a:t>
            </a:r>
            <a:endParaRPr lang="es-ES" sz="12000" b="1" dirty="0">
              <a:latin typeface="Arial" pitchFamily="34" charset="0"/>
              <a:cs typeface="Arial" pitchFamily="34" charset="0"/>
            </a:endParaRPr>
          </a:p>
        </p:txBody>
      </p:sp>
      <p:sp>
        <p:nvSpPr>
          <p:cNvPr id="23" name="CuadroTexto 21"/>
          <p:cNvSpPr txBox="1"/>
          <p:nvPr userDrawn="1"/>
        </p:nvSpPr>
        <p:spPr>
          <a:xfrm>
            <a:off x="4598788" y="5601855"/>
            <a:ext cx="1731008"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24" name="CuadroTexto 8"/>
          <p:cNvSpPr txBox="1"/>
          <p:nvPr userDrawn="1"/>
        </p:nvSpPr>
        <p:spPr>
          <a:xfrm>
            <a:off x="8433115" y="1319109"/>
            <a:ext cx="1120245" cy="1866750"/>
          </a:xfrm>
          <a:prstGeom prst="rect">
            <a:avLst/>
          </a:prstGeom>
          <a:noFill/>
        </p:spPr>
        <p:txBody>
          <a:bodyPr wrap="square" lIns="0" tIns="0" rIns="0" bIns="0" rtlCol="0">
            <a:spAutoFit/>
          </a:bodyPr>
          <a:lstStyle/>
          <a:p>
            <a:r>
              <a:rPr lang="es-ES" sz="12000" b="1" spc="-54" dirty="0">
                <a:latin typeface="Arial" pitchFamily="34" charset="0"/>
                <a:cs typeface="Arial" pitchFamily="34" charset="0"/>
              </a:rPr>
              <a:t>5</a:t>
            </a:r>
            <a:endParaRPr lang="es-ES" sz="12000" b="1" dirty="0">
              <a:latin typeface="Arial" pitchFamily="34" charset="0"/>
              <a:cs typeface="Arial" pitchFamily="34" charset="0"/>
            </a:endParaRPr>
          </a:p>
        </p:txBody>
      </p:sp>
      <p:sp>
        <p:nvSpPr>
          <p:cNvPr id="25" name="CuadroTexto 9"/>
          <p:cNvSpPr txBox="1"/>
          <p:nvPr userDrawn="1"/>
        </p:nvSpPr>
        <p:spPr>
          <a:xfrm>
            <a:off x="8431905" y="3136387"/>
            <a:ext cx="1744957"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26" name="CuadroTexto 20"/>
          <p:cNvSpPr txBox="1"/>
          <p:nvPr userDrawn="1"/>
        </p:nvSpPr>
        <p:spPr>
          <a:xfrm>
            <a:off x="8418600" y="3798176"/>
            <a:ext cx="1744956" cy="1866750"/>
          </a:xfrm>
          <a:prstGeom prst="rect">
            <a:avLst/>
          </a:prstGeom>
          <a:noFill/>
        </p:spPr>
        <p:txBody>
          <a:bodyPr wrap="square" lIns="0" tIns="0" rIns="0" bIns="0" rtlCol="0">
            <a:spAutoFit/>
          </a:bodyPr>
          <a:lstStyle/>
          <a:p>
            <a:r>
              <a:rPr lang="es-ES" sz="12000" b="1" spc="-1306" dirty="0">
                <a:latin typeface="Arial" pitchFamily="34" charset="0"/>
                <a:cs typeface="Arial" pitchFamily="34" charset="0"/>
              </a:rPr>
              <a:t>10</a:t>
            </a:r>
          </a:p>
        </p:txBody>
      </p:sp>
      <p:sp>
        <p:nvSpPr>
          <p:cNvPr id="27" name="CuadroTexto 21"/>
          <p:cNvSpPr txBox="1"/>
          <p:nvPr userDrawn="1"/>
        </p:nvSpPr>
        <p:spPr>
          <a:xfrm>
            <a:off x="8511727" y="5601855"/>
            <a:ext cx="1498298" cy="509114"/>
          </a:xfrm>
          <a:prstGeom prst="rect">
            <a:avLst/>
          </a:prstGeom>
          <a:noFill/>
        </p:spPr>
        <p:txBody>
          <a:bodyPr wrap="square" lIns="0" tIns="0" rIns="0" bIns="0" rtlCol="0">
            <a:spAutoFit/>
          </a:bodyPr>
          <a:lstStyle/>
          <a:p>
            <a:r>
              <a:rPr lang="es-ES" sz="1600" dirty="0">
                <a:latin typeface="Arial" pitchFamily="34" charset="0"/>
                <a:cs typeface="Arial" pitchFamily="34" charset="0"/>
              </a:rPr>
              <a:t>Título</a:t>
            </a:r>
          </a:p>
          <a:p>
            <a:r>
              <a:rPr lang="es-ES" sz="1600" dirty="0">
                <a:latin typeface="Arial" pitchFamily="34" charset="0"/>
                <a:cs typeface="Arial" pitchFamily="34" charset="0"/>
              </a:rPr>
              <a:t>Arial 16 pt</a:t>
            </a:r>
          </a:p>
        </p:txBody>
      </p:sp>
      <p:sp>
        <p:nvSpPr>
          <p:cNvPr id="28" name="CuadroTexto 3"/>
          <p:cNvSpPr txBox="1"/>
          <p:nvPr userDrawn="1"/>
        </p:nvSpPr>
        <p:spPr>
          <a:xfrm>
            <a:off x="746415" y="575362"/>
            <a:ext cx="5924988" cy="746701"/>
          </a:xfrm>
          <a:prstGeom prst="rect">
            <a:avLst/>
          </a:prstGeom>
          <a:noFill/>
        </p:spPr>
        <p:txBody>
          <a:bodyPr wrap="square" lIns="0" tIns="0" rIns="0" bIns="0" rtlCol="0" anchor="t" anchorCtr="0">
            <a:spAutoFit/>
          </a:bodyPr>
          <a:lstStyle/>
          <a:p>
            <a:r>
              <a:rPr lang="es-ES" sz="2800" b="1" dirty="0" smtClean="0">
                <a:latin typeface="Arial" pitchFamily="34" charset="0"/>
                <a:cs typeface="Arial" pitchFamily="34" charset="0"/>
              </a:rPr>
              <a:t>Índice general: </a:t>
            </a:r>
            <a:r>
              <a:rPr lang="es-ES" sz="2800" b="1" dirty="0">
                <a:latin typeface="Arial" pitchFamily="34" charset="0"/>
                <a:cs typeface="Arial" pitchFamily="34" charset="0"/>
              </a:rPr>
              <a:t>Arial </a:t>
            </a:r>
            <a:r>
              <a:rPr lang="es-ES" sz="2800" b="1" dirty="0" smtClean="0">
                <a:latin typeface="Arial" pitchFamily="34" charset="0"/>
                <a:cs typeface="Arial" pitchFamily="34" charset="0"/>
              </a:rPr>
              <a:t>negrita </a:t>
            </a:r>
            <a:r>
              <a:rPr lang="es-ES" sz="2800" b="1" dirty="0">
                <a:latin typeface="Arial" pitchFamily="34" charset="0"/>
                <a:cs typeface="Arial" pitchFamily="34" charset="0"/>
              </a:rPr>
              <a:t>28 pt</a:t>
            </a:r>
          </a:p>
          <a:p>
            <a:pPr lvl="0"/>
            <a:r>
              <a:rPr lang="es-ES" dirty="0">
                <a:solidFill>
                  <a:prstClr val="black"/>
                </a:solidFill>
                <a:latin typeface="Arial" pitchFamily="34" charset="0"/>
                <a:cs typeface="Arial" pitchFamily="34" charset="0"/>
              </a:rPr>
              <a:t>Subtítulo: Arial 20 pt</a:t>
            </a:r>
          </a:p>
        </p:txBody>
      </p:sp>
      <p:pic>
        <p:nvPicPr>
          <p:cNvPr id="29" name="Picture 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5167" y="564169"/>
            <a:ext cx="1559560" cy="567393"/>
          </a:xfrm>
          <a:prstGeom prst="rect">
            <a:avLst/>
          </a:prstGeom>
        </p:spPr>
      </p:pic>
    </p:spTree>
    <p:extLst>
      <p:ext uri="{BB962C8B-B14F-4D97-AF65-F5344CB8AC3E}">
        <p14:creationId xmlns:p14="http://schemas.microsoft.com/office/powerpoint/2010/main" val="413500282"/>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9" name="CuadroTexto 3"/>
          <p:cNvSpPr txBox="1"/>
          <p:nvPr userDrawn="1"/>
        </p:nvSpPr>
        <p:spPr>
          <a:xfrm>
            <a:off x="712547" y="583833"/>
            <a:ext cx="8131392" cy="746701"/>
          </a:xfrm>
          <a:prstGeom prst="rect">
            <a:avLst/>
          </a:prstGeom>
          <a:noFill/>
        </p:spPr>
        <p:txBody>
          <a:bodyPr wrap="square" lIns="0" tIns="0" rIns="0" bIns="0" rtlCol="0" anchor="t" anchorCtr="0">
            <a:spAutoFit/>
          </a:bodyPr>
          <a:lstStyle/>
          <a:p>
            <a:r>
              <a:rPr lang="es-ES" sz="2800" b="1" dirty="0">
                <a:latin typeface="Arial" pitchFamily="34" charset="0"/>
                <a:cs typeface="Arial" pitchFamily="34" charset="0"/>
              </a:rPr>
              <a:t>Índice de </a:t>
            </a:r>
            <a:r>
              <a:rPr lang="es-ES" sz="2800" b="1" dirty="0" smtClean="0">
                <a:latin typeface="Arial" pitchFamily="34" charset="0"/>
                <a:cs typeface="Arial" pitchFamily="34" charset="0"/>
              </a:rPr>
              <a:t>contenidos</a:t>
            </a:r>
          </a:p>
          <a:p>
            <a:r>
              <a:rPr lang="es-ES" dirty="0" smtClean="0">
                <a:latin typeface="Arial" pitchFamily="34" charset="0"/>
                <a:cs typeface="Arial" pitchFamily="34" charset="0"/>
              </a:rPr>
              <a:t>Solo para presentaciones muy extensas</a:t>
            </a:r>
            <a:endParaRPr lang="es-ES" dirty="0">
              <a:latin typeface="Arial" pitchFamily="34" charset="0"/>
              <a:cs typeface="Arial" pitchFamily="34" charset="0"/>
            </a:endParaRPr>
          </a:p>
        </p:txBody>
      </p:sp>
      <p:graphicFrame>
        <p:nvGraphicFramePr>
          <p:cNvPr id="30" name="Tabla 29"/>
          <p:cNvGraphicFramePr>
            <a:graphicFrameLocks noGrp="1"/>
          </p:cNvGraphicFramePr>
          <p:nvPr userDrawn="1">
            <p:extLst>
              <p:ext uri="{D42A27DB-BD31-4B8C-83A1-F6EECF244321}">
                <p14:modId xmlns:p14="http://schemas.microsoft.com/office/powerpoint/2010/main" val="1367465354"/>
              </p:ext>
            </p:extLst>
          </p:nvPr>
        </p:nvGraphicFramePr>
        <p:xfrm>
          <a:off x="726763" y="1611048"/>
          <a:ext cx="2057040" cy="2524860"/>
        </p:xfrm>
        <a:graphic>
          <a:graphicData uri="http://schemas.openxmlformats.org/drawingml/2006/table">
            <a:tbl>
              <a:tblPr/>
              <a:tblGrid>
                <a:gridCol w="1833316"/>
                <a:gridCol w="223724"/>
              </a:tblGrid>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1" dirty="0" smtClean="0">
                          <a:latin typeface="Arial" pitchFamily="34" charset="0"/>
                          <a:cs typeface="Arial" pitchFamily="34" charset="0"/>
                        </a:rPr>
                        <a:t>1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6" name="Tabla 35"/>
          <p:cNvGraphicFramePr>
            <a:graphicFrameLocks noGrp="1"/>
          </p:cNvGraphicFramePr>
          <p:nvPr userDrawn="1">
            <p:extLst>
              <p:ext uri="{D42A27DB-BD31-4B8C-83A1-F6EECF244321}">
                <p14:modId xmlns:p14="http://schemas.microsoft.com/office/powerpoint/2010/main" val="252269882"/>
              </p:ext>
            </p:extLst>
          </p:nvPr>
        </p:nvGraphicFramePr>
        <p:xfrm>
          <a:off x="5514662" y="4683292"/>
          <a:ext cx="2057040" cy="2188212"/>
        </p:xfrm>
        <a:graphic>
          <a:graphicData uri="http://schemas.openxmlformats.org/drawingml/2006/table">
            <a:tbl>
              <a:tblPr/>
              <a:tblGrid>
                <a:gridCol w="1833316"/>
                <a:gridCol w="223724"/>
              </a:tblGrid>
              <a:tr h="168324">
                <a:tc>
                  <a:txBody>
                    <a:bodyPr/>
                    <a:lstStyle/>
                    <a:p>
                      <a:pPr>
                        <a:lnSpc>
                          <a:spcPct val="100000"/>
                        </a:lnSpc>
                        <a:spcBef>
                          <a:spcPts val="0"/>
                        </a:spcBef>
                        <a:spcAft>
                          <a:spcPts val="0"/>
                        </a:spcAft>
                      </a:pPr>
                      <a:r>
                        <a:rPr lang="es-ES" sz="800" b="1" dirty="0" smtClean="0">
                          <a:latin typeface="Arial" pitchFamily="34" charset="0"/>
                          <a:cs typeface="Arial" pitchFamily="34" charset="0"/>
                        </a:rPr>
                        <a:t>7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8" name="Tabla 37"/>
          <p:cNvGraphicFramePr>
            <a:graphicFrameLocks noGrp="1"/>
          </p:cNvGraphicFramePr>
          <p:nvPr userDrawn="1">
            <p:extLst>
              <p:ext uri="{D42A27DB-BD31-4B8C-83A1-F6EECF244321}">
                <p14:modId xmlns:p14="http://schemas.microsoft.com/office/powerpoint/2010/main" val="2550148028"/>
              </p:ext>
            </p:extLst>
          </p:nvPr>
        </p:nvGraphicFramePr>
        <p:xfrm>
          <a:off x="3118824" y="1611048"/>
          <a:ext cx="2057040" cy="2524860"/>
        </p:xfrm>
        <a:graphic>
          <a:graphicData uri="http://schemas.openxmlformats.org/drawingml/2006/table">
            <a:tbl>
              <a:tblPr/>
              <a:tblGrid>
                <a:gridCol w="1833316"/>
                <a:gridCol w="223724"/>
              </a:tblGrid>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1" dirty="0" smtClean="0">
                          <a:latin typeface="Arial" pitchFamily="34" charset="0"/>
                          <a:cs typeface="Arial" pitchFamily="34" charset="0"/>
                        </a:rPr>
                        <a:t>2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9" name="Tabla 38"/>
          <p:cNvGraphicFramePr>
            <a:graphicFrameLocks noGrp="1"/>
          </p:cNvGraphicFramePr>
          <p:nvPr userDrawn="1">
            <p:extLst>
              <p:ext uri="{D42A27DB-BD31-4B8C-83A1-F6EECF244321}">
                <p14:modId xmlns:p14="http://schemas.microsoft.com/office/powerpoint/2010/main" val="1923395648"/>
              </p:ext>
            </p:extLst>
          </p:nvPr>
        </p:nvGraphicFramePr>
        <p:xfrm>
          <a:off x="5514662" y="1611048"/>
          <a:ext cx="2057040" cy="2524860"/>
        </p:xfrm>
        <a:graphic>
          <a:graphicData uri="http://schemas.openxmlformats.org/drawingml/2006/table">
            <a:tbl>
              <a:tblPr/>
              <a:tblGrid>
                <a:gridCol w="1833316"/>
                <a:gridCol w="223724"/>
              </a:tblGrid>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1" dirty="0" smtClean="0">
                          <a:latin typeface="Arial" pitchFamily="34" charset="0"/>
                          <a:cs typeface="Arial" pitchFamily="34" charset="0"/>
                        </a:rPr>
                        <a:t>3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40" name="Tabla 39"/>
          <p:cNvGraphicFramePr>
            <a:graphicFrameLocks noGrp="1"/>
          </p:cNvGraphicFramePr>
          <p:nvPr userDrawn="1">
            <p:extLst>
              <p:ext uri="{D42A27DB-BD31-4B8C-83A1-F6EECF244321}">
                <p14:modId xmlns:p14="http://schemas.microsoft.com/office/powerpoint/2010/main" val="778107469"/>
              </p:ext>
            </p:extLst>
          </p:nvPr>
        </p:nvGraphicFramePr>
        <p:xfrm>
          <a:off x="7902948" y="1611048"/>
          <a:ext cx="2057040" cy="2524860"/>
        </p:xfrm>
        <a:graphic>
          <a:graphicData uri="http://schemas.openxmlformats.org/drawingml/2006/table">
            <a:tbl>
              <a:tblPr/>
              <a:tblGrid>
                <a:gridCol w="1833316"/>
                <a:gridCol w="223724"/>
              </a:tblGrid>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1" dirty="0" smtClean="0">
                          <a:latin typeface="Arial" pitchFamily="34" charset="0"/>
                          <a:cs typeface="Arial" pitchFamily="34" charset="0"/>
                        </a:rPr>
                        <a:t>4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41" name="Tabla 40"/>
          <p:cNvGraphicFramePr>
            <a:graphicFrameLocks noGrp="1"/>
          </p:cNvGraphicFramePr>
          <p:nvPr userDrawn="1">
            <p:extLst>
              <p:ext uri="{D42A27DB-BD31-4B8C-83A1-F6EECF244321}">
                <p14:modId xmlns:p14="http://schemas.microsoft.com/office/powerpoint/2010/main" val="3546369203"/>
              </p:ext>
            </p:extLst>
          </p:nvPr>
        </p:nvGraphicFramePr>
        <p:xfrm>
          <a:off x="3118824" y="4683292"/>
          <a:ext cx="2057040" cy="2188212"/>
        </p:xfrm>
        <a:graphic>
          <a:graphicData uri="http://schemas.openxmlformats.org/drawingml/2006/table">
            <a:tbl>
              <a:tblPr/>
              <a:tblGrid>
                <a:gridCol w="1833316"/>
                <a:gridCol w="223724"/>
              </a:tblGrid>
              <a:tr h="168324">
                <a:tc>
                  <a:txBody>
                    <a:bodyPr/>
                    <a:lstStyle/>
                    <a:p>
                      <a:pPr>
                        <a:lnSpc>
                          <a:spcPct val="100000"/>
                        </a:lnSpc>
                        <a:spcBef>
                          <a:spcPts val="0"/>
                        </a:spcBef>
                        <a:spcAft>
                          <a:spcPts val="0"/>
                        </a:spcAft>
                      </a:pPr>
                      <a:r>
                        <a:rPr lang="es-ES" sz="800" b="1" dirty="0" smtClean="0">
                          <a:latin typeface="Arial" pitchFamily="34" charset="0"/>
                          <a:cs typeface="Arial" pitchFamily="34" charset="0"/>
                        </a:rPr>
                        <a:t>6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42" name="Tabla 41"/>
          <p:cNvGraphicFramePr>
            <a:graphicFrameLocks noGrp="1"/>
          </p:cNvGraphicFramePr>
          <p:nvPr userDrawn="1">
            <p:extLst>
              <p:ext uri="{D42A27DB-BD31-4B8C-83A1-F6EECF244321}">
                <p14:modId xmlns:p14="http://schemas.microsoft.com/office/powerpoint/2010/main" val="2644211798"/>
              </p:ext>
            </p:extLst>
          </p:nvPr>
        </p:nvGraphicFramePr>
        <p:xfrm>
          <a:off x="7908613" y="4683292"/>
          <a:ext cx="2057040" cy="2188212"/>
        </p:xfrm>
        <a:graphic>
          <a:graphicData uri="http://schemas.openxmlformats.org/drawingml/2006/table">
            <a:tbl>
              <a:tblPr/>
              <a:tblGrid>
                <a:gridCol w="1833316"/>
                <a:gridCol w="223724"/>
              </a:tblGrid>
              <a:tr h="168324">
                <a:tc>
                  <a:txBody>
                    <a:bodyPr/>
                    <a:lstStyle/>
                    <a:p>
                      <a:pPr>
                        <a:lnSpc>
                          <a:spcPct val="100000"/>
                        </a:lnSpc>
                        <a:spcBef>
                          <a:spcPts val="0"/>
                        </a:spcBef>
                        <a:spcAft>
                          <a:spcPts val="0"/>
                        </a:spcAft>
                      </a:pPr>
                      <a:r>
                        <a:rPr lang="es-ES" sz="800" b="1" dirty="0" smtClean="0">
                          <a:latin typeface="Arial" pitchFamily="34" charset="0"/>
                          <a:cs typeface="Arial" pitchFamily="34" charset="0"/>
                        </a:rPr>
                        <a:t>8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43" name="Tabla 42"/>
          <p:cNvGraphicFramePr>
            <a:graphicFrameLocks noGrp="1"/>
          </p:cNvGraphicFramePr>
          <p:nvPr userDrawn="1">
            <p:extLst>
              <p:ext uri="{D42A27DB-BD31-4B8C-83A1-F6EECF244321}">
                <p14:modId xmlns:p14="http://schemas.microsoft.com/office/powerpoint/2010/main" val="1927975234"/>
              </p:ext>
            </p:extLst>
          </p:nvPr>
        </p:nvGraphicFramePr>
        <p:xfrm>
          <a:off x="726763" y="4683292"/>
          <a:ext cx="2057040" cy="2188212"/>
        </p:xfrm>
        <a:graphic>
          <a:graphicData uri="http://schemas.openxmlformats.org/drawingml/2006/table">
            <a:tbl>
              <a:tblPr/>
              <a:tblGrid>
                <a:gridCol w="1833316"/>
                <a:gridCol w="223724"/>
              </a:tblGrid>
              <a:tr h="168324">
                <a:tc>
                  <a:txBody>
                    <a:bodyPr/>
                    <a:lstStyle/>
                    <a:p>
                      <a:pPr>
                        <a:lnSpc>
                          <a:spcPct val="100000"/>
                        </a:lnSpc>
                        <a:spcBef>
                          <a:spcPts val="0"/>
                        </a:spcBef>
                        <a:spcAft>
                          <a:spcPts val="0"/>
                        </a:spcAft>
                      </a:pPr>
                      <a:r>
                        <a:rPr lang="es-ES" sz="800" b="1" dirty="0" smtClean="0">
                          <a:latin typeface="Arial" pitchFamily="34" charset="0"/>
                          <a:cs typeface="Arial" pitchFamily="34" charset="0"/>
                        </a:rPr>
                        <a:t>5 Título</a:t>
                      </a:r>
                    </a:p>
                  </a:txBody>
                  <a:tcPr marL="0" marR="0" marT="0" marB="18000" anchor="ctr" horzOverflow="overflow">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1"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1"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1905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endParaRPr lang="es-ES" sz="800" b="1" dirty="0" smtClean="0">
                        <a:latin typeface="Arial" pitchFamily="34" charset="0"/>
                        <a:cs typeface="Arial" pitchFamily="34" charset="0"/>
                      </a:endParaRP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prstClr val="black"/>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prstClr val="black"/>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r h="168324">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ES" sz="800" b="0" dirty="0" smtClean="0">
                          <a:latin typeface="Arial" pitchFamily="34" charset="0"/>
                          <a:cs typeface="Arial" pitchFamily="34" charset="0"/>
                        </a:rPr>
                        <a:t>Subtítulo</a:t>
                      </a: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s-ES_tradnl" sz="800" b="0" i="0" u="none" strike="noStrike" cap="none" normalizeH="0" baseline="0" dirty="0" smtClean="0">
                          <a:ln>
                            <a:noFill/>
                          </a:ln>
                          <a:solidFill>
                            <a:schemeClr val="tx1"/>
                          </a:solidFill>
                          <a:effectLst/>
                          <a:latin typeface="Arial" charset="0"/>
                          <a:ea typeface="MS PGothic" charset="0"/>
                          <a:cs typeface="Arial" charset="0"/>
                        </a:rPr>
                        <a:t>0</a:t>
                      </a:r>
                      <a:endParaRPr kumimoji="0" lang="es-ES_tradnl" sz="800" b="0" i="0" u="none" strike="noStrike" cap="none" normalizeH="0" baseline="0" dirty="0">
                        <a:ln>
                          <a:noFill/>
                        </a:ln>
                        <a:solidFill>
                          <a:schemeClr val="tx1"/>
                        </a:solidFill>
                        <a:effectLst/>
                        <a:latin typeface="Arial" charset="0"/>
                        <a:ea typeface="MS PGothic" charset="0"/>
                        <a:cs typeface="Arial" charset="0"/>
                      </a:endParaRPr>
                    </a:p>
                  </a:txBody>
                  <a:tcPr marL="0" marR="0" marT="0" marB="18000"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5167" y="564169"/>
            <a:ext cx="1559560" cy="567393"/>
          </a:xfrm>
          <a:prstGeom prst="rect">
            <a:avLst/>
          </a:prstGeom>
        </p:spPr>
      </p:pic>
    </p:spTree>
    <p:extLst>
      <p:ext uri="{BB962C8B-B14F-4D97-AF65-F5344CB8AC3E}">
        <p14:creationId xmlns:p14="http://schemas.microsoft.com/office/powerpoint/2010/main" val="1583668892"/>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29234" y="-662841"/>
            <a:ext cx="3359404" cy="3366878"/>
          </a:xfrm>
          <a:prstGeom prst="rect">
            <a:avLst/>
          </a:prstGeom>
        </p:spPr>
      </p:pic>
    </p:spTree>
    <p:extLst>
      <p:ext uri="{BB962C8B-B14F-4D97-AF65-F5344CB8AC3E}">
        <p14:creationId xmlns:p14="http://schemas.microsoft.com/office/powerpoint/2010/main" val="358562450"/>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r>
              <a:rPr lang="es-ES" sz="900"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4" name="Título 3"/>
          <p:cNvSpPr txBox="1">
            <a:spLocks/>
          </p:cNvSpPr>
          <p:nvPr userDrawn="1"/>
        </p:nvSpPr>
        <p:spPr>
          <a:xfrm>
            <a:off x="747713" y="2198119"/>
            <a:ext cx="9247187" cy="4412320"/>
          </a:xfrm>
          <a:prstGeom prst="rect">
            <a:avLst/>
          </a:prstGeom>
        </p:spPr>
        <p:txBody>
          <a:bodyPr vert="horz" wrap="square" lIns="0" tIns="0" rIns="0" bIns="0" numCol="1" spcCol="470198" rtlCol="0" anchor="t" anchorCtr="0">
            <a:sp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lvl="0">
              <a:lnSpc>
                <a:spcPct val="100000"/>
              </a:lnSpc>
              <a:defRPr/>
            </a:pPr>
            <a:r>
              <a:rPr lang="es-ES" sz="1400" b="1" spc="-12" dirty="0">
                <a:solidFill>
                  <a:schemeClr val="tx1"/>
                </a:solidFill>
                <a:latin typeface="Arial" pitchFamily="34" charset="0"/>
                <a:cs typeface="Arial" pitchFamily="34" charset="0"/>
              </a:rPr>
              <a:t>Lorem ipsum enean commodo ligula eget</a:t>
            </a:r>
            <a:endParaRPr lang="es-ES" sz="1400" b="1" kern="0" spc="0" dirty="0">
              <a:solidFill>
                <a:schemeClr val="tx1"/>
              </a:solidFill>
              <a:latin typeface="Arial" pitchFamily="34" charset="0"/>
              <a:cs typeface="Arial" pitchFamily="34" charset="0"/>
            </a:endParaRPr>
          </a:p>
          <a:p>
            <a:pPr lvl="0">
              <a:lnSpc>
                <a:spcPct val="100000"/>
              </a:lnSpc>
              <a:defRPr/>
            </a:pPr>
            <a:endParaRPr lang="es-ES" sz="1400" b="1" kern="0" spc="0" dirty="0">
              <a:solidFill>
                <a:schemeClr val="tx1"/>
              </a:solidFill>
              <a:latin typeface="Arial" pitchFamily="34" charset="0"/>
              <a:cs typeface="Arial" pitchFamily="34" charset="0"/>
            </a:endParaRPr>
          </a:p>
          <a:p>
            <a:pPr lvl="0">
              <a:lnSpc>
                <a:spcPct val="100000"/>
              </a:lnSpc>
              <a:defRPr/>
            </a:pPr>
            <a:r>
              <a:rPr lang="es-ES" sz="1400" kern="0" spc="0" dirty="0">
                <a:solidFill>
                  <a:schemeClr val="tx1"/>
                </a:solidFill>
                <a:latin typeface="Arial"/>
                <a:cs typeface="Aria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a:t>
            </a:r>
          </a:p>
          <a:p>
            <a:pPr lvl="0">
              <a:lnSpc>
                <a:spcPct val="100000"/>
              </a:lnSpc>
              <a:defRPr/>
            </a:pPr>
            <a:endParaRPr lang="es-ES" sz="1400" kern="0" spc="0" dirty="0">
              <a:solidFill>
                <a:schemeClr val="tx1"/>
              </a:solidFill>
              <a:latin typeface="Arial"/>
              <a:cs typeface="Arial"/>
            </a:endParaRPr>
          </a:p>
          <a:p>
            <a:pPr>
              <a:lnSpc>
                <a:spcPct val="100000"/>
              </a:lnSpc>
              <a:defRPr/>
            </a:pPr>
            <a:r>
              <a:rPr lang="es-ES" sz="1400" kern="0" spc="0" dirty="0">
                <a:solidFill>
                  <a:schemeClr val="tx1"/>
                </a:solidFill>
                <a:latin typeface="Arial"/>
                <a:cs typeface="Arial"/>
              </a:rPr>
              <a:t>Nam quam nunc, blandit vel, luctus pulvinar, hendrerit id, lorem. Maecenas nec odio et ante tincidunt tempus. Donec vitae sapien ut libero venenatis faucibus. Nullam quis ante. Etiam sit amet orci eget eros faucibus tincidunt. Duis leo. Sed fringilla mauris sit amet nibh. Donec sodales sagittis magna. Sed consequat, leo eget bibendum sodales, augue velit cursus nunc. Donec pede justo, fringilla vel, aliquet nec, vulputate eget, arcu. In enim justo, rhoncus ut, imperdiet a, venenatis vitae, mauris  justo. Nullam quis ante. Etiam sit amet orci eget eros faucibus tincidunt. Duis leo. Sed fringilla mauris sit amet nibh. Donec sodales sagittis magna. Sed consequat, leo eget bibendum sodales, augue velit cursus nunc.</a:t>
            </a:r>
          </a:p>
          <a:p>
            <a:pPr lvl="0">
              <a:lnSpc>
                <a:spcPct val="100000"/>
              </a:lnSpc>
              <a:defRPr/>
            </a:pPr>
            <a:endParaRPr lang="es-ES" sz="1400" kern="0" spc="0" dirty="0">
              <a:solidFill>
                <a:schemeClr val="tx1"/>
              </a:solidFill>
              <a:latin typeface="Arial"/>
              <a:cs typeface="Arial"/>
            </a:endParaRPr>
          </a:p>
          <a:p>
            <a:pPr>
              <a:lnSpc>
                <a:spcPct val="100000"/>
              </a:lnSpc>
              <a:defRPr/>
            </a:pPr>
            <a:r>
              <a:rPr lang="es-ES" sz="1400" kern="0" spc="0" dirty="0">
                <a:solidFill>
                  <a:schemeClr val="tx1"/>
                </a:solidFill>
                <a:latin typeface="Arial"/>
                <a:cs typeface="Arial"/>
              </a:rPr>
              <a:t>Nullam dictum felis eu pede mollis pretium. Integer tincidunt. Cras dapibus. Vivamus elementum semper nisi. Aenean vulputate eleifend tellus. Aenean leo ligula, porttitor eu, consequat vitae, eleifend ac, enim. Aliquam lorem ante, dapibus in, viverra quis, feugiat a, tellus. Phasellus viverra nulla ut metus varius laoreet. Lorem ipsum dolor sit amet, consectetuer adipiscing elit. Aenean commodo ligula eget dolor. Aenean massa. Cum sociis natoque penatibus et magnis dis parturient montes, nascetur ridiculus mus.</a:t>
            </a:r>
          </a:p>
        </p:txBody>
      </p:sp>
      <p:sp>
        <p:nvSpPr>
          <p:cNvPr id="5" name="CuadroTexto 3"/>
          <p:cNvSpPr txBox="1"/>
          <p:nvPr userDrawn="1"/>
        </p:nvSpPr>
        <p:spPr>
          <a:xfrm>
            <a:off x="737949" y="537261"/>
            <a:ext cx="8131392" cy="746701"/>
          </a:xfrm>
          <a:prstGeom prst="rect">
            <a:avLst/>
          </a:prstGeom>
          <a:noFill/>
        </p:spPr>
        <p:txBody>
          <a:bodyPr wrap="square" lIns="0" tIns="0" rIns="0" bIns="0" rtlCol="0" anchor="t" anchorCtr="0">
            <a:spAutoFit/>
          </a:bodyPr>
          <a:lstStyle/>
          <a:p>
            <a:r>
              <a:rPr lang="es-ES" sz="2800" b="1" dirty="0">
                <a:latin typeface="Arial" pitchFamily="34" charset="0"/>
                <a:cs typeface="Arial" pitchFamily="34" charset="0"/>
              </a:rPr>
              <a:t>Texto a una columna</a:t>
            </a:r>
            <a:r>
              <a:rPr lang="es-ES" sz="3000" b="1" dirty="0">
                <a:latin typeface="Arial" pitchFamily="34" charset="0"/>
                <a:cs typeface="Arial" pitchFamily="34" charset="0"/>
              </a:rPr>
              <a:t/>
            </a:r>
            <a:br>
              <a:rPr lang="es-ES" sz="3000" b="1" dirty="0">
                <a:latin typeface="Arial" pitchFamily="34" charset="0"/>
                <a:cs typeface="Arial" pitchFamily="34" charset="0"/>
              </a:rPr>
            </a:br>
            <a:r>
              <a:rPr lang="es-ES" dirty="0">
                <a:latin typeface="Arial" pitchFamily="34" charset="0"/>
                <a:cs typeface="Arial" pitchFamily="34" charset="0"/>
              </a:rPr>
              <a:t>Ejemplo</a:t>
            </a:r>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5167" y="564169"/>
            <a:ext cx="1559560" cy="567393"/>
          </a:xfrm>
          <a:prstGeom prst="rect">
            <a:avLst/>
          </a:prstGeom>
        </p:spPr>
      </p:pic>
    </p:spTree>
    <p:extLst>
      <p:ext uri="{BB962C8B-B14F-4D97-AF65-F5344CB8AC3E}">
        <p14:creationId xmlns:p14="http://schemas.microsoft.com/office/powerpoint/2010/main" val="887512060"/>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r>
              <a:rPr lang="es-ES" sz="900"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5" name="CuadroTexto 3"/>
          <p:cNvSpPr txBox="1"/>
          <p:nvPr userDrawn="1"/>
        </p:nvSpPr>
        <p:spPr>
          <a:xfrm>
            <a:off x="737949" y="537261"/>
            <a:ext cx="8131392" cy="746701"/>
          </a:xfrm>
          <a:prstGeom prst="rect">
            <a:avLst/>
          </a:prstGeom>
          <a:noFill/>
        </p:spPr>
        <p:txBody>
          <a:bodyPr wrap="square" lIns="0" tIns="0" rIns="0" bIns="0" rtlCol="0" anchor="t" anchorCtr="0">
            <a:spAutoFit/>
          </a:bodyPr>
          <a:lstStyle/>
          <a:p>
            <a:r>
              <a:rPr lang="es-ES" sz="2800" b="1" dirty="0">
                <a:latin typeface="Arial" pitchFamily="34" charset="0"/>
                <a:cs typeface="Arial" pitchFamily="34" charset="0"/>
              </a:rPr>
              <a:t>Texto a </a:t>
            </a:r>
            <a:r>
              <a:rPr lang="es-ES" sz="2800" b="1" dirty="0" smtClean="0">
                <a:latin typeface="Arial" pitchFamily="34" charset="0"/>
                <a:cs typeface="Arial" pitchFamily="34" charset="0"/>
              </a:rPr>
              <a:t>dos columnas</a:t>
            </a:r>
            <a:r>
              <a:rPr lang="es-ES" sz="3000" b="1" dirty="0">
                <a:latin typeface="Arial" pitchFamily="34" charset="0"/>
                <a:cs typeface="Arial" pitchFamily="34" charset="0"/>
              </a:rPr>
              <a:t/>
            </a:r>
            <a:br>
              <a:rPr lang="es-ES" sz="3000" b="1" dirty="0">
                <a:latin typeface="Arial" pitchFamily="34" charset="0"/>
                <a:cs typeface="Arial" pitchFamily="34" charset="0"/>
              </a:rPr>
            </a:br>
            <a:r>
              <a:rPr lang="es-ES" dirty="0">
                <a:latin typeface="Arial" pitchFamily="34" charset="0"/>
                <a:cs typeface="Arial" pitchFamily="34" charset="0"/>
              </a:rPr>
              <a:t>Ejemplo</a:t>
            </a:r>
          </a:p>
        </p:txBody>
      </p:sp>
      <p:sp>
        <p:nvSpPr>
          <p:cNvPr id="7" name="CuadroTexto 6"/>
          <p:cNvSpPr txBox="1"/>
          <p:nvPr userDrawn="1"/>
        </p:nvSpPr>
        <p:spPr>
          <a:xfrm>
            <a:off x="745552" y="2198117"/>
            <a:ext cx="4410000" cy="1383283"/>
          </a:xfrm>
          <a:prstGeom prst="rect">
            <a:avLst/>
          </a:prstGeom>
        </p:spPr>
        <p:txBody>
          <a:bodyPr vert="horz" wrap="square" lIns="0" tIns="0" rIns="0" bIns="0" numCol="1" spcCol="470304" rtlCol="0" anchor="t" anchorCtr="0">
            <a:noAutofit/>
          </a:bodyPr>
          <a:lstStyle/>
          <a:p>
            <a:pPr lvl="0">
              <a:lnSpc>
                <a:spcPct val="100000"/>
              </a:lnSpc>
              <a:defRPr/>
            </a:pPr>
            <a:r>
              <a:rPr lang="es-ES" sz="1400" b="1" spc="-12" dirty="0">
                <a:latin typeface="Arial" pitchFamily="34" charset="0"/>
                <a:cs typeface="Arial" pitchFamily="34" charset="0"/>
              </a:rPr>
              <a:t>Lorem ipsum enean commodo ligula eget</a:t>
            </a:r>
            <a:endParaRPr lang="es-ES" sz="1400" b="1" kern="0" dirty="0">
              <a:latin typeface="Arial" pitchFamily="34" charset="0"/>
              <a:cs typeface="Arial" pitchFamily="34" charset="0"/>
            </a:endParaRPr>
          </a:p>
          <a:p>
            <a:pPr lvl="0">
              <a:lnSpc>
                <a:spcPct val="100000"/>
              </a:lnSpc>
              <a:defRPr/>
            </a:pPr>
            <a:endParaRPr lang="es-ES" sz="1400" b="1" kern="0" dirty="0">
              <a:latin typeface="Arial" pitchFamily="34" charset="0"/>
              <a:cs typeface="Arial" pitchFamily="34" charset="0"/>
            </a:endParaRPr>
          </a:p>
          <a:p>
            <a:pPr lvl="0">
              <a:lnSpc>
                <a:spcPct val="100000"/>
              </a:lnSpc>
              <a:defRPr/>
            </a:pPr>
            <a:r>
              <a:rPr lang="es-ES" sz="1400" kern="0" dirty="0">
                <a:latin typeface="Arial"/>
                <a:cs typeface="Arial"/>
              </a:rPr>
              <a:t>Lorem ipsum dolor sit amet, consectetuer adipiscing elit. Aenean commodo ligula eget dolor. Aenean massa. Cum sociis natoque penatibus et magnis dis parturient montes.  </a:t>
            </a:r>
          </a:p>
        </p:txBody>
      </p:sp>
      <p:sp>
        <p:nvSpPr>
          <p:cNvPr id="6" name="CuadroTexto 5"/>
          <p:cNvSpPr txBox="1"/>
          <p:nvPr userDrawn="1"/>
        </p:nvSpPr>
        <p:spPr>
          <a:xfrm>
            <a:off x="5577902" y="2198117"/>
            <a:ext cx="4410000" cy="1383283"/>
          </a:xfrm>
          <a:prstGeom prst="rect">
            <a:avLst/>
          </a:prstGeom>
        </p:spPr>
        <p:txBody>
          <a:bodyPr vert="horz" wrap="square" lIns="0" tIns="0" rIns="0" bIns="0" numCol="1" spcCol="470304" rtlCol="0" anchor="t" anchorCtr="0">
            <a:noAutofit/>
          </a:bodyPr>
          <a:lstStyle/>
          <a:p>
            <a:pPr lvl="0">
              <a:lnSpc>
                <a:spcPct val="100000"/>
              </a:lnSpc>
              <a:defRPr/>
            </a:pPr>
            <a:r>
              <a:rPr lang="es-ES" sz="1400" b="1" spc="-12" dirty="0" smtClean="0">
                <a:latin typeface="Arial" pitchFamily="34" charset="0"/>
                <a:cs typeface="Arial" pitchFamily="34" charset="0"/>
              </a:rPr>
              <a:t>Lorem ipsum enean commodo ligula eget</a:t>
            </a:r>
            <a:endParaRPr lang="es-ES" sz="1400" b="1" kern="0" dirty="0" smtClean="0">
              <a:latin typeface="Arial" pitchFamily="34" charset="0"/>
              <a:cs typeface="Arial" pitchFamily="34" charset="0"/>
            </a:endParaRPr>
          </a:p>
          <a:p>
            <a:pPr lvl="0">
              <a:lnSpc>
                <a:spcPct val="100000"/>
              </a:lnSpc>
              <a:defRPr/>
            </a:pPr>
            <a:endParaRPr lang="es-ES" sz="1400" b="1" kern="0" dirty="0" smtClean="0">
              <a:latin typeface="Arial" pitchFamily="34" charset="0"/>
              <a:cs typeface="Arial" pitchFamily="34" charset="0"/>
            </a:endParaRPr>
          </a:p>
          <a:p>
            <a:pPr lvl="0">
              <a:lnSpc>
                <a:spcPct val="100000"/>
              </a:lnSpc>
              <a:defRPr/>
            </a:pPr>
            <a:r>
              <a:rPr lang="es-ES" sz="1400" kern="0" dirty="0" smtClean="0">
                <a:latin typeface="Arial"/>
                <a:cs typeface="Arial"/>
              </a:rPr>
              <a:t>Lorem ipsum dolor sit amet, consectetuer adipiscing elit. Aenean commodo ligula eget dolor. Aenean massa. Cum sociis natoque penatibus et magnis dis parturient montes.</a:t>
            </a:r>
            <a:endParaRPr lang="es-ES" sz="1400" kern="0" dirty="0">
              <a:latin typeface="Arial"/>
              <a:cs typeface="Aria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5167" y="564169"/>
            <a:ext cx="1559560" cy="567393"/>
          </a:xfrm>
          <a:prstGeom prst="rect">
            <a:avLst/>
          </a:prstGeom>
        </p:spPr>
      </p:pic>
    </p:spTree>
    <p:extLst>
      <p:ext uri="{BB962C8B-B14F-4D97-AF65-F5344CB8AC3E}">
        <p14:creationId xmlns:p14="http://schemas.microsoft.com/office/powerpoint/2010/main" val="2206513336"/>
      </p:ext>
    </p:extLst>
  </p:cSld>
  <p:clrMap bg1="lt1" tx1="dk1" bg2="lt2" tx2="dk2" accent1="accent1" accent2="accent2" accent3="accent3" accent4="accent4" accent5="accent5" accent6="accent6" hlink="hlink" folHlink="folHlink"/>
  <p:sldLayoutIdLst>
    <p:sldLayoutId id="2147483674" r:id="rId1"/>
    <p:sldLayoutId id="2147483675"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r>
              <a:rPr lang="es-ES" sz="900" dirty="0" smtClean="0">
                <a:solidFill>
                  <a:prstClr val="black"/>
                </a:solidFill>
                <a:latin typeface="Arial" pitchFamily="34" charset="0"/>
                <a:cs typeface="Arial" pitchFamily="34" charset="0"/>
              </a:rPr>
              <a:t>1 – Capítulo   </a:t>
            </a:r>
            <a:fld id="{ECCC30F6-4D9C-4408-AC20-10CC532909AB}" type="slidenum">
              <a:rPr lang="es-ES" smtClean="0"/>
              <a:pPr/>
              <a:t>‹Nº›</a:t>
            </a:fld>
            <a:endParaRPr lang="es-ES" dirty="0"/>
          </a:p>
        </p:txBody>
      </p:sp>
      <p:sp>
        <p:nvSpPr>
          <p:cNvPr id="5" name="CuadroTexto 3"/>
          <p:cNvSpPr txBox="1"/>
          <p:nvPr userDrawn="1"/>
        </p:nvSpPr>
        <p:spPr>
          <a:xfrm>
            <a:off x="737949" y="537261"/>
            <a:ext cx="8131392" cy="746701"/>
          </a:xfrm>
          <a:prstGeom prst="rect">
            <a:avLst/>
          </a:prstGeom>
          <a:noFill/>
        </p:spPr>
        <p:txBody>
          <a:bodyPr wrap="square" lIns="0" tIns="0" rIns="0" bIns="0" rtlCol="0" anchor="t" anchorCtr="0">
            <a:spAutoFit/>
          </a:bodyPr>
          <a:lstStyle/>
          <a:p>
            <a:r>
              <a:rPr lang="es-ES" sz="2800" b="1" dirty="0">
                <a:latin typeface="Arial" pitchFamily="34" charset="0"/>
                <a:cs typeface="Arial" pitchFamily="34" charset="0"/>
              </a:rPr>
              <a:t>Texto a </a:t>
            </a:r>
            <a:r>
              <a:rPr lang="es-ES" sz="2800" b="1" dirty="0" smtClean="0">
                <a:latin typeface="Arial" pitchFamily="34" charset="0"/>
                <a:cs typeface="Arial" pitchFamily="34" charset="0"/>
              </a:rPr>
              <a:t>tres columnas</a:t>
            </a:r>
            <a:r>
              <a:rPr lang="es-ES" sz="3000" b="1" dirty="0">
                <a:latin typeface="Arial" pitchFamily="34" charset="0"/>
                <a:cs typeface="Arial" pitchFamily="34" charset="0"/>
              </a:rPr>
              <a:t/>
            </a:r>
            <a:br>
              <a:rPr lang="es-ES" sz="3000" b="1" dirty="0">
                <a:latin typeface="Arial" pitchFamily="34" charset="0"/>
                <a:cs typeface="Arial" pitchFamily="34" charset="0"/>
              </a:rPr>
            </a:br>
            <a:r>
              <a:rPr lang="es-ES" dirty="0">
                <a:latin typeface="Arial" pitchFamily="34" charset="0"/>
                <a:cs typeface="Arial" pitchFamily="34" charset="0"/>
              </a:rPr>
              <a:t>Ejemplo</a:t>
            </a:r>
          </a:p>
        </p:txBody>
      </p:sp>
      <p:sp>
        <p:nvSpPr>
          <p:cNvPr id="6" name="Título 3"/>
          <p:cNvSpPr txBox="1">
            <a:spLocks/>
          </p:cNvSpPr>
          <p:nvPr userDrawn="1"/>
        </p:nvSpPr>
        <p:spPr>
          <a:xfrm>
            <a:off x="722312" y="2198120"/>
            <a:ext cx="2880000" cy="2500881"/>
          </a:xfrm>
          <a:prstGeom prst="rect">
            <a:avLst/>
          </a:prstGeom>
        </p:spPr>
        <p:txBody>
          <a:bodyPr vert="horz" wrap="square" lIns="0" tIns="0" rIns="0" bIns="0" numCol="1" spcCol="287992" rtlCol="0" anchor="t" anchorCtr="0">
            <a:no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lvl="0">
              <a:lnSpc>
                <a:spcPct val="100000"/>
              </a:lnSpc>
              <a:defRPr/>
            </a:pPr>
            <a:r>
              <a:rPr lang="es-ES" sz="1400" b="1" spc="0" dirty="0" smtClean="0">
                <a:solidFill>
                  <a:schemeClr val="tx1"/>
                </a:solidFill>
                <a:latin typeface="Arial" pitchFamily="34" charset="0"/>
                <a:cs typeface="Arial" pitchFamily="34" charset="0"/>
              </a:rPr>
              <a:t>Lorem ipsum dolor sit de amet, consectetue</a:t>
            </a:r>
          </a:p>
          <a:p>
            <a:pPr lvl="0">
              <a:lnSpc>
                <a:spcPct val="100000"/>
              </a:lnSpc>
              <a:defRPr/>
            </a:pPr>
            <a:endParaRPr lang="es-ES" sz="1400" b="1" spc="0" dirty="0" smtClean="0">
              <a:solidFill>
                <a:schemeClr val="tx1"/>
              </a:solidFill>
              <a:latin typeface="Arial" pitchFamily="34" charset="0"/>
              <a:cs typeface="Arial" pitchFamily="34" charset="0"/>
            </a:endParaRPr>
          </a:p>
          <a:p>
            <a:pPr lvl="0">
              <a:lnSpc>
                <a:spcPct val="100000"/>
              </a:lnSpc>
              <a:defRPr/>
            </a:pPr>
            <a:r>
              <a:rPr lang="es-ES" sz="1400" spc="0" dirty="0" smtClean="0">
                <a:solidFill>
                  <a:schemeClr val="tx1"/>
                </a:solidFill>
                <a:latin typeface="Arial" pitchFamily="34" charset="0"/>
                <a:cs typeface="Arial" pitchFamily="34" charset="0"/>
              </a:rPr>
              <a:t>Aenean commodo ligula eget emus dolor. Aenean massa. Cum sociis natoque penatibus et magnis disoita parturient montes, nascetur mus itus.</a:t>
            </a:r>
          </a:p>
          <a:p>
            <a:pPr lvl="0">
              <a:lnSpc>
                <a:spcPct val="100000"/>
              </a:lnSpc>
              <a:defRPr/>
            </a:pPr>
            <a:r>
              <a:rPr lang="es-ES" sz="1400" spc="0" dirty="0" smtClean="0">
                <a:solidFill>
                  <a:schemeClr val="tx1"/>
                </a:solidFill>
                <a:latin typeface="Arial" pitchFamily="34" charset="0"/>
                <a:cs typeface="Arial" pitchFamily="34" charset="0"/>
              </a:rPr>
              <a:t>Donec quam felis, ultricies nec, per pellentesque eu, pretium quis, sem. Nulla consequat massa enimae. </a:t>
            </a:r>
          </a:p>
        </p:txBody>
      </p:sp>
      <p:sp>
        <p:nvSpPr>
          <p:cNvPr id="11" name="Título 3"/>
          <p:cNvSpPr txBox="1">
            <a:spLocks/>
          </p:cNvSpPr>
          <p:nvPr userDrawn="1"/>
        </p:nvSpPr>
        <p:spPr>
          <a:xfrm>
            <a:off x="3905906" y="2198120"/>
            <a:ext cx="2880000" cy="2500881"/>
          </a:xfrm>
          <a:prstGeom prst="rect">
            <a:avLst/>
          </a:prstGeom>
        </p:spPr>
        <p:txBody>
          <a:bodyPr vert="horz" wrap="square" lIns="0" tIns="0" rIns="0" bIns="0" numCol="1" spcCol="287992" rtlCol="0" anchor="t" anchorCtr="0">
            <a:no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lvl="0">
              <a:lnSpc>
                <a:spcPct val="100000"/>
              </a:lnSpc>
              <a:defRPr/>
            </a:pPr>
            <a:r>
              <a:rPr lang="es-ES" sz="1400" b="1" spc="0" dirty="0" smtClean="0">
                <a:solidFill>
                  <a:schemeClr val="tx1"/>
                </a:solidFill>
                <a:latin typeface="Arial" pitchFamily="34" charset="0"/>
                <a:cs typeface="Arial" pitchFamily="34" charset="0"/>
              </a:rPr>
              <a:t>Lorem ipsum dolor sit de amet, consectetue</a:t>
            </a:r>
          </a:p>
          <a:p>
            <a:pPr lvl="0">
              <a:lnSpc>
                <a:spcPct val="100000"/>
              </a:lnSpc>
              <a:defRPr/>
            </a:pPr>
            <a:endParaRPr lang="es-ES" sz="1400" b="1" spc="0" dirty="0" smtClean="0">
              <a:solidFill>
                <a:schemeClr val="tx1"/>
              </a:solidFill>
              <a:latin typeface="Arial" pitchFamily="34" charset="0"/>
              <a:cs typeface="Arial" pitchFamily="34" charset="0"/>
            </a:endParaRPr>
          </a:p>
          <a:p>
            <a:pPr lvl="0">
              <a:lnSpc>
                <a:spcPct val="100000"/>
              </a:lnSpc>
              <a:defRPr/>
            </a:pPr>
            <a:r>
              <a:rPr lang="es-ES" sz="1400" spc="0" dirty="0" smtClean="0">
                <a:solidFill>
                  <a:schemeClr val="tx1"/>
                </a:solidFill>
                <a:latin typeface="Arial" pitchFamily="34" charset="0"/>
                <a:cs typeface="Arial" pitchFamily="34" charset="0"/>
              </a:rPr>
              <a:t>Aenean commodo ligula eget emus dolor. Aenean massa. Cum sociis natoque penatibus et magnis disoita parturient montes, nascetur mus itus.</a:t>
            </a:r>
          </a:p>
          <a:p>
            <a:pPr lvl="0">
              <a:lnSpc>
                <a:spcPct val="100000"/>
              </a:lnSpc>
              <a:defRPr/>
            </a:pPr>
            <a:r>
              <a:rPr lang="es-ES" sz="1400" spc="0" dirty="0" smtClean="0">
                <a:solidFill>
                  <a:schemeClr val="tx1"/>
                </a:solidFill>
                <a:latin typeface="Arial" pitchFamily="34" charset="0"/>
                <a:cs typeface="Arial" pitchFamily="34" charset="0"/>
              </a:rPr>
              <a:t>Donec quam felis, ultricies nec, per pellentesque eu, pretium quis, sem. Nulla consequat massa enimae. </a:t>
            </a:r>
          </a:p>
        </p:txBody>
      </p:sp>
      <p:sp>
        <p:nvSpPr>
          <p:cNvPr id="12" name="Título 3"/>
          <p:cNvSpPr txBox="1">
            <a:spLocks/>
          </p:cNvSpPr>
          <p:nvPr userDrawn="1"/>
        </p:nvSpPr>
        <p:spPr>
          <a:xfrm>
            <a:off x="7089500" y="2198120"/>
            <a:ext cx="2880000" cy="2500881"/>
          </a:xfrm>
          <a:prstGeom prst="rect">
            <a:avLst/>
          </a:prstGeom>
        </p:spPr>
        <p:txBody>
          <a:bodyPr vert="horz" wrap="square" lIns="0" tIns="0" rIns="0" bIns="0" numCol="1" spcCol="287992" rtlCol="0" anchor="t" anchorCtr="0">
            <a:noAutofit/>
          </a:bodyPr>
          <a:lstStyle>
            <a:lvl1pPr algn="l" defTabSz="914400" rtl="0" eaLnBrk="1" latinLnBrk="0" hangingPunct="1">
              <a:lnSpc>
                <a:spcPct val="90000"/>
              </a:lnSpc>
              <a:spcBef>
                <a:spcPct val="0"/>
              </a:spcBef>
              <a:buNone/>
              <a:defRPr sz="7500" kern="1100" spc="-100" baseline="0">
                <a:solidFill>
                  <a:srgbClr val="008AC9"/>
                </a:solidFill>
                <a:latin typeface="Franklin Gothic Medium" panose="020B0603020102020204" pitchFamily="34" charset="0"/>
                <a:ea typeface="+mj-ea"/>
                <a:cs typeface="+mj-cs"/>
              </a:defRPr>
            </a:lvl1pPr>
          </a:lstStyle>
          <a:p>
            <a:pPr lvl="0">
              <a:lnSpc>
                <a:spcPct val="100000"/>
              </a:lnSpc>
              <a:defRPr/>
            </a:pPr>
            <a:r>
              <a:rPr lang="es-ES" sz="1400" b="1" spc="0" dirty="0" smtClean="0">
                <a:solidFill>
                  <a:schemeClr val="tx1"/>
                </a:solidFill>
                <a:latin typeface="Arial" pitchFamily="34" charset="0"/>
                <a:cs typeface="Arial" pitchFamily="34" charset="0"/>
              </a:rPr>
              <a:t>Lorem ipsum dolor sit de amet, consectetue</a:t>
            </a:r>
          </a:p>
          <a:p>
            <a:pPr lvl="0">
              <a:lnSpc>
                <a:spcPct val="100000"/>
              </a:lnSpc>
              <a:defRPr/>
            </a:pPr>
            <a:endParaRPr lang="es-ES" sz="1400" b="1" spc="0" dirty="0" smtClean="0">
              <a:solidFill>
                <a:schemeClr val="tx1"/>
              </a:solidFill>
              <a:latin typeface="Arial" pitchFamily="34" charset="0"/>
              <a:cs typeface="Arial" pitchFamily="34" charset="0"/>
            </a:endParaRPr>
          </a:p>
          <a:p>
            <a:pPr lvl="0">
              <a:lnSpc>
                <a:spcPct val="100000"/>
              </a:lnSpc>
              <a:defRPr/>
            </a:pPr>
            <a:r>
              <a:rPr lang="es-ES" sz="1400" spc="0" dirty="0" smtClean="0">
                <a:solidFill>
                  <a:schemeClr val="tx1"/>
                </a:solidFill>
                <a:latin typeface="Arial" pitchFamily="34" charset="0"/>
                <a:cs typeface="Arial" pitchFamily="34" charset="0"/>
              </a:rPr>
              <a:t>Aenean commodo ligula eget emus dolor. Aenean massa. Cum sociis natoque penatibus et magnis disoita parturient montes, nascetur mus itus.</a:t>
            </a:r>
          </a:p>
          <a:p>
            <a:pPr lvl="0">
              <a:lnSpc>
                <a:spcPct val="100000"/>
              </a:lnSpc>
              <a:defRPr/>
            </a:pPr>
            <a:r>
              <a:rPr lang="es-ES" sz="1400" spc="0" dirty="0" smtClean="0">
                <a:solidFill>
                  <a:schemeClr val="tx1"/>
                </a:solidFill>
                <a:latin typeface="Arial" pitchFamily="34" charset="0"/>
                <a:cs typeface="Arial" pitchFamily="34" charset="0"/>
              </a:rPr>
              <a:t>Donec quam felis, ultricies nec, per pellentesque eu, pretium quis, sem. Nulla consequat massa enimae. </a:t>
            </a: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5167" y="564169"/>
            <a:ext cx="1559560" cy="567393"/>
          </a:xfrm>
          <a:prstGeom prst="rect">
            <a:avLst/>
          </a:prstGeom>
        </p:spPr>
      </p:pic>
    </p:spTree>
    <p:extLst>
      <p:ext uri="{BB962C8B-B14F-4D97-AF65-F5344CB8AC3E}">
        <p14:creationId xmlns:p14="http://schemas.microsoft.com/office/powerpoint/2010/main" val="4054463320"/>
      </p:ext>
    </p:extLst>
  </p:cSld>
  <p:clrMap bg1="lt1" tx1="dk1" bg2="lt2" tx2="dk2" accent1="accent1" accent2="accent2" accent3="accent3" accent4="accent4" accent5="accent5" accent6="accent6" hlink="hlink" folHlink="folHlink"/>
  <p:sldLayoutIdLst>
    <p:sldLayoutId id="2147483680" r:id="rId1"/>
    <p:sldLayoutId id="2147483681" r:id="rId2"/>
  </p:sldLayoutIdLst>
  <p:timing>
    <p:tnLst>
      <p:par>
        <p:cTn id="1" dur="indefinite" restart="never" nodeType="tmRoot"/>
      </p:par>
    </p:tnLst>
  </p:timing>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32729" y="2697161"/>
            <a:ext cx="4632960" cy="1685544"/>
          </a:xfrm>
          <a:prstGeom prst="rect">
            <a:avLst/>
          </a:prstGeom>
        </p:spPr>
      </p:pic>
    </p:spTree>
    <p:extLst>
      <p:ext uri="{BB962C8B-B14F-4D97-AF65-F5344CB8AC3E}">
        <p14:creationId xmlns:p14="http://schemas.microsoft.com/office/powerpoint/2010/main" val="3003418900"/>
      </p:ext>
    </p:extLst>
  </p:cSld>
  <p:clrMap bg1="lt1" tx1="dk1" bg2="lt2" tx2="dk2" accent1="accent1" accent2="accent2" accent3="accent3" accent4="accent4" accent5="accent5" accent6="accent6" hlink="hlink" folHlink="folHlink"/>
  <p:sldLayoutIdLst>
    <p:sldLayoutId id="2147483683" r:id="rId1"/>
    <p:sldLayoutId id="2147483684"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5 Marcador de número de diapositiva"/>
          <p:cNvSpPr>
            <a:spLocks noGrp="1"/>
          </p:cNvSpPr>
          <p:nvPr>
            <p:ph type="sldNum" sz="quarter" idx="4"/>
          </p:nvPr>
        </p:nvSpPr>
        <p:spPr>
          <a:xfrm>
            <a:off x="7560711" y="7009644"/>
            <a:ext cx="2494016" cy="402652"/>
          </a:xfrm>
          <a:prstGeom prst="rect">
            <a:avLst/>
          </a:prstGeom>
        </p:spPr>
        <p:txBody>
          <a:bodyPr vert="horz" lIns="99525" tIns="49761" rIns="99525" bIns="49761" rtlCol="0" anchor="ctr"/>
          <a:lstStyle>
            <a:lvl1pPr algn="r">
              <a:defRPr sz="900" b="0" i="0">
                <a:solidFill>
                  <a:schemeClr val="tx1"/>
                </a:solidFill>
                <a:latin typeface="Arial"/>
                <a:cs typeface="Arial"/>
              </a:defRPr>
            </a:lvl1pPr>
          </a:lstStyle>
          <a:p>
            <a:fld id="{ECCC30F6-4D9C-4408-AC20-10CC532909AB}" type="slidenum">
              <a:rPr lang="es-ES" smtClean="0"/>
              <a:pPr/>
              <a:t>‹Nº›</a:t>
            </a:fld>
            <a:endParaRPr lang="es-ES" dirty="0"/>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99500" y="635000"/>
            <a:ext cx="1333500" cy="434415"/>
          </a:xfrm>
          <a:prstGeom prst="rect">
            <a:avLst/>
          </a:prstGeom>
        </p:spPr>
      </p:pic>
    </p:spTree>
    <p:extLst>
      <p:ext uri="{BB962C8B-B14F-4D97-AF65-F5344CB8AC3E}">
        <p14:creationId xmlns:p14="http://schemas.microsoft.com/office/powerpoint/2010/main" val="3073683503"/>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ftr="0" dt="0"/>
  <p:txStyles>
    <p:titleStyle>
      <a:lvl1pPr algn="ctr" defTabSz="995253" rtl="0" eaLnBrk="1" latinLnBrk="0" hangingPunct="1">
        <a:spcBef>
          <a:spcPct val="0"/>
        </a:spcBef>
        <a:buNone/>
        <a:defRPr sz="4700" kern="1200">
          <a:solidFill>
            <a:schemeClr val="tx1"/>
          </a:solidFill>
          <a:latin typeface="+mj-lt"/>
          <a:ea typeface="+mj-ea"/>
          <a:cs typeface="+mj-cs"/>
        </a:defRPr>
      </a:lvl1pPr>
    </p:titleStyle>
    <p:bodyStyle>
      <a:lvl1pPr marL="373219" indent="-373219" algn="l" defTabSz="99525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643" indent="-311015" algn="l" defTabSz="995253"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065" indent="-248813" algn="l" defTabSz="995253"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741688"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9317"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6943"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4569"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2194"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29822" indent="-248813" algn="l" defTabSz="99525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253" rtl="0" eaLnBrk="1" latinLnBrk="0" hangingPunct="1">
        <a:defRPr sz="2000" kern="1200">
          <a:solidFill>
            <a:schemeClr val="tx1"/>
          </a:solidFill>
          <a:latin typeface="+mn-lt"/>
          <a:ea typeface="+mn-ea"/>
          <a:cs typeface="+mn-cs"/>
        </a:defRPr>
      </a:lvl1pPr>
      <a:lvl2pPr marL="497627" algn="l" defTabSz="995253" rtl="0" eaLnBrk="1" latinLnBrk="0" hangingPunct="1">
        <a:defRPr sz="2000" kern="1200">
          <a:solidFill>
            <a:schemeClr val="tx1"/>
          </a:solidFill>
          <a:latin typeface="+mn-lt"/>
          <a:ea typeface="+mn-ea"/>
          <a:cs typeface="+mn-cs"/>
        </a:defRPr>
      </a:lvl2pPr>
      <a:lvl3pPr marL="995253" algn="l" defTabSz="995253" rtl="0" eaLnBrk="1" latinLnBrk="0" hangingPunct="1">
        <a:defRPr sz="2000" kern="1200">
          <a:solidFill>
            <a:schemeClr val="tx1"/>
          </a:solidFill>
          <a:latin typeface="+mn-lt"/>
          <a:ea typeface="+mn-ea"/>
          <a:cs typeface="+mn-cs"/>
        </a:defRPr>
      </a:lvl3pPr>
      <a:lvl4pPr marL="1492879" algn="l" defTabSz="995253" rtl="0" eaLnBrk="1" latinLnBrk="0" hangingPunct="1">
        <a:defRPr sz="2000" kern="1200">
          <a:solidFill>
            <a:schemeClr val="tx1"/>
          </a:solidFill>
          <a:latin typeface="+mn-lt"/>
          <a:ea typeface="+mn-ea"/>
          <a:cs typeface="+mn-cs"/>
        </a:defRPr>
      </a:lvl4pPr>
      <a:lvl5pPr marL="1990504" algn="l" defTabSz="995253" rtl="0" eaLnBrk="1" latinLnBrk="0" hangingPunct="1">
        <a:defRPr sz="2000" kern="1200">
          <a:solidFill>
            <a:schemeClr val="tx1"/>
          </a:solidFill>
          <a:latin typeface="+mn-lt"/>
          <a:ea typeface="+mn-ea"/>
          <a:cs typeface="+mn-cs"/>
        </a:defRPr>
      </a:lvl5pPr>
      <a:lvl6pPr marL="2488130" algn="l" defTabSz="995253" rtl="0" eaLnBrk="1" latinLnBrk="0" hangingPunct="1">
        <a:defRPr sz="2000" kern="1200">
          <a:solidFill>
            <a:schemeClr val="tx1"/>
          </a:solidFill>
          <a:latin typeface="+mn-lt"/>
          <a:ea typeface="+mn-ea"/>
          <a:cs typeface="+mn-cs"/>
        </a:defRPr>
      </a:lvl6pPr>
      <a:lvl7pPr marL="2985755" algn="l" defTabSz="995253" rtl="0" eaLnBrk="1" latinLnBrk="0" hangingPunct="1">
        <a:defRPr sz="2000" kern="1200">
          <a:solidFill>
            <a:schemeClr val="tx1"/>
          </a:solidFill>
          <a:latin typeface="+mn-lt"/>
          <a:ea typeface="+mn-ea"/>
          <a:cs typeface="+mn-cs"/>
        </a:defRPr>
      </a:lvl7pPr>
      <a:lvl8pPr marL="3483382" algn="l" defTabSz="995253" rtl="0" eaLnBrk="1" latinLnBrk="0" hangingPunct="1">
        <a:defRPr sz="2000" kern="1200">
          <a:solidFill>
            <a:schemeClr val="tx1"/>
          </a:solidFill>
          <a:latin typeface="+mn-lt"/>
          <a:ea typeface="+mn-ea"/>
          <a:cs typeface="+mn-cs"/>
        </a:defRPr>
      </a:lvl8pPr>
      <a:lvl9pPr marL="3981007" algn="l" defTabSz="99525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3"/>
          <p:cNvSpPr txBox="1"/>
          <p:nvPr/>
        </p:nvSpPr>
        <p:spPr>
          <a:xfrm>
            <a:off x="736776" y="2706303"/>
            <a:ext cx="8894904" cy="2215991"/>
          </a:xfrm>
          <a:prstGeom prst="rect">
            <a:avLst/>
          </a:prstGeom>
          <a:noFill/>
        </p:spPr>
        <p:txBody>
          <a:bodyPr wrap="square" lIns="0" tIns="0" rIns="0" bIns="0" rtlCol="0">
            <a:spAutoFit/>
          </a:bodyPr>
          <a:lstStyle/>
          <a:p>
            <a:r>
              <a:rPr lang="es-ES" sz="4800" dirty="0" err="1" smtClean="0">
                <a:latin typeface="Arial"/>
                <a:cs typeface="Arial"/>
              </a:rPr>
              <a:t>Sizing</a:t>
            </a:r>
            <a:r>
              <a:rPr lang="es-ES" sz="4800" dirty="0" smtClean="0">
                <a:latin typeface="Arial"/>
                <a:cs typeface="Arial"/>
              </a:rPr>
              <a:t> Arquitectura Banco Sabadell Mx</a:t>
            </a:r>
          </a:p>
          <a:p>
            <a:r>
              <a:rPr lang="es-MX" sz="4400" kern="1100" dirty="0" smtClean="0">
                <a:latin typeface="Arial"/>
                <a:cs typeface="Arial"/>
              </a:rPr>
              <a:t>CTO</a:t>
            </a:r>
            <a:endParaRPr lang="es-ES" sz="1800" kern="1100" dirty="0">
              <a:latin typeface="Arial" pitchFamily="34" charset="0"/>
              <a:cs typeface="Arial" pitchFamily="34" charset="0"/>
            </a:endParaRPr>
          </a:p>
        </p:txBody>
      </p:sp>
      <p:sp>
        <p:nvSpPr>
          <p:cNvPr id="2" name="Rectángulo 1"/>
          <p:cNvSpPr/>
          <p:nvPr/>
        </p:nvSpPr>
        <p:spPr>
          <a:xfrm>
            <a:off x="722314" y="6244492"/>
            <a:ext cx="8080375" cy="746701"/>
          </a:xfrm>
          <a:prstGeom prst="rect">
            <a:avLst/>
          </a:prstGeom>
        </p:spPr>
        <p:txBody>
          <a:bodyPr wrap="square" lIns="0" tIns="0" rIns="0" bIns="0">
            <a:spAutoFit/>
          </a:bodyPr>
          <a:lstStyle/>
          <a:p>
            <a:pPr lvl="0"/>
            <a:r>
              <a:rPr lang="es-ES" kern="1100" dirty="0">
                <a:latin typeface="Arial" pitchFamily="34" charset="0"/>
                <a:cs typeface="Arial" pitchFamily="34" charset="0"/>
              </a:rPr>
              <a:t>Dirección </a:t>
            </a:r>
            <a:r>
              <a:rPr lang="es-ES" kern="1100" dirty="0" smtClean="0">
                <a:latin typeface="Arial" pitchFamily="34" charset="0"/>
                <a:cs typeface="Arial" pitchFamily="34" charset="0"/>
              </a:rPr>
              <a:t>de Tecnología</a:t>
            </a:r>
          </a:p>
          <a:p>
            <a:pPr lvl="0"/>
            <a:endParaRPr lang="es-ES" sz="1400" kern="1100" dirty="0" smtClean="0">
              <a:latin typeface="Arial" pitchFamily="34" charset="0"/>
              <a:cs typeface="Arial" pitchFamily="34" charset="0"/>
            </a:endParaRPr>
          </a:p>
          <a:p>
            <a:pPr lvl="0"/>
            <a:r>
              <a:rPr lang="es-ES" sz="1400" kern="1100" dirty="0" smtClean="0">
                <a:latin typeface="Arial" pitchFamily="34" charset="0"/>
                <a:cs typeface="Arial" pitchFamily="34" charset="0"/>
              </a:rPr>
              <a:t>Diciembre 2018</a:t>
            </a:r>
            <a:endParaRPr lang="es-ES" sz="1400" kern="1100" dirty="0">
              <a:latin typeface="Arial" pitchFamily="34" charset="0"/>
              <a:cs typeface="Arial"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000" y="695456"/>
            <a:ext cx="3896360" cy="141755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3978483"/>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3</a:t>
            </a:r>
            <a:endParaRPr lang="es-ES" sz="20000" b="1" dirty="0">
              <a:latin typeface="Arial" pitchFamily="34" charset="0"/>
              <a:cs typeface="Arial" pitchFamily="34" charset="0"/>
            </a:endParaRPr>
          </a:p>
          <a:p>
            <a:r>
              <a:rPr lang="es-MX" sz="4800" dirty="0" smtClean="0">
                <a:latin typeface="Arial" pitchFamily="34" charset="0"/>
                <a:cs typeface="Arial" pitchFamily="34" charset="0"/>
              </a:rPr>
              <a:t>Roles de arquitectura</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3645786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11</a:t>
            </a:fld>
            <a:endParaRPr lang="es-ES" dirty="0">
              <a:latin typeface="Arial" pitchFamily="34" charset="0"/>
              <a:cs typeface="Arial" pitchFamily="34" charset="0"/>
            </a:endParaRPr>
          </a:p>
        </p:txBody>
      </p:sp>
      <p:sp>
        <p:nvSpPr>
          <p:cNvPr id="15" name="AutoShape 4"/>
          <p:cNvSpPr>
            <a:spLocks noChangeArrowheads="1"/>
          </p:cNvSpPr>
          <p:nvPr/>
        </p:nvSpPr>
        <p:spPr bwMode="auto">
          <a:xfrm>
            <a:off x="127482" y="1709552"/>
            <a:ext cx="1411076" cy="5578352"/>
          </a:xfrm>
          <a:prstGeom prst="homePlate">
            <a:avLst>
              <a:gd name="adj" fmla="val 0"/>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s-MX" sz="1400" b="1" dirty="0" smtClean="0">
                <a:solidFill>
                  <a:schemeClr val="lt1"/>
                </a:solidFill>
                <a:latin typeface="Arial" pitchFamily="34" charset="0"/>
                <a:cs typeface="Arial" pitchFamily="34" charset="0"/>
              </a:rPr>
              <a:t>Arquitectura técnica</a:t>
            </a:r>
            <a:endParaRPr lang="es-MX" sz="1400" b="1" dirty="0">
              <a:solidFill>
                <a:schemeClr val="lt1"/>
              </a:solidFill>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ES" sz="2800" b="1" dirty="0">
                <a:latin typeface="Arial" pitchFamily="34" charset="0"/>
                <a:cs typeface="Arial" pitchFamily="34" charset="0"/>
              </a:rPr>
              <a:t>Servicios de </a:t>
            </a:r>
            <a:r>
              <a:rPr lang="es-ES" sz="2800" b="1" dirty="0" smtClean="0">
                <a:latin typeface="Arial" pitchFamily="34" charset="0"/>
                <a:cs typeface="Arial" pitchFamily="34" charset="0"/>
              </a:rPr>
              <a:t>arquitectura</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1715981" y="1641236"/>
            <a:ext cx="8492543" cy="5866221"/>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ES" sz="1400" kern="0" dirty="0">
                <a:solidFill>
                  <a:sysClr val="windowText" lastClr="000000"/>
                </a:solidFill>
                <a:latin typeface="Arial" panose="020B0604020202020204" pitchFamily="34" charset="0"/>
                <a:cs typeface="Arial" panose="020B0604020202020204" pitchFamily="34" charset="0"/>
              </a:rPr>
              <a:t>Su principal responsabilidad será colaborar en el diseño de soluciones </a:t>
            </a:r>
            <a:r>
              <a:rPr lang="es-ES" sz="1400" kern="0" dirty="0" smtClean="0">
                <a:solidFill>
                  <a:sysClr val="windowText" lastClr="000000"/>
                </a:solidFill>
                <a:latin typeface="Arial" panose="020B0604020202020204" pitchFamily="34" charset="0"/>
                <a:cs typeface="Arial" panose="020B0604020202020204" pitchFamily="34" charset="0"/>
              </a:rPr>
              <a:t>(aspectos técnicos) en </a:t>
            </a:r>
            <a:r>
              <a:rPr lang="es-ES" sz="1400" kern="0" dirty="0">
                <a:solidFill>
                  <a:sysClr val="windowText" lastClr="000000"/>
                </a:solidFill>
                <a:latin typeface="Arial" panose="020B0604020202020204" pitchFamily="34" charset="0"/>
                <a:cs typeface="Arial" panose="020B0604020202020204" pitchFamily="34" charset="0"/>
              </a:rPr>
              <a:t>la etapa de concepción de un </a:t>
            </a:r>
            <a:r>
              <a:rPr lang="es-ES" sz="1400" kern="0" dirty="0" smtClean="0">
                <a:solidFill>
                  <a:sysClr val="windowText" lastClr="000000"/>
                </a:solidFill>
                <a:latin typeface="Arial" panose="020B0604020202020204" pitchFamily="34" charset="0"/>
                <a:cs typeface="Arial" panose="020B0604020202020204" pitchFamily="34" charset="0"/>
              </a:rPr>
              <a:t>sistema (siempre y cuando sea requerida su participación), generación de arquitecturas de referencia, apoyo en habilitación de nuevas herramientas, así como encargarse de documentación y difusión de estándares de desarrollo (patrones de diseño, </a:t>
            </a:r>
            <a:r>
              <a:rPr lang="es-ES" sz="1400" kern="0" dirty="0" err="1" smtClean="0">
                <a:solidFill>
                  <a:sysClr val="windowText" lastClr="000000"/>
                </a:solidFill>
                <a:latin typeface="Arial" panose="020B0604020202020204" pitchFamily="34" charset="0"/>
                <a:cs typeface="Arial" panose="020B0604020202020204" pitchFamily="34" charset="0"/>
              </a:rPr>
              <a:t>etc</a:t>
            </a:r>
            <a:r>
              <a:rPr lang="es-ES" sz="1400" kern="0" dirty="0" smtClean="0">
                <a:solidFill>
                  <a:sysClr val="windowText" lastClr="000000"/>
                </a:solidFill>
                <a:latin typeface="Arial" panose="020B0604020202020204" pitchFamily="34" charset="0"/>
                <a:cs typeface="Arial" panose="020B0604020202020204" pitchFamily="34" charset="0"/>
              </a:rPr>
              <a:t>)</a:t>
            </a:r>
            <a:endParaRPr lang="es-ES"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ES" sz="1400" kern="0" dirty="0" smtClean="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r>
              <a:rPr lang="es-MX" sz="1400" b="1" kern="0" dirty="0" smtClean="0">
                <a:solidFill>
                  <a:sysClr val="windowText" lastClr="000000"/>
                </a:solidFill>
                <a:latin typeface="Arial" panose="020B0604020202020204" pitchFamily="34" charset="0"/>
                <a:cs typeface="Arial" panose="020B0604020202020204" pitchFamily="34" charset="0"/>
              </a:rPr>
              <a:t>Servicios:</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Colaboración en habilitación de herramientas y/o </a:t>
            </a:r>
            <a:r>
              <a:rPr lang="es-MX" sz="1400" kern="0" dirty="0" err="1" smtClean="0">
                <a:solidFill>
                  <a:sysClr val="windowText" lastClr="000000"/>
                </a:solidFill>
                <a:latin typeface="Arial" panose="020B0604020202020204" pitchFamily="34" charset="0"/>
                <a:cs typeface="Arial" panose="020B0604020202020204" pitchFamily="34" charset="0"/>
              </a:rPr>
              <a:t>appliances</a:t>
            </a:r>
            <a:endParaRPr lang="es-MX"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Creación y documentación de arquitecturas de referencia</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Creación y definición de estándares de arquitectura de software (Patrones de diseño, buenas practicas, </a:t>
            </a:r>
            <a:r>
              <a:rPr lang="es-MX" sz="1400" kern="0" dirty="0" err="1" smtClean="0">
                <a:solidFill>
                  <a:sysClr val="windowText" lastClr="000000"/>
                </a:solidFill>
                <a:latin typeface="Arial" panose="020B0604020202020204" pitchFamily="34" charset="0"/>
                <a:cs typeface="Arial" panose="020B0604020202020204" pitchFamily="34" charset="0"/>
              </a:rPr>
              <a:t>etc</a:t>
            </a:r>
            <a:r>
              <a:rPr lang="es-MX" sz="1400" kern="0" dirty="0" smtClean="0">
                <a:solidFill>
                  <a:sysClr val="windowText" lastClr="000000"/>
                </a:solidFill>
                <a:latin typeface="Arial" panose="020B0604020202020204" pitchFamily="34" charset="0"/>
                <a:cs typeface="Arial" panose="020B0604020202020204" pitchFamily="34" charset="0"/>
              </a:rPr>
              <a:t>)</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Colaboración en diseño técnico, </a:t>
            </a:r>
            <a:r>
              <a:rPr lang="es-MX" sz="1400" kern="0" dirty="0" err="1" smtClean="0">
                <a:solidFill>
                  <a:sysClr val="windowText" lastClr="000000"/>
                </a:solidFill>
                <a:latin typeface="Arial" panose="020B0604020202020204" pitchFamily="34" charset="0"/>
                <a:cs typeface="Arial" panose="020B0604020202020204" pitchFamily="34" charset="0"/>
              </a:rPr>
              <a:t>macroarquitectura</a:t>
            </a:r>
            <a:r>
              <a:rPr lang="es-MX" sz="1400" kern="0" dirty="0" smtClean="0">
                <a:solidFill>
                  <a:sysClr val="windowText" lastClr="000000"/>
                </a:solidFill>
                <a:latin typeface="Arial" panose="020B0604020202020204" pitchFamily="34" charset="0"/>
                <a:cs typeface="Arial" panose="020B0604020202020204" pitchFamily="34" charset="0"/>
              </a:rPr>
              <a:t> y mapa aplicativo de una solución (cuando sea requerido dado la naturaleza de la solución)</a:t>
            </a:r>
          </a:p>
          <a:p>
            <a:pPr marL="783377" lvl="1" indent="-285750" algn="just">
              <a:spcBef>
                <a:spcPct val="30000"/>
              </a:spcBef>
              <a:buClr>
                <a:srgbClr val="00B0F0"/>
              </a:buClr>
              <a:buFont typeface="Wingdings" panose="05000000000000000000" pitchFamily="2" charset="2"/>
              <a:buChar char="ü"/>
              <a:defRPr/>
            </a:pPr>
            <a:r>
              <a:rPr lang="es-MX" sz="1400" kern="0" dirty="0">
                <a:solidFill>
                  <a:sysClr val="windowText" lastClr="000000"/>
                </a:solidFill>
                <a:latin typeface="Arial" panose="020B0604020202020204" pitchFamily="34" charset="0"/>
                <a:cs typeface="Arial" panose="020B0604020202020204" pitchFamily="34" charset="0"/>
              </a:rPr>
              <a:t>Soporte incidentes </a:t>
            </a:r>
            <a:r>
              <a:rPr lang="es-MX" sz="1400" kern="0" dirty="0" smtClean="0">
                <a:solidFill>
                  <a:sysClr val="windowText" lastClr="000000"/>
                </a:solidFill>
                <a:latin typeface="Arial" panose="020B0604020202020204" pitchFamily="34" charset="0"/>
                <a:cs typeface="Arial" panose="020B0604020202020204" pitchFamily="34" charset="0"/>
              </a:rPr>
              <a:t>(L3) y </a:t>
            </a:r>
            <a:r>
              <a:rPr lang="es-MX" sz="1400" kern="0" dirty="0">
                <a:solidFill>
                  <a:sysClr val="windowText" lastClr="000000"/>
                </a:solidFill>
                <a:latin typeface="Arial" panose="020B0604020202020204" pitchFamily="34" charset="0"/>
                <a:cs typeface="Arial" panose="020B0604020202020204" pitchFamily="34" charset="0"/>
              </a:rPr>
              <a:t>pequeños evolutivos </a:t>
            </a:r>
            <a:r>
              <a:rPr lang="es-MX" sz="1400" kern="0" dirty="0" smtClean="0">
                <a:solidFill>
                  <a:sysClr val="windowText" lastClr="000000"/>
                </a:solidFill>
                <a:latin typeface="Arial" panose="020B0604020202020204" pitchFamily="34" charset="0"/>
                <a:cs typeface="Arial" panose="020B0604020202020204" pitchFamily="34" charset="0"/>
              </a:rPr>
              <a:t>de Proteo4 (Será el frente para AO)</a:t>
            </a:r>
            <a:endParaRPr lang="es-MX" sz="1400" kern="0" dirty="0">
              <a:solidFill>
                <a:sysClr val="windowText" lastClr="000000"/>
              </a:solidFill>
              <a:latin typeface="Arial" panose="020B0604020202020204" pitchFamily="34" charset="0"/>
              <a:cs typeface="Arial" panose="020B0604020202020204" pitchFamily="34" charset="0"/>
            </a:endParaRPr>
          </a:p>
          <a:p>
            <a:pPr marL="1281003" lvl="2" indent="-285750" algn="just">
              <a:spcBef>
                <a:spcPct val="30000"/>
              </a:spcBef>
              <a:buClr>
                <a:srgbClr val="00B0F0"/>
              </a:buClr>
              <a:buFont typeface="Wingdings" panose="05000000000000000000" pitchFamily="2" charset="2"/>
              <a:buChar char="v"/>
              <a:defRPr/>
            </a:pPr>
            <a:r>
              <a:rPr lang="es-MX" sz="1400" kern="0" dirty="0">
                <a:solidFill>
                  <a:sysClr val="windowText" lastClr="000000"/>
                </a:solidFill>
                <a:latin typeface="Arial" panose="020B0604020202020204" pitchFamily="34" charset="0"/>
                <a:cs typeface="Arial" panose="020B0604020202020204" pitchFamily="34" charset="0"/>
              </a:rPr>
              <a:t>España</a:t>
            </a:r>
          </a:p>
          <a:p>
            <a:pPr marL="1281003" lvl="2" indent="-285750" algn="just">
              <a:spcBef>
                <a:spcPct val="30000"/>
              </a:spcBef>
              <a:buClr>
                <a:srgbClr val="00B0F0"/>
              </a:buClr>
              <a:buFont typeface="Wingdings" panose="05000000000000000000" pitchFamily="2" charset="2"/>
              <a:buChar char="v"/>
              <a:defRPr/>
            </a:pPr>
            <a:r>
              <a:rPr lang="es-MX" sz="1400" kern="0" dirty="0" smtClean="0">
                <a:solidFill>
                  <a:sysClr val="windowText" lastClr="000000"/>
                </a:solidFill>
                <a:latin typeface="Arial" panose="020B0604020202020204" pitchFamily="34" charset="0"/>
                <a:cs typeface="Arial" panose="020B0604020202020204" pitchFamily="34" charset="0"/>
              </a:rPr>
              <a:t>Mx</a:t>
            </a:r>
          </a:p>
          <a:p>
            <a:pPr lvl="3" algn="just">
              <a:spcBef>
                <a:spcPct val="30000"/>
              </a:spcBef>
              <a:defRPr/>
            </a:pPr>
            <a:endParaRPr lang="es-MX" sz="1400" kern="0" dirty="0">
              <a:solidFill>
                <a:sysClr val="windowText" lastClr="000000"/>
              </a:solidFill>
              <a:latin typeface="Arial" panose="020B0604020202020204" pitchFamily="34" charset="0"/>
              <a:cs typeface="Arial" panose="020B0604020202020204" pitchFamily="34" charset="0"/>
            </a:endParaRPr>
          </a:p>
          <a:p>
            <a:pPr marL="285750" indent="-285750" algn="just">
              <a:spcBef>
                <a:spcPct val="30000"/>
              </a:spcBef>
              <a:buClr>
                <a:srgbClr val="00B0F0"/>
              </a:buClr>
              <a:buFont typeface="Wingdings" panose="05000000000000000000" pitchFamily="2" charset="2"/>
              <a:buChar char="Ø"/>
              <a:defRPr/>
            </a:pPr>
            <a:r>
              <a:rPr lang="es-MX" sz="1400" b="1" kern="0" dirty="0" smtClean="0">
                <a:solidFill>
                  <a:sysClr val="windowText" lastClr="000000"/>
                </a:solidFill>
                <a:latin typeface="Arial" panose="020B0604020202020204" pitchFamily="34" charset="0"/>
                <a:cs typeface="Arial" panose="020B0604020202020204" pitchFamily="34" charset="0"/>
              </a:rPr>
              <a:t>Responsabilidad:</a:t>
            </a:r>
            <a:endParaRPr lang="es-MX" sz="1400" b="1"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Impulsar soluciones </a:t>
            </a:r>
            <a:r>
              <a:rPr lang="es-ES" sz="1400" kern="0" dirty="0" smtClean="0">
                <a:solidFill>
                  <a:sysClr val="windowText" lastClr="000000"/>
                </a:solidFill>
                <a:latin typeface="Arial" panose="020B0604020202020204" pitchFamily="34" charset="0"/>
                <a:cs typeface="Arial" panose="020B0604020202020204" pitchFamily="34" charset="0"/>
              </a:rPr>
              <a:t>técnicas (bajo nivel) basadas </a:t>
            </a:r>
            <a:r>
              <a:rPr lang="es-ES" sz="1400" kern="0" dirty="0">
                <a:solidFill>
                  <a:sysClr val="windowText" lastClr="000000"/>
                </a:solidFill>
                <a:latin typeface="Arial" panose="020B0604020202020204" pitchFamily="34" charset="0"/>
                <a:cs typeface="Arial" panose="020B0604020202020204" pitchFamily="34" charset="0"/>
              </a:rPr>
              <a:t>en estándares </a:t>
            </a:r>
            <a:endParaRPr lang="es-ES"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smtClean="0">
                <a:solidFill>
                  <a:sysClr val="windowText" lastClr="000000"/>
                </a:solidFill>
                <a:latin typeface="Arial" panose="020B0604020202020204" pitchFamily="34" charset="0"/>
                <a:cs typeface="Arial" panose="020B0604020202020204" pitchFamily="34" charset="0"/>
              </a:rPr>
              <a:t>Definición </a:t>
            </a:r>
            <a:r>
              <a:rPr lang="es-ES" sz="1400" kern="0" dirty="0">
                <a:solidFill>
                  <a:sysClr val="windowText" lastClr="000000"/>
                </a:solidFill>
                <a:latin typeface="Arial" panose="020B0604020202020204" pitchFamily="34" charset="0"/>
                <a:cs typeface="Arial" panose="020B0604020202020204" pitchFamily="34" charset="0"/>
              </a:rPr>
              <a:t>de estándares de </a:t>
            </a:r>
            <a:r>
              <a:rPr lang="es-ES" sz="1400" kern="0" dirty="0" smtClean="0">
                <a:solidFill>
                  <a:sysClr val="windowText" lastClr="000000"/>
                </a:solidFill>
                <a:latin typeface="Arial" panose="020B0604020202020204" pitchFamily="34" charset="0"/>
                <a:cs typeface="Arial" panose="020B0604020202020204" pitchFamily="34" charset="0"/>
              </a:rPr>
              <a:t>diseño técnico </a:t>
            </a:r>
            <a:r>
              <a:rPr lang="es-ES" sz="1400" kern="0" dirty="0">
                <a:solidFill>
                  <a:sysClr val="windowText" lastClr="000000"/>
                </a:solidFill>
                <a:latin typeface="Arial" panose="020B0604020202020204" pitchFamily="34" charset="0"/>
                <a:cs typeface="Arial" panose="020B0604020202020204" pitchFamily="34" charset="0"/>
              </a:rPr>
              <a:t>e integración</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Asesoría en ecosistema tecnológico existente</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Promoción de estándares de diseño </a:t>
            </a:r>
            <a:r>
              <a:rPr lang="es-ES" sz="1400" kern="0" dirty="0" smtClean="0">
                <a:solidFill>
                  <a:sysClr val="windowText" lastClr="000000"/>
                </a:solidFill>
                <a:latin typeface="Arial" panose="020B0604020202020204" pitchFamily="34" charset="0"/>
                <a:cs typeface="Arial" panose="020B0604020202020204" pitchFamily="34" charset="0"/>
              </a:rPr>
              <a:t>técnico e </a:t>
            </a:r>
            <a:r>
              <a:rPr lang="es-ES" sz="1400" kern="0" dirty="0">
                <a:solidFill>
                  <a:sysClr val="windowText" lastClr="000000"/>
                </a:solidFill>
                <a:latin typeface="Arial" panose="020B0604020202020204" pitchFamily="34" charset="0"/>
                <a:cs typeface="Arial" panose="020B0604020202020204" pitchFamily="34" charset="0"/>
              </a:rPr>
              <a:t>integración</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Impulsa la reutilización </a:t>
            </a:r>
            <a:r>
              <a:rPr lang="es-ES" sz="1400" kern="0" dirty="0" smtClean="0">
                <a:solidFill>
                  <a:sysClr val="windowText" lastClr="000000"/>
                </a:solidFill>
                <a:latin typeface="Arial" panose="020B0604020202020204" pitchFamily="34" charset="0"/>
                <a:cs typeface="Arial" panose="020B0604020202020204" pitchFamily="34" charset="0"/>
              </a:rPr>
              <a:t>de patrones de diseño</a:t>
            </a:r>
          </a:p>
        </p:txBody>
      </p:sp>
    </p:spTree>
    <p:extLst>
      <p:ext uri="{BB962C8B-B14F-4D97-AF65-F5344CB8AC3E}">
        <p14:creationId xmlns:p14="http://schemas.microsoft.com/office/powerpoint/2010/main" val="943140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12</a:t>
            </a:fld>
            <a:endParaRPr lang="es-ES" dirty="0">
              <a:latin typeface="Arial" pitchFamily="34" charset="0"/>
              <a:cs typeface="Arial" pitchFamily="34" charset="0"/>
            </a:endParaRPr>
          </a:p>
        </p:txBody>
      </p:sp>
      <p:sp>
        <p:nvSpPr>
          <p:cNvPr id="15" name="AutoShape 4"/>
          <p:cNvSpPr>
            <a:spLocks noChangeArrowheads="1"/>
          </p:cNvSpPr>
          <p:nvPr/>
        </p:nvSpPr>
        <p:spPr bwMode="auto">
          <a:xfrm>
            <a:off x="127482" y="1709552"/>
            <a:ext cx="1411076" cy="5591999"/>
          </a:xfrm>
          <a:prstGeom prst="homePlate">
            <a:avLst>
              <a:gd name="adj" fmla="val 0"/>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s-MX" sz="1400" b="1" dirty="0" smtClean="0">
                <a:solidFill>
                  <a:schemeClr val="lt1"/>
                </a:solidFill>
                <a:latin typeface="Arial" pitchFamily="34" charset="0"/>
                <a:cs typeface="Arial" pitchFamily="34" charset="0"/>
              </a:rPr>
              <a:t>Arquitectura de soluciones</a:t>
            </a:r>
            <a:endParaRPr lang="es-MX" sz="1400" b="1" dirty="0">
              <a:solidFill>
                <a:schemeClr val="lt1"/>
              </a:solidFill>
              <a:latin typeface="Arial" pitchFamily="34" charset="0"/>
              <a:cs typeface="Arial" pitchFamily="34" charset="0"/>
            </a:endParaRPr>
          </a:p>
        </p:txBody>
      </p:sp>
      <p:sp>
        <p:nvSpPr>
          <p:cNvPr id="31" name="CuadroTexto 3"/>
          <p:cNvSpPr txBox="1"/>
          <p:nvPr/>
        </p:nvSpPr>
        <p:spPr>
          <a:xfrm>
            <a:off x="746415" y="566900"/>
            <a:ext cx="8131392" cy="441232"/>
          </a:xfrm>
          <a:prstGeom prst="rect">
            <a:avLst/>
          </a:prstGeom>
          <a:noFill/>
        </p:spPr>
        <p:txBody>
          <a:bodyPr wrap="square" lIns="0" tIns="0" rIns="0" bIns="0" rtlCol="0" anchor="t" anchorCtr="0">
            <a:spAutoFit/>
          </a:bodyPr>
          <a:lstStyle/>
          <a:p>
            <a:r>
              <a:rPr lang="es-ES" sz="2800" b="1" dirty="0" smtClean="0">
                <a:latin typeface="Arial" pitchFamily="34" charset="0"/>
                <a:cs typeface="Arial" pitchFamily="34" charset="0"/>
              </a:rPr>
              <a:t>Servicios de arquitectura</a:t>
            </a:r>
            <a:endParaRPr lang="es-ES" sz="2800" b="1" dirty="0">
              <a:latin typeface="Arial" pitchFamily="34" charset="0"/>
              <a:cs typeface="Arial" pitchFamily="34" charset="0"/>
            </a:endParaRPr>
          </a:p>
        </p:txBody>
      </p:sp>
      <p:sp>
        <p:nvSpPr>
          <p:cNvPr id="2" name="1 CuadroTexto"/>
          <p:cNvSpPr txBox="1"/>
          <p:nvPr/>
        </p:nvSpPr>
        <p:spPr>
          <a:xfrm>
            <a:off x="1640214" y="1692245"/>
            <a:ext cx="8568310" cy="4981509"/>
          </a:xfrm>
          <a:prstGeom prst="rect">
            <a:avLst/>
          </a:prstGeom>
        </p:spPr>
        <p:txBody>
          <a:bodyPr vert="horz" wrap="square" lIns="0" tIns="0" rIns="0" bIns="0" numCol="1" spcCol="432000" rtlCol="0" anchor="t" anchorCtr="0">
            <a:noAutofit/>
          </a:bodyPr>
          <a:lstStyle/>
          <a:p>
            <a:pPr marL="285750" lvl="0" indent="-285750" algn="just" fontAlgn="auto">
              <a:spcBef>
                <a:spcPct val="30000"/>
              </a:spcBef>
              <a:spcAft>
                <a:spcPts val="0"/>
              </a:spcAft>
              <a:buClr>
                <a:srgbClr val="00B0F0"/>
              </a:buClr>
              <a:buFont typeface="Wingdings" panose="05000000000000000000" pitchFamily="2" charset="2"/>
              <a:buChar char="Ø"/>
              <a:defRPr/>
            </a:pPr>
            <a:r>
              <a:rPr lang="es-ES" sz="1400" kern="0" dirty="0">
                <a:solidFill>
                  <a:sysClr val="windowText" lastClr="000000"/>
                </a:solidFill>
                <a:latin typeface="Arial" panose="020B0604020202020204" pitchFamily="34" charset="0"/>
                <a:cs typeface="Arial" panose="020B0604020202020204" pitchFamily="34" charset="0"/>
              </a:rPr>
              <a:t>Su principal responsabilidad será colaborar en el diseño de soluciones </a:t>
            </a:r>
            <a:r>
              <a:rPr lang="es-ES" sz="1400" kern="0" dirty="0" smtClean="0">
                <a:solidFill>
                  <a:sysClr val="windowText" lastClr="000000"/>
                </a:solidFill>
                <a:latin typeface="Arial" panose="020B0604020202020204" pitchFamily="34" charset="0"/>
                <a:cs typeface="Arial" panose="020B0604020202020204" pitchFamily="34" charset="0"/>
              </a:rPr>
              <a:t>en </a:t>
            </a:r>
            <a:r>
              <a:rPr lang="es-ES" sz="1400" kern="0" dirty="0">
                <a:solidFill>
                  <a:sysClr val="windowText" lastClr="000000"/>
                </a:solidFill>
                <a:latin typeface="Arial" panose="020B0604020202020204" pitchFamily="34" charset="0"/>
                <a:cs typeface="Arial" panose="020B0604020202020204" pitchFamily="34" charset="0"/>
              </a:rPr>
              <a:t>la etapa de concepción de un sistema, identifica RNF, restricciones y casos de uso significativos, plantea arquitectura base basada en arquitecturas de referencia y soluciones de integración técnica con ecosistema existente</a:t>
            </a: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ES"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r>
              <a:rPr lang="es-ES" sz="1400" b="1" kern="0" dirty="0">
                <a:solidFill>
                  <a:sysClr val="windowText" lastClr="000000"/>
                </a:solidFill>
                <a:latin typeface="Arial" panose="020B0604020202020204" pitchFamily="34" charset="0"/>
                <a:cs typeface="Arial" panose="020B0604020202020204" pitchFamily="34" charset="0"/>
              </a:rPr>
              <a:t>Servicios:</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Colaboración en evaluación de proveedores</a:t>
            </a:r>
            <a:endParaRPr lang="es-ES"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smtClean="0">
                <a:solidFill>
                  <a:sysClr val="windowText" lastClr="000000"/>
                </a:solidFill>
                <a:latin typeface="Arial" panose="020B0604020202020204" pitchFamily="34" charset="0"/>
                <a:cs typeface="Arial" panose="020B0604020202020204" pitchFamily="34" charset="0"/>
              </a:rPr>
              <a:t>Colaboración </a:t>
            </a:r>
            <a:r>
              <a:rPr lang="es-ES" sz="1400" kern="0" dirty="0">
                <a:solidFill>
                  <a:sysClr val="windowText" lastClr="000000"/>
                </a:solidFill>
                <a:latin typeface="Arial" panose="020B0604020202020204" pitchFamily="34" charset="0"/>
                <a:cs typeface="Arial" panose="020B0604020202020204" pitchFamily="34" charset="0"/>
              </a:rPr>
              <a:t>en definición de diseño de </a:t>
            </a:r>
            <a:r>
              <a:rPr lang="es-ES" sz="1400" kern="0" dirty="0" smtClean="0">
                <a:solidFill>
                  <a:sysClr val="windowText" lastClr="000000"/>
                </a:solidFill>
                <a:latin typeface="Arial" panose="020B0604020202020204" pitchFamily="34" charset="0"/>
                <a:cs typeface="Arial" panose="020B0604020202020204" pitchFamily="34" charset="0"/>
              </a:rPr>
              <a:t>soluciones</a:t>
            </a:r>
          </a:p>
          <a:p>
            <a:pPr marL="783377" lvl="1" indent="-285750" algn="just">
              <a:spcBef>
                <a:spcPct val="30000"/>
              </a:spcBef>
              <a:buClr>
                <a:srgbClr val="00B0F0"/>
              </a:buClr>
              <a:buFont typeface="Wingdings" panose="05000000000000000000" pitchFamily="2" charset="2"/>
              <a:buChar char="ü"/>
              <a:defRPr/>
            </a:pPr>
            <a:r>
              <a:rPr lang="es-MX" sz="1400" kern="0" dirty="0" err="1" smtClean="0">
                <a:solidFill>
                  <a:sysClr val="windowText" lastClr="000000"/>
                </a:solidFill>
                <a:latin typeface="Arial" panose="020B0604020202020204" pitchFamily="34" charset="0"/>
                <a:cs typeface="Arial" panose="020B0604020202020204" pitchFamily="34" charset="0"/>
              </a:rPr>
              <a:t>Macroarquitectura</a:t>
            </a:r>
            <a:r>
              <a:rPr lang="es-MX" sz="1400" kern="0" dirty="0" smtClean="0">
                <a:solidFill>
                  <a:sysClr val="windowText" lastClr="000000"/>
                </a:solidFill>
                <a:latin typeface="Arial" panose="020B0604020202020204" pitchFamily="34" charset="0"/>
                <a:cs typeface="Arial" panose="020B0604020202020204" pitchFamily="34" charset="0"/>
              </a:rPr>
              <a:t> y mapa aplicativo</a:t>
            </a:r>
            <a:endParaRPr lang="es-ES" sz="1400"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Colaboración en refinación de diseño de solución</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Certificación de </a:t>
            </a:r>
            <a:r>
              <a:rPr lang="es-ES" sz="1400" kern="0" dirty="0" smtClean="0">
                <a:solidFill>
                  <a:sysClr val="windowText" lastClr="000000"/>
                </a:solidFill>
                <a:latin typeface="Arial" panose="020B0604020202020204" pitchFamily="34" charset="0"/>
                <a:cs typeface="Arial" panose="020B0604020202020204" pitchFamily="34" charset="0"/>
              </a:rPr>
              <a:t>solución</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Arquitectura de soluciones en células (modelo agile)</a:t>
            </a:r>
            <a:endParaRPr lang="es-ES" sz="1400" kern="0" dirty="0">
              <a:solidFill>
                <a:sysClr val="windowText" lastClr="000000"/>
              </a:solidFill>
              <a:latin typeface="Arial" panose="020B0604020202020204" pitchFamily="34" charset="0"/>
              <a:cs typeface="Arial" panose="020B0604020202020204" pitchFamily="34" charset="0"/>
            </a:endParaRPr>
          </a:p>
          <a:p>
            <a:pPr lvl="1" algn="just">
              <a:spcBef>
                <a:spcPct val="30000"/>
              </a:spcBef>
              <a:buClr>
                <a:srgbClr val="00B0F0"/>
              </a:buClr>
              <a:defRPr/>
            </a:pPr>
            <a:r>
              <a:rPr lang="es-ES" sz="1400" kern="0" dirty="0" smtClean="0">
                <a:solidFill>
                  <a:sysClr val="windowText" lastClr="000000"/>
                </a:solidFill>
                <a:latin typeface="Arial" panose="020B0604020202020204" pitchFamily="34" charset="0"/>
                <a:cs typeface="Arial" panose="020B0604020202020204" pitchFamily="34" charset="0"/>
              </a:rPr>
              <a:t>                                     </a:t>
            </a:r>
            <a:endParaRPr lang="es-ES"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r>
              <a:rPr lang="es-ES" sz="1400" b="1" kern="0" dirty="0">
                <a:solidFill>
                  <a:sysClr val="windowText" lastClr="000000"/>
                </a:solidFill>
                <a:latin typeface="Arial" panose="020B0604020202020204" pitchFamily="34" charset="0"/>
                <a:cs typeface="Arial" panose="020B0604020202020204" pitchFamily="34" charset="0"/>
              </a:rPr>
              <a:t>Responsabilidad:</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Impulsar soluciones basadas en estándares e integrados al ecosistema de la organización</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Definición de estándares de </a:t>
            </a:r>
            <a:r>
              <a:rPr lang="es-ES" sz="1400" kern="0" dirty="0" smtClean="0">
                <a:solidFill>
                  <a:sysClr val="windowText" lastClr="000000"/>
                </a:solidFill>
                <a:latin typeface="Arial" panose="020B0604020202020204" pitchFamily="34" charset="0"/>
                <a:cs typeface="Arial" panose="020B0604020202020204" pitchFamily="34" charset="0"/>
              </a:rPr>
              <a:t>diseño a alto nivel </a:t>
            </a:r>
            <a:r>
              <a:rPr lang="es-ES" sz="1400" kern="0" dirty="0">
                <a:solidFill>
                  <a:sysClr val="windowText" lastClr="000000"/>
                </a:solidFill>
                <a:latin typeface="Arial" panose="020B0604020202020204" pitchFamily="34" charset="0"/>
                <a:cs typeface="Arial" panose="020B0604020202020204" pitchFamily="34" charset="0"/>
              </a:rPr>
              <a:t>e integración</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Asesoría en ecosistema tecnológico existente</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Promoción de estándares de diseño e integración</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Impulsa la reutilización y racionalización de aplicaciones</a:t>
            </a:r>
            <a:endParaRPr lang="es-MX" sz="1400" kern="0" dirty="0">
              <a:solidFill>
                <a:sysClr val="windowText" lastClr="000000"/>
              </a:solidFill>
              <a:latin typeface="Arial" panose="020B0604020202020204" pitchFamily="34" charset="0"/>
              <a:cs typeface="Arial" panose="020B0604020202020204" pitchFamily="34" charset="0"/>
            </a:endParaRPr>
          </a:p>
          <a:p>
            <a:pPr marL="0" marR="0" indent="0" defTabSz="914400" rtl="0" eaLnBrk="1" fontAlgn="auto" latinLnBrk="0" hangingPunct="1">
              <a:lnSpc>
                <a:spcPts val="2700"/>
              </a:lnSpc>
              <a:spcBef>
                <a:spcPct val="0"/>
              </a:spcBef>
              <a:buClrTx/>
              <a:buSzTx/>
              <a:buFontTx/>
              <a:buNone/>
              <a:tabLst>
                <a:tab pos="360000" algn="l"/>
              </a:tabLst>
            </a:pPr>
            <a:endParaRPr kumimoji="0" lang="es-ES"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endParaRPr>
          </a:p>
        </p:txBody>
      </p:sp>
    </p:spTree>
    <p:extLst>
      <p:ext uri="{BB962C8B-B14F-4D97-AF65-F5344CB8AC3E}">
        <p14:creationId xmlns:p14="http://schemas.microsoft.com/office/powerpoint/2010/main" val="210931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13</a:t>
            </a:fld>
            <a:endParaRPr lang="es-ES" dirty="0">
              <a:latin typeface="Arial" pitchFamily="34" charset="0"/>
              <a:cs typeface="Arial" pitchFamily="34" charset="0"/>
            </a:endParaRPr>
          </a:p>
        </p:txBody>
      </p:sp>
      <p:sp>
        <p:nvSpPr>
          <p:cNvPr id="15" name="AutoShape 4"/>
          <p:cNvSpPr>
            <a:spLocks noChangeArrowheads="1"/>
          </p:cNvSpPr>
          <p:nvPr/>
        </p:nvSpPr>
        <p:spPr bwMode="auto">
          <a:xfrm>
            <a:off x="127482" y="1709552"/>
            <a:ext cx="1411076" cy="5619295"/>
          </a:xfrm>
          <a:prstGeom prst="homePlate">
            <a:avLst>
              <a:gd name="adj" fmla="val 0"/>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s-MX" sz="1400" b="1" dirty="0" smtClean="0">
                <a:solidFill>
                  <a:schemeClr val="lt1"/>
                </a:solidFill>
                <a:latin typeface="Arial" pitchFamily="34" charset="0"/>
                <a:cs typeface="Arial" pitchFamily="34" charset="0"/>
              </a:rPr>
              <a:t>Arquitectura de seguridad</a:t>
            </a:r>
            <a:endParaRPr lang="es-MX" sz="1400" b="1" dirty="0">
              <a:solidFill>
                <a:schemeClr val="lt1"/>
              </a:solidFill>
              <a:latin typeface="Arial" pitchFamily="34" charset="0"/>
              <a:cs typeface="Arial" pitchFamily="34" charset="0"/>
            </a:endParaRPr>
          </a:p>
        </p:txBody>
      </p:sp>
      <p:sp>
        <p:nvSpPr>
          <p:cNvPr id="31" name="CuadroTexto 3"/>
          <p:cNvSpPr txBox="1"/>
          <p:nvPr/>
        </p:nvSpPr>
        <p:spPr>
          <a:xfrm>
            <a:off x="746415" y="566900"/>
            <a:ext cx="8131392" cy="441232"/>
          </a:xfrm>
          <a:prstGeom prst="rect">
            <a:avLst/>
          </a:prstGeom>
          <a:noFill/>
        </p:spPr>
        <p:txBody>
          <a:bodyPr wrap="square" lIns="0" tIns="0" rIns="0" bIns="0" rtlCol="0" anchor="t" anchorCtr="0">
            <a:spAutoFit/>
          </a:bodyPr>
          <a:lstStyle/>
          <a:p>
            <a:r>
              <a:rPr lang="es-ES" sz="2800" b="1" dirty="0" smtClean="0">
                <a:latin typeface="Arial" pitchFamily="34" charset="0"/>
                <a:cs typeface="Arial" pitchFamily="34" charset="0"/>
              </a:rPr>
              <a:t>Servicios de arquitectura</a:t>
            </a:r>
            <a:endParaRPr lang="es-ES" sz="2800" b="1" dirty="0">
              <a:latin typeface="Arial" pitchFamily="34" charset="0"/>
              <a:cs typeface="Arial" pitchFamily="34" charset="0"/>
            </a:endParaRPr>
          </a:p>
        </p:txBody>
      </p:sp>
      <p:sp>
        <p:nvSpPr>
          <p:cNvPr id="2" name="1 CuadroTexto"/>
          <p:cNvSpPr txBox="1"/>
          <p:nvPr/>
        </p:nvSpPr>
        <p:spPr>
          <a:xfrm>
            <a:off x="1640214" y="1692246"/>
            <a:ext cx="8568310" cy="4817736"/>
          </a:xfrm>
          <a:prstGeom prst="rect">
            <a:avLst/>
          </a:prstGeom>
        </p:spPr>
        <p:txBody>
          <a:bodyPr vert="horz" wrap="square" lIns="0" tIns="0" rIns="0" bIns="0" numCol="1" spcCol="432000" rtlCol="0" anchor="t" anchorCtr="0">
            <a:noAutofit/>
          </a:bodyPr>
          <a:lstStyle/>
          <a:p>
            <a:pPr marL="285750" lvl="0" indent="-285750" algn="just" fontAlgn="auto">
              <a:spcBef>
                <a:spcPct val="30000"/>
              </a:spcBef>
              <a:spcAft>
                <a:spcPts val="0"/>
              </a:spcAft>
              <a:buClr>
                <a:srgbClr val="00B0F0"/>
              </a:buClr>
              <a:buFont typeface="Wingdings" panose="05000000000000000000" pitchFamily="2" charset="2"/>
              <a:buChar char="Ø"/>
              <a:defRPr/>
            </a:pPr>
            <a:r>
              <a:rPr lang="es-ES" sz="1400" kern="0" dirty="0">
                <a:solidFill>
                  <a:sysClr val="windowText" lastClr="000000"/>
                </a:solidFill>
                <a:latin typeface="Arial" panose="020B0604020202020204" pitchFamily="34" charset="0"/>
                <a:cs typeface="Arial" panose="020B0604020202020204" pitchFamily="34" charset="0"/>
              </a:rPr>
              <a:t>Su principal responsabilidad será colaborar en el diseño de </a:t>
            </a:r>
            <a:r>
              <a:rPr lang="es-ES" sz="1400" kern="0" dirty="0" smtClean="0">
                <a:solidFill>
                  <a:sysClr val="windowText" lastClr="000000"/>
                </a:solidFill>
                <a:latin typeface="Arial" panose="020B0604020202020204" pitchFamily="34" charset="0"/>
                <a:cs typeface="Arial" panose="020B0604020202020204" pitchFamily="34" charset="0"/>
              </a:rPr>
              <a:t>soluciones </a:t>
            </a:r>
            <a:r>
              <a:rPr lang="es-ES" sz="1400" kern="0" dirty="0">
                <a:solidFill>
                  <a:sysClr val="windowText" lastClr="000000"/>
                </a:solidFill>
                <a:latin typeface="Arial" panose="020B0604020202020204" pitchFamily="34" charset="0"/>
                <a:cs typeface="Arial" panose="020B0604020202020204" pitchFamily="34" charset="0"/>
              </a:rPr>
              <a:t>en la etapa de concepción de un </a:t>
            </a:r>
            <a:r>
              <a:rPr lang="es-ES" sz="1400" kern="0" dirty="0" smtClean="0">
                <a:solidFill>
                  <a:sysClr val="windowText" lastClr="000000"/>
                </a:solidFill>
                <a:latin typeface="Arial" panose="020B0604020202020204" pitchFamily="34" charset="0"/>
                <a:cs typeface="Arial" panose="020B0604020202020204" pitchFamily="34" charset="0"/>
              </a:rPr>
              <a:t>sistema apoyando sobre todo en temas de seguridad, </a:t>
            </a:r>
            <a:r>
              <a:rPr lang="es-ES" sz="1400" kern="0" dirty="0">
                <a:solidFill>
                  <a:sysClr val="windowText" lastClr="000000"/>
                </a:solidFill>
                <a:latin typeface="Arial" panose="020B0604020202020204" pitchFamily="34" charset="0"/>
                <a:cs typeface="Arial" panose="020B0604020202020204" pitchFamily="34" charset="0"/>
              </a:rPr>
              <a:t>identifica </a:t>
            </a:r>
            <a:r>
              <a:rPr lang="es-ES" sz="1400" kern="0" dirty="0" smtClean="0">
                <a:solidFill>
                  <a:sysClr val="windowText" lastClr="000000"/>
                </a:solidFill>
                <a:latin typeface="Arial" panose="020B0604020202020204" pitchFamily="34" charset="0"/>
                <a:cs typeface="Arial" panose="020B0604020202020204" pitchFamily="34" charset="0"/>
              </a:rPr>
              <a:t>RNF referentes a temas de seguridad, del mismo modo </a:t>
            </a:r>
            <a:r>
              <a:rPr lang="es-ES" sz="1400" kern="0" dirty="0">
                <a:solidFill>
                  <a:sysClr val="windowText" lastClr="000000"/>
                </a:solidFill>
                <a:latin typeface="Arial" panose="020B0604020202020204" pitchFamily="34" charset="0"/>
                <a:cs typeface="Arial" panose="020B0604020202020204" pitchFamily="34" charset="0"/>
              </a:rPr>
              <a:t>plantea arquitectura base basada en arquitecturas de </a:t>
            </a:r>
            <a:r>
              <a:rPr lang="es-ES" sz="1400" kern="0" dirty="0" smtClean="0">
                <a:solidFill>
                  <a:sysClr val="windowText" lastClr="000000"/>
                </a:solidFill>
                <a:latin typeface="Arial" panose="020B0604020202020204" pitchFamily="34" charset="0"/>
                <a:cs typeface="Arial" panose="020B0604020202020204" pitchFamily="34" charset="0"/>
              </a:rPr>
              <a:t>seguridad de referencia</a:t>
            </a: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ES"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r>
              <a:rPr lang="es-ES" sz="1400" b="1" kern="0" dirty="0">
                <a:solidFill>
                  <a:sysClr val="windowText" lastClr="000000"/>
                </a:solidFill>
                <a:latin typeface="Arial" panose="020B0604020202020204" pitchFamily="34" charset="0"/>
                <a:cs typeface="Arial" panose="020B0604020202020204" pitchFamily="34" charset="0"/>
              </a:rPr>
              <a:t>Servicios:</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Colaboración en definición de diseño de </a:t>
            </a:r>
            <a:r>
              <a:rPr lang="es-ES" sz="1400" kern="0" dirty="0" smtClean="0">
                <a:solidFill>
                  <a:sysClr val="windowText" lastClr="000000"/>
                </a:solidFill>
                <a:latin typeface="Arial" panose="020B0604020202020204" pitchFamily="34" charset="0"/>
                <a:cs typeface="Arial" panose="020B0604020202020204" pitchFamily="34" charset="0"/>
              </a:rPr>
              <a:t>soluciones (aspectos de seguridad)</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Colaboración en definición </a:t>
            </a:r>
            <a:r>
              <a:rPr lang="es-ES" sz="1400" kern="0" dirty="0" smtClean="0">
                <a:solidFill>
                  <a:sysClr val="windowText" lastClr="000000"/>
                </a:solidFill>
                <a:latin typeface="Arial" panose="020B0604020202020204" pitchFamily="34" charset="0"/>
                <a:cs typeface="Arial" panose="020B0604020202020204" pitchFamily="34" charset="0"/>
              </a:rPr>
              <a:t>de </a:t>
            </a:r>
            <a:r>
              <a:rPr lang="es-ES" sz="1400" kern="0" dirty="0" err="1" smtClean="0">
                <a:solidFill>
                  <a:sysClr val="windowText" lastClr="000000"/>
                </a:solidFill>
                <a:latin typeface="Arial" panose="020B0604020202020204" pitchFamily="34" charset="0"/>
                <a:cs typeface="Arial" panose="020B0604020202020204" pitchFamily="34" charset="0"/>
              </a:rPr>
              <a:t>macroarquitectura</a:t>
            </a:r>
            <a:r>
              <a:rPr lang="es-ES" sz="1400" kern="0" dirty="0" smtClean="0">
                <a:solidFill>
                  <a:sysClr val="windowText" lastClr="000000"/>
                </a:solidFill>
                <a:latin typeface="Arial" panose="020B0604020202020204" pitchFamily="34" charset="0"/>
                <a:cs typeface="Arial" panose="020B0604020202020204" pitchFamily="34" charset="0"/>
              </a:rPr>
              <a:t> (aspectos </a:t>
            </a:r>
            <a:r>
              <a:rPr lang="es-ES" sz="1400" kern="0" dirty="0">
                <a:solidFill>
                  <a:sysClr val="windowText" lastClr="000000"/>
                </a:solidFill>
                <a:latin typeface="Arial" panose="020B0604020202020204" pitchFamily="34" charset="0"/>
                <a:cs typeface="Arial" panose="020B0604020202020204" pitchFamily="34" charset="0"/>
              </a:rPr>
              <a:t>de seguridad</a:t>
            </a:r>
            <a:r>
              <a:rPr lang="es-ES" sz="1400" kern="0" dirty="0" smtClean="0">
                <a:solidFill>
                  <a:sysClr val="windowText" lastClr="000000"/>
                </a:solidFill>
                <a:latin typeface="Arial" panose="020B0604020202020204" pitchFamily="34" charset="0"/>
                <a:cs typeface="Arial" panose="020B0604020202020204" pitchFamily="34" charset="0"/>
              </a:rPr>
              <a:t>)</a:t>
            </a:r>
            <a:endParaRPr lang="es-ES" sz="1400"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Colaboración en refinación de diseño de </a:t>
            </a:r>
            <a:r>
              <a:rPr lang="es-ES" sz="1400" kern="0" dirty="0" smtClean="0">
                <a:solidFill>
                  <a:sysClr val="windowText" lastClr="000000"/>
                </a:solidFill>
                <a:latin typeface="Arial" panose="020B0604020202020204" pitchFamily="34" charset="0"/>
                <a:cs typeface="Arial" panose="020B0604020202020204" pitchFamily="34" charset="0"/>
              </a:rPr>
              <a:t>solución (aspectos de seguridad)</a:t>
            </a:r>
            <a:endParaRPr lang="es-ES" sz="1400"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smtClean="0">
                <a:solidFill>
                  <a:sysClr val="windowText" lastClr="000000"/>
                </a:solidFill>
                <a:latin typeface="Arial" panose="020B0604020202020204" pitchFamily="34" charset="0"/>
                <a:cs typeface="Arial" panose="020B0604020202020204" pitchFamily="34" charset="0"/>
              </a:rPr>
              <a:t>Apoyo a certificación </a:t>
            </a:r>
            <a:r>
              <a:rPr lang="es-ES" sz="1400" kern="0" dirty="0">
                <a:solidFill>
                  <a:sysClr val="windowText" lastClr="000000"/>
                </a:solidFill>
                <a:latin typeface="Arial" panose="020B0604020202020204" pitchFamily="34" charset="0"/>
                <a:cs typeface="Arial" panose="020B0604020202020204" pitchFamily="34" charset="0"/>
              </a:rPr>
              <a:t>de </a:t>
            </a:r>
            <a:r>
              <a:rPr lang="es-ES" sz="1400" kern="0" dirty="0" smtClean="0">
                <a:solidFill>
                  <a:sysClr val="windowText" lastClr="000000"/>
                </a:solidFill>
                <a:latin typeface="Arial" panose="020B0604020202020204" pitchFamily="34" charset="0"/>
                <a:cs typeface="Arial" panose="020B0604020202020204" pitchFamily="34" charset="0"/>
              </a:rPr>
              <a:t>solución en materia de seguridad</a:t>
            </a:r>
            <a:endParaRPr lang="es-ES" sz="1400" kern="0" dirty="0">
              <a:solidFill>
                <a:sysClr val="windowText" lastClr="000000"/>
              </a:solidFill>
              <a:latin typeface="Arial" panose="020B0604020202020204" pitchFamily="34" charset="0"/>
              <a:cs typeface="Arial" panose="020B0604020202020204" pitchFamily="34" charset="0"/>
            </a:endParaRPr>
          </a:p>
          <a:p>
            <a:pPr lvl="0" algn="just" fontAlgn="auto">
              <a:spcBef>
                <a:spcPct val="30000"/>
              </a:spcBef>
              <a:spcAft>
                <a:spcPts val="0"/>
              </a:spcAft>
              <a:buClr>
                <a:srgbClr val="00B0F0"/>
              </a:buClr>
              <a:defRPr/>
            </a:pPr>
            <a:r>
              <a:rPr lang="es-ES" sz="1400" kern="0" dirty="0" smtClean="0">
                <a:solidFill>
                  <a:sysClr val="windowText" lastClr="000000"/>
                </a:solidFill>
                <a:latin typeface="Arial" panose="020B0604020202020204" pitchFamily="34" charset="0"/>
                <a:cs typeface="Arial" panose="020B0604020202020204" pitchFamily="34" charset="0"/>
              </a:rPr>
              <a:t>                                     </a:t>
            </a:r>
            <a:endParaRPr lang="es-ES"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r>
              <a:rPr lang="es-ES" sz="1400" b="1" kern="0" dirty="0">
                <a:solidFill>
                  <a:sysClr val="windowText" lastClr="000000"/>
                </a:solidFill>
                <a:latin typeface="Arial" panose="020B0604020202020204" pitchFamily="34" charset="0"/>
                <a:cs typeface="Arial" panose="020B0604020202020204" pitchFamily="34" charset="0"/>
              </a:rPr>
              <a:t>Responsabilidad</a:t>
            </a:r>
            <a:r>
              <a:rPr lang="es-ES" sz="1400" kern="0" dirty="0">
                <a:solidFill>
                  <a:sysClr val="windowText" lastClr="000000"/>
                </a:solidFill>
                <a:latin typeface="Arial" panose="020B0604020202020204" pitchFamily="34" charset="0"/>
                <a:cs typeface="Arial" panose="020B0604020202020204" pitchFamily="34" charset="0"/>
              </a:rPr>
              <a:t>:</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Impulsar soluciones basadas en estándares e integrados al ecosistema de la </a:t>
            </a:r>
            <a:r>
              <a:rPr lang="es-ES" sz="1400" kern="0" dirty="0" smtClean="0">
                <a:solidFill>
                  <a:sysClr val="windowText" lastClr="000000"/>
                </a:solidFill>
                <a:latin typeface="Arial" panose="020B0604020202020204" pitchFamily="34" charset="0"/>
                <a:cs typeface="Arial" panose="020B0604020202020204" pitchFamily="34" charset="0"/>
              </a:rPr>
              <a:t>organización </a:t>
            </a:r>
            <a:endParaRPr lang="es-ES" sz="1400"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Definición de estándares de diseño e </a:t>
            </a:r>
            <a:r>
              <a:rPr lang="es-ES" sz="1400" kern="0" dirty="0" smtClean="0">
                <a:solidFill>
                  <a:sysClr val="windowText" lastClr="000000"/>
                </a:solidFill>
                <a:latin typeface="Arial" panose="020B0604020202020204" pitchFamily="34" charset="0"/>
                <a:cs typeface="Arial" panose="020B0604020202020204" pitchFamily="34" charset="0"/>
              </a:rPr>
              <a:t>integración en materia de seguridad</a:t>
            </a:r>
            <a:endParaRPr lang="es-ES" sz="1400"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Asesoría en ecosistema tecnológico </a:t>
            </a:r>
            <a:r>
              <a:rPr lang="es-ES" sz="1400" kern="0" dirty="0" smtClean="0">
                <a:solidFill>
                  <a:sysClr val="windowText" lastClr="000000"/>
                </a:solidFill>
                <a:latin typeface="Arial" panose="020B0604020202020204" pitchFamily="34" charset="0"/>
                <a:cs typeface="Arial" panose="020B0604020202020204" pitchFamily="34" charset="0"/>
              </a:rPr>
              <a:t>existente referente a temas de seguridad</a:t>
            </a:r>
            <a:endParaRPr lang="es-ES" sz="14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79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4655587"/>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4</a:t>
            </a:r>
            <a:endParaRPr lang="es-ES" sz="20000" b="1" dirty="0">
              <a:latin typeface="Arial" pitchFamily="34" charset="0"/>
              <a:cs typeface="Arial" pitchFamily="34" charset="0"/>
            </a:endParaRPr>
          </a:p>
          <a:p>
            <a:r>
              <a:rPr lang="es-MX" sz="4800" dirty="0" err="1" smtClean="0">
                <a:latin typeface="Arial" pitchFamily="34" charset="0"/>
                <a:cs typeface="Arial" pitchFamily="34" charset="0"/>
              </a:rPr>
              <a:t>Sizing</a:t>
            </a:r>
            <a:r>
              <a:rPr lang="es-MX" sz="4800" dirty="0" smtClean="0">
                <a:latin typeface="Arial" pitchFamily="34" charset="0"/>
                <a:cs typeface="Arial" pitchFamily="34" charset="0"/>
              </a:rPr>
              <a:t> Equipo de Arquitectura</a:t>
            </a:r>
          </a:p>
          <a:p>
            <a:r>
              <a:rPr lang="es-MX" sz="4800" dirty="0" smtClean="0">
                <a:latin typeface="Arial" pitchFamily="34" charset="0"/>
                <a:cs typeface="Arial" pitchFamily="34" charset="0"/>
              </a:rPr>
              <a:t>(Proyectos Ágiles)</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226465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15</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Fundamento </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72955" y="1231803"/>
            <a:ext cx="9935569" cy="2160591"/>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MX" sz="1400" kern="0" dirty="0" smtClean="0">
                <a:solidFill>
                  <a:sysClr val="windowText" lastClr="000000"/>
                </a:solidFill>
                <a:latin typeface="Arial" panose="020B0604020202020204" pitchFamily="34" charset="0"/>
                <a:cs typeface="Arial" panose="020B0604020202020204" pitchFamily="34" charset="0"/>
              </a:rPr>
              <a:t>Los proyectos agiles deben complementarse con la arquitectura software para garantizar que se cubran los requisitos de calidad (requerimientos no funcionales) para garantizar soluciones escalables, robustas, entre muchos otros puntos con piezas reutilizables</a:t>
            </a:r>
          </a:p>
          <a:p>
            <a:pPr marL="285750" indent="-285750" algn="just">
              <a:spcBef>
                <a:spcPct val="30000"/>
              </a:spcBef>
              <a:buClr>
                <a:srgbClr val="00B0F0"/>
              </a:buClr>
              <a:buFont typeface="Wingdings" panose="05000000000000000000" pitchFamily="2" charset="2"/>
              <a:buChar char="Ø"/>
              <a:defRPr/>
            </a:pPr>
            <a:endParaRPr lang="es-MX" sz="1400" kern="0" dirty="0">
              <a:solidFill>
                <a:sysClr val="windowText" lastClr="000000"/>
              </a:solidFill>
              <a:latin typeface="Arial" panose="020B0604020202020204" pitchFamily="34" charset="0"/>
              <a:cs typeface="Arial" panose="020B0604020202020204" pitchFamily="34" charset="0"/>
            </a:endParaRPr>
          </a:p>
          <a:p>
            <a:pPr marL="285750" indent="-285750" algn="just">
              <a:spcBef>
                <a:spcPct val="30000"/>
              </a:spcBef>
              <a:buClr>
                <a:srgbClr val="00B0F0"/>
              </a:buClr>
              <a:buFont typeface="Wingdings" panose="05000000000000000000" pitchFamily="2" charset="2"/>
              <a:buChar char="Ø"/>
              <a:defRPr/>
            </a:pPr>
            <a:r>
              <a:rPr lang="es-MX" sz="1400" kern="0" dirty="0" smtClean="0">
                <a:solidFill>
                  <a:sysClr val="windowText" lastClr="000000"/>
                </a:solidFill>
                <a:latin typeface="Arial" panose="020B0604020202020204" pitchFamily="34" charset="0"/>
                <a:cs typeface="Arial" panose="020B0604020202020204" pitchFamily="34" charset="0"/>
              </a:rPr>
              <a:t>El Sprint 0 es de crucial importancia en la definición de una solución técnica. Es en esta etapa cuando se debe definir el diseño de arquitectura (diseño técnico), así como la </a:t>
            </a:r>
            <a:r>
              <a:rPr lang="es-MX" sz="1400" kern="0" dirty="0" err="1" smtClean="0">
                <a:solidFill>
                  <a:sysClr val="windowText" lastClr="000000"/>
                </a:solidFill>
                <a:latin typeface="Arial" panose="020B0604020202020204" pitchFamily="34" charset="0"/>
                <a:cs typeface="Arial" panose="020B0604020202020204" pitchFamily="34" charset="0"/>
              </a:rPr>
              <a:t>macroarquitectura</a:t>
            </a:r>
            <a:r>
              <a:rPr lang="es-MX" sz="1400" kern="0" dirty="0" smtClean="0">
                <a:solidFill>
                  <a:sysClr val="windowText" lastClr="000000"/>
                </a:solidFill>
                <a:latin typeface="Arial" panose="020B0604020202020204" pitchFamily="34" charset="0"/>
                <a:cs typeface="Arial" panose="020B0604020202020204" pitchFamily="34" charset="0"/>
              </a:rPr>
              <a:t> la cual refleje de manera adicional la solución a los casos de uso mas significativos. Es muy importante considerar que el arquitecto debe interactuar directamente con las células agiles para que se tengo una visión completa de las necesidades y la toma de decisiones considere un entendimiento 360 por parte de todos los participantes involucrados </a:t>
            </a:r>
            <a:endParaRPr lang="es-ES" sz="1400" kern="0" dirty="0" smtClean="0">
              <a:solidFill>
                <a:sysClr val="windowText" lastClr="000000"/>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99" y="3261817"/>
            <a:ext cx="3926118" cy="383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10"/>
          <p:cNvSpPr>
            <a:spLocks noChangeArrowheads="1"/>
          </p:cNvSpPr>
          <p:nvPr/>
        </p:nvSpPr>
        <p:spPr bwMode="auto">
          <a:xfrm>
            <a:off x="272955" y="3558442"/>
            <a:ext cx="5854890" cy="1600438"/>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MX" sz="1400" kern="0" dirty="0" smtClean="0">
                <a:solidFill>
                  <a:sysClr val="windowText" lastClr="000000"/>
                </a:solidFill>
                <a:latin typeface="Arial" panose="020B0604020202020204" pitchFamily="34" charset="0"/>
                <a:cs typeface="Arial" panose="020B0604020202020204" pitchFamily="34" charset="0"/>
              </a:rPr>
              <a:t>La labor del arquitecto en </a:t>
            </a:r>
            <a:r>
              <a:rPr lang="es-MX" sz="1400" kern="0" dirty="0" err="1">
                <a:solidFill>
                  <a:sysClr val="windowText" lastClr="000000"/>
                </a:solidFill>
                <a:latin typeface="Arial" panose="020B0604020202020204" pitchFamily="34" charset="0"/>
                <a:cs typeface="Arial" panose="020B0604020202020204" pitchFamily="34" charset="0"/>
              </a:rPr>
              <a:t>S</a:t>
            </a:r>
            <a:r>
              <a:rPr lang="es-MX" sz="1400" kern="0" dirty="0" err="1" smtClean="0">
                <a:solidFill>
                  <a:sysClr val="windowText" lastClr="000000"/>
                </a:solidFill>
                <a:latin typeface="Arial" panose="020B0604020202020204" pitchFamily="34" charset="0"/>
                <a:cs typeface="Arial" panose="020B0604020202020204" pitchFamily="34" charset="0"/>
              </a:rPr>
              <a:t>prints</a:t>
            </a:r>
            <a:r>
              <a:rPr lang="es-MX" sz="1400" kern="0" dirty="0" smtClean="0">
                <a:solidFill>
                  <a:sysClr val="windowText" lastClr="000000"/>
                </a:solidFill>
                <a:latin typeface="Arial" panose="020B0604020202020204" pitchFamily="34" charset="0"/>
                <a:cs typeface="Arial" panose="020B0604020202020204" pitchFamily="34" charset="0"/>
              </a:rPr>
              <a:t> subsecuentes será guiar la estrategia de arquitectura que supone cada Sprint. Entre los principales puntos en los cuales debe participar el arquitecto será comunicar los distintos puntos de vista en cada Sprint, se preparará el </a:t>
            </a:r>
            <a:r>
              <a:rPr lang="es-MX" sz="1400" kern="0" dirty="0" err="1" smtClean="0">
                <a:solidFill>
                  <a:sysClr val="windowText" lastClr="000000"/>
                </a:solidFill>
                <a:latin typeface="Arial" panose="020B0604020202020204" pitchFamily="34" charset="0"/>
                <a:cs typeface="Arial" panose="020B0604020202020204" pitchFamily="34" charset="0"/>
              </a:rPr>
              <a:t>product</a:t>
            </a:r>
            <a:r>
              <a:rPr lang="es-MX" sz="1400" kern="0" dirty="0" smtClean="0">
                <a:solidFill>
                  <a:sysClr val="windowText" lastClr="000000"/>
                </a:solidFill>
                <a:latin typeface="Arial" panose="020B0604020202020204" pitchFamily="34" charset="0"/>
                <a:cs typeface="Arial" panose="020B0604020202020204" pitchFamily="34" charset="0"/>
              </a:rPr>
              <a:t> </a:t>
            </a:r>
            <a:r>
              <a:rPr lang="es-MX" sz="1400" kern="0" dirty="0" err="1" smtClean="0">
                <a:solidFill>
                  <a:sysClr val="windowText" lastClr="000000"/>
                </a:solidFill>
                <a:latin typeface="Arial" panose="020B0604020202020204" pitchFamily="34" charset="0"/>
                <a:cs typeface="Arial" panose="020B0604020202020204" pitchFamily="34" charset="0"/>
              </a:rPr>
              <a:t>backlog</a:t>
            </a:r>
            <a:r>
              <a:rPr lang="es-MX" sz="1400" kern="0" dirty="0" smtClean="0">
                <a:solidFill>
                  <a:sysClr val="windowText" lastClr="000000"/>
                </a:solidFill>
                <a:latin typeface="Arial" panose="020B0604020202020204" pitchFamily="34" charset="0"/>
                <a:cs typeface="Arial" panose="020B0604020202020204" pitchFamily="34" charset="0"/>
              </a:rPr>
              <a:t> (es decir se trabajará en avanzada) para la priorización y siguientes pasos de los requerimiento, se asegurará la conformidad entre las  entregas en cada Sprint y la arquitectura</a:t>
            </a:r>
            <a:endParaRPr lang="es-MX" sz="1400" kern="0" dirty="0">
              <a:solidFill>
                <a:sysClr val="windowText" lastClr="000000"/>
              </a:solidFill>
              <a:latin typeface="Arial" panose="020B0604020202020204" pitchFamily="34" charset="0"/>
              <a:cs typeface="Arial" panose="020B0604020202020204" pitchFamily="34" charset="0"/>
            </a:endParaRPr>
          </a:p>
        </p:txBody>
      </p:sp>
      <p:pic>
        <p:nvPicPr>
          <p:cNvPr id="1027" name="Imagen 3" descr="cid:image007.jpg@01D47D05.14652B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56" y="5382477"/>
            <a:ext cx="4683379" cy="181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254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16</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 </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14727" y="1290171"/>
            <a:ext cx="10266754" cy="4379660"/>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ES" sz="1400" b="1" kern="0" dirty="0" smtClean="0">
                <a:solidFill>
                  <a:sysClr val="windowText" lastClr="000000"/>
                </a:solidFill>
                <a:latin typeface="Arial" panose="020B0604020202020204" pitchFamily="34" charset="0"/>
                <a:cs typeface="Arial" panose="020B0604020202020204" pitchFamily="34" charset="0"/>
              </a:rPr>
              <a:t>Arquitecto de soluciones (1 recurso)</a:t>
            </a:r>
          </a:p>
          <a:p>
            <a:pPr marL="783377" lvl="1" indent="-285750" algn="just">
              <a:spcBef>
                <a:spcPct val="30000"/>
              </a:spcBef>
              <a:buClr>
                <a:srgbClr val="00B0F0"/>
              </a:buClr>
              <a:buFont typeface="Wingdings" panose="05000000000000000000" pitchFamily="2" charset="2"/>
              <a:buChar char="ü"/>
              <a:defRPr/>
            </a:pPr>
            <a:r>
              <a:rPr lang="es-ES" sz="1400" dirty="0">
                <a:latin typeface="Arial" panose="020B0604020202020204" pitchFamily="34" charset="0"/>
                <a:cs typeface="Arial" panose="020B0604020202020204" pitchFamily="34" charset="0"/>
              </a:rPr>
              <a:t>El foco  sería colaborar en </a:t>
            </a:r>
            <a:r>
              <a:rPr lang="es-ES" sz="1400" dirty="0" smtClean="0">
                <a:latin typeface="Arial" panose="020B0604020202020204" pitchFamily="34" charset="0"/>
                <a:cs typeface="Arial" panose="020B0604020202020204" pitchFamily="34" charset="0"/>
              </a:rPr>
              <a:t>la evaluación de proveedores y el diseño </a:t>
            </a:r>
            <a:r>
              <a:rPr lang="es-ES" sz="1400" dirty="0">
                <a:latin typeface="Arial" panose="020B0604020202020204" pitchFamily="34" charset="0"/>
                <a:cs typeface="Arial" panose="020B0604020202020204" pitchFamily="34" charset="0"/>
              </a:rPr>
              <a:t>técnico de todo el </a:t>
            </a:r>
            <a:r>
              <a:rPr lang="es-ES" sz="1400" dirty="0" err="1">
                <a:latin typeface="Arial" panose="020B0604020202020204" pitchFamily="34" charset="0"/>
                <a:cs typeface="Arial" panose="020B0604020202020204" pitchFamily="34" charset="0"/>
              </a:rPr>
              <a:t>backlog</a:t>
            </a:r>
            <a:r>
              <a:rPr lang="es-ES" sz="1400" dirty="0">
                <a:latin typeface="Arial" panose="020B0604020202020204" pitchFamily="34" charset="0"/>
                <a:cs typeface="Arial" panose="020B0604020202020204" pitchFamily="34" charset="0"/>
              </a:rPr>
              <a:t> que </a:t>
            </a:r>
            <a:r>
              <a:rPr lang="es-ES" sz="1400" dirty="0" smtClean="0">
                <a:latin typeface="Arial" panose="020B0604020202020204" pitchFamily="34" charset="0"/>
                <a:cs typeface="Arial" panose="020B0604020202020204" pitchFamily="34" charset="0"/>
              </a:rPr>
              <a:t>atienda a </a:t>
            </a:r>
            <a:r>
              <a:rPr lang="es-ES" sz="1400" dirty="0">
                <a:latin typeface="Arial" panose="020B0604020202020204" pitchFamily="34" charset="0"/>
                <a:cs typeface="Arial" panose="020B0604020202020204" pitchFamily="34" charset="0"/>
              </a:rPr>
              <a:t>la o las células de API + BIP, es importante saber cuantas células se tendrán sin embargo </a:t>
            </a:r>
            <a:r>
              <a:rPr lang="es-ES" sz="1400" dirty="0" smtClean="0">
                <a:latin typeface="Arial" panose="020B0604020202020204" pitchFamily="34" charset="0"/>
                <a:cs typeface="Arial" panose="020B0604020202020204" pitchFamily="34" charset="0"/>
              </a:rPr>
              <a:t>se plantea iniciar con un perfil hasta determinar la  magnitud de los proyectos.</a:t>
            </a:r>
            <a:endParaRPr lang="es-ES"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MX"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MX" sz="1400" kern="0" dirty="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lvl="0" algn="just" fontAlgn="auto">
              <a:spcBef>
                <a:spcPct val="30000"/>
              </a:spcBef>
              <a:spcAft>
                <a:spcPts val="0"/>
              </a:spcAft>
              <a:buClr>
                <a:srgbClr val="00B0F0"/>
              </a:buClr>
              <a:defRPr/>
            </a:pPr>
            <a:endParaRPr lang="es-ES" sz="1400" kern="0" dirty="0" smtClean="0">
              <a:solidFill>
                <a:sysClr val="windowText" lastClr="000000"/>
              </a:solidFill>
              <a:latin typeface="Arial" panose="020B0604020202020204" pitchFamily="34" charset="0"/>
              <a:cs typeface="Arial" panose="020B0604020202020204" pitchFamily="34" charset="0"/>
            </a:endParaRPr>
          </a:p>
          <a:p>
            <a:pPr marL="285750" lvl="0" indent="-285750" algn="just" fontAlgn="auto">
              <a:spcBef>
                <a:spcPct val="30000"/>
              </a:spcBef>
              <a:spcAft>
                <a:spcPts val="0"/>
              </a:spcAft>
              <a:buClr>
                <a:srgbClr val="00B0F0"/>
              </a:buClr>
              <a:buFont typeface="Wingdings" panose="05000000000000000000" pitchFamily="2" charset="2"/>
              <a:buChar char="Ø"/>
              <a:defRPr/>
            </a:pPr>
            <a:r>
              <a:rPr lang="es-MX" sz="1400" b="1" kern="0" dirty="0" smtClean="0">
                <a:solidFill>
                  <a:sysClr val="windowText" lastClr="000000"/>
                </a:solidFill>
                <a:latin typeface="Arial" panose="020B0604020202020204" pitchFamily="34" charset="0"/>
                <a:cs typeface="Arial" panose="020B0604020202020204" pitchFamily="34" charset="0"/>
              </a:rPr>
              <a:t>Arquitecto técnico (1 recurso)</a:t>
            </a:r>
          </a:p>
          <a:p>
            <a:pPr marL="783377" lvl="1" indent="-285750" algn="just">
              <a:spcBef>
                <a:spcPct val="30000"/>
              </a:spcBef>
              <a:buClr>
                <a:srgbClr val="00B0F0"/>
              </a:buClr>
              <a:buFont typeface="Wingdings" panose="05000000000000000000" pitchFamily="2" charset="2"/>
              <a:buChar char="ü"/>
              <a:defRPr/>
            </a:pPr>
            <a:r>
              <a:rPr lang="es-MX" sz="1400" kern="0" dirty="0">
                <a:solidFill>
                  <a:sysClr val="windowText" lastClr="000000"/>
                </a:solidFill>
                <a:latin typeface="Arial" panose="020B0604020202020204" pitchFamily="34" charset="0"/>
                <a:cs typeface="Arial" panose="020B0604020202020204" pitchFamily="34" charset="0"/>
              </a:rPr>
              <a:t>Apoyo </a:t>
            </a:r>
            <a:r>
              <a:rPr lang="es-MX" sz="1400" kern="0" dirty="0" smtClean="0">
                <a:solidFill>
                  <a:sysClr val="windowText" lastClr="000000"/>
                </a:solidFill>
                <a:latin typeface="Arial" panose="020B0604020202020204" pitchFamily="34" charset="0"/>
                <a:cs typeface="Arial" panose="020B0604020202020204" pitchFamily="34" charset="0"/>
              </a:rPr>
              <a:t>adicional en </a:t>
            </a:r>
            <a:r>
              <a:rPr lang="es-MX" sz="1400" kern="0" dirty="0">
                <a:solidFill>
                  <a:sysClr val="windowText" lastClr="000000"/>
                </a:solidFill>
                <a:latin typeface="Arial" panose="020B0604020202020204" pitchFamily="34" charset="0"/>
                <a:cs typeface="Arial" panose="020B0604020202020204" pitchFamily="34" charset="0"/>
              </a:rPr>
              <a:t>evaluación de proveedores</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Colaboración en habilitación de herramientas y/o </a:t>
            </a:r>
            <a:r>
              <a:rPr lang="es-MX" sz="1400" kern="0" dirty="0" err="1" smtClean="0">
                <a:solidFill>
                  <a:sysClr val="windowText" lastClr="000000"/>
                </a:solidFill>
                <a:latin typeface="Arial" panose="020B0604020202020204" pitchFamily="34" charset="0"/>
                <a:cs typeface="Arial" panose="020B0604020202020204" pitchFamily="34" charset="0"/>
              </a:rPr>
              <a:t>appliances</a:t>
            </a:r>
            <a:r>
              <a:rPr lang="es-MX" sz="1400" kern="0" dirty="0" smtClean="0">
                <a:solidFill>
                  <a:sysClr val="windowText" lastClr="000000"/>
                </a:solidFill>
                <a:latin typeface="Arial" panose="020B0604020202020204" pitchFamily="34" charset="0"/>
                <a:cs typeface="Arial" panose="020B0604020202020204" pitchFamily="34" charset="0"/>
              </a:rPr>
              <a:t> especializados (API + BIP)</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Creación y documentación de arquitecturas de referencia</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Colaboración en diseño técnico de una solución (apoyo al arquitecto de soluciones)</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Soporte técnico a equipos ágiles (</a:t>
            </a:r>
            <a:r>
              <a:rPr lang="es-MX" sz="1400" kern="0" dirty="0" err="1" smtClean="0">
                <a:solidFill>
                  <a:sysClr val="windowText" lastClr="000000"/>
                </a:solidFill>
                <a:latin typeface="Arial" panose="020B0604020202020204" pitchFamily="34" charset="0"/>
                <a:cs typeface="Arial" panose="020B0604020202020204" pitchFamily="34" charset="0"/>
              </a:rPr>
              <a:t>API+BIP+Digital</a:t>
            </a:r>
            <a:r>
              <a:rPr lang="es-MX" sz="1400" kern="0" dirty="0">
                <a:solidFill>
                  <a:sysClr val="windowText" lastClr="000000"/>
                </a:solidFill>
                <a:latin typeface="Arial" panose="020B0604020202020204" pitchFamily="34" charset="0"/>
                <a:cs typeface="Arial" panose="020B0604020202020204" pitchFamily="34" charset="0"/>
              </a:rPr>
              <a:t> </a:t>
            </a:r>
            <a:r>
              <a:rPr lang="es-MX" sz="1400" kern="0" dirty="0" err="1" smtClean="0">
                <a:solidFill>
                  <a:sysClr val="windowText" lastClr="000000"/>
                </a:solidFill>
                <a:latin typeface="Arial" panose="020B0604020202020204" pitchFamily="34" charset="0"/>
                <a:cs typeface="Arial" panose="020B0604020202020204" pitchFamily="34" charset="0"/>
              </a:rPr>
              <a:t>Customer</a:t>
            </a:r>
            <a:r>
              <a:rPr lang="es-MX" sz="1400" kern="0" dirty="0" smtClean="0">
                <a:solidFill>
                  <a:sysClr val="windowText" lastClr="000000"/>
                </a:solidFill>
                <a:latin typeface="Arial" panose="020B0604020202020204" pitchFamily="34" charset="0"/>
                <a:cs typeface="Arial" panose="020B0604020202020204" pitchFamily="34" charset="0"/>
              </a:rPr>
              <a:t> Service)</a:t>
            </a:r>
          </a:p>
        </p:txBody>
      </p:sp>
      <p:sp>
        <p:nvSpPr>
          <p:cNvPr id="5" name="CuadroTexto 3"/>
          <p:cNvSpPr txBox="1"/>
          <p:nvPr/>
        </p:nvSpPr>
        <p:spPr>
          <a:xfrm>
            <a:off x="898815" y="719300"/>
            <a:ext cx="8131392" cy="430887"/>
          </a:xfrm>
          <a:prstGeom prst="rect">
            <a:avLst/>
          </a:prstGeom>
          <a:noFill/>
        </p:spPr>
        <p:txBody>
          <a:bodyPr wrap="square" lIns="0" tIns="0" rIns="0" bIns="0" rtlCol="0" anchor="t" anchorCtr="0">
            <a:spAutoFit/>
          </a:bodyPr>
          <a:lstStyle/>
          <a:p>
            <a:r>
              <a:rPr lang="es-MX" sz="2800" b="1" dirty="0">
                <a:latin typeface="Arial" pitchFamily="34" charset="0"/>
                <a:cs typeface="Arial" pitchFamily="34" charset="0"/>
              </a:rPr>
              <a:t>API + </a:t>
            </a:r>
            <a:r>
              <a:rPr lang="es-MX" sz="2800" b="1" dirty="0" smtClean="0">
                <a:latin typeface="Arial" pitchFamily="34" charset="0"/>
                <a:cs typeface="Arial" pitchFamily="34" charset="0"/>
              </a:rPr>
              <a:t>BIP (</a:t>
            </a:r>
            <a:r>
              <a:rPr lang="es-MX" sz="2800" b="1" dirty="0" err="1" smtClean="0">
                <a:latin typeface="Arial" pitchFamily="34" charset="0"/>
                <a:cs typeface="Arial" pitchFamily="34" charset="0"/>
              </a:rPr>
              <a:t>Banking</a:t>
            </a:r>
            <a:r>
              <a:rPr lang="es-MX" sz="2800" b="1" dirty="0" smtClean="0">
                <a:latin typeface="Arial" pitchFamily="34" charset="0"/>
                <a:cs typeface="Arial" pitchFamily="34" charset="0"/>
              </a:rPr>
              <a:t> </a:t>
            </a:r>
            <a:r>
              <a:rPr lang="es-MX" sz="2800" b="1" dirty="0" err="1">
                <a:latin typeface="Arial" pitchFamily="34" charset="0"/>
                <a:cs typeface="Arial" pitchFamily="34" charset="0"/>
              </a:rPr>
              <a:t>I</a:t>
            </a:r>
            <a:r>
              <a:rPr lang="es-MX" sz="2800" b="1" dirty="0" err="1" smtClean="0">
                <a:latin typeface="Arial" pitchFamily="34" charset="0"/>
                <a:cs typeface="Arial" pitchFamily="34" charset="0"/>
              </a:rPr>
              <a:t>ntegration</a:t>
            </a:r>
            <a:r>
              <a:rPr lang="es-MX" sz="2800" b="1" dirty="0" smtClean="0">
                <a:latin typeface="Arial" pitchFamily="34" charset="0"/>
                <a:cs typeface="Arial" pitchFamily="34" charset="0"/>
              </a:rPr>
              <a:t> </a:t>
            </a:r>
            <a:r>
              <a:rPr lang="es-MX" sz="2800" b="1" dirty="0" err="1">
                <a:latin typeface="Arial" pitchFamily="34" charset="0"/>
                <a:cs typeface="Arial" pitchFamily="34" charset="0"/>
              </a:rPr>
              <a:t>P</a:t>
            </a:r>
            <a:r>
              <a:rPr lang="es-MX" sz="2800" b="1" dirty="0" err="1" smtClean="0">
                <a:latin typeface="Arial" pitchFamily="34" charset="0"/>
                <a:cs typeface="Arial" pitchFamily="34" charset="0"/>
              </a:rPr>
              <a:t>latform</a:t>
            </a:r>
            <a:r>
              <a:rPr lang="es-MX" sz="2800" b="1" dirty="0" smtClean="0">
                <a:latin typeface="Arial" pitchFamily="34" charset="0"/>
                <a:cs typeface="Arial" pitchFamily="34" charset="0"/>
              </a:rPr>
              <a:t>)</a:t>
            </a:r>
            <a:endParaRPr lang="es-ES" sz="2800" b="1" dirty="0">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273" y="5590868"/>
            <a:ext cx="3038476" cy="170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427" y="5668229"/>
            <a:ext cx="2277313" cy="1581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descr="C:\Users\U724080\AppData\Local\Microsoft\Windows\Temporary Internet Files\Content.IE5\0I6UCYQP\user-1633249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3388" y="6239980"/>
            <a:ext cx="494131" cy="482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4639" y="2240732"/>
            <a:ext cx="4306651" cy="16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descr="C:\Users\U724080\AppData\Local\Microsoft\Windows\Temporary Internet Files\Content.IE5\0I6UCYQP\user-1633249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3388" y="2834667"/>
            <a:ext cx="494131" cy="482079"/>
          </a:xfrm>
          <a:prstGeom prst="rect">
            <a:avLst/>
          </a:prstGeom>
          <a:noFill/>
          <a:extLst>
            <a:ext uri="{909E8E84-426E-40DD-AFC4-6F175D3DCCD1}">
              <a14:hiddenFill xmlns:a14="http://schemas.microsoft.com/office/drawing/2010/main">
                <a:solidFill>
                  <a:srgbClr val="FFFFFF"/>
                </a:solidFill>
              </a14:hiddenFill>
            </a:ext>
          </a:extLst>
        </p:spPr>
      </p:pic>
      <p:sp>
        <p:nvSpPr>
          <p:cNvPr id="2" name="1 Más"/>
          <p:cNvSpPr/>
          <p:nvPr/>
        </p:nvSpPr>
        <p:spPr>
          <a:xfrm>
            <a:off x="5390859" y="3070561"/>
            <a:ext cx="489500" cy="5101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1217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17</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 </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14727" y="1290171"/>
            <a:ext cx="10266754" cy="1234184"/>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ES" sz="1400" b="1" kern="0" dirty="0" smtClean="0">
                <a:solidFill>
                  <a:sysClr val="windowText" lastClr="000000"/>
                </a:solidFill>
                <a:latin typeface="Arial" panose="020B0604020202020204" pitchFamily="34" charset="0"/>
                <a:cs typeface="Arial" panose="020B0604020202020204" pitchFamily="34" charset="0"/>
              </a:rPr>
              <a:t>Arquitectos de soluciones (2 recursos  -&gt; 4 recursos)</a:t>
            </a:r>
          </a:p>
          <a:p>
            <a:pPr marL="783377" lvl="1" indent="-285750" algn="just">
              <a:spcBef>
                <a:spcPct val="30000"/>
              </a:spcBef>
              <a:buClr>
                <a:srgbClr val="00B0F0"/>
              </a:buClr>
              <a:buFont typeface="Wingdings" panose="05000000000000000000" pitchFamily="2" charset="2"/>
              <a:buChar char="ü"/>
              <a:defRPr/>
            </a:pPr>
            <a:r>
              <a:rPr lang="es-ES" sz="1400" dirty="0" smtClean="0">
                <a:latin typeface="Arial" panose="020B0604020202020204" pitchFamily="34" charset="0"/>
                <a:cs typeface="Arial" panose="020B0604020202020204" pitchFamily="34" charset="0"/>
              </a:rPr>
              <a:t>Se requerirá de inicio un arquitecto de soluciones  que trabaje de manera directa con los  equipos ágiles de banca personal, pudiendo crecer este numero a 2 de tal forma que cada arquitecto lleve máximo de 2 a 3 proyectos dependiendo su tamaño y magnitud. De la misma forma se espera la asignación de otro arquitecto que colabore de forma directa con las células de banca empresas, esperando este número crezca igual a 2 dependiendo la magnitud </a:t>
            </a:r>
            <a:endParaRPr lang="es-ES" sz="1400" kern="0" dirty="0">
              <a:solidFill>
                <a:sysClr val="windowText" lastClr="000000"/>
              </a:solidFill>
              <a:latin typeface="Arial" panose="020B0604020202020204" pitchFamily="34" charset="0"/>
              <a:cs typeface="Arial" panose="020B0604020202020204" pitchFamily="34" charset="0"/>
            </a:endParaRPr>
          </a:p>
        </p:txBody>
      </p:sp>
      <p:sp>
        <p:nvSpPr>
          <p:cNvPr id="5" name="CuadroTexto 3"/>
          <p:cNvSpPr txBox="1"/>
          <p:nvPr/>
        </p:nvSpPr>
        <p:spPr>
          <a:xfrm>
            <a:off x="898815" y="7193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Digital </a:t>
            </a:r>
            <a:r>
              <a:rPr lang="es-MX" sz="2800" b="1" dirty="0" err="1" smtClean="0">
                <a:latin typeface="Arial" pitchFamily="34" charset="0"/>
                <a:cs typeface="Arial" pitchFamily="34" charset="0"/>
              </a:rPr>
              <a:t>Customer</a:t>
            </a:r>
            <a:r>
              <a:rPr lang="es-MX" sz="2800" b="1" dirty="0" smtClean="0">
                <a:latin typeface="Arial" pitchFamily="34" charset="0"/>
                <a:cs typeface="Arial" pitchFamily="34" charset="0"/>
              </a:rPr>
              <a:t> Service</a:t>
            </a:r>
            <a:endParaRPr lang="es-ES" sz="2800" b="1" dirty="0">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039" y="2870826"/>
            <a:ext cx="9403672" cy="397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U724080\AppData\Local\Microsoft\Windows\Temporary Internet Files\Content.IE5\0I6UCYQP\user-1633249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796" y="3712188"/>
            <a:ext cx="494131" cy="4820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724080\AppData\Local\Microsoft\Windows\Temporary Internet Files\Content.IE5\0I6UCYQP\user-1633249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068" y="5679772"/>
            <a:ext cx="494131" cy="4820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U724080\AppData\Local\Microsoft\Windows\Temporary Internet Files\Content.IE5\0I6UCYQP\user-1633249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068" y="4342268"/>
            <a:ext cx="494131" cy="4820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U724080\AppData\Local\Microsoft\Windows\Temporary Internet Files\Content.IE5\0I6UCYQP\user-1633249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40" y="6309852"/>
            <a:ext cx="494131" cy="482079"/>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42720" y="4291663"/>
            <a:ext cx="631071" cy="583287"/>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258640" y="6272895"/>
            <a:ext cx="631071" cy="583287"/>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34264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18</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 </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14727" y="1290171"/>
            <a:ext cx="10266754" cy="1148007"/>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endParaRPr lang="es-ES" sz="1400" b="1" kern="0" dirty="0" smtClean="0">
              <a:solidFill>
                <a:sysClr val="windowText" lastClr="000000"/>
              </a:solidFill>
              <a:latin typeface="Arial" panose="020B0604020202020204" pitchFamily="34" charset="0"/>
              <a:cs typeface="Arial" panose="020B0604020202020204" pitchFamily="34" charset="0"/>
            </a:endParaRPr>
          </a:p>
          <a:p>
            <a:pPr marL="285750" indent="-285750" algn="just">
              <a:spcBef>
                <a:spcPct val="30000"/>
              </a:spcBef>
              <a:buClr>
                <a:srgbClr val="00B0F0"/>
              </a:buClr>
              <a:buFont typeface="Wingdings" panose="05000000000000000000" pitchFamily="2" charset="2"/>
              <a:buChar char="Ø"/>
              <a:defRPr/>
            </a:pPr>
            <a:r>
              <a:rPr lang="es-ES" sz="1400" b="1" kern="0" dirty="0" smtClean="0">
                <a:solidFill>
                  <a:sysClr val="windowText" lastClr="000000"/>
                </a:solidFill>
                <a:latin typeface="Arial" panose="020B0604020202020204" pitchFamily="34" charset="0"/>
                <a:cs typeface="Arial" panose="020B0604020202020204" pitchFamily="34" charset="0"/>
              </a:rPr>
              <a:t>Propuesta 1 </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P</a:t>
            </a:r>
            <a:r>
              <a:rPr lang="es-ES" sz="1400" kern="0" dirty="0" smtClean="0">
                <a:solidFill>
                  <a:sysClr val="windowText" lastClr="000000"/>
                </a:solidFill>
                <a:latin typeface="Arial" panose="020B0604020202020204" pitchFamily="34" charset="0"/>
                <a:cs typeface="Arial" panose="020B0604020202020204" pitchFamily="34" charset="0"/>
              </a:rPr>
              <a:t>royección final </a:t>
            </a:r>
            <a:r>
              <a:rPr lang="es-ES" sz="1400" b="1" kern="0" dirty="0" smtClean="0">
                <a:solidFill>
                  <a:sysClr val="windowText" lastClr="000000"/>
                </a:solidFill>
                <a:latin typeface="Arial" panose="020B0604020202020204" pitchFamily="34" charset="0"/>
                <a:cs typeface="Arial" panose="020B0604020202020204" pitchFamily="34" charset="0"/>
              </a:rPr>
              <a:t>(Sin visualizar proyectos ágiles adicionales que no se hayan considerado)</a:t>
            </a:r>
          </a:p>
          <a:p>
            <a:pPr marL="783377" lvl="1" indent="-285750" algn="just">
              <a:spcBef>
                <a:spcPct val="30000"/>
              </a:spcBef>
              <a:buClr>
                <a:srgbClr val="00B0F0"/>
              </a:buClr>
              <a:buFont typeface="Wingdings" panose="05000000000000000000" pitchFamily="2" charset="2"/>
              <a:buChar char="ü"/>
              <a:defRPr/>
            </a:pPr>
            <a:endParaRPr lang="es-ES" sz="1400" kern="0" dirty="0">
              <a:solidFill>
                <a:sysClr val="windowText" lastClr="000000"/>
              </a:solidFill>
              <a:cs typeface="Arial" panose="020B0604020202020204" pitchFamily="34" charset="0"/>
            </a:endParaRPr>
          </a:p>
        </p:txBody>
      </p:sp>
      <p:sp>
        <p:nvSpPr>
          <p:cNvPr id="5" name="CuadroTexto 3"/>
          <p:cNvSpPr txBox="1"/>
          <p:nvPr/>
        </p:nvSpPr>
        <p:spPr>
          <a:xfrm>
            <a:off x="898815" y="7193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Proyección proyectos ágiles</a:t>
            </a:r>
            <a:endParaRPr lang="es-ES" sz="2800" b="1" dirty="0">
              <a:latin typeface="Arial" pitchFamily="34" charset="0"/>
              <a:cs typeface="Arial" pitchFamily="34" charset="0"/>
            </a:endParaRPr>
          </a:p>
        </p:txBody>
      </p:sp>
      <p:sp>
        <p:nvSpPr>
          <p:cNvPr id="16" name="Rectangle 10"/>
          <p:cNvSpPr>
            <a:spLocks noChangeArrowheads="1"/>
          </p:cNvSpPr>
          <p:nvPr/>
        </p:nvSpPr>
        <p:spPr bwMode="auto">
          <a:xfrm>
            <a:off x="214727" y="4007971"/>
            <a:ext cx="10266754" cy="1428083"/>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endParaRPr lang="es-ES" sz="1400" b="1" kern="0" dirty="0" smtClean="0">
              <a:solidFill>
                <a:sysClr val="windowText" lastClr="000000"/>
              </a:solidFill>
              <a:latin typeface="Arial" panose="020B0604020202020204" pitchFamily="34" charset="0"/>
              <a:cs typeface="Arial" panose="020B0604020202020204" pitchFamily="34" charset="0"/>
            </a:endParaRPr>
          </a:p>
          <a:p>
            <a:pPr marL="285750" indent="-285750" algn="just">
              <a:spcBef>
                <a:spcPct val="30000"/>
              </a:spcBef>
              <a:buClr>
                <a:srgbClr val="00B0F0"/>
              </a:buClr>
              <a:buFont typeface="Wingdings" panose="05000000000000000000" pitchFamily="2" charset="2"/>
              <a:buChar char="Ø"/>
              <a:defRPr/>
            </a:pPr>
            <a:r>
              <a:rPr lang="es-ES" sz="1400" b="1" kern="0" dirty="0" smtClean="0">
                <a:solidFill>
                  <a:sysClr val="windowText" lastClr="000000"/>
                </a:solidFill>
                <a:latin typeface="Arial" panose="020B0604020202020204" pitchFamily="34" charset="0"/>
                <a:cs typeface="Arial" panose="020B0604020202020204" pitchFamily="34" charset="0"/>
              </a:rPr>
              <a:t>Propuesta 2</a:t>
            </a:r>
          </a:p>
          <a:p>
            <a:pPr marL="783377" lvl="1" indent="-285750" algn="just">
              <a:spcBef>
                <a:spcPct val="30000"/>
              </a:spcBef>
              <a:buClr>
                <a:srgbClr val="00B0F0"/>
              </a:buClr>
              <a:buFont typeface="Wingdings" panose="05000000000000000000" pitchFamily="2" charset="2"/>
              <a:buChar char="ü"/>
              <a:defRPr/>
            </a:pPr>
            <a:r>
              <a:rPr lang="es-ES" sz="1400" kern="0" dirty="0">
                <a:solidFill>
                  <a:sysClr val="windowText" lastClr="000000"/>
                </a:solidFill>
                <a:latin typeface="Arial" panose="020B0604020202020204" pitchFamily="34" charset="0"/>
                <a:cs typeface="Arial" panose="020B0604020202020204" pitchFamily="34" charset="0"/>
              </a:rPr>
              <a:t>P</a:t>
            </a:r>
            <a:r>
              <a:rPr lang="es-ES" sz="1400" kern="0" dirty="0" smtClean="0">
                <a:solidFill>
                  <a:sysClr val="windowText" lastClr="000000"/>
                </a:solidFill>
                <a:latin typeface="Arial" panose="020B0604020202020204" pitchFamily="34" charset="0"/>
                <a:cs typeface="Arial" panose="020B0604020202020204" pitchFamily="34" charset="0"/>
              </a:rPr>
              <a:t>royección inicial </a:t>
            </a:r>
            <a:r>
              <a:rPr lang="es-ES" sz="1400" b="1" kern="0" dirty="0" smtClean="0">
                <a:solidFill>
                  <a:sysClr val="windowText" lastClr="000000"/>
                </a:solidFill>
                <a:latin typeface="Arial" panose="020B0604020202020204" pitchFamily="34" charset="0"/>
                <a:cs typeface="Arial" panose="020B0604020202020204" pitchFamily="34" charset="0"/>
              </a:rPr>
              <a:t>(Sin </a:t>
            </a:r>
            <a:r>
              <a:rPr lang="es-ES" sz="1400" b="1" kern="0" dirty="0">
                <a:solidFill>
                  <a:sysClr val="windowText" lastClr="000000"/>
                </a:solidFill>
                <a:latin typeface="Arial" panose="020B0604020202020204" pitchFamily="34" charset="0"/>
                <a:cs typeface="Arial" panose="020B0604020202020204" pitchFamily="34" charset="0"/>
              </a:rPr>
              <a:t>visualizar proyectos ágiles adicionales </a:t>
            </a:r>
            <a:r>
              <a:rPr lang="es-ES" sz="1400" b="1" kern="0" dirty="0" smtClean="0">
                <a:solidFill>
                  <a:sysClr val="windowText" lastClr="000000"/>
                </a:solidFill>
                <a:latin typeface="Arial" panose="020B0604020202020204" pitchFamily="34" charset="0"/>
                <a:cs typeface="Arial" panose="020B0604020202020204" pitchFamily="34" charset="0"/>
              </a:rPr>
              <a:t>que se hayan considerado)</a:t>
            </a:r>
          </a:p>
          <a:p>
            <a:pPr marL="285750" indent="-285750" algn="just">
              <a:spcBef>
                <a:spcPct val="30000"/>
              </a:spcBef>
              <a:buClr>
                <a:srgbClr val="00B0F0"/>
              </a:buClr>
              <a:buFont typeface="Wingdings" panose="05000000000000000000" pitchFamily="2" charset="2"/>
              <a:buChar char="ü"/>
              <a:defRPr/>
            </a:pPr>
            <a:endParaRPr lang="es-ES" sz="1400" b="1" kern="0" dirty="0" smtClean="0">
              <a:solidFill>
                <a:sysClr val="windowText" lastClr="000000"/>
              </a:solidFill>
              <a:latin typeface="Arial" panose="020B0604020202020204" pitchFamily="34" charset="0"/>
              <a:cs typeface="Arial" panose="020B0604020202020204" pitchFamily="34" charset="0"/>
            </a:endParaRPr>
          </a:p>
          <a:p>
            <a:pPr lvl="1" algn="just">
              <a:spcBef>
                <a:spcPct val="30000"/>
              </a:spcBef>
              <a:buClr>
                <a:srgbClr val="00B0F0"/>
              </a:buClr>
              <a:defRPr/>
            </a:pPr>
            <a:endParaRPr lang="es-ES" sz="1400" kern="0" dirty="0">
              <a:solidFill>
                <a:sysClr val="windowText" lastClr="000000"/>
              </a:solidFill>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692812115"/>
              </p:ext>
            </p:extLst>
          </p:nvPr>
        </p:nvGraphicFramePr>
        <p:xfrm>
          <a:off x="1931804" y="5680182"/>
          <a:ext cx="6832600" cy="762000"/>
        </p:xfrm>
        <a:graphic>
          <a:graphicData uri="http://schemas.openxmlformats.org/drawingml/2006/table">
            <a:tbl>
              <a:tblPr/>
              <a:tblGrid>
                <a:gridCol w="1117081"/>
                <a:gridCol w="1117081"/>
                <a:gridCol w="1117081"/>
                <a:gridCol w="1117081"/>
                <a:gridCol w="1117081"/>
                <a:gridCol w="1247195"/>
              </a:tblGrid>
              <a:tr h="190500">
                <a:tc>
                  <a:txBody>
                    <a:bodyPr/>
                    <a:lstStyle/>
                    <a:p>
                      <a:pPr algn="l" fontAlgn="ctr"/>
                      <a:r>
                        <a:rPr lang="es-ES" sz="1000" b="1" i="0" u="none" strike="noStrike" dirty="0">
                          <a:solidFill>
                            <a:srgbClr val="FFFFFF"/>
                          </a:solidFill>
                          <a:effectLst/>
                          <a:latin typeface="Arial"/>
                        </a:rPr>
                        <a:t># Arquitectos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000" b="1" i="0" u="none" strike="noStrike">
                          <a:solidFill>
                            <a:srgbClr val="FFFFFF"/>
                          </a:solidFill>
                          <a:effectLst/>
                          <a:latin typeface="Arial"/>
                        </a:rPr>
                        <a:t>Tipo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000" b="1" i="0" u="none" strike="noStrike">
                          <a:solidFill>
                            <a:srgbClr val="FFFFFF"/>
                          </a:solidFill>
                          <a:effectLst/>
                          <a:latin typeface="Arial"/>
                        </a:rPr>
                        <a:t>Meses de apoyo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Horas por mes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Costo por hora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Total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ctr" fontAlgn="ctr"/>
                      <a:r>
                        <a:rPr lang="es-ES" sz="1000" b="0" i="0" u="none" strike="noStrike" dirty="0">
                          <a:solidFill>
                            <a:srgbClr val="002060"/>
                          </a:solidFill>
                          <a:effectLst/>
                          <a:latin typeface="Arial"/>
                        </a:rPr>
                        <a:t>3</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5.932.800,00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ctr" fontAlgn="ctr"/>
                      <a:r>
                        <a:rPr lang="es-ES" sz="1000" b="0" i="0" u="none" strike="noStrike" dirty="0">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Técnica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ctr" fontAlgn="ctr"/>
                      <a:r>
                        <a:rPr lang="es-ES" sz="1000" b="1" i="0" u="none" strike="noStrike" dirty="0">
                          <a:solidFill>
                            <a:srgbClr val="002060"/>
                          </a:solidFill>
                          <a:effectLst/>
                          <a:latin typeface="Arial"/>
                        </a:rPr>
                        <a:t>4</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dirty="0">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002060"/>
                          </a:solidFill>
                          <a:effectLst/>
                          <a:latin typeface="Arial"/>
                        </a:rPr>
                        <a:t>   7.910.400,00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279675574"/>
              </p:ext>
            </p:extLst>
          </p:nvPr>
        </p:nvGraphicFramePr>
        <p:xfrm>
          <a:off x="1931804" y="2965362"/>
          <a:ext cx="6832600" cy="762000"/>
        </p:xfrm>
        <a:graphic>
          <a:graphicData uri="http://schemas.openxmlformats.org/drawingml/2006/table">
            <a:tbl>
              <a:tblPr/>
              <a:tblGrid>
                <a:gridCol w="1117081"/>
                <a:gridCol w="1117081"/>
                <a:gridCol w="1117081"/>
                <a:gridCol w="1117081"/>
                <a:gridCol w="1117081"/>
                <a:gridCol w="1247195"/>
              </a:tblGrid>
              <a:tr h="190500">
                <a:tc>
                  <a:txBody>
                    <a:bodyPr/>
                    <a:lstStyle/>
                    <a:p>
                      <a:pPr algn="l" fontAlgn="ctr"/>
                      <a:r>
                        <a:rPr lang="es-ES" sz="1000" b="1" i="0" u="none" strike="noStrike" dirty="0">
                          <a:solidFill>
                            <a:srgbClr val="FFFFFF"/>
                          </a:solidFill>
                          <a:effectLst/>
                          <a:latin typeface="Arial"/>
                        </a:rPr>
                        <a:t># Arquitectos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000" b="1" i="0" u="none" strike="noStrike">
                          <a:solidFill>
                            <a:srgbClr val="FFFFFF"/>
                          </a:solidFill>
                          <a:effectLst/>
                          <a:latin typeface="Arial"/>
                        </a:rPr>
                        <a:t>Tipo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000" b="1" i="0" u="none" strike="noStrike">
                          <a:solidFill>
                            <a:srgbClr val="FFFFFF"/>
                          </a:solidFill>
                          <a:effectLst/>
                          <a:latin typeface="Arial"/>
                        </a:rPr>
                        <a:t>Meses de apoyo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Horas por mes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Costo por hora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Total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ctr" fontAlgn="ctr"/>
                      <a:r>
                        <a:rPr lang="es-ES" sz="1000" b="0" i="0" u="none" strike="noStrike" dirty="0">
                          <a:solidFill>
                            <a:srgbClr val="002060"/>
                          </a:solidFill>
                          <a:effectLst/>
                          <a:latin typeface="Arial"/>
                        </a:rPr>
                        <a:t>5</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9.888.000,00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ctr" fontAlgn="ctr"/>
                      <a:r>
                        <a:rPr lang="es-ES" sz="1000" b="0" i="0" u="none" strike="noStrike" dirty="0">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Técnica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ctr" fontAlgn="ctr"/>
                      <a:r>
                        <a:rPr lang="es-ES" sz="1000" b="1" i="0" u="none" strike="noStrike" dirty="0">
                          <a:solidFill>
                            <a:srgbClr val="002060"/>
                          </a:solidFill>
                          <a:effectLst/>
                          <a:latin typeface="Arial"/>
                        </a:rPr>
                        <a:t>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dirty="0">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002060"/>
                          </a:solidFill>
                          <a:effectLst/>
                          <a:latin typeface="Arial"/>
                        </a:rPr>
                        <a:t> 11.865.600,00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10555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4655587"/>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5</a:t>
            </a:r>
            <a:endParaRPr lang="es-ES" sz="20000" b="1" dirty="0">
              <a:latin typeface="Arial" pitchFamily="34" charset="0"/>
              <a:cs typeface="Arial" pitchFamily="34" charset="0"/>
            </a:endParaRPr>
          </a:p>
          <a:p>
            <a:r>
              <a:rPr lang="es-MX" sz="4800" dirty="0" err="1" smtClean="0">
                <a:latin typeface="Arial" pitchFamily="34" charset="0"/>
                <a:cs typeface="Arial" pitchFamily="34" charset="0"/>
              </a:rPr>
              <a:t>Sizing</a:t>
            </a:r>
            <a:r>
              <a:rPr lang="es-MX" sz="4800" dirty="0" smtClean="0">
                <a:latin typeface="Arial" pitchFamily="34" charset="0"/>
                <a:cs typeface="Arial" pitchFamily="34" charset="0"/>
              </a:rPr>
              <a:t> Equipo de Arquitectura</a:t>
            </a:r>
          </a:p>
          <a:p>
            <a:r>
              <a:rPr lang="es-MX" sz="4800" dirty="0" smtClean="0">
                <a:latin typeface="Arial" pitchFamily="34" charset="0"/>
                <a:cs typeface="Arial" pitchFamily="34" charset="0"/>
              </a:rPr>
              <a:t>(Proyectos </a:t>
            </a:r>
            <a:r>
              <a:rPr lang="es-MX" sz="4800" dirty="0" err="1">
                <a:latin typeface="Arial" pitchFamily="34" charset="0"/>
                <a:cs typeface="Arial" pitchFamily="34" charset="0"/>
              </a:rPr>
              <a:t>W</a:t>
            </a:r>
            <a:r>
              <a:rPr lang="es-MX" sz="4800" dirty="0" err="1" smtClean="0">
                <a:latin typeface="Arial" pitchFamily="34" charset="0"/>
                <a:cs typeface="Arial" pitchFamily="34" charset="0"/>
              </a:rPr>
              <a:t>aterfall</a:t>
            </a:r>
            <a:r>
              <a:rPr lang="es-MX" sz="4800" dirty="0" smtClean="0">
                <a:latin typeface="Arial" pitchFamily="34" charset="0"/>
                <a:cs typeface="Arial" pitchFamily="34" charset="0"/>
              </a:rPr>
              <a:t>)</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1546744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
        <p:nvSpPr>
          <p:cNvPr id="6" name="CuadroTexto 2"/>
          <p:cNvSpPr txBox="1"/>
          <p:nvPr/>
        </p:nvSpPr>
        <p:spPr>
          <a:xfrm>
            <a:off x="598324" y="969799"/>
            <a:ext cx="9077317" cy="3916923"/>
          </a:xfrm>
          <a:prstGeom prst="rect">
            <a:avLst/>
          </a:prstGeom>
          <a:noFill/>
        </p:spPr>
        <p:txBody>
          <a:bodyPr wrap="square" lIns="99525" tIns="49761" rIns="99525" bIns="49761" rtlCol="0">
            <a:spAutoFit/>
          </a:bodyPr>
          <a:lstStyle/>
          <a:p>
            <a:r>
              <a:rPr lang="es-MX" sz="20000" b="1" dirty="0" smtClean="0">
                <a:latin typeface="Arial" pitchFamily="34" charset="0"/>
                <a:cs typeface="Arial" pitchFamily="34" charset="0"/>
              </a:rPr>
              <a:t>1</a:t>
            </a:r>
            <a:endParaRPr lang="es-ES" sz="20000" b="1" dirty="0">
              <a:latin typeface="Arial" pitchFamily="34" charset="0"/>
              <a:cs typeface="Arial" pitchFamily="34" charset="0"/>
            </a:endParaRPr>
          </a:p>
          <a:p>
            <a:r>
              <a:rPr lang="es-MX" sz="4800" dirty="0" smtClean="0">
                <a:latin typeface="Arial" pitchFamily="34" charset="0"/>
                <a:cs typeface="Arial" pitchFamily="34" charset="0"/>
              </a:rPr>
              <a:t>Visión</a:t>
            </a:r>
            <a:endParaRPr lang="es-ES" sz="4800" dirty="0">
              <a:latin typeface="Arial" pitchFamily="34" charset="0"/>
              <a:cs typeface="Arial" pitchFamily="34" charset="0"/>
            </a:endParaRPr>
          </a:p>
        </p:txBody>
      </p:sp>
    </p:spTree>
    <p:extLst>
      <p:ext uri="{BB962C8B-B14F-4D97-AF65-F5344CB8AC3E}">
        <p14:creationId xmlns:p14="http://schemas.microsoft.com/office/powerpoint/2010/main" val="36910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20</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Proyección proyectos </a:t>
            </a:r>
            <a:r>
              <a:rPr lang="es-MX" sz="2800" b="1" dirty="0" err="1">
                <a:latin typeface="Arial" pitchFamily="34" charset="0"/>
                <a:cs typeface="Arial" pitchFamily="34" charset="0"/>
              </a:rPr>
              <a:t>w</a:t>
            </a:r>
            <a:r>
              <a:rPr lang="es-MX" sz="2800" b="1" dirty="0" err="1" smtClean="0">
                <a:latin typeface="Arial" pitchFamily="34" charset="0"/>
                <a:cs typeface="Arial" pitchFamily="34" charset="0"/>
              </a:rPr>
              <a:t>aterfall</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72955" y="1231803"/>
            <a:ext cx="9935569" cy="738664"/>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MX" sz="1400" b="1" i="1" kern="0" dirty="0" smtClean="0">
                <a:solidFill>
                  <a:sysClr val="windowText" lastClr="000000"/>
                </a:solidFill>
                <a:latin typeface="Arial" panose="020B0604020202020204" pitchFamily="34" charset="0"/>
                <a:cs typeface="Arial" panose="020B0604020202020204" pitchFamily="34" charset="0"/>
              </a:rPr>
              <a:t>El </a:t>
            </a:r>
            <a:r>
              <a:rPr lang="es-MX" sz="1400" b="1" i="1" kern="0" dirty="0" err="1" smtClean="0">
                <a:solidFill>
                  <a:sysClr val="windowText" lastClr="000000"/>
                </a:solidFill>
                <a:latin typeface="Arial" panose="020B0604020202020204" pitchFamily="34" charset="0"/>
                <a:cs typeface="Arial" panose="020B0604020202020204" pitchFamily="34" charset="0"/>
              </a:rPr>
              <a:t>sizing</a:t>
            </a:r>
            <a:r>
              <a:rPr lang="es-MX" sz="1400" b="1" i="1" kern="0" dirty="0" smtClean="0">
                <a:solidFill>
                  <a:sysClr val="windowText" lastClr="000000"/>
                </a:solidFill>
                <a:latin typeface="Arial" panose="020B0604020202020204" pitchFamily="34" charset="0"/>
                <a:cs typeface="Arial" panose="020B0604020202020204" pitchFamily="34" charset="0"/>
              </a:rPr>
              <a:t> del equipo de arquitectura para efectuar los diseños técnicos en proyectos </a:t>
            </a:r>
            <a:r>
              <a:rPr lang="es-MX" sz="1400" b="1" i="1" kern="0" dirty="0" err="1" smtClean="0">
                <a:solidFill>
                  <a:sysClr val="windowText" lastClr="000000"/>
                </a:solidFill>
                <a:latin typeface="Arial" panose="020B0604020202020204" pitchFamily="34" charset="0"/>
                <a:cs typeface="Arial" panose="020B0604020202020204" pitchFamily="34" charset="0"/>
              </a:rPr>
              <a:t>waterfall</a:t>
            </a:r>
            <a:r>
              <a:rPr lang="es-MX" sz="1400" b="1" i="1" kern="0" dirty="0" smtClean="0">
                <a:solidFill>
                  <a:sysClr val="windowText" lastClr="000000"/>
                </a:solidFill>
                <a:latin typeface="Arial" panose="020B0604020202020204" pitchFamily="34" charset="0"/>
                <a:cs typeface="Arial" panose="020B0604020202020204" pitchFamily="34" charset="0"/>
              </a:rPr>
              <a:t> toma como base el número de proyectos ejecutados en el 2018. Es importante recalcar que dependiendo el número de horas requeridas para proyecto debido a su magnitud, se considera el tiempo que el arquitecto invertirá</a:t>
            </a:r>
            <a:endParaRPr lang="es-MX" sz="1400" b="1" i="1" kern="0" dirty="0">
              <a:solidFill>
                <a:sysClr val="windowText" lastClr="000000"/>
              </a:solidFill>
              <a:latin typeface="Arial" panose="020B0604020202020204" pitchFamily="34" charset="0"/>
              <a:cs typeface="Arial" panose="020B0604020202020204" pitchFamily="34" charset="0"/>
            </a:endParaRPr>
          </a:p>
        </p:txBody>
      </p:sp>
      <p:sp>
        <p:nvSpPr>
          <p:cNvPr id="5" name="CuadroTexto 3"/>
          <p:cNvSpPr txBox="1"/>
          <p:nvPr/>
        </p:nvSpPr>
        <p:spPr>
          <a:xfrm>
            <a:off x="746415" y="2390937"/>
            <a:ext cx="3168360" cy="276999"/>
          </a:xfrm>
          <a:prstGeom prst="rect">
            <a:avLst/>
          </a:prstGeom>
          <a:noFill/>
        </p:spPr>
        <p:txBody>
          <a:bodyPr wrap="square" lIns="0" tIns="0" rIns="0" bIns="0" rtlCol="0" anchor="t" anchorCtr="0">
            <a:spAutoFit/>
          </a:bodyPr>
          <a:lstStyle/>
          <a:p>
            <a:r>
              <a:rPr lang="es-MX" sz="1800" b="1" dirty="0" smtClean="0">
                <a:latin typeface="Arial" pitchFamily="34" charset="0"/>
                <a:cs typeface="Arial" pitchFamily="34" charset="0"/>
              </a:rPr>
              <a:t>Histórico de Proyectos 2018</a:t>
            </a:r>
            <a:endParaRPr lang="es-ES" sz="1800" b="1" dirty="0">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167843056"/>
              </p:ext>
            </p:extLst>
          </p:nvPr>
        </p:nvGraphicFramePr>
        <p:xfrm>
          <a:off x="4146866" y="2076601"/>
          <a:ext cx="2011074" cy="858842"/>
        </p:xfrm>
        <a:graphic>
          <a:graphicData uri="http://schemas.openxmlformats.org/drawingml/2006/table">
            <a:tbl>
              <a:tblPr/>
              <a:tblGrid>
                <a:gridCol w="1005537"/>
                <a:gridCol w="1005537"/>
              </a:tblGrid>
              <a:tr h="287342">
                <a:tc>
                  <a:txBody>
                    <a:bodyPr/>
                    <a:lstStyle/>
                    <a:p>
                      <a:pPr algn="l" fontAlgn="ctr"/>
                      <a:r>
                        <a:rPr lang="es-ES" sz="1100" b="1" i="0" u="none" strike="noStrike" dirty="0">
                          <a:solidFill>
                            <a:srgbClr val="FFFFFF"/>
                          </a:solidFill>
                          <a:effectLst/>
                          <a:latin typeface="Arial"/>
                        </a:rPr>
                        <a:t>Métrica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No. Iniciativas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l" fontAlgn="ctr"/>
                      <a:r>
                        <a:rPr lang="es-ES" sz="1100" b="0" i="0" u="none" strike="noStrike">
                          <a:solidFill>
                            <a:srgbClr val="002060"/>
                          </a:solidFill>
                          <a:effectLst/>
                          <a:latin typeface="Arial"/>
                        </a:rPr>
                        <a:t>Bajo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dirty="0">
                          <a:solidFill>
                            <a:srgbClr val="002060"/>
                          </a:solidFill>
                          <a:effectLst/>
                          <a:latin typeface="Arial"/>
                        </a:rPr>
                        <a:t>308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Mediano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dirty="0">
                          <a:solidFill>
                            <a:srgbClr val="002060"/>
                          </a:solidFill>
                          <a:effectLst/>
                          <a:latin typeface="Arial"/>
                        </a:rPr>
                        <a:t>16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bl>
          </a:graphicData>
        </a:graphic>
      </p:graphicFrame>
      <p:sp>
        <p:nvSpPr>
          <p:cNvPr id="12" name="Rectangle 10"/>
          <p:cNvSpPr>
            <a:spLocks noChangeArrowheads="1"/>
          </p:cNvSpPr>
          <p:nvPr/>
        </p:nvSpPr>
        <p:spPr bwMode="auto">
          <a:xfrm>
            <a:off x="425355" y="2913019"/>
            <a:ext cx="9935569" cy="1234184"/>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MX" sz="1400" b="1" kern="0" dirty="0" smtClean="0">
                <a:solidFill>
                  <a:sysClr val="windowText" lastClr="000000"/>
                </a:solidFill>
                <a:latin typeface="Arial" panose="020B0604020202020204" pitchFamily="34" charset="0"/>
                <a:cs typeface="Arial" panose="020B0604020202020204" pitchFamily="34" charset="0"/>
              </a:rPr>
              <a:t>Propuesta 1</a:t>
            </a: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En esta propuesta se considera el total de proyectos existentes del 2018 como base para determinar el número de arquitectos que se requerirán. Es importante mencionar que el servicio de evaluación de arquitecturas no sería requerido. De la misma forma se proponen 2 PMO para el apoyo con la gestión de facturas, control de diseño de soluciones, de asignación de recursos, pago a proveedores, entre otros puntos</a:t>
            </a:r>
            <a:endParaRPr lang="es-MX" sz="1400" kern="0" dirty="0">
              <a:solidFill>
                <a:sysClr val="windowText" lastClr="000000"/>
              </a:solidFill>
              <a:latin typeface="Arial" panose="020B0604020202020204" pitchFamily="34" charset="0"/>
              <a:cs typeface="Arial" panose="020B0604020202020204" pitchFamily="34" charset="0"/>
            </a:endParaRPr>
          </a:p>
        </p:txBody>
      </p:sp>
      <p:graphicFrame>
        <p:nvGraphicFramePr>
          <p:cNvPr id="9" name="8 Tabla"/>
          <p:cNvGraphicFramePr>
            <a:graphicFrameLocks noGrp="1"/>
          </p:cNvGraphicFramePr>
          <p:nvPr>
            <p:extLst>
              <p:ext uri="{D42A27DB-BD31-4B8C-83A1-F6EECF244321}">
                <p14:modId xmlns:p14="http://schemas.microsoft.com/office/powerpoint/2010/main" val="3253842696"/>
              </p:ext>
            </p:extLst>
          </p:nvPr>
        </p:nvGraphicFramePr>
        <p:xfrm>
          <a:off x="2766219" y="6718396"/>
          <a:ext cx="5156200" cy="571500"/>
        </p:xfrm>
        <a:graphic>
          <a:graphicData uri="http://schemas.openxmlformats.org/drawingml/2006/table">
            <a:tbl>
              <a:tblPr/>
              <a:tblGrid>
                <a:gridCol w="850900"/>
                <a:gridCol w="901700"/>
                <a:gridCol w="850900"/>
                <a:gridCol w="1117600"/>
                <a:gridCol w="1435100"/>
              </a:tblGrid>
              <a:tr h="381000">
                <a:tc>
                  <a:txBody>
                    <a:bodyPr/>
                    <a:lstStyle/>
                    <a:p>
                      <a:pPr algn="l" fontAlgn="ctr"/>
                      <a:r>
                        <a:rPr lang="es-ES" sz="1100" b="1" i="0" u="none" strike="noStrike" dirty="0">
                          <a:solidFill>
                            <a:srgbClr val="FFFFFF"/>
                          </a:solidFill>
                          <a:effectLst/>
                          <a:latin typeface="Arial"/>
                        </a:rPr>
                        <a:t># PMO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Meses de apoyo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dirty="0">
                          <a:solidFill>
                            <a:srgbClr val="FFFFFF"/>
                          </a:solidFill>
                          <a:effectLst/>
                          <a:latin typeface="Arial"/>
                        </a:rPr>
                        <a:t>Horas por mes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dirty="0">
                          <a:solidFill>
                            <a:srgbClr val="FFFFFF"/>
                          </a:solidFill>
                          <a:effectLst/>
                          <a:latin typeface="Arial"/>
                        </a:rPr>
                        <a:t>Costo por hora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dirty="0">
                          <a:solidFill>
                            <a:srgbClr val="FFFFFF"/>
                          </a:solidFill>
                          <a:effectLst/>
                          <a:latin typeface="Arial"/>
                        </a:rPr>
                        <a:t>Total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ctr" fontAlgn="ctr"/>
                      <a:r>
                        <a:rPr lang="es-ES" sz="1100" b="1" i="0" u="none" strike="noStrike" dirty="0">
                          <a:solidFill>
                            <a:srgbClr val="002060"/>
                          </a:solidFill>
                          <a:effectLst/>
                          <a:latin typeface="Arial"/>
                        </a:rPr>
                        <a:t>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ctr" fontAlgn="ctr"/>
                      <a:r>
                        <a:rPr lang="es-ES" sz="11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dirty="0">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       750,00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1" i="0" u="none" strike="noStrike" dirty="0">
                          <a:solidFill>
                            <a:srgbClr val="002060"/>
                          </a:solidFill>
                          <a:effectLst/>
                          <a:latin typeface="Arial"/>
                        </a:rPr>
                        <a:t>    2.880.000,00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2030448164"/>
              </p:ext>
            </p:extLst>
          </p:nvPr>
        </p:nvGraphicFramePr>
        <p:xfrm>
          <a:off x="594519" y="4218026"/>
          <a:ext cx="9499600" cy="2286000"/>
        </p:xfrm>
        <a:graphic>
          <a:graphicData uri="http://schemas.openxmlformats.org/drawingml/2006/table">
            <a:tbl>
              <a:tblPr/>
              <a:tblGrid>
                <a:gridCol w="850900"/>
                <a:gridCol w="850900"/>
                <a:gridCol w="850900"/>
                <a:gridCol w="939800"/>
                <a:gridCol w="850900"/>
                <a:gridCol w="850900"/>
                <a:gridCol w="901700"/>
                <a:gridCol w="850900"/>
                <a:gridCol w="1117600"/>
                <a:gridCol w="1435100"/>
              </a:tblGrid>
              <a:tr h="762000">
                <a:tc>
                  <a:txBody>
                    <a:bodyPr/>
                    <a:lstStyle/>
                    <a:p>
                      <a:pPr algn="l" fontAlgn="ctr"/>
                      <a:r>
                        <a:rPr lang="es-ES" sz="1100" b="1" i="0" u="none" strike="noStrike" dirty="0">
                          <a:solidFill>
                            <a:srgbClr val="FFFFFF"/>
                          </a:solidFill>
                          <a:effectLst/>
                          <a:latin typeface="Arial"/>
                        </a:rPr>
                        <a:t>Tipo de proyecto o actividad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Tipo de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Número de proyectos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Numero de horas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Total de horas requeridas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Horas arquitecto x año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Número de arquitectos promedio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Número real de arquitectos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Costo por hora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dirty="0">
                          <a:solidFill>
                            <a:srgbClr val="FFFFFF"/>
                          </a:solidFill>
                          <a:effectLst/>
                          <a:latin typeface="Arial"/>
                        </a:rPr>
                        <a:t>Total</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l" fontAlgn="ctr"/>
                      <a:r>
                        <a:rPr lang="es-ES" sz="1100" b="0" i="0" u="none" strike="noStrike">
                          <a:solidFill>
                            <a:srgbClr val="002060"/>
                          </a:solidFill>
                          <a:effectLst/>
                          <a:latin typeface="Arial"/>
                        </a:rPr>
                        <a:t>Bajo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308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40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12320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6,416666667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11.865.600,00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Mediano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80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1280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0,666666667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Técnica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Seguridad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Evaluación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l" fontAlgn="ctr"/>
                      <a:r>
                        <a:rPr lang="es-ES" sz="11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308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2464</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1,283333333</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r>
              <a:tr h="190500">
                <a:tc>
                  <a:txBody>
                    <a:bodyPr/>
                    <a:lstStyle/>
                    <a:p>
                      <a:pPr algn="l" fontAlgn="ctr"/>
                      <a:r>
                        <a:rPr lang="es-ES" sz="1100" b="0" i="0" u="none" strike="noStrike">
                          <a:solidFill>
                            <a:srgbClr val="002060"/>
                          </a:solidFill>
                          <a:effectLst/>
                          <a:latin typeface="Arial"/>
                        </a:rPr>
                        <a:t>Certificación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28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224</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0,116666667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dirty="0">
                          <a:solidFill>
                            <a:srgbClr val="002060"/>
                          </a:solidFill>
                          <a:effectLst/>
                          <a:latin typeface="Arial"/>
                        </a:rPr>
                        <a:t>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1" i="0" u="none" strike="noStrike">
                          <a:solidFill>
                            <a:srgbClr val="002060"/>
                          </a:solidFill>
                          <a:effectLst/>
                          <a:latin typeface="Arial"/>
                        </a:rPr>
                        <a:t>Total</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r" fontAlgn="ctr"/>
                      <a:r>
                        <a:rPr lang="es-ES" sz="11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336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19584</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10,2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1" i="0" u="none" strike="noStrike" dirty="0">
                          <a:solidFill>
                            <a:srgbClr val="002060"/>
                          </a:solidFill>
                          <a:effectLst/>
                          <a:latin typeface="Arial"/>
                        </a:rPr>
                        <a:t>10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100" b="1" i="0" u="none" strike="noStrike" dirty="0">
                          <a:solidFill>
                            <a:srgbClr val="002060"/>
                          </a:solidFill>
                          <a:effectLst/>
                          <a:latin typeface="Arial"/>
                        </a:rPr>
                        <a:t>  19.776.000,00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375034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21</a:t>
            </a:fld>
            <a:endParaRPr lang="es-ES" dirty="0">
              <a:latin typeface="Arial" pitchFamily="34" charset="0"/>
              <a:cs typeface="Arial" pitchFamily="34" charset="0"/>
            </a:endParaRPr>
          </a:p>
        </p:txBody>
      </p:sp>
      <p:sp>
        <p:nvSpPr>
          <p:cNvPr id="12" name="Rectangle 10"/>
          <p:cNvSpPr>
            <a:spLocks noChangeArrowheads="1"/>
          </p:cNvSpPr>
          <p:nvPr/>
        </p:nvSpPr>
        <p:spPr bwMode="auto">
          <a:xfrm>
            <a:off x="425355" y="1312763"/>
            <a:ext cx="9935569" cy="2009781"/>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r>
              <a:rPr lang="es-MX" sz="1400" b="1" kern="0" dirty="0" smtClean="0">
                <a:solidFill>
                  <a:sysClr val="windowText" lastClr="000000"/>
                </a:solidFill>
                <a:latin typeface="Arial" panose="020B0604020202020204" pitchFamily="34" charset="0"/>
                <a:cs typeface="Arial" panose="020B0604020202020204" pitchFamily="34" charset="0"/>
              </a:rPr>
              <a:t>Propuesta </a:t>
            </a:r>
            <a:r>
              <a:rPr lang="es-MX" sz="1400" b="1" kern="0" dirty="0" smtClean="0">
                <a:solidFill>
                  <a:sysClr val="windowText" lastClr="000000"/>
                </a:solidFill>
                <a:latin typeface="Arial" panose="020B0604020202020204" pitchFamily="34" charset="0"/>
                <a:cs typeface="Arial" panose="020B0604020202020204" pitchFamily="34" charset="0"/>
              </a:rPr>
              <a:t>2 (Opción recomendada)</a:t>
            </a:r>
            <a:endParaRPr lang="es-MX" sz="1400" b="1" kern="0" dirty="0" smtClean="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En esta propuesta también se considera el total de proyectos existentes del 2018 como base para determinar el número de arquitectos que se requerirán. La diferencia radica en que los proyectos pequeños no serían atenidos por el equipo de arquitectura para efectuar el diseño, sin embargo se ofrecería el servicio de evaluación de soluciones que los equipos deberán trabajar</a:t>
            </a:r>
          </a:p>
          <a:p>
            <a:pPr marL="783377" lvl="1" indent="-285750" algn="just">
              <a:spcBef>
                <a:spcPct val="30000"/>
              </a:spcBef>
              <a:buClr>
                <a:srgbClr val="00B0F0"/>
              </a:buClr>
              <a:buFont typeface="Wingdings" panose="05000000000000000000" pitchFamily="2" charset="2"/>
              <a:buChar char="ü"/>
              <a:defRPr/>
            </a:pPr>
            <a:endParaRPr lang="es-MX" sz="1400" kern="0" dirty="0">
              <a:solidFill>
                <a:sysClr val="windowText" lastClr="000000"/>
              </a:solidFill>
              <a:latin typeface="Arial" panose="020B0604020202020204" pitchFamily="34" charset="0"/>
              <a:cs typeface="Arial" panose="020B0604020202020204" pitchFamily="34" charset="0"/>
            </a:endParaRPr>
          </a:p>
          <a:p>
            <a:pPr marL="783377" lvl="1" indent="-285750" algn="just">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Por otro lado se proponen 1 PMO para el </a:t>
            </a:r>
            <a:r>
              <a:rPr lang="es-MX" sz="1400" kern="0" dirty="0">
                <a:solidFill>
                  <a:sysClr val="windowText" lastClr="000000"/>
                </a:solidFill>
                <a:latin typeface="Arial" panose="020B0604020202020204" pitchFamily="34" charset="0"/>
                <a:cs typeface="Arial" panose="020B0604020202020204" pitchFamily="34" charset="0"/>
              </a:rPr>
              <a:t>apoyo </a:t>
            </a:r>
            <a:r>
              <a:rPr lang="es-MX" sz="1400" kern="0" dirty="0" smtClean="0">
                <a:solidFill>
                  <a:sysClr val="windowText" lastClr="000000"/>
                </a:solidFill>
                <a:latin typeface="Arial" panose="020B0604020202020204" pitchFamily="34" charset="0"/>
                <a:cs typeface="Arial" panose="020B0604020202020204" pitchFamily="34" charset="0"/>
              </a:rPr>
              <a:t>con </a:t>
            </a:r>
            <a:r>
              <a:rPr lang="es-MX" sz="1400" kern="0" dirty="0">
                <a:solidFill>
                  <a:sysClr val="windowText" lastClr="000000"/>
                </a:solidFill>
                <a:latin typeface="Arial" panose="020B0604020202020204" pitchFamily="34" charset="0"/>
                <a:cs typeface="Arial" panose="020B0604020202020204" pitchFamily="34" charset="0"/>
              </a:rPr>
              <a:t>la gestión de facturas, control de diseño de soluciones, de asignación de recursos, pago a proveedores, entre otros </a:t>
            </a:r>
            <a:r>
              <a:rPr lang="es-MX" sz="1400" kern="0" dirty="0" smtClean="0">
                <a:solidFill>
                  <a:sysClr val="windowText" lastClr="000000"/>
                </a:solidFill>
                <a:latin typeface="Arial" panose="020B0604020202020204" pitchFamily="34" charset="0"/>
                <a:cs typeface="Arial" panose="020B0604020202020204" pitchFamily="34" charset="0"/>
              </a:rPr>
              <a:t>puntos</a:t>
            </a:r>
            <a:endParaRPr lang="es-MX" sz="1400" kern="0" dirty="0">
              <a:solidFill>
                <a:sysClr val="windowText" lastClr="000000"/>
              </a:solidFill>
              <a:latin typeface="Arial" panose="020B0604020202020204" pitchFamily="34" charset="0"/>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519826319"/>
              </p:ext>
            </p:extLst>
          </p:nvPr>
        </p:nvGraphicFramePr>
        <p:xfrm>
          <a:off x="2815039" y="6375423"/>
          <a:ext cx="5156200" cy="571500"/>
        </p:xfrm>
        <a:graphic>
          <a:graphicData uri="http://schemas.openxmlformats.org/drawingml/2006/table">
            <a:tbl>
              <a:tblPr/>
              <a:tblGrid>
                <a:gridCol w="850900"/>
                <a:gridCol w="901700"/>
                <a:gridCol w="850900"/>
                <a:gridCol w="1117600"/>
                <a:gridCol w="1435100"/>
              </a:tblGrid>
              <a:tr h="381000">
                <a:tc>
                  <a:txBody>
                    <a:bodyPr/>
                    <a:lstStyle/>
                    <a:p>
                      <a:pPr algn="l" fontAlgn="ctr"/>
                      <a:r>
                        <a:rPr lang="es-ES" sz="1100" b="1" i="0" u="none" strike="noStrike" dirty="0">
                          <a:solidFill>
                            <a:srgbClr val="FFFFFF"/>
                          </a:solidFill>
                          <a:effectLst/>
                          <a:latin typeface="Arial"/>
                        </a:rPr>
                        <a:t># PMO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Meses de apoyo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Horas por mes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Costo por hora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Total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ctr" fontAlgn="ctr"/>
                      <a:r>
                        <a:rPr lang="es-ES" sz="1100" b="1" i="0" u="none" strike="noStrike" dirty="0">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ctr" fontAlgn="ctr"/>
                      <a:r>
                        <a:rPr lang="es-ES" sz="1100" b="0" i="0" u="none" strike="noStrike" dirty="0">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       750,00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1" i="0" u="none" strike="noStrike" dirty="0">
                          <a:solidFill>
                            <a:srgbClr val="002060"/>
                          </a:solidFill>
                          <a:effectLst/>
                          <a:latin typeface="Arial"/>
                        </a:rPr>
                        <a:t>    1.440.000,00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sp>
        <p:nvSpPr>
          <p:cNvPr id="13"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Proyección proyectos </a:t>
            </a:r>
            <a:r>
              <a:rPr lang="es-MX" sz="2800" b="1" dirty="0" err="1">
                <a:latin typeface="Arial" pitchFamily="34" charset="0"/>
                <a:cs typeface="Arial" pitchFamily="34" charset="0"/>
              </a:rPr>
              <a:t>w</a:t>
            </a:r>
            <a:r>
              <a:rPr lang="es-MX" sz="2800" b="1" dirty="0" err="1" smtClean="0">
                <a:latin typeface="Arial" pitchFamily="34" charset="0"/>
                <a:cs typeface="Arial" pitchFamily="34" charset="0"/>
              </a:rPr>
              <a:t>aterfall</a:t>
            </a:r>
            <a:endParaRPr lang="es-ES" sz="2800" b="1" dirty="0">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230769560"/>
              </p:ext>
            </p:extLst>
          </p:nvPr>
        </p:nvGraphicFramePr>
        <p:xfrm>
          <a:off x="594519" y="3560781"/>
          <a:ext cx="9499600" cy="2457450"/>
        </p:xfrm>
        <a:graphic>
          <a:graphicData uri="http://schemas.openxmlformats.org/drawingml/2006/table">
            <a:tbl>
              <a:tblPr/>
              <a:tblGrid>
                <a:gridCol w="850900"/>
                <a:gridCol w="850900"/>
                <a:gridCol w="850900"/>
                <a:gridCol w="939800"/>
                <a:gridCol w="850900"/>
                <a:gridCol w="850900"/>
                <a:gridCol w="901700"/>
                <a:gridCol w="850900"/>
                <a:gridCol w="1117600"/>
                <a:gridCol w="1435100"/>
              </a:tblGrid>
              <a:tr h="762000">
                <a:tc>
                  <a:txBody>
                    <a:bodyPr/>
                    <a:lstStyle/>
                    <a:p>
                      <a:pPr algn="l" fontAlgn="ctr"/>
                      <a:r>
                        <a:rPr lang="es-ES" sz="1100" b="1" i="0" u="none" strike="noStrike" dirty="0">
                          <a:solidFill>
                            <a:srgbClr val="FFFFFF"/>
                          </a:solidFill>
                          <a:effectLst/>
                          <a:latin typeface="Arial"/>
                        </a:rPr>
                        <a:t>Tipo de proyecto o actividad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Número de proyectos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Numero de horas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Total de horas requeridas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Horas arquitecto x año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dirty="0">
                          <a:solidFill>
                            <a:srgbClr val="FFFFFF"/>
                          </a:solidFill>
                          <a:effectLst/>
                          <a:latin typeface="Arial"/>
                        </a:rPr>
                        <a:t>Número de arquitectos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Número real arquitectos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Costo por hora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Total</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190500">
                <a:tc>
                  <a:txBody>
                    <a:bodyPr/>
                    <a:lstStyle/>
                    <a:p>
                      <a:pPr algn="l" fontAlgn="ctr"/>
                      <a:r>
                        <a:rPr lang="es-ES" sz="1100" b="0" i="0" u="none" strike="noStrike">
                          <a:solidFill>
                            <a:srgbClr val="002060"/>
                          </a:solidFill>
                          <a:effectLst/>
                          <a:latin typeface="Arial"/>
                        </a:rPr>
                        <a:t>Bajo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308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40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12320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6,416666667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ctr" fontAlgn="ctr"/>
                      <a:r>
                        <a:rPr lang="es-ES" sz="1100" b="0" i="0" u="none" strike="noStrike">
                          <a:solidFill>
                            <a:srgbClr val="002060"/>
                          </a:solidFill>
                          <a:effectLst/>
                          <a:latin typeface="Arial"/>
                        </a:rPr>
                        <a:t>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c>
                  <a:txBody>
                    <a:bodyPr/>
                    <a:lstStyle/>
                    <a:p>
                      <a:pPr algn="l" fontAlgn="ctr"/>
                      <a:r>
                        <a:rPr lang="es-ES" sz="1100" b="0" i="0" u="none" strike="noStrike">
                          <a:solidFill>
                            <a:srgbClr val="002060"/>
                          </a:solidFill>
                          <a:effectLst/>
                          <a:latin typeface="Arial"/>
                        </a:rPr>
                        <a:t>   11.865.600,00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ABF8F"/>
                    </a:solidFill>
                  </a:tcPr>
                </a:tc>
              </a:tr>
              <a:tr h="190500">
                <a:tc>
                  <a:txBody>
                    <a:bodyPr/>
                    <a:lstStyle/>
                    <a:p>
                      <a:pPr algn="l" fontAlgn="ctr"/>
                      <a:r>
                        <a:rPr lang="es-ES" sz="1100" b="0" i="0" u="none" strike="noStrike">
                          <a:solidFill>
                            <a:srgbClr val="002060"/>
                          </a:solidFill>
                          <a:effectLst/>
                          <a:latin typeface="Arial"/>
                        </a:rPr>
                        <a:t>Mediano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80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1280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0,666666667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Técnica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Alto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Seguridad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61950">
                <a:tc>
                  <a:txBody>
                    <a:bodyPr/>
                    <a:lstStyle/>
                    <a:p>
                      <a:pPr algn="l" fontAlgn="ctr"/>
                      <a:r>
                        <a:rPr lang="es-ES" sz="1100" b="0" i="0" u="none" strike="noStrike">
                          <a:solidFill>
                            <a:srgbClr val="002060"/>
                          </a:solidFill>
                          <a:effectLst/>
                          <a:latin typeface="Arial"/>
                        </a:rPr>
                        <a:t>Evaluación / Ejecución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308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2464</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1,283333333</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0" i="0" u="none" strike="noStrike">
                          <a:solidFill>
                            <a:srgbClr val="002060"/>
                          </a:solidFill>
                          <a:effectLst/>
                          <a:latin typeface="Arial"/>
                        </a:rPr>
                        <a:t>Certificación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Soluciones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28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224</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0,116666667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100" b="0" i="0" u="none" strike="noStrike">
                          <a:solidFill>
                            <a:srgbClr val="002060"/>
                          </a:solidFill>
                          <a:effectLst/>
                          <a:latin typeface="Arial"/>
                        </a:rPr>
                        <a:t>                       -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100" b="1" i="0" u="none" strike="noStrike">
                          <a:solidFill>
                            <a:srgbClr val="002060"/>
                          </a:solidFill>
                          <a:effectLst/>
                          <a:latin typeface="Arial"/>
                        </a:rPr>
                        <a:t>Total</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r" fontAlgn="ctr"/>
                      <a:r>
                        <a:rPr lang="es-ES" sz="11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336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9728</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1920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0" i="0" u="none" strike="noStrike">
                          <a:solidFill>
                            <a:srgbClr val="002060"/>
                          </a:solidFill>
                          <a:effectLst/>
                          <a:latin typeface="Arial"/>
                        </a:rPr>
                        <a:t>5,066666667</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100" b="1" i="0" u="none" strike="noStrike">
                          <a:solidFill>
                            <a:srgbClr val="002060"/>
                          </a:solidFill>
                          <a:effectLst/>
                          <a:latin typeface="Arial"/>
                        </a:rPr>
                        <a:t>5</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1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100" b="1" i="0" u="none" strike="noStrike" dirty="0">
                          <a:solidFill>
                            <a:srgbClr val="002060"/>
                          </a:solidFill>
                          <a:effectLst/>
                          <a:latin typeface="Arial"/>
                        </a:rPr>
                        <a:t>    9.888.000,00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3184507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3916923"/>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6</a:t>
            </a:r>
            <a:endParaRPr lang="es-ES" sz="20000" b="1" dirty="0">
              <a:latin typeface="Arial" pitchFamily="34" charset="0"/>
              <a:cs typeface="Arial" pitchFamily="34" charset="0"/>
            </a:endParaRPr>
          </a:p>
          <a:p>
            <a:r>
              <a:rPr lang="es-MX" sz="4800" dirty="0" smtClean="0">
                <a:latin typeface="Arial" pitchFamily="34" charset="0"/>
                <a:cs typeface="Arial" pitchFamily="34" charset="0"/>
              </a:rPr>
              <a:t>Proyectos en marcha</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3228653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23</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Proyectos en marcha</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87243" y="1231803"/>
            <a:ext cx="9935569" cy="307777"/>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endParaRPr lang="es-MX" sz="1400" i="1" kern="0" dirty="0">
              <a:solidFill>
                <a:sysClr val="windowText" lastClr="000000"/>
              </a:solidFill>
              <a:latin typeface="Arial" panose="020B0604020202020204" pitchFamily="34" charset="0"/>
              <a:cs typeface="Arial" panose="020B0604020202020204" pitchFamily="34" charset="0"/>
            </a:endParaRPr>
          </a:p>
        </p:txBody>
      </p:sp>
      <p:sp>
        <p:nvSpPr>
          <p:cNvPr id="3" name="2 Rectángulo"/>
          <p:cNvSpPr/>
          <p:nvPr/>
        </p:nvSpPr>
        <p:spPr>
          <a:xfrm>
            <a:off x="471488" y="1231803"/>
            <a:ext cx="9944100" cy="3539430"/>
          </a:xfrm>
          <a:prstGeom prst="rect">
            <a:avLst/>
          </a:prstGeom>
        </p:spPr>
        <p:txBody>
          <a:bodyPr wrap="square">
            <a:spAutoFit/>
          </a:bodyPr>
          <a:lstStyle/>
          <a:p>
            <a:pPr marL="285750" indent="-285750">
              <a:buClr>
                <a:srgbClr val="00B0F0"/>
              </a:buClr>
              <a:buFont typeface="Wingdings" panose="05000000000000000000" pitchFamily="2" charset="2"/>
              <a:buChar char="Ø"/>
            </a:pPr>
            <a:r>
              <a:rPr lang="es-MX" sz="1400" b="1" dirty="0" smtClean="0">
                <a:latin typeface="Arial" panose="020B0604020202020204" pitchFamily="34" charset="0"/>
                <a:cs typeface="Arial" panose="020B0604020202020204" pitchFamily="34" charset="0"/>
              </a:rPr>
              <a:t>HADR</a:t>
            </a:r>
          </a:p>
          <a:p>
            <a:pPr marL="783377" lvl="1" indent="-285750">
              <a:buClr>
                <a:srgbClr val="00B0F0"/>
              </a:buClr>
              <a:buFont typeface="Wingdings" panose="05000000000000000000" pitchFamily="2" charset="2"/>
              <a:buChar char="ü"/>
            </a:pPr>
            <a:r>
              <a:rPr lang="es-MX" sz="1400" b="1" dirty="0" smtClean="0">
                <a:latin typeface="Arial" panose="020B0604020202020204" pitchFamily="34" charset="0"/>
                <a:cs typeface="Arial" panose="020B0604020202020204" pitchFamily="34" charset="0"/>
              </a:rPr>
              <a:t>Fase 1 (Enero 2019 – Febrero 2019)</a:t>
            </a:r>
          </a:p>
          <a:p>
            <a:pPr marL="1281003" lvl="2" indent="-285750">
              <a:buClr>
                <a:srgbClr val="00B0F0"/>
              </a:buClr>
              <a:buFont typeface="Wingdings" panose="05000000000000000000" pitchFamily="2" charset="2"/>
              <a:buChar char="v"/>
            </a:pPr>
            <a:r>
              <a:rPr lang="es-MX" sz="1400" dirty="0" smtClean="0">
                <a:latin typeface="Arial" panose="020B0604020202020204" pitchFamily="34" charset="0"/>
                <a:cs typeface="Arial" panose="020B0604020202020204" pitchFamily="34" charset="0"/>
              </a:rPr>
              <a:t>Pendiente de definir horas y estimación de equipos de riesgos, </a:t>
            </a:r>
            <a:r>
              <a:rPr lang="es-MX" sz="1400" dirty="0" err="1" smtClean="0">
                <a:latin typeface="Arial" panose="020B0604020202020204" pitchFamily="34" charset="0"/>
                <a:cs typeface="Arial" panose="020B0604020202020204" pitchFamily="34" charset="0"/>
              </a:rPr>
              <a:t>testing</a:t>
            </a:r>
            <a:r>
              <a:rPr lang="es-MX" sz="1400" dirty="0" smtClean="0">
                <a:latin typeface="Arial" panose="020B0604020202020204" pitchFamily="34" charset="0"/>
                <a:cs typeface="Arial" panose="020B0604020202020204" pitchFamily="34" charset="0"/>
              </a:rPr>
              <a:t>, infraestructura</a:t>
            </a:r>
          </a:p>
          <a:p>
            <a:pPr marL="1281003" lvl="2" indent="-285750">
              <a:buClr>
                <a:srgbClr val="00B0F0"/>
              </a:buClr>
              <a:buFont typeface="Wingdings" panose="05000000000000000000" pitchFamily="2" charset="2"/>
              <a:buChar char="v"/>
            </a:pPr>
            <a:r>
              <a:rPr lang="es-MX" sz="1400" dirty="0" smtClean="0">
                <a:latin typeface="Arial" panose="020B0604020202020204" pitchFamily="34" charset="0"/>
                <a:cs typeface="Arial" panose="020B0604020202020204" pitchFamily="34" charset="0"/>
              </a:rPr>
              <a:t>Horas del equipo de arquitectura consideradas</a:t>
            </a:r>
          </a:p>
          <a:p>
            <a:pPr marL="783377" lvl="1" indent="-285750">
              <a:buClr>
                <a:srgbClr val="00B0F0"/>
              </a:buClr>
              <a:buFont typeface="Wingdings" panose="05000000000000000000" pitchFamily="2" charset="2"/>
              <a:buChar char="ü"/>
            </a:pPr>
            <a:r>
              <a:rPr lang="es-MX" sz="1400" b="1" dirty="0" smtClean="0">
                <a:latin typeface="Arial" panose="020B0604020202020204" pitchFamily="34" charset="0"/>
                <a:cs typeface="Arial" panose="020B0604020202020204" pitchFamily="34" charset="0"/>
              </a:rPr>
              <a:t>Fase 2</a:t>
            </a:r>
          </a:p>
          <a:p>
            <a:pPr marL="1281003" lvl="2" indent="-285750">
              <a:buClr>
                <a:srgbClr val="00B0F0"/>
              </a:buClr>
              <a:buFont typeface="Wingdings" panose="05000000000000000000" pitchFamily="2" charset="2"/>
              <a:buChar char="v"/>
            </a:pPr>
            <a:r>
              <a:rPr lang="es-MX" sz="1400" dirty="0" smtClean="0">
                <a:latin typeface="Arial" panose="020B0604020202020204" pitchFamily="34" charset="0"/>
                <a:cs typeface="Arial" panose="020B0604020202020204" pitchFamily="34" charset="0"/>
              </a:rPr>
              <a:t>Pendiente de definir</a:t>
            </a:r>
          </a:p>
          <a:p>
            <a:pPr marL="783377" lvl="1" indent="-285750">
              <a:buClr>
                <a:srgbClr val="00B0F0"/>
              </a:buClr>
              <a:buFont typeface="Wingdings" panose="05000000000000000000" pitchFamily="2" charset="2"/>
              <a:buChar char="ü"/>
            </a:pPr>
            <a:r>
              <a:rPr lang="es-MX" sz="1400" b="1" dirty="0" smtClean="0">
                <a:latin typeface="Arial" panose="020B0604020202020204" pitchFamily="34" charset="0"/>
                <a:cs typeface="Arial" panose="020B0604020202020204" pitchFamily="34" charset="0"/>
              </a:rPr>
              <a:t>Fase 3</a:t>
            </a:r>
          </a:p>
          <a:p>
            <a:pPr marL="1281003" lvl="2" indent="-285750">
              <a:buClr>
                <a:srgbClr val="00B0F0"/>
              </a:buClr>
              <a:buFont typeface="Wingdings" panose="05000000000000000000" pitchFamily="2" charset="2"/>
              <a:buChar char="v"/>
            </a:pPr>
            <a:r>
              <a:rPr lang="es-MX" sz="1400" dirty="0" smtClean="0">
                <a:latin typeface="Arial" panose="020B0604020202020204" pitchFamily="34" charset="0"/>
                <a:cs typeface="Arial" panose="020B0604020202020204" pitchFamily="34" charset="0"/>
              </a:rPr>
              <a:t>Pendiente de definir</a:t>
            </a:r>
            <a:endParaRPr lang="es-MX" sz="1400" dirty="0">
              <a:latin typeface="Arial" panose="020B0604020202020204" pitchFamily="34" charset="0"/>
              <a:cs typeface="Arial" panose="020B0604020202020204" pitchFamily="34" charset="0"/>
            </a:endParaRPr>
          </a:p>
          <a:p>
            <a:pPr>
              <a:buClr>
                <a:srgbClr val="00B0F0"/>
              </a:buClr>
            </a:pPr>
            <a:endParaRPr lang="es-MX" sz="1400" dirty="0">
              <a:latin typeface="Arial" panose="020B0604020202020204" pitchFamily="34" charset="0"/>
              <a:cs typeface="Arial" panose="020B0604020202020204" pitchFamily="34" charset="0"/>
            </a:endParaRPr>
          </a:p>
          <a:p>
            <a:pPr marL="285750" indent="-285750">
              <a:buClr>
                <a:srgbClr val="00B0F0"/>
              </a:buClr>
              <a:buFont typeface="Wingdings" panose="05000000000000000000" pitchFamily="2" charset="2"/>
              <a:buChar char="Ø"/>
            </a:pPr>
            <a:r>
              <a:rPr lang="es-MX" sz="1400" b="1" dirty="0" smtClean="0">
                <a:latin typeface="Arial" panose="020B0604020202020204" pitchFamily="34" charset="0"/>
                <a:cs typeface="Arial" panose="020B0604020202020204" pitchFamily="34" charset="0"/>
              </a:rPr>
              <a:t>Separación de entornos PRE/PRO</a:t>
            </a:r>
          </a:p>
          <a:p>
            <a:pPr marL="783377" lvl="1" indent="-285750">
              <a:buClr>
                <a:srgbClr val="00B0F0"/>
              </a:buClr>
              <a:buFont typeface="Wingdings" panose="05000000000000000000" pitchFamily="2" charset="2"/>
              <a:buChar char="ü"/>
            </a:pPr>
            <a:r>
              <a:rPr lang="es-MX" sz="1400" dirty="0" smtClean="0">
                <a:latin typeface="Arial" panose="020B0604020202020204" pitchFamily="34" charset="0"/>
                <a:cs typeface="Arial" panose="020B0604020202020204" pitchFamily="34" charset="0"/>
              </a:rPr>
              <a:t>El proyecto completo se estima en </a:t>
            </a:r>
            <a:r>
              <a:rPr lang="es-MX" sz="1400" b="1" dirty="0" smtClean="0">
                <a:latin typeface="Arial" panose="020B0604020202020204" pitchFamily="34" charset="0"/>
                <a:cs typeface="Arial" panose="020B0604020202020204" pitchFamily="34" charset="0"/>
              </a:rPr>
              <a:t>273,376 Euros</a:t>
            </a:r>
            <a:r>
              <a:rPr lang="es-MX" sz="1400" dirty="0" smtClean="0">
                <a:latin typeface="Arial" panose="020B0604020202020204" pitchFamily="34" charset="0"/>
                <a:cs typeface="Arial" panose="020B0604020202020204" pitchFamily="34" charset="0"/>
              </a:rPr>
              <a:t>, el proyecto tendrá una duración aproximada de 8 meses</a:t>
            </a:r>
            <a:endParaRPr lang="es-MX" sz="1400" dirty="0">
              <a:latin typeface="Arial" panose="020B0604020202020204" pitchFamily="34" charset="0"/>
              <a:cs typeface="Arial" panose="020B0604020202020204" pitchFamily="34" charset="0"/>
            </a:endParaRPr>
          </a:p>
          <a:p>
            <a:pPr marL="285750" indent="-285750">
              <a:buClr>
                <a:srgbClr val="00B0F0"/>
              </a:buClr>
              <a:buFont typeface="Wingdings" panose="05000000000000000000" pitchFamily="2" charset="2"/>
              <a:buChar char="Ø"/>
            </a:pPr>
            <a:endParaRPr lang="es-MX" sz="1400" b="1" dirty="0">
              <a:latin typeface="Arial" panose="020B0604020202020204" pitchFamily="34" charset="0"/>
              <a:cs typeface="Arial" panose="020B0604020202020204" pitchFamily="34" charset="0"/>
            </a:endParaRPr>
          </a:p>
          <a:p>
            <a:pPr marL="285750" indent="-285750">
              <a:buClr>
                <a:srgbClr val="00B0F0"/>
              </a:buClr>
              <a:buFont typeface="Wingdings" panose="05000000000000000000" pitchFamily="2" charset="2"/>
              <a:buChar char="Ø"/>
            </a:pPr>
            <a:r>
              <a:rPr lang="es-MX" sz="1400" b="1" dirty="0" smtClean="0">
                <a:latin typeface="Arial" panose="020B0604020202020204" pitchFamily="34" charset="0"/>
                <a:cs typeface="Arial" panose="020B0604020202020204" pitchFamily="34" charset="0"/>
              </a:rPr>
              <a:t>Office365</a:t>
            </a:r>
          </a:p>
          <a:p>
            <a:pPr marL="783377" lvl="1" indent="-285750">
              <a:buClr>
                <a:srgbClr val="00B0F0"/>
              </a:buClr>
              <a:buFont typeface="Wingdings" panose="05000000000000000000" pitchFamily="2" charset="2"/>
              <a:buChar char="ü"/>
            </a:pPr>
            <a:r>
              <a:rPr lang="es-MX" sz="1400" b="1" dirty="0" smtClean="0">
                <a:latin typeface="Arial" panose="020B0604020202020204" pitchFamily="34" charset="0"/>
                <a:cs typeface="Arial" panose="020B0604020202020204" pitchFamily="34" charset="0"/>
              </a:rPr>
              <a:t>Pendiente de definir debido a que el proyecto se encuentra en </a:t>
            </a:r>
            <a:r>
              <a:rPr lang="es-MX" sz="1400" b="1" dirty="0" err="1" smtClean="0">
                <a:latin typeface="Arial" panose="020B0604020202020204" pitchFamily="34" charset="0"/>
                <a:cs typeface="Arial" panose="020B0604020202020204" pitchFamily="34" charset="0"/>
              </a:rPr>
              <a:t>StandBy</a:t>
            </a:r>
            <a:r>
              <a:rPr lang="es-MX" sz="1400" b="1" dirty="0">
                <a:latin typeface="Arial" panose="020B0604020202020204" pitchFamily="34" charset="0"/>
                <a:cs typeface="Arial" panose="020B0604020202020204" pitchFamily="34" charset="0"/>
              </a:rPr>
              <a:t> </a:t>
            </a:r>
            <a:r>
              <a:rPr lang="es-MX" sz="1400" b="1" dirty="0" smtClean="0">
                <a:latin typeface="Arial" panose="020B0604020202020204" pitchFamily="34" charset="0"/>
                <a:cs typeface="Arial" panose="020B0604020202020204" pitchFamily="34" charset="0"/>
              </a:rPr>
              <a:t>dado que se tiene una dependencia con la definición de la solución del </a:t>
            </a:r>
            <a:r>
              <a:rPr lang="es-MX" sz="1400" b="1" dirty="0" err="1" smtClean="0">
                <a:latin typeface="Arial" panose="020B0604020202020204" pitchFamily="34" charset="0"/>
                <a:cs typeface="Arial" panose="020B0604020202020204" pitchFamily="34" charset="0"/>
              </a:rPr>
              <a:t>exchange</a:t>
            </a:r>
            <a:r>
              <a:rPr lang="es-MX" sz="1400" b="1" dirty="0" smtClean="0">
                <a:latin typeface="Arial" panose="020B0604020202020204" pitchFamily="34" charset="0"/>
                <a:cs typeface="Arial" panose="020B0604020202020204" pitchFamily="34" charset="0"/>
              </a:rPr>
              <a:t> local entre otro puntos</a:t>
            </a:r>
            <a:endParaRPr lang="es-ES" sz="1400" dirty="0">
              <a:latin typeface="Arial" panose="020B0604020202020204" pitchFamily="34" charset="0"/>
              <a:cs typeface="Arial" panose="020B0604020202020204" pitchFamily="34" charset="0"/>
            </a:endParaRPr>
          </a:p>
          <a:p>
            <a:pPr marL="783377" lvl="1" indent="-285750">
              <a:buClr>
                <a:srgbClr val="00B0F0"/>
              </a:buClr>
              <a:buFont typeface="Wingdings" panose="05000000000000000000" pitchFamily="2" charset="2"/>
              <a:buChar char="ü"/>
            </a:pPr>
            <a:endParaRPr lang="es-MX" sz="1400" b="1" dirty="0" smtClean="0">
              <a:latin typeface="Arial" panose="020B0604020202020204" pitchFamily="34" charset="0"/>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574449867"/>
              </p:ext>
            </p:extLst>
          </p:nvPr>
        </p:nvGraphicFramePr>
        <p:xfrm>
          <a:off x="1011236" y="4941887"/>
          <a:ext cx="8750300" cy="1924050"/>
        </p:xfrm>
        <a:graphic>
          <a:graphicData uri="http://schemas.openxmlformats.org/drawingml/2006/table">
            <a:tbl>
              <a:tblPr/>
              <a:tblGrid>
                <a:gridCol w="762000"/>
                <a:gridCol w="762000"/>
                <a:gridCol w="1676400"/>
                <a:gridCol w="1676400"/>
                <a:gridCol w="2692400"/>
                <a:gridCol w="1181100"/>
              </a:tblGrid>
              <a:tr h="190500">
                <a:tc>
                  <a:txBody>
                    <a:bodyPr/>
                    <a:lstStyle/>
                    <a:p>
                      <a:pPr algn="l" fontAlgn="ctr"/>
                      <a:r>
                        <a:rPr lang="es-ES" sz="1100" b="1" i="0" u="none" strike="noStrike">
                          <a:solidFill>
                            <a:srgbClr val="FFFFFF"/>
                          </a:solidFill>
                          <a:effectLst/>
                          <a:latin typeface="Arial"/>
                        </a:rPr>
                        <a:t>Proyecto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Fase</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Duración estimada 2019</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Comentarios adicionales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Presupuesto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485775">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Febrero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Raymundo Landa Mayorga / Gustavo A Rodríguez Cabo H</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Horas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    583.840,00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Febrero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Horas equipos involucrados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Junio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3</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1"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1"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485775">
                <a:tc>
                  <a:txBody>
                    <a:bodyPr/>
                    <a:lstStyle/>
                    <a:p>
                      <a:pPr algn="l" fontAlgn="ctr"/>
                      <a:r>
                        <a:rPr lang="es-ES" sz="1000" b="0" i="0" u="none" strike="noStrike">
                          <a:solidFill>
                            <a:srgbClr val="002060"/>
                          </a:solidFill>
                          <a:effectLst/>
                          <a:latin typeface="Arial"/>
                        </a:rPr>
                        <a:t>PRE/PRO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Completo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Agosto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Raymundo Landa Mayorga / Gustavo A Rodríguez Cabo H</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Proyecto completo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 €          273.376,00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Office 365</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Junio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00206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66781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4655587"/>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7</a:t>
            </a:r>
            <a:endParaRPr lang="es-ES" sz="20000" b="1" dirty="0">
              <a:latin typeface="Arial" pitchFamily="34" charset="0"/>
              <a:cs typeface="Arial" pitchFamily="34" charset="0"/>
            </a:endParaRPr>
          </a:p>
          <a:p>
            <a:r>
              <a:rPr lang="es-MX" sz="4800" dirty="0" smtClean="0">
                <a:latin typeface="Arial" pitchFamily="34" charset="0"/>
                <a:cs typeface="Arial" pitchFamily="34" charset="0"/>
              </a:rPr>
              <a:t>Soporte </a:t>
            </a:r>
            <a:r>
              <a:rPr lang="es-MX" sz="4800" dirty="0" smtClean="0">
                <a:latin typeface="Arial" pitchFamily="34" charset="0"/>
                <a:cs typeface="Arial" pitchFamily="34" charset="0"/>
              </a:rPr>
              <a:t>Proteo4 (</a:t>
            </a:r>
            <a:r>
              <a:rPr lang="es-MX" sz="4800" dirty="0" err="1" smtClean="0">
                <a:latin typeface="Arial" pitchFamily="34" charset="0"/>
                <a:cs typeface="Arial" pitchFamily="34" charset="0"/>
              </a:rPr>
              <a:t>Backend</a:t>
            </a:r>
            <a:r>
              <a:rPr lang="es-MX" sz="4800" dirty="0" smtClean="0">
                <a:latin typeface="Arial" pitchFamily="34" charset="0"/>
                <a:cs typeface="Arial" pitchFamily="34" charset="0"/>
              </a:rPr>
              <a:t>) </a:t>
            </a:r>
            <a:r>
              <a:rPr lang="es-MX" sz="4800" dirty="0" smtClean="0">
                <a:latin typeface="Arial" pitchFamily="34" charset="0"/>
                <a:cs typeface="Arial" pitchFamily="34" charset="0"/>
              </a:rPr>
              <a:t>y Arquitectura </a:t>
            </a:r>
            <a:r>
              <a:rPr lang="es-MX" sz="4800" dirty="0" err="1">
                <a:latin typeface="Arial" pitchFamily="34" charset="0"/>
                <a:cs typeface="Arial" pitchFamily="34" charset="0"/>
              </a:rPr>
              <a:t>O</a:t>
            </a:r>
            <a:r>
              <a:rPr lang="es-MX" sz="4800" dirty="0" err="1" smtClean="0">
                <a:latin typeface="Arial" pitchFamily="34" charset="0"/>
                <a:cs typeface="Arial" pitchFamily="34" charset="0"/>
              </a:rPr>
              <a:t>ngoing</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208725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25</a:t>
            </a:fld>
            <a:endParaRPr lang="es-ES" dirty="0">
              <a:latin typeface="Arial" pitchFamily="34" charset="0"/>
              <a:cs typeface="Arial" pitchFamily="34" charset="0"/>
            </a:endParaRPr>
          </a:p>
        </p:txBody>
      </p:sp>
      <p:sp>
        <p:nvSpPr>
          <p:cNvPr id="31" name="CuadroTexto 3"/>
          <p:cNvSpPr txBox="1"/>
          <p:nvPr/>
        </p:nvSpPr>
        <p:spPr>
          <a:xfrm>
            <a:off x="746415" y="566900"/>
            <a:ext cx="8131392" cy="861774"/>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Soporte </a:t>
            </a:r>
            <a:r>
              <a:rPr lang="es-MX" sz="2800" b="1" dirty="0" smtClean="0">
                <a:latin typeface="Arial" pitchFamily="34" charset="0"/>
                <a:cs typeface="Arial" pitchFamily="34" charset="0"/>
              </a:rPr>
              <a:t>Proteo4 (</a:t>
            </a:r>
            <a:r>
              <a:rPr lang="es-MX" sz="2800" b="1" dirty="0" err="1" smtClean="0">
                <a:latin typeface="Arial" pitchFamily="34" charset="0"/>
                <a:cs typeface="Arial" pitchFamily="34" charset="0"/>
              </a:rPr>
              <a:t>Backend</a:t>
            </a:r>
            <a:r>
              <a:rPr lang="es-MX" sz="2800" b="1" dirty="0" smtClean="0">
                <a:latin typeface="Arial" pitchFamily="34" charset="0"/>
                <a:cs typeface="Arial" pitchFamily="34" charset="0"/>
              </a:rPr>
              <a:t>) </a:t>
            </a:r>
            <a:r>
              <a:rPr lang="es-MX" sz="2800" b="1" dirty="0" smtClean="0">
                <a:latin typeface="Arial" pitchFamily="34" charset="0"/>
                <a:cs typeface="Arial" pitchFamily="34" charset="0"/>
              </a:rPr>
              <a:t>y Arquitectura </a:t>
            </a:r>
            <a:r>
              <a:rPr lang="es-MX" sz="2800" b="1" dirty="0" err="1" smtClean="0">
                <a:latin typeface="Arial" pitchFamily="34" charset="0"/>
                <a:cs typeface="Arial" pitchFamily="34" charset="0"/>
              </a:rPr>
              <a:t>Ongoing</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87243" y="1231803"/>
            <a:ext cx="9935569" cy="307777"/>
          </a:xfrm>
          <a:prstGeom prst="rect">
            <a:avLst/>
          </a:prstGeom>
          <a:noFill/>
          <a:ln w="6350">
            <a:noFill/>
            <a:miter lim="800000"/>
            <a:headEnd/>
            <a:tailEnd/>
          </a:ln>
          <a:effectLst/>
        </p:spPr>
        <p:txBody>
          <a:bodyPr wrap="square" lIns="45720" rIns="45720">
            <a:spAutoFit/>
          </a:bodyPr>
          <a:lstStyle/>
          <a:p>
            <a:pPr marL="285750" indent="-285750" algn="just">
              <a:spcBef>
                <a:spcPct val="30000"/>
              </a:spcBef>
              <a:buClr>
                <a:srgbClr val="00B0F0"/>
              </a:buClr>
              <a:buFont typeface="Wingdings" panose="05000000000000000000" pitchFamily="2" charset="2"/>
              <a:buChar char="Ø"/>
              <a:defRPr/>
            </a:pPr>
            <a:endParaRPr lang="es-MX" sz="1400" i="1" kern="0" dirty="0">
              <a:solidFill>
                <a:sysClr val="windowText" lastClr="000000"/>
              </a:solidFill>
              <a:latin typeface="Arial" panose="020B0604020202020204" pitchFamily="34" charset="0"/>
              <a:cs typeface="Arial" panose="020B0604020202020204" pitchFamily="34" charset="0"/>
            </a:endParaRPr>
          </a:p>
        </p:txBody>
      </p:sp>
      <p:sp>
        <p:nvSpPr>
          <p:cNvPr id="3" name="2 Rectángulo"/>
          <p:cNvSpPr/>
          <p:nvPr/>
        </p:nvSpPr>
        <p:spPr>
          <a:xfrm>
            <a:off x="471488" y="1546139"/>
            <a:ext cx="9944100" cy="3970318"/>
          </a:xfrm>
          <a:prstGeom prst="rect">
            <a:avLst/>
          </a:prstGeom>
        </p:spPr>
        <p:txBody>
          <a:bodyPr wrap="square">
            <a:spAutoFit/>
          </a:bodyPr>
          <a:lstStyle/>
          <a:p>
            <a:pPr marL="285750" indent="-285750">
              <a:buClr>
                <a:srgbClr val="00B0F0"/>
              </a:buClr>
              <a:buFont typeface="Wingdings" panose="05000000000000000000" pitchFamily="2" charset="2"/>
              <a:buChar char="Ø"/>
            </a:pPr>
            <a:r>
              <a:rPr lang="es-ES" sz="1400" dirty="0">
                <a:latin typeface="Arial" panose="020B0604020202020204" pitchFamily="34" charset="0"/>
                <a:cs typeface="Arial" panose="020B0604020202020204" pitchFamily="34" charset="0"/>
              </a:rPr>
              <a:t>Como parte de la planeación 2019 es necesario </a:t>
            </a:r>
            <a:r>
              <a:rPr lang="es-ES" sz="1400" dirty="0" smtClean="0">
                <a:latin typeface="Arial" panose="020B0604020202020204" pitchFamily="34" charset="0"/>
                <a:cs typeface="Arial" panose="020B0604020202020204" pitchFamily="34" charset="0"/>
              </a:rPr>
              <a:t>revisar el modelo de colaboración entre el equipo de México y España, así </a:t>
            </a:r>
            <a:r>
              <a:rPr lang="es-ES" sz="1400" dirty="0">
                <a:latin typeface="Arial" panose="020B0604020202020204" pitchFamily="34" charset="0"/>
                <a:cs typeface="Arial" panose="020B0604020202020204" pitchFamily="34" charset="0"/>
              </a:rPr>
              <a:t>como el presupuesto </a:t>
            </a:r>
            <a:r>
              <a:rPr lang="es-ES" sz="1400" dirty="0" smtClean="0">
                <a:latin typeface="Arial" panose="020B0604020202020204" pitchFamily="34" charset="0"/>
                <a:cs typeface="Arial" panose="020B0604020202020204" pitchFamily="34" charset="0"/>
              </a:rPr>
              <a:t>requerido. </a:t>
            </a:r>
            <a:r>
              <a:rPr lang="es-ES" sz="1400" b="1" dirty="0" smtClean="0">
                <a:solidFill>
                  <a:srgbClr val="FF0000"/>
                </a:solidFill>
                <a:latin typeface="Arial" panose="020B0604020202020204" pitchFamily="34" charset="0"/>
                <a:cs typeface="Arial" panose="020B0604020202020204" pitchFamily="34" charset="0"/>
              </a:rPr>
              <a:t>Se debe cerrar como será le gestión, el costo y la forma de pago al recurso de España (Costo fijo o por horas)</a:t>
            </a:r>
          </a:p>
          <a:p>
            <a:pPr>
              <a:buClr>
                <a:srgbClr val="00B0F0"/>
              </a:buClr>
            </a:pPr>
            <a:endParaRPr lang="es-MX" sz="1400" dirty="0">
              <a:latin typeface="Arial" panose="020B0604020202020204" pitchFamily="34" charset="0"/>
              <a:cs typeface="Arial" panose="020B0604020202020204" pitchFamily="34" charset="0"/>
            </a:endParaRPr>
          </a:p>
          <a:p>
            <a:pPr marL="285750" indent="-285750">
              <a:buClr>
                <a:srgbClr val="00B0F0"/>
              </a:buClr>
              <a:buFont typeface="Wingdings" panose="05000000000000000000" pitchFamily="2" charset="2"/>
              <a:buChar char="Ø"/>
            </a:pPr>
            <a:r>
              <a:rPr lang="es-MX" sz="1400" b="1" dirty="0" smtClean="0">
                <a:latin typeface="Arial" panose="020B0604020202020204" pitchFamily="34" charset="0"/>
                <a:cs typeface="Arial" panose="020B0604020202020204" pitchFamily="34" charset="0"/>
              </a:rPr>
              <a:t>Propuesta</a:t>
            </a:r>
            <a:endParaRPr lang="es-ES" sz="1400" b="1" dirty="0">
              <a:latin typeface="Arial" panose="020B0604020202020204" pitchFamily="34" charset="0"/>
              <a:cs typeface="Arial" panose="020B0604020202020204" pitchFamily="34" charset="0"/>
            </a:endParaRPr>
          </a:p>
          <a:p>
            <a:pPr marL="783377" lvl="1" indent="-285750">
              <a:buClr>
                <a:srgbClr val="00B0F0"/>
              </a:buClr>
              <a:buFont typeface="Wingdings" panose="05000000000000000000" pitchFamily="2" charset="2"/>
              <a:buChar char="ü"/>
            </a:pPr>
            <a:r>
              <a:rPr lang="es-ES" sz="1400" dirty="0">
                <a:latin typeface="Arial" panose="020B0604020202020204" pitchFamily="34" charset="0"/>
                <a:cs typeface="Arial" panose="020B0604020202020204" pitchFamily="34" charset="0"/>
              </a:rPr>
              <a:t>Soporte arquitectura proteo microservicios en conjunto:</a:t>
            </a:r>
          </a:p>
          <a:p>
            <a:pPr lvl="2">
              <a:buClr>
                <a:srgbClr val="00B0F0"/>
              </a:buClr>
            </a:pPr>
            <a:r>
              <a:rPr lang="es-ES" sz="1400" dirty="0">
                <a:latin typeface="Arial" panose="020B0604020202020204" pitchFamily="34" charset="0"/>
                <a:cs typeface="Arial" panose="020B0604020202020204" pitchFamily="34" charset="0"/>
              </a:rPr>
              <a:t>1 FTE Mx</a:t>
            </a:r>
          </a:p>
          <a:p>
            <a:pPr lvl="2">
              <a:buClr>
                <a:srgbClr val="00B0F0"/>
              </a:buClr>
            </a:pPr>
            <a:r>
              <a:rPr lang="es-ES" sz="1400" dirty="0">
                <a:latin typeface="Arial" panose="020B0604020202020204" pitchFamily="34" charset="0"/>
                <a:cs typeface="Arial" panose="020B0604020202020204" pitchFamily="34" charset="0"/>
              </a:rPr>
              <a:t>1 FTE </a:t>
            </a:r>
            <a:r>
              <a:rPr lang="es-ES" sz="1400" dirty="0" smtClean="0">
                <a:latin typeface="Arial" panose="020B0604020202020204" pitchFamily="34" charset="0"/>
                <a:cs typeface="Arial" panose="020B0604020202020204" pitchFamily="34" charset="0"/>
              </a:rPr>
              <a:t>España</a:t>
            </a:r>
          </a:p>
          <a:p>
            <a:pPr>
              <a:buClr>
                <a:srgbClr val="00B0F0"/>
              </a:buClr>
            </a:pPr>
            <a:endParaRPr lang="es-ES" sz="1400" dirty="0" smtClean="0">
              <a:latin typeface="Arial" panose="020B0604020202020204" pitchFamily="34" charset="0"/>
              <a:cs typeface="Arial" panose="020B0604020202020204" pitchFamily="34" charset="0"/>
            </a:endParaRPr>
          </a:p>
          <a:p>
            <a:pPr marL="783377" lvl="1" indent="-285750">
              <a:buClr>
                <a:srgbClr val="00B0F0"/>
              </a:buClr>
              <a:buFont typeface="Wingdings" panose="05000000000000000000" pitchFamily="2" charset="2"/>
              <a:buChar char="ü"/>
            </a:pPr>
            <a:r>
              <a:rPr lang="es-ES" sz="1400" dirty="0" smtClean="0">
                <a:latin typeface="Arial" panose="020B0604020202020204" pitchFamily="34" charset="0"/>
                <a:cs typeface="Arial" panose="020B0604020202020204" pitchFamily="34" charset="0"/>
              </a:rPr>
              <a:t>Beneficios</a:t>
            </a:r>
            <a:r>
              <a:rPr lang="es-ES" sz="1400" dirty="0">
                <a:latin typeface="Arial" panose="020B0604020202020204" pitchFamily="34" charset="0"/>
                <a:cs typeface="Arial" panose="020B0604020202020204" pitchFamily="34" charset="0"/>
              </a:rPr>
              <a:t>: </a:t>
            </a:r>
            <a:endParaRPr lang="es-ES" sz="1400" dirty="0" smtClean="0">
              <a:latin typeface="Arial" panose="020B0604020202020204" pitchFamily="34" charset="0"/>
              <a:cs typeface="Arial" panose="020B0604020202020204" pitchFamily="34" charset="0"/>
            </a:endParaRPr>
          </a:p>
          <a:p>
            <a:pPr marL="1281003" lvl="2" indent="-285750">
              <a:buClr>
                <a:srgbClr val="00B0F0"/>
              </a:buClr>
              <a:buFont typeface="Wingdings" panose="05000000000000000000" pitchFamily="2" charset="2"/>
              <a:buChar char="v"/>
            </a:pPr>
            <a:r>
              <a:rPr lang="es-ES" sz="1400" dirty="0" smtClean="0">
                <a:latin typeface="Arial" panose="020B0604020202020204" pitchFamily="34" charset="0"/>
                <a:cs typeface="Arial" panose="020B0604020202020204" pitchFamily="34" charset="0"/>
              </a:rPr>
              <a:t>Aprovechar </a:t>
            </a:r>
            <a:r>
              <a:rPr lang="es-ES" sz="1400" dirty="0">
                <a:latin typeface="Arial" panose="020B0604020202020204" pitchFamily="34" charset="0"/>
                <a:cs typeface="Arial" panose="020B0604020202020204" pitchFamily="34" charset="0"/>
              </a:rPr>
              <a:t>sinergias de evoluciones de proteo a nivel </a:t>
            </a:r>
            <a:r>
              <a:rPr lang="es-ES" sz="1400" dirty="0" smtClean="0">
                <a:latin typeface="Arial" panose="020B0604020202020204" pitchFamily="34" charset="0"/>
                <a:cs typeface="Arial" panose="020B0604020202020204" pitchFamily="34" charset="0"/>
              </a:rPr>
              <a:t>global</a:t>
            </a:r>
          </a:p>
          <a:p>
            <a:pPr marL="1281003" lvl="2" indent="-285750">
              <a:buClr>
                <a:srgbClr val="00B0F0"/>
              </a:buClr>
              <a:buFont typeface="Wingdings" panose="05000000000000000000" pitchFamily="2" charset="2"/>
              <a:buChar char="v"/>
            </a:pPr>
            <a:r>
              <a:rPr lang="es-ES" sz="1400" dirty="0" smtClean="0">
                <a:latin typeface="Arial" panose="020B0604020202020204" pitchFamily="34" charset="0"/>
                <a:cs typeface="Arial" panose="020B0604020202020204" pitchFamily="34" charset="0"/>
              </a:rPr>
              <a:t>Aprovechar </a:t>
            </a:r>
            <a:r>
              <a:rPr lang="es-ES" sz="1400" dirty="0">
                <a:latin typeface="Arial" panose="020B0604020202020204" pitchFamily="34" charset="0"/>
                <a:cs typeface="Arial" panose="020B0604020202020204" pitchFamily="34" charset="0"/>
              </a:rPr>
              <a:t>lecciones aprendidas de problemáticas sucedidas en otras entidades, se esperaría tener acceso a </a:t>
            </a:r>
            <a:r>
              <a:rPr lang="es-ES" sz="1400" dirty="0" smtClean="0">
                <a:latin typeface="Arial" panose="020B0604020202020204" pitchFamily="34" charset="0"/>
                <a:cs typeface="Arial" panose="020B0604020202020204" pitchFamily="34" charset="0"/>
              </a:rPr>
              <a:t>BD </a:t>
            </a:r>
            <a:r>
              <a:rPr lang="es-ES" sz="1400" dirty="0">
                <a:latin typeface="Arial" panose="020B0604020202020204" pitchFamily="34" charset="0"/>
                <a:cs typeface="Arial" panose="020B0604020202020204" pitchFamily="34" charset="0"/>
              </a:rPr>
              <a:t>de conocimientos de problemáticas </a:t>
            </a:r>
            <a:r>
              <a:rPr lang="es-ES" sz="1400" dirty="0" smtClean="0">
                <a:latin typeface="Arial" panose="020B0604020202020204" pitchFamily="34" charset="0"/>
                <a:cs typeface="Arial" panose="020B0604020202020204" pitchFamily="34" charset="0"/>
              </a:rPr>
              <a:t>pasadas</a:t>
            </a:r>
          </a:p>
          <a:p>
            <a:pPr marL="1281003" lvl="2" indent="-285750">
              <a:buClr>
                <a:srgbClr val="00B0F0"/>
              </a:buClr>
              <a:buFont typeface="Wingdings" panose="05000000000000000000" pitchFamily="2" charset="2"/>
              <a:buChar char="v"/>
            </a:pPr>
            <a:r>
              <a:rPr lang="es-ES" sz="1400" dirty="0" smtClean="0">
                <a:latin typeface="Arial" panose="020B0604020202020204" pitchFamily="34" charset="0"/>
                <a:cs typeface="Arial" panose="020B0604020202020204" pitchFamily="34" charset="0"/>
              </a:rPr>
              <a:t>Este </a:t>
            </a:r>
            <a:r>
              <a:rPr lang="es-ES" sz="1400" dirty="0">
                <a:latin typeface="Arial" panose="020B0604020202020204" pitchFamily="34" charset="0"/>
                <a:cs typeface="Arial" panose="020B0604020202020204" pitchFamily="34" charset="0"/>
              </a:rPr>
              <a:t>modelo solo abordaría mejoras que se puedan realizar en los tiempos en los cuales no se tengan incidentes o solicitudes de soporte en el </a:t>
            </a:r>
            <a:r>
              <a:rPr lang="es-ES" sz="1400" dirty="0" err="1" smtClean="0">
                <a:latin typeface="Arial" panose="020B0604020202020204" pitchFamily="34" charset="0"/>
                <a:cs typeface="Arial" panose="020B0604020202020204" pitchFamily="34" charset="0"/>
              </a:rPr>
              <a:t>backlog</a:t>
            </a:r>
            <a:endParaRPr lang="es-ES" sz="1400" dirty="0">
              <a:latin typeface="Arial" panose="020B0604020202020204" pitchFamily="34" charset="0"/>
              <a:cs typeface="Arial" panose="020B0604020202020204" pitchFamily="34" charset="0"/>
            </a:endParaRPr>
          </a:p>
          <a:p>
            <a:pPr marL="1281003" lvl="2" indent="-285750">
              <a:buClr>
                <a:srgbClr val="00B0F0"/>
              </a:buClr>
              <a:buFont typeface="Wingdings" panose="05000000000000000000" pitchFamily="2" charset="2"/>
              <a:buChar char="v"/>
            </a:pPr>
            <a:r>
              <a:rPr lang="es-ES" sz="1400" dirty="0" smtClean="0">
                <a:latin typeface="Arial" panose="020B0604020202020204" pitchFamily="34" charset="0"/>
                <a:cs typeface="Arial" panose="020B0604020202020204" pitchFamily="34" charset="0"/>
              </a:rPr>
              <a:t>Las </a:t>
            </a:r>
            <a:r>
              <a:rPr lang="es-ES" sz="1400" dirty="0">
                <a:latin typeface="Arial" panose="020B0604020202020204" pitchFamily="34" charset="0"/>
                <a:cs typeface="Arial" panose="020B0604020202020204" pitchFamily="34" charset="0"/>
              </a:rPr>
              <a:t>evoluciones mayores se abordarían en base a proyectos de IT4IT en donde se plantearían mejoras mayores (en base a estimación </a:t>
            </a:r>
            <a:r>
              <a:rPr lang="es-ES" sz="1400" dirty="0" smtClean="0">
                <a:latin typeface="Arial" panose="020B0604020202020204" pitchFamily="34" charset="0"/>
                <a:cs typeface="Arial" panose="020B0604020202020204" pitchFamily="34" charset="0"/>
              </a:rPr>
              <a:t>previa)</a:t>
            </a:r>
          </a:p>
          <a:p>
            <a:pPr marL="1281003" lvl="2" indent="-285750">
              <a:buClr>
                <a:srgbClr val="00B0F0"/>
              </a:buClr>
              <a:buFont typeface="Wingdings" panose="05000000000000000000" pitchFamily="2" charset="2"/>
              <a:buChar char="v"/>
            </a:pPr>
            <a:r>
              <a:rPr lang="es-ES" sz="1400" dirty="0" smtClean="0">
                <a:latin typeface="Arial" panose="020B0604020202020204" pitchFamily="34" charset="0"/>
                <a:cs typeface="Arial" panose="020B0604020202020204" pitchFamily="34" charset="0"/>
              </a:rPr>
              <a:t>l </a:t>
            </a:r>
            <a:r>
              <a:rPr lang="es-ES" sz="1400" dirty="0">
                <a:latin typeface="Arial" panose="020B0604020202020204" pitchFamily="34" charset="0"/>
                <a:cs typeface="Arial" panose="020B0604020202020204" pitchFamily="34" charset="0"/>
              </a:rPr>
              <a:t>soporte productivo seria L3 para Sabadell Mx, el mismo se brindaría entre ambas personas</a:t>
            </a:r>
          </a:p>
        </p:txBody>
      </p:sp>
      <p:graphicFrame>
        <p:nvGraphicFramePr>
          <p:cNvPr id="2" name="1 Tabla"/>
          <p:cNvGraphicFramePr>
            <a:graphicFrameLocks noGrp="1"/>
          </p:cNvGraphicFramePr>
          <p:nvPr>
            <p:extLst>
              <p:ext uri="{D42A27DB-BD31-4B8C-83A1-F6EECF244321}">
                <p14:modId xmlns:p14="http://schemas.microsoft.com/office/powerpoint/2010/main" val="359375216"/>
              </p:ext>
            </p:extLst>
          </p:nvPr>
        </p:nvGraphicFramePr>
        <p:xfrm>
          <a:off x="2143919" y="5823025"/>
          <a:ext cx="6400799" cy="1162050"/>
        </p:xfrm>
        <a:graphic>
          <a:graphicData uri="http://schemas.openxmlformats.org/drawingml/2006/table">
            <a:tbl>
              <a:tblPr/>
              <a:tblGrid>
                <a:gridCol w="901253"/>
                <a:gridCol w="837784"/>
                <a:gridCol w="761622"/>
                <a:gridCol w="761622"/>
                <a:gridCol w="904426"/>
                <a:gridCol w="952028"/>
                <a:gridCol w="1282064"/>
              </a:tblGrid>
              <a:tr h="323850">
                <a:tc>
                  <a:txBody>
                    <a:bodyPr/>
                    <a:lstStyle/>
                    <a:p>
                      <a:pPr algn="l" fontAlgn="ctr"/>
                      <a:r>
                        <a:rPr lang="es-ES" sz="1000" b="1" i="0" u="none" strike="noStrike">
                          <a:solidFill>
                            <a:srgbClr val="FFFFFF"/>
                          </a:solidFill>
                          <a:effectLst/>
                          <a:latin typeface="Arial"/>
                        </a:rPr>
                        <a:t># Arquitectos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000" b="1" i="0" u="none" strike="noStrike">
                          <a:solidFill>
                            <a:srgbClr val="FFFFFF"/>
                          </a:solidFill>
                          <a:effectLst/>
                          <a:latin typeface="Arial"/>
                        </a:rPr>
                        <a:t>Tipo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000" b="1" i="0" u="none" strike="noStrike">
                          <a:solidFill>
                            <a:srgbClr val="FFFFFF"/>
                          </a:solidFill>
                          <a:effectLst/>
                          <a:latin typeface="Arial"/>
                        </a:rPr>
                        <a:t>Meses de apoyo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Horas por mes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Costo por hora (Euros)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Costo por hora (MXN)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000" b="1" i="0" u="none" strike="noStrike">
                          <a:solidFill>
                            <a:srgbClr val="FFFFFF"/>
                          </a:solidFill>
                          <a:effectLst/>
                          <a:latin typeface="Arial"/>
                        </a:rPr>
                        <a:t>Total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323850">
                <a:tc>
                  <a:txBody>
                    <a:bodyPr/>
                    <a:lstStyle/>
                    <a:p>
                      <a:pPr algn="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l" fontAlgn="ctr"/>
                      <a:r>
                        <a:rPr lang="es-ES" sz="1000" b="0" i="0" u="none" strike="noStrike">
                          <a:solidFill>
                            <a:srgbClr val="002060"/>
                          </a:solidFill>
                          <a:effectLst/>
                          <a:latin typeface="Arial"/>
                        </a:rPr>
                        <a:t>Técnica (España)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ctr" fontAlgn="ctr"/>
                      <a:r>
                        <a:rPr lang="es-ES" sz="10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ctr" fontAlgn="ctr"/>
                      <a:r>
                        <a:rPr lang="es-ES" sz="10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ctr" fontAlgn="ctr"/>
                      <a:r>
                        <a:rPr lang="es-ES" sz="10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r>
              <a:tr h="323850">
                <a:tc>
                  <a:txBody>
                    <a:bodyPr/>
                    <a:lstStyle/>
                    <a:p>
                      <a:pPr algn="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Técnica (México)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160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N/A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1.030,00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r" fontAlgn="ctr"/>
                      <a:r>
                        <a:rPr lang="es-ES" sz="1000" b="1" i="0" u="none" strike="noStrike">
                          <a:solidFill>
                            <a:srgbClr val="002060"/>
                          </a:solidFill>
                          <a:effectLst/>
                          <a:latin typeface="Arial"/>
                        </a:rPr>
                        <a:t>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002060"/>
                          </a:solidFill>
                          <a:effectLst/>
                          <a:latin typeface="Arial"/>
                        </a:rPr>
                        <a:t>    3.955.200,00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448711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3916923"/>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8</a:t>
            </a:r>
            <a:endParaRPr lang="es-ES" sz="20000" b="1" dirty="0">
              <a:latin typeface="Arial" pitchFamily="34" charset="0"/>
              <a:cs typeface="Arial" pitchFamily="34" charset="0"/>
            </a:endParaRPr>
          </a:p>
          <a:p>
            <a:r>
              <a:rPr lang="es-MX" sz="4800" dirty="0" smtClean="0">
                <a:latin typeface="Arial" pitchFamily="34" charset="0"/>
                <a:cs typeface="Arial" pitchFamily="34" charset="0"/>
              </a:rPr>
              <a:t>Resumen y consideraciones</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2268392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27</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Resumen y consideraciones</a:t>
            </a:r>
            <a:endParaRPr lang="es-ES" sz="2800" b="1" dirty="0">
              <a:latin typeface="Arial" pitchFamily="34" charset="0"/>
              <a:cs typeface="Arial" pitchFamily="34" charset="0"/>
            </a:endParaRPr>
          </a:p>
        </p:txBody>
      </p:sp>
      <p:sp>
        <p:nvSpPr>
          <p:cNvPr id="13" name="Rectangle 10"/>
          <p:cNvSpPr>
            <a:spLocks noChangeArrowheads="1"/>
          </p:cNvSpPr>
          <p:nvPr/>
        </p:nvSpPr>
        <p:spPr bwMode="auto">
          <a:xfrm>
            <a:off x="144363" y="1082442"/>
            <a:ext cx="4670520" cy="523220"/>
          </a:xfrm>
          <a:prstGeom prst="rect">
            <a:avLst/>
          </a:prstGeom>
          <a:noFill/>
          <a:ln w="6350">
            <a:noFill/>
            <a:miter lim="800000"/>
            <a:headEnd/>
            <a:tailEnd/>
          </a:ln>
          <a:effectLst/>
        </p:spPr>
        <p:txBody>
          <a:bodyPr wrap="square" lIns="45720" rIns="45720">
            <a:spAutoFit/>
          </a:bodyPr>
          <a:lstStyle/>
          <a:p>
            <a:pPr marL="285750" indent="-285750">
              <a:spcBef>
                <a:spcPct val="30000"/>
              </a:spcBef>
              <a:buClr>
                <a:srgbClr val="00B0F0"/>
              </a:buClr>
              <a:buFont typeface="Wingdings" panose="05000000000000000000" pitchFamily="2" charset="2"/>
              <a:buChar char="v"/>
              <a:defRPr/>
            </a:pPr>
            <a:r>
              <a:rPr lang="es-MX" sz="1400" kern="0" dirty="0" smtClean="0">
                <a:solidFill>
                  <a:sysClr val="windowText" lastClr="000000"/>
                </a:solidFill>
                <a:latin typeface="Arial" panose="020B0604020202020204" pitchFamily="34" charset="0"/>
                <a:cs typeface="Arial" panose="020B0604020202020204" pitchFamily="34" charset="0"/>
              </a:rPr>
              <a:t>Propuesta 1 (Alcance final para proyectos ágiles y diseño de solución en todos los proyectos</a:t>
            </a:r>
            <a:r>
              <a:rPr lang="es-MX" sz="1400" b="1" kern="0" dirty="0" smtClean="0">
                <a:solidFill>
                  <a:sysClr val="windowText" lastClr="000000"/>
                </a:solidFill>
                <a:latin typeface="Arial" panose="020B0604020202020204" pitchFamily="34" charset="0"/>
                <a:cs typeface="Arial" panose="020B0604020202020204" pitchFamily="34" charset="0"/>
              </a:rPr>
              <a:t>)</a:t>
            </a:r>
          </a:p>
        </p:txBody>
      </p:sp>
      <p:sp>
        <p:nvSpPr>
          <p:cNvPr id="14" name="Rectangle 10"/>
          <p:cNvSpPr>
            <a:spLocks noChangeArrowheads="1"/>
          </p:cNvSpPr>
          <p:nvPr/>
        </p:nvSpPr>
        <p:spPr bwMode="auto">
          <a:xfrm>
            <a:off x="5583144" y="1039937"/>
            <a:ext cx="4670520" cy="738664"/>
          </a:xfrm>
          <a:prstGeom prst="rect">
            <a:avLst/>
          </a:prstGeom>
          <a:noFill/>
          <a:ln w="6350">
            <a:noFill/>
            <a:miter lim="800000"/>
            <a:headEnd/>
            <a:tailEnd/>
          </a:ln>
          <a:effectLst/>
        </p:spPr>
        <p:txBody>
          <a:bodyPr wrap="square" lIns="45720" rIns="45720">
            <a:spAutoFit/>
          </a:bodyPr>
          <a:lstStyle/>
          <a:p>
            <a:pPr marL="285750" indent="-285750">
              <a:spcBef>
                <a:spcPct val="30000"/>
              </a:spcBef>
              <a:buClr>
                <a:srgbClr val="00B0F0"/>
              </a:buClr>
              <a:buFont typeface="Wingdings" panose="05000000000000000000" pitchFamily="2" charset="2"/>
              <a:buChar char="v"/>
              <a:defRPr/>
            </a:pPr>
            <a:r>
              <a:rPr lang="es-MX" sz="1400" kern="0" dirty="0" smtClean="0">
                <a:solidFill>
                  <a:sysClr val="windowText" lastClr="000000"/>
                </a:solidFill>
                <a:latin typeface="Arial" panose="020B0604020202020204" pitchFamily="34" charset="0"/>
                <a:cs typeface="Arial" panose="020B0604020202020204" pitchFamily="34" charset="0"/>
              </a:rPr>
              <a:t>Propuesta 2 (Alcance inicial para proyectos ágiles y diseño de solución en proyectos de mediano y gran alcance)</a:t>
            </a:r>
          </a:p>
        </p:txBody>
      </p:sp>
      <p:sp>
        <p:nvSpPr>
          <p:cNvPr id="16" name="Rectangle 10"/>
          <p:cNvSpPr>
            <a:spLocks noChangeArrowheads="1"/>
          </p:cNvSpPr>
          <p:nvPr/>
        </p:nvSpPr>
        <p:spPr bwMode="auto">
          <a:xfrm>
            <a:off x="6930896" y="1544466"/>
            <a:ext cx="2170207" cy="307777"/>
          </a:xfrm>
          <a:prstGeom prst="rect">
            <a:avLst/>
          </a:prstGeom>
          <a:noFill/>
          <a:ln w="6350">
            <a:noFill/>
            <a:miter lim="800000"/>
            <a:headEnd/>
            <a:tailEnd/>
          </a:ln>
          <a:effectLst/>
        </p:spPr>
        <p:txBody>
          <a:bodyPr wrap="square" lIns="45720" rIns="45720">
            <a:spAutoFit/>
          </a:bodyPr>
          <a:lstStyle/>
          <a:p>
            <a:pPr>
              <a:spcBef>
                <a:spcPct val="30000"/>
              </a:spcBef>
              <a:buClr>
                <a:srgbClr val="00B0F0"/>
              </a:buClr>
              <a:defRPr/>
            </a:pPr>
            <a:r>
              <a:rPr lang="es-MX" sz="1400" b="1" kern="0" dirty="0" smtClean="0">
                <a:solidFill>
                  <a:srgbClr val="FF0000"/>
                </a:solidFill>
                <a:latin typeface="Arial" panose="020B0604020202020204" pitchFamily="34" charset="0"/>
                <a:cs typeface="Arial" panose="020B0604020202020204" pitchFamily="34" charset="0"/>
              </a:rPr>
              <a:t>* Opción recomendada</a:t>
            </a:r>
          </a:p>
        </p:txBody>
      </p:sp>
      <p:graphicFrame>
        <p:nvGraphicFramePr>
          <p:cNvPr id="7" name="6 Tabla"/>
          <p:cNvGraphicFramePr>
            <a:graphicFrameLocks noGrp="1"/>
          </p:cNvGraphicFramePr>
          <p:nvPr>
            <p:extLst>
              <p:ext uri="{D42A27DB-BD31-4B8C-83A1-F6EECF244321}">
                <p14:modId xmlns:p14="http://schemas.microsoft.com/office/powerpoint/2010/main" val="3447329325"/>
              </p:ext>
            </p:extLst>
          </p:nvPr>
        </p:nvGraphicFramePr>
        <p:xfrm>
          <a:off x="926320" y="5736271"/>
          <a:ext cx="8864600" cy="1657985"/>
        </p:xfrm>
        <a:graphic>
          <a:graphicData uri="http://schemas.openxmlformats.org/drawingml/2006/table">
            <a:tbl>
              <a:tblPr/>
              <a:tblGrid>
                <a:gridCol w="762000"/>
                <a:gridCol w="622300"/>
                <a:gridCol w="1511300"/>
                <a:gridCol w="1676400"/>
                <a:gridCol w="3225800"/>
                <a:gridCol w="1066800"/>
              </a:tblGrid>
              <a:tr h="190500">
                <a:tc>
                  <a:txBody>
                    <a:bodyPr/>
                    <a:lstStyle/>
                    <a:p>
                      <a:pPr algn="l" fontAlgn="ctr"/>
                      <a:r>
                        <a:rPr lang="es-ES" sz="1100" b="1" i="0" u="none" strike="noStrike" dirty="0">
                          <a:solidFill>
                            <a:srgbClr val="FFFFFF"/>
                          </a:solidFill>
                          <a:effectLst/>
                          <a:latin typeface="Arial"/>
                        </a:rPr>
                        <a:t>Proyecto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Fase</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Duración </a:t>
                      </a:r>
                      <a:r>
                        <a:rPr lang="es-ES" sz="1100" b="1" i="0" u="none" strike="noStrike" dirty="0" err="1" smtClean="0">
                          <a:solidFill>
                            <a:srgbClr val="FFFFFF"/>
                          </a:solidFill>
                          <a:effectLst/>
                          <a:latin typeface="Arial"/>
                        </a:rPr>
                        <a:t>aprox</a:t>
                      </a:r>
                      <a:r>
                        <a:rPr lang="es-ES" sz="1100" b="1" i="0" u="none" strike="noStrike" baseline="0" dirty="0" smtClean="0">
                          <a:solidFill>
                            <a:srgbClr val="FFFFFF"/>
                          </a:solidFill>
                          <a:effectLst/>
                          <a:latin typeface="Arial"/>
                        </a:rPr>
                        <a:t> 2019</a:t>
                      </a:r>
                      <a:endParaRPr lang="es-ES" sz="1100" b="1" i="0" u="none" strike="noStrike" dirty="0">
                        <a:solidFill>
                          <a:srgbClr val="FFFFFF"/>
                        </a:solidFill>
                        <a:effectLst/>
                        <a:latin typeface="Arial"/>
                      </a:endParaRP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Recurso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Comentarios adicionales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Presupuesto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323850">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Febrero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Raymundo Landa Mayorga / Gustavo A Rodríguez Cabo H</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Horas arquitectura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 583.840,00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Febrero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Horas equipos involucrados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FF000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HADR</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2 y 3</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Junio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Se habilitará HA a BD Oracle, así como habilitar HA para Bantotal, IB, SPEI/SPID, LGEC y JPOS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FF000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05435">
                <a:tc>
                  <a:txBody>
                    <a:bodyPr/>
                    <a:lstStyle/>
                    <a:p>
                      <a:pPr algn="l" fontAlgn="ctr"/>
                      <a:r>
                        <a:rPr lang="es-ES" sz="1000" b="0" i="0" u="none" strike="noStrike">
                          <a:solidFill>
                            <a:srgbClr val="002060"/>
                          </a:solidFill>
                          <a:effectLst/>
                          <a:latin typeface="Arial"/>
                        </a:rPr>
                        <a:t>PRE/PRO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Completo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Agosto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Raymundo Landa Mayorga / Gustavo A Rodríguez Cabo H</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Proyecto completo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a:solidFill>
                            <a:srgbClr val="002060"/>
                          </a:solidFill>
                          <a:effectLst/>
                          <a:latin typeface="Arial"/>
                        </a:rPr>
                        <a:t> €       273.376,00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Office 365</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Enero - Junio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Habilitar Office 365 en Banco Sabadell Mexico (Fase 1 dentro de citrix)</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1" i="0" u="none" strike="noStrike" dirty="0">
                          <a:solidFill>
                            <a:srgbClr val="FF0000"/>
                          </a:solidFill>
                          <a:effectLst/>
                          <a:latin typeface="Arial"/>
                        </a:rPr>
                        <a:t>TBD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647912580"/>
              </p:ext>
            </p:extLst>
          </p:nvPr>
        </p:nvGraphicFramePr>
        <p:xfrm>
          <a:off x="5566659" y="1889104"/>
          <a:ext cx="4699000" cy="3543300"/>
        </p:xfrm>
        <a:graphic>
          <a:graphicData uri="http://schemas.openxmlformats.org/drawingml/2006/table">
            <a:tbl>
              <a:tblPr/>
              <a:tblGrid>
                <a:gridCol w="1295400"/>
                <a:gridCol w="901700"/>
                <a:gridCol w="1079500"/>
                <a:gridCol w="1422400"/>
              </a:tblGrid>
              <a:tr h="381000">
                <a:tc>
                  <a:txBody>
                    <a:bodyPr/>
                    <a:lstStyle/>
                    <a:p>
                      <a:pPr algn="l" fontAlgn="ctr"/>
                      <a:r>
                        <a:rPr lang="es-ES" sz="1100" b="1" i="0" u="none" strike="noStrike" dirty="0">
                          <a:solidFill>
                            <a:srgbClr val="FFFFFF"/>
                          </a:solidFill>
                          <a:effectLst/>
                          <a:latin typeface="Arial"/>
                        </a:rPr>
                        <a:t>Tipo de asignación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Numero de 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dirty="0">
                          <a:solidFill>
                            <a:srgbClr val="FFFFFF"/>
                          </a:solidFill>
                          <a:effectLst/>
                          <a:latin typeface="Arial"/>
                        </a:rPr>
                        <a:t>Tipo de 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Presupuesto estimado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323850">
                <a:tc>
                  <a:txBody>
                    <a:bodyPr/>
                    <a:lstStyle/>
                    <a:p>
                      <a:pPr algn="l" fontAlgn="ctr"/>
                      <a:r>
                        <a:rPr lang="es-ES" sz="1000" b="0" i="0" u="none" strike="noStrike">
                          <a:solidFill>
                            <a:srgbClr val="002060"/>
                          </a:solidFill>
                          <a:effectLst/>
                          <a:latin typeface="Arial"/>
                        </a:rPr>
                        <a:t>Proyectos ágiles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3</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7.910.400,00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Proyectos ágiles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técnico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gran alcance</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mediano alcance</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(Evaluación y cert)</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(Seguridad)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seguridad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(Aspecto técnico)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técnico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Gestión 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PMO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1.440.000,00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Soporte Proteo y AO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l" fontAlgn="ctr"/>
                      <a:r>
                        <a:rPr lang="es-ES" sz="1000" b="0" i="0" u="none" strike="noStrike">
                          <a:solidFill>
                            <a:srgbClr val="002060"/>
                          </a:solidFill>
                          <a:effectLst/>
                          <a:latin typeface="Arial"/>
                        </a:rPr>
                        <a:t>Arquitecto técnico (España)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Soporte Proteo y AO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técnico (México)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1" i="0" u="none" strike="noStrike">
                          <a:solidFill>
                            <a:srgbClr val="002060"/>
                          </a:solidFill>
                          <a:effectLst/>
                          <a:latin typeface="Arial"/>
                        </a:rPr>
                        <a:t>Total</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ctr" fontAlgn="ctr"/>
                      <a:r>
                        <a:rPr lang="es-ES" sz="1000" b="1" i="0" u="none" strike="noStrike">
                          <a:solidFill>
                            <a:srgbClr val="002060"/>
                          </a:solidFill>
                          <a:effectLst/>
                          <a:latin typeface="Arial"/>
                        </a:rPr>
                        <a:t>12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1"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1" i="0" u="none" strike="noStrike" dirty="0">
                          <a:solidFill>
                            <a:srgbClr val="002060"/>
                          </a:solidFill>
                          <a:effectLst/>
                          <a:latin typeface="Arial"/>
                        </a:rPr>
                        <a:t>      25.171.200,00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1935074758"/>
              </p:ext>
            </p:extLst>
          </p:nvPr>
        </p:nvGraphicFramePr>
        <p:xfrm>
          <a:off x="280099" y="1874816"/>
          <a:ext cx="4699000" cy="3543300"/>
        </p:xfrm>
        <a:graphic>
          <a:graphicData uri="http://schemas.openxmlformats.org/drawingml/2006/table">
            <a:tbl>
              <a:tblPr/>
              <a:tblGrid>
                <a:gridCol w="1295400"/>
                <a:gridCol w="901700"/>
                <a:gridCol w="1079500"/>
                <a:gridCol w="1422400"/>
              </a:tblGrid>
              <a:tr h="381000">
                <a:tc>
                  <a:txBody>
                    <a:bodyPr/>
                    <a:lstStyle/>
                    <a:p>
                      <a:pPr algn="l" fontAlgn="ctr"/>
                      <a:r>
                        <a:rPr lang="es-ES" sz="1100" b="1" i="0" u="none" strike="noStrike">
                          <a:solidFill>
                            <a:srgbClr val="FFFFFF"/>
                          </a:solidFill>
                          <a:effectLst/>
                          <a:latin typeface="Arial"/>
                        </a:rPr>
                        <a:t>Tipo de asignación</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Numero de 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l" fontAlgn="ctr"/>
                      <a:r>
                        <a:rPr lang="es-ES" sz="1100" b="1" i="0" u="none" strike="noStrike">
                          <a:solidFill>
                            <a:srgbClr val="FFFFFF"/>
                          </a:solidFill>
                          <a:effectLst/>
                          <a:latin typeface="Arial"/>
                        </a:rPr>
                        <a:t>Tipo de 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c>
                  <a:txBody>
                    <a:bodyPr/>
                    <a:lstStyle/>
                    <a:p>
                      <a:pPr algn="ctr" fontAlgn="ctr"/>
                      <a:r>
                        <a:rPr lang="es-ES" sz="1100" b="1" i="0" u="none" strike="noStrike">
                          <a:solidFill>
                            <a:srgbClr val="FFFFFF"/>
                          </a:solidFill>
                          <a:effectLst/>
                          <a:latin typeface="Arial"/>
                        </a:rPr>
                        <a:t>Presupuesto estimado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0070C0"/>
                    </a:solidFill>
                  </a:tcPr>
                </a:tc>
              </a:tr>
              <a:tr h="323850">
                <a:tc>
                  <a:txBody>
                    <a:bodyPr/>
                    <a:lstStyle/>
                    <a:p>
                      <a:pPr algn="l" fontAlgn="ctr"/>
                      <a:r>
                        <a:rPr lang="es-ES" sz="1000" b="0" i="0" u="none" strike="noStrike">
                          <a:solidFill>
                            <a:srgbClr val="002060"/>
                          </a:solidFill>
                          <a:effectLst/>
                          <a:latin typeface="Arial"/>
                        </a:rPr>
                        <a:t>Proyectos ágiles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5</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9.888.000,00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Proyectos ágiles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técnico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gran alcance</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alcance medio y cert</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pequeños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6</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soluciones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11.865.600,00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(Aspecto técnico)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técnico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Proyectos waterfall (Seguridad)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de seguridad</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0" i="0" u="none" strike="noStrike">
                          <a:solidFill>
                            <a:srgbClr val="002060"/>
                          </a:solidFill>
                          <a:effectLst/>
                          <a:latin typeface="Arial"/>
                        </a:rPr>
                        <a:t>Gestión recursos</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2</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PMO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2.880.000,00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Soporte Proteo y AO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l" fontAlgn="ctr"/>
                      <a:r>
                        <a:rPr lang="es-ES" sz="1000" b="0" i="0" u="none" strike="noStrike">
                          <a:solidFill>
                            <a:srgbClr val="002060"/>
                          </a:solidFill>
                          <a:effectLst/>
                          <a:latin typeface="Arial"/>
                        </a:rPr>
                        <a:t>Arquitecto técnico (España)</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DE9D9"/>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323850">
                <a:tc>
                  <a:txBody>
                    <a:bodyPr/>
                    <a:lstStyle/>
                    <a:p>
                      <a:pPr algn="l" fontAlgn="ctr"/>
                      <a:r>
                        <a:rPr lang="es-ES" sz="1000" b="0" i="0" u="none" strike="noStrike">
                          <a:solidFill>
                            <a:srgbClr val="002060"/>
                          </a:solidFill>
                          <a:effectLst/>
                          <a:latin typeface="Arial"/>
                        </a:rPr>
                        <a:t>Soporte Proteo y AO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ctr" fontAlgn="ctr"/>
                      <a:r>
                        <a:rPr lang="es-ES" sz="1000" b="0" i="0" u="none" strike="noStrike">
                          <a:solidFill>
                            <a:srgbClr val="002060"/>
                          </a:solidFill>
                          <a:effectLst/>
                          <a:latin typeface="Arial"/>
                        </a:rPr>
                        <a:t>1</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Arquitecto técnico (México)</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c>
                  <a:txBody>
                    <a:bodyPr/>
                    <a:lstStyle/>
                    <a:p>
                      <a:pPr algn="l" fontAlgn="ctr"/>
                      <a:r>
                        <a:rPr lang="es-ES" sz="1000" b="0" i="0" u="none" strike="noStrike">
                          <a:solidFill>
                            <a:srgbClr val="002060"/>
                          </a:solidFill>
                          <a:effectLst/>
                          <a:latin typeface="Arial"/>
                        </a:rPr>
                        <a:t>        1.977.600,00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2F2F2"/>
                    </a:solidFill>
                  </a:tcPr>
                </a:tc>
              </a:tr>
              <a:tr h="190500">
                <a:tc>
                  <a:txBody>
                    <a:bodyPr/>
                    <a:lstStyle/>
                    <a:p>
                      <a:pPr algn="l" fontAlgn="ctr"/>
                      <a:r>
                        <a:rPr lang="es-ES" sz="1000" b="1" i="0" u="none" strike="noStrike">
                          <a:solidFill>
                            <a:srgbClr val="002060"/>
                          </a:solidFill>
                          <a:effectLst/>
                          <a:latin typeface="Arial"/>
                        </a:rPr>
                        <a:t>Total</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ctr" fontAlgn="ctr"/>
                      <a:r>
                        <a:rPr lang="es-ES" sz="1000" b="1" i="0" u="none" strike="noStrike">
                          <a:solidFill>
                            <a:srgbClr val="002060"/>
                          </a:solidFill>
                          <a:effectLst/>
                          <a:latin typeface="Arial"/>
                        </a:rPr>
                        <a:t>20</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1" i="0" u="none" strike="noStrike">
                          <a:solidFill>
                            <a:srgbClr val="002060"/>
                          </a:solidFill>
                          <a:effectLst/>
                          <a:latin typeface="Arial"/>
                        </a:rPr>
                        <a:t>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c>
                  <a:txBody>
                    <a:bodyPr/>
                    <a:lstStyle/>
                    <a:p>
                      <a:pPr algn="l" fontAlgn="ctr"/>
                      <a:r>
                        <a:rPr lang="es-ES" sz="1000" b="1" i="0" u="none" strike="noStrike" dirty="0">
                          <a:solidFill>
                            <a:srgbClr val="002060"/>
                          </a:solidFill>
                          <a:effectLst/>
                          <a:latin typeface="Arial"/>
                        </a:rPr>
                        <a:t>      38.476.800,00 MXN </a:t>
                      </a:r>
                    </a:p>
                  </a:txBody>
                  <a:tcPr marL="0" marR="0" marT="0" marB="0" anchor="ctr">
                    <a:lnL w="6350" cap="flat" cmpd="sng" algn="ctr">
                      <a:solidFill>
                        <a:srgbClr val="000099"/>
                      </a:solidFill>
                      <a:prstDash val="solid"/>
                      <a:round/>
                      <a:headEnd type="none" w="med" len="med"/>
                      <a:tailEnd type="none" w="med" len="med"/>
                    </a:lnL>
                    <a:lnR w="6350" cap="flat" cmpd="sng" algn="ctr">
                      <a:solidFill>
                        <a:srgbClr val="000099"/>
                      </a:solidFill>
                      <a:prstDash val="solid"/>
                      <a:round/>
                      <a:headEnd type="none" w="med" len="med"/>
                      <a:tailEnd type="none" w="med" len="med"/>
                    </a:lnR>
                    <a:lnT w="6350" cap="flat" cmpd="sng" algn="ctr">
                      <a:solidFill>
                        <a:srgbClr val="000099"/>
                      </a:solidFill>
                      <a:prstDash val="solid"/>
                      <a:round/>
                      <a:headEnd type="none" w="med" len="med"/>
                      <a:tailEnd type="none" w="med" len="med"/>
                    </a:lnT>
                    <a:lnB w="6350" cap="flat" cmpd="sng" algn="ctr">
                      <a:solidFill>
                        <a:srgbClr val="000099"/>
                      </a:solidFill>
                      <a:prstDash val="solid"/>
                      <a:round/>
                      <a:headEnd type="none" w="med" len="med"/>
                      <a:tailEnd type="none" w="med" len="med"/>
                    </a:lnB>
                    <a:solidFill>
                      <a:srgbClr val="FFFF00"/>
                    </a:solidFill>
                  </a:tcPr>
                </a:tc>
              </a:tr>
            </a:tbl>
          </a:graphicData>
        </a:graphic>
      </p:graphicFrame>
      <p:sp>
        <p:nvSpPr>
          <p:cNvPr id="17" name="16 CuadroTexto"/>
          <p:cNvSpPr txBox="1"/>
          <p:nvPr/>
        </p:nvSpPr>
        <p:spPr>
          <a:xfrm>
            <a:off x="3081256" y="5410265"/>
            <a:ext cx="311056" cy="457200"/>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lang="es-MX" sz="2700" kern="1100" spc="-50" noProof="0" dirty="0" smtClean="0">
                <a:solidFill>
                  <a:sysClr val="windowText" lastClr="000000"/>
                </a:solidFill>
                <a:latin typeface="Franklin Gothic Book" panose="020B0503020102020204" pitchFamily="34" charset="0"/>
                <a:ea typeface="+mj-ea"/>
                <a:cs typeface="+mj-cs"/>
              </a:rPr>
              <a:t>+</a:t>
            </a:r>
            <a:endParaRPr kumimoji="0" lang="es-ES"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endParaRPr>
          </a:p>
        </p:txBody>
      </p:sp>
      <p:sp>
        <p:nvSpPr>
          <p:cNvPr id="18" name="17 CuadroTexto"/>
          <p:cNvSpPr txBox="1"/>
          <p:nvPr/>
        </p:nvSpPr>
        <p:spPr>
          <a:xfrm>
            <a:off x="7820104" y="5419785"/>
            <a:ext cx="311056" cy="457200"/>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lang="es-MX" sz="2700" kern="1100" spc="-50" noProof="0" dirty="0" smtClean="0">
                <a:solidFill>
                  <a:sysClr val="windowText" lastClr="000000"/>
                </a:solidFill>
                <a:latin typeface="Franklin Gothic Book" panose="020B0503020102020204" pitchFamily="34" charset="0"/>
                <a:ea typeface="+mj-ea"/>
                <a:cs typeface="+mj-cs"/>
              </a:rPr>
              <a:t>+</a:t>
            </a:r>
            <a:endParaRPr kumimoji="0" lang="es-ES"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endParaRPr>
          </a:p>
        </p:txBody>
      </p:sp>
      <p:cxnSp>
        <p:nvCxnSpPr>
          <p:cNvPr id="3" name="2 Conector recto"/>
          <p:cNvCxnSpPr/>
          <p:nvPr/>
        </p:nvCxnSpPr>
        <p:spPr>
          <a:xfrm>
            <a:off x="5272089" y="1082442"/>
            <a:ext cx="0" cy="4446821"/>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748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4"/>
          </p:nvPr>
        </p:nvSpPr>
        <p:spPr>
          <a:xfrm>
            <a:off x="7579761" y="7009644"/>
            <a:ext cx="2494016" cy="402652"/>
          </a:xfrm>
        </p:spPr>
        <p:txBody>
          <a:bodyPr/>
          <a:lstStyle/>
          <a:p>
            <a:r>
              <a:rPr lang="es-ES" dirty="0" smtClean="0">
                <a:solidFill>
                  <a:prstClr val="black"/>
                </a:solidFill>
                <a:latin typeface="Arial" pitchFamily="34" charset="0"/>
                <a:cs typeface="Arial" pitchFamily="34" charset="0"/>
              </a:rPr>
              <a:t> </a:t>
            </a:r>
            <a:fld id="{ECCC30F6-4D9C-4408-AC20-10CC532909AB}" type="slidenum">
              <a:rPr lang="es-ES" smtClean="0">
                <a:latin typeface="Arial" pitchFamily="34" charset="0"/>
                <a:cs typeface="Arial" pitchFamily="34" charset="0"/>
              </a:rPr>
              <a:pPr/>
              <a:t>28</a:t>
            </a:fld>
            <a:endParaRPr lang="es-ES" dirty="0">
              <a:latin typeface="Arial" pitchFamily="34" charset="0"/>
              <a:cs typeface="Arial" pitchFamily="34" charset="0"/>
            </a:endParaRPr>
          </a:p>
        </p:txBody>
      </p:sp>
      <p:sp>
        <p:nvSpPr>
          <p:cNvPr id="31" name="CuadroTexto 3"/>
          <p:cNvSpPr txBox="1"/>
          <p:nvPr/>
        </p:nvSpPr>
        <p:spPr>
          <a:xfrm>
            <a:off x="746415" y="566900"/>
            <a:ext cx="8131392" cy="430887"/>
          </a:xfrm>
          <a:prstGeom prst="rect">
            <a:avLst/>
          </a:prstGeom>
          <a:noFill/>
        </p:spPr>
        <p:txBody>
          <a:bodyPr wrap="square" lIns="0" tIns="0" rIns="0" bIns="0" rtlCol="0" anchor="t" anchorCtr="0">
            <a:spAutoFit/>
          </a:bodyPr>
          <a:lstStyle/>
          <a:p>
            <a:r>
              <a:rPr lang="es-MX" sz="2800" b="1" dirty="0" smtClean="0">
                <a:latin typeface="Arial" pitchFamily="34" charset="0"/>
                <a:cs typeface="Arial" pitchFamily="34" charset="0"/>
              </a:rPr>
              <a:t>Resumen y consideraciones</a:t>
            </a:r>
            <a:endParaRPr lang="es-ES" sz="2800" b="1" dirty="0">
              <a:latin typeface="Arial" pitchFamily="34" charset="0"/>
              <a:cs typeface="Arial" pitchFamily="34" charset="0"/>
            </a:endParaRPr>
          </a:p>
        </p:txBody>
      </p:sp>
      <p:sp>
        <p:nvSpPr>
          <p:cNvPr id="32" name="Rectangle 10"/>
          <p:cNvSpPr>
            <a:spLocks noChangeArrowheads="1"/>
          </p:cNvSpPr>
          <p:nvPr/>
        </p:nvSpPr>
        <p:spPr bwMode="auto">
          <a:xfrm>
            <a:off x="272955" y="1231803"/>
            <a:ext cx="9935569" cy="4185761"/>
          </a:xfrm>
          <a:prstGeom prst="rect">
            <a:avLst/>
          </a:prstGeom>
          <a:noFill/>
          <a:ln w="6350">
            <a:noFill/>
            <a:miter lim="800000"/>
            <a:headEnd/>
            <a:tailEnd/>
          </a:ln>
          <a:effectLst/>
        </p:spPr>
        <p:txBody>
          <a:bodyPr wrap="square" lIns="45720" rIns="45720">
            <a:spAutoFit/>
          </a:bodyPr>
          <a:lstStyle/>
          <a:p>
            <a:pPr marL="285750" indent="-285750">
              <a:spcBef>
                <a:spcPct val="30000"/>
              </a:spcBef>
              <a:buClr>
                <a:srgbClr val="00B0F0"/>
              </a:buClr>
              <a:buFont typeface="Wingdings" panose="05000000000000000000" pitchFamily="2" charset="2"/>
              <a:buChar char="Ø"/>
              <a:defRPr/>
            </a:pPr>
            <a:r>
              <a:rPr lang="es-MX" sz="1400" b="1" kern="0" dirty="0" smtClean="0">
                <a:solidFill>
                  <a:sysClr val="windowText" lastClr="000000"/>
                </a:solidFill>
                <a:latin typeface="Arial" panose="020B0604020202020204" pitchFamily="34" charset="0"/>
                <a:cs typeface="Arial" panose="020B0604020202020204" pitchFamily="34" charset="0"/>
              </a:rPr>
              <a:t>Consideraciones</a:t>
            </a:r>
          </a:p>
          <a:p>
            <a:pPr marL="783377" lvl="1" indent="-285750">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Se espera que el presupuesto de los recursos considerados se obtengan al solicitarse a todos los proyectos nuevos involucrados</a:t>
            </a:r>
          </a:p>
          <a:p>
            <a:pPr marL="783377" lvl="1" indent="-285750">
              <a:spcBef>
                <a:spcPct val="30000"/>
              </a:spcBef>
              <a:buClr>
                <a:srgbClr val="00B0F0"/>
              </a:buClr>
              <a:buFont typeface="Wingdings" panose="05000000000000000000" pitchFamily="2" charset="2"/>
              <a:buChar char="ü"/>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En esta estimación no se consideran las horas de los proyectos que se están trabajando (HADR, Separación de entornos PRE/PRO, Office 365 y Cap. De Debito)</a:t>
            </a:r>
          </a:p>
          <a:p>
            <a:pPr marL="783377" lvl="1" indent="-285750">
              <a:spcBef>
                <a:spcPct val="30000"/>
              </a:spcBef>
              <a:buClr>
                <a:srgbClr val="00B0F0"/>
              </a:buClr>
              <a:buFont typeface="Wingdings" panose="05000000000000000000" pitchFamily="2" charset="2"/>
              <a:buChar char="ü"/>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Los servicios de apoyo sobre la evaluación a proveedores (Nuevos proyectos) ya son considerados en las 2 propuestas junto a las actividades de evaluación de soluciones</a:t>
            </a:r>
          </a:p>
          <a:p>
            <a:pPr marL="783377" lvl="1" indent="-285750">
              <a:spcBef>
                <a:spcPct val="30000"/>
              </a:spcBef>
              <a:buClr>
                <a:srgbClr val="00B0F0"/>
              </a:buClr>
              <a:buFont typeface="Wingdings" panose="05000000000000000000" pitchFamily="2" charset="2"/>
              <a:buChar char="ü"/>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spcBef>
                <a:spcPct val="30000"/>
              </a:spcBef>
              <a:buClr>
                <a:srgbClr val="00B0F0"/>
              </a:buClr>
              <a:buFont typeface="Wingdings" panose="05000000000000000000" pitchFamily="2" charset="2"/>
              <a:buChar char="ü"/>
              <a:defRPr/>
            </a:pPr>
            <a:r>
              <a:rPr lang="es-MX" sz="1400" kern="0" dirty="0" smtClean="0">
                <a:solidFill>
                  <a:sysClr val="windowText" lastClr="000000"/>
                </a:solidFill>
                <a:latin typeface="Arial" panose="020B0604020202020204" pitchFamily="34" charset="0"/>
                <a:cs typeface="Arial" panose="020B0604020202020204" pitchFamily="34" charset="0"/>
              </a:rPr>
              <a:t>El recurso solicitado de forma temporal (Arquitecto de procesos)  para apoyo en el requerimiento de procesos que esta llevando el equipo de </a:t>
            </a:r>
            <a:r>
              <a:rPr lang="es-MX" sz="1400" kern="0" dirty="0">
                <a:solidFill>
                  <a:sysClr val="windowText" lastClr="000000"/>
                </a:solidFill>
                <a:latin typeface="Arial" panose="020B0604020202020204" pitchFamily="34" charset="0"/>
                <a:cs typeface="Arial" panose="020B0604020202020204" pitchFamily="34" charset="0"/>
              </a:rPr>
              <a:t>C</a:t>
            </a:r>
            <a:r>
              <a:rPr lang="es-MX" sz="1400" kern="0" dirty="0" smtClean="0">
                <a:solidFill>
                  <a:sysClr val="windowText" lastClr="000000"/>
                </a:solidFill>
                <a:latin typeface="Arial" panose="020B0604020202020204" pitchFamily="34" charset="0"/>
                <a:cs typeface="Arial" panose="020B0604020202020204" pitchFamily="34" charset="0"/>
              </a:rPr>
              <a:t>ross no se considera en esta estimación</a:t>
            </a:r>
          </a:p>
          <a:p>
            <a:pPr marL="783377" lvl="1" indent="-285750">
              <a:spcBef>
                <a:spcPct val="30000"/>
              </a:spcBef>
              <a:buClr>
                <a:srgbClr val="00B0F0"/>
              </a:buClr>
              <a:buFont typeface="Wingdings" panose="05000000000000000000" pitchFamily="2" charset="2"/>
              <a:buChar char="ü"/>
              <a:defRPr/>
            </a:pPr>
            <a:endParaRPr lang="es-MX" sz="1400" kern="0" dirty="0" smtClean="0">
              <a:solidFill>
                <a:sysClr val="windowText" lastClr="000000"/>
              </a:solidFill>
              <a:latin typeface="Arial" panose="020B0604020202020204" pitchFamily="34" charset="0"/>
              <a:cs typeface="Arial" panose="020B0604020202020204" pitchFamily="34" charset="0"/>
            </a:endParaRPr>
          </a:p>
          <a:p>
            <a:pPr marL="783377" lvl="1" indent="-285750">
              <a:spcBef>
                <a:spcPct val="30000"/>
              </a:spcBef>
              <a:buClr>
                <a:srgbClr val="00B0F0"/>
              </a:buClr>
              <a:buFont typeface="Wingdings" panose="05000000000000000000" pitchFamily="2" charset="2"/>
              <a:buChar char="ü"/>
              <a:defRPr/>
            </a:pPr>
            <a:r>
              <a:rPr lang="es-ES" sz="1400" kern="0" dirty="0" smtClean="0">
                <a:solidFill>
                  <a:sysClr val="windowText" lastClr="000000"/>
                </a:solidFill>
                <a:latin typeface="Arial" panose="020B0604020202020204" pitchFamily="34" charset="0"/>
                <a:cs typeface="Arial" panose="020B0604020202020204" pitchFamily="34" charset="0"/>
              </a:rPr>
              <a:t>Todos </a:t>
            </a:r>
            <a:r>
              <a:rPr lang="es-ES" sz="1400" kern="0" dirty="0">
                <a:solidFill>
                  <a:sysClr val="windowText" lastClr="000000"/>
                </a:solidFill>
                <a:latin typeface="Arial" panose="020B0604020202020204" pitchFamily="34" charset="0"/>
                <a:cs typeface="Arial" panose="020B0604020202020204" pitchFamily="34" charset="0"/>
              </a:rPr>
              <a:t>los proyectos deberán ser direccionados por oficina de proyectos </a:t>
            </a:r>
            <a:r>
              <a:rPr lang="es-ES" sz="1400" kern="0" dirty="0" smtClean="0">
                <a:solidFill>
                  <a:sysClr val="windowText" lastClr="000000"/>
                </a:solidFill>
                <a:latin typeface="Arial" panose="020B0604020202020204" pitchFamily="34" charset="0"/>
                <a:cs typeface="Arial" panose="020B0604020202020204" pitchFamily="34" charset="0"/>
              </a:rPr>
              <a:t>al equipo de arquitectura para su respectiva valoración (Revisión de reglas de aplicabilidad y magnitud)</a:t>
            </a:r>
          </a:p>
          <a:p>
            <a:pPr marL="783377" lvl="1" indent="-285750">
              <a:spcBef>
                <a:spcPct val="30000"/>
              </a:spcBef>
              <a:buClr>
                <a:srgbClr val="00B0F0"/>
              </a:buClr>
              <a:buFont typeface="Wingdings" panose="05000000000000000000" pitchFamily="2" charset="2"/>
              <a:buChar char="ü"/>
              <a:defRPr/>
            </a:pPr>
            <a:endParaRPr lang="es-MX" sz="14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953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600" y="2874033"/>
            <a:ext cx="4632960" cy="1685544"/>
          </a:xfrm>
          <a:prstGeom prst="rect">
            <a:avLst/>
          </a:prstGeom>
        </p:spPr>
      </p:pic>
    </p:spTree>
    <p:extLst>
      <p:ext uri="{BB962C8B-B14F-4D97-AF65-F5344CB8AC3E}">
        <p14:creationId xmlns:p14="http://schemas.microsoft.com/office/powerpoint/2010/main" val="616137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uadroTexto 3"/>
          <p:cNvSpPr txBox="1"/>
          <p:nvPr/>
        </p:nvSpPr>
        <p:spPr>
          <a:xfrm>
            <a:off x="1082120" y="628640"/>
            <a:ext cx="8131392" cy="441232"/>
          </a:xfrm>
          <a:prstGeom prst="rect">
            <a:avLst/>
          </a:prstGeom>
          <a:noFill/>
        </p:spPr>
        <p:txBody>
          <a:bodyPr wrap="square" lIns="0" tIns="0" rIns="0" bIns="0" rtlCol="0" anchor="t" anchorCtr="0">
            <a:spAutoFit/>
          </a:bodyPr>
          <a:lstStyle/>
          <a:p>
            <a:pPr algn="ctr"/>
            <a:r>
              <a:rPr lang="es-ES" sz="2800" b="1" dirty="0" smtClean="0">
                <a:latin typeface="Arial" pitchFamily="34" charset="0"/>
                <a:cs typeface="Arial" pitchFamily="34" charset="0"/>
              </a:rPr>
              <a:t>¿Qué ciudad digital queremos construir?</a:t>
            </a:r>
            <a:endParaRPr lang="es-ES" sz="2800" b="1" dirty="0">
              <a:latin typeface="Arial" pitchFamily="34" charset="0"/>
              <a:cs typeface="Arial" pitchFamily="34" charset="0"/>
            </a:endParaRPr>
          </a:p>
        </p:txBody>
      </p:sp>
      <p:pic>
        <p:nvPicPr>
          <p:cNvPr id="3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23067"/>
          <a:stretch/>
        </p:blipFill>
        <p:spPr bwMode="auto">
          <a:xfrm>
            <a:off x="2853194" y="2421797"/>
            <a:ext cx="4626565" cy="2136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35 Rectángulo redondeado"/>
          <p:cNvSpPr/>
          <p:nvPr/>
        </p:nvSpPr>
        <p:spPr>
          <a:xfrm>
            <a:off x="2729594" y="4067023"/>
            <a:ext cx="4836445" cy="368488"/>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56 Rectángulo redondeado"/>
          <p:cNvSpPr/>
          <p:nvPr/>
        </p:nvSpPr>
        <p:spPr>
          <a:xfrm>
            <a:off x="4735817" y="3229637"/>
            <a:ext cx="2292824" cy="782794"/>
          </a:xfrm>
          <a:prstGeom prst="roundRect">
            <a:avLst/>
          </a:prstGeom>
          <a:solidFill>
            <a:schemeClr val="accent2">
              <a:lumMod val="20000"/>
              <a:lumOff val="80000"/>
              <a:alpha val="2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57 Rectángulo redondeado"/>
          <p:cNvSpPr/>
          <p:nvPr/>
        </p:nvSpPr>
        <p:spPr>
          <a:xfrm>
            <a:off x="3134815" y="2882581"/>
            <a:ext cx="1560058" cy="1129851"/>
          </a:xfrm>
          <a:prstGeom prst="roundRect">
            <a:avLst/>
          </a:prstGeom>
          <a:solidFill>
            <a:schemeClr val="bg1">
              <a:lumMod val="65000"/>
              <a:alpha val="29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34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7" grpId="0" animBg="1"/>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uadroTexto 3"/>
          <p:cNvSpPr txBox="1"/>
          <p:nvPr/>
        </p:nvSpPr>
        <p:spPr>
          <a:xfrm>
            <a:off x="1082120" y="628640"/>
            <a:ext cx="8131392" cy="430887"/>
          </a:xfrm>
          <a:prstGeom prst="rect">
            <a:avLst/>
          </a:prstGeom>
          <a:noFill/>
        </p:spPr>
        <p:txBody>
          <a:bodyPr wrap="square" lIns="0" tIns="0" rIns="0" bIns="0" rtlCol="0" anchor="t" anchorCtr="0">
            <a:spAutoFit/>
          </a:bodyPr>
          <a:lstStyle/>
          <a:p>
            <a:pPr algn="ctr"/>
            <a:r>
              <a:rPr lang="es-ES" sz="2800" b="1" dirty="0" smtClean="0">
                <a:latin typeface="Arial" pitchFamily="34" charset="0"/>
                <a:cs typeface="Arial" pitchFamily="34" charset="0"/>
              </a:rPr>
              <a:t>Somos consientes que una ciudad requiere…</a:t>
            </a:r>
            <a:endParaRPr lang="es-ES" sz="2800" b="1" dirty="0">
              <a:latin typeface="Arial" pitchFamily="34" charset="0"/>
              <a:cs typeface="Arial" pitchFamily="34" charset="0"/>
            </a:endParaRPr>
          </a:p>
        </p:txBody>
      </p:sp>
      <p:sp>
        <p:nvSpPr>
          <p:cNvPr id="7" name="CuadroTexto 3"/>
          <p:cNvSpPr txBox="1"/>
          <p:nvPr/>
        </p:nvSpPr>
        <p:spPr>
          <a:xfrm>
            <a:off x="265512" y="1449792"/>
            <a:ext cx="8131392" cy="430887"/>
          </a:xfrm>
          <a:prstGeom prst="rect">
            <a:avLst/>
          </a:prstGeom>
          <a:noFill/>
        </p:spPr>
        <p:txBody>
          <a:bodyPr wrap="square" lIns="0" tIns="0" rIns="0" bIns="0" rtlCol="0" anchor="t" anchorCtr="0">
            <a:spAutoFit/>
          </a:bodyPr>
          <a:lstStyle/>
          <a:p>
            <a:pPr algn="ctr"/>
            <a:r>
              <a:rPr lang="es-ES" sz="2800" b="1" dirty="0" smtClean="0">
                <a:solidFill>
                  <a:srgbClr val="00B0F0"/>
                </a:solidFill>
                <a:latin typeface="Arial" pitchFamily="34" charset="0"/>
                <a:cs typeface="Arial" pitchFamily="34" charset="0"/>
              </a:rPr>
              <a:t>Planificación de su ubicación y distribución</a:t>
            </a:r>
            <a:endParaRPr lang="es-ES" sz="2800" b="1" dirty="0">
              <a:solidFill>
                <a:srgbClr val="00B0F0"/>
              </a:solidFill>
              <a:latin typeface="Arial" pitchFamily="34" charset="0"/>
              <a:cs typeface="Arial" pitchFamily="34" charset="0"/>
            </a:endParaRPr>
          </a:p>
        </p:txBody>
      </p:sp>
      <p:sp>
        <p:nvSpPr>
          <p:cNvPr id="8" name="CuadroTexto 3"/>
          <p:cNvSpPr txBox="1"/>
          <p:nvPr/>
        </p:nvSpPr>
        <p:spPr>
          <a:xfrm>
            <a:off x="2014728" y="2148112"/>
            <a:ext cx="8131392" cy="861774"/>
          </a:xfrm>
          <a:prstGeom prst="rect">
            <a:avLst/>
          </a:prstGeom>
          <a:noFill/>
        </p:spPr>
        <p:txBody>
          <a:bodyPr wrap="square" lIns="0" tIns="0" rIns="0" bIns="0" rtlCol="0" anchor="t" anchorCtr="0">
            <a:spAutoFit/>
          </a:bodyPr>
          <a:lstStyle/>
          <a:p>
            <a:pPr algn="ctr"/>
            <a:r>
              <a:rPr lang="es-ES" sz="2800" b="1" dirty="0" smtClean="0">
                <a:solidFill>
                  <a:srgbClr val="00B0F0"/>
                </a:solidFill>
                <a:latin typeface="Arial" pitchFamily="34" charset="0"/>
                <a:cs typeface="Arial" pitchFamily="34" charset="0"/>
              </a:rPr>
              <a:t>Habilitar servicios básicos como luz, agua, gas, </a:t>
            </a:r>
            <a:r>
              <a:rPr lang="es-ES" sz="2800" b="1" dirty="0" err="1" smtClean="0">
                <a:solidFill>
                  <a:srgbClr val="00B0F0"/>
                </a:solidFill>
                <a:latin typeface="Arial" pitchFamily="34" charset="0"/>
                <a:cs typeface="Arial" pitchFamily="34" charset="0"/>
              </a:rPr>
              <a:t>etc</a:t>
            </a:r>
            <a:endParaRPr lang="es-ES" sz="2800" b="1" dirty="0">
              <a:solidFill>
                <a:srgbClr val="00B0F0"/>
              </a:solidFill>
              <a:latin typeface="Arial" pitchFamily="34" charset="0"/>
              <a:cs typeface="Arial" pitchFamily="34" charset="0"/>
            </a:endParaRPr>
          </a:p>
        </p:txBody>
      </p:sp>
      <p:sp>
        <p:nvSpPr>
          <p:cNvPr id="9" name="CuadroTexto 3"/>
          <p:cNvSpPr txBox="1"/>
          <p:nvPr/>
        </p:nvSpPr>
        <p:spPr>
          <a:xfrm>
            <a:off x="597608" y="3214928"/>
            <a:ext cx="8131392" cy="861774"/>
          </a:xfrm>
          <a:prstGeom prst="rect">
            <a:avLst/>
          </a:prstGeom>
          <a:noFill/>
        </p:spPr>
        <p:txBody>
          <a:bodyPr wrap="square" lIns="0" tIns="0" rIns="0" bIns="0" rtlCol="0" anchor="t" anchorCtr="0">
            <a:spAutoFit/>
          </a:bodyPr>
          <a:lstStyle/>
          <a:p>
            <a:pPr algn="ctr"/>
            <a:r>
              <a:rPr lang="es-ES" sz="2800" b="1" dirty="0" smtClean="0">
                <a:solidFill>
                  <a:srgbClr val="00B0F0"/>
                </a:solidFill>
                <a:latin typeface="Arial" pitchFamily="34" charset="0"/>
                <a:cs typeface="Arial" pitchFamily="34" charset="0"/>
              </a:rPr>
              <a:t>Habilitar vías de comunicación para expandirse e integrarla con nuevas ciudades</a:t>
            </a:r>
            <a:endParaRPr lang="es-ES" sz="2800" b="1" dirty="0">
              <a:solidFill>
                <a:srgbClr val="00B0F0"/>
              </a:solidFill>
              <a:latin typeface="Arial" pitchFamily="34" charset="0"/>
              <a:cs typeface="Arial" pitchFamily="34" charset="0"/>
            </a:endParaRPr>
          </a:p>
        </p:txBody>
      </p:sp>
      <p:sp>
        <p:nvSpPr>
          <p:cNvPr id="10" name="CuadroTexto 3"/>
          <p:cNvSpPr txBox="1"/>
          <p:nvPr/>
        </p:nvSpPr>
        <p:spPr>
          <a:xfrm>
            <a:off x="2237640" y="4363632"/>
            <a:ext cx="8131392" cy="430887"/>
          </a:xfrm>
          <a:prstGeom prst="rect">
            <a:avLst/>
          </a:prstGeom>
          <a:noFill/>
        </p:spPr>
        <p:txBody>
          <a:bodyPr wrap="square" lIns="0" tIns="0" rIns="0" bIns="0" rtlCol="0" anchor="t" anchorCtr="0">
            <a:spAutoFit/>
          </a:bodyPr>
          <a:lstStyle/>
          <a:p>
            <a:pPr algn="ctr"/>
            <a:r>
              <a:rPr lang="es-ES" sz="2800" b="1" dirty="0" smtClean="0">
                <a:solidFill>
                  <a:srgbClr val="00B0F0"/>
                </a:solidFill>
                <a:latin typeface="Arial" pitchFamily="34" charset="0"/>
                <a:cs typeface="Arial" pitchFamily="34" charset="0"/>
              </a:rPr>
              <a:t>Iniciativas para modernizarse</a:t>
            </a:r>
            <a:endParaRPr lang="es-ES" sz="2800" b="1" dirty="0">
              <a:solidFill>
                <a:srgbClr val="00B0F0"/>
              </a:solidFill>
              <a:latin typeface="Arial" pitchFamily="34" charset="0"/>
              <a:cs typeface="Arial" pitchFamily="34" charset="0"/>
            </a:endParaRPr>
          </a:p>
        </p:txBody>
      </p:sp>
      <p:sp>
        <p:nvSpPr>
          <p:cNvPr id="11" name="CuadroTexto 3"/>
          <p:cNvSpPr txBox="1"/>
          <p:nvPr/>
        </p:nvSpPr>
        <p:spPr>
          <a:xfrm>
            <a:off x="547560" y="5102896"/>
            <a:ext cx="8131392" cy="861774"/>
          </a:xfrm>
          <a:prstGeom prst="rect">
            <a:avLst/>
          </a:prstGeom>
          <a:noFill/>
        </p:spPr>
        <p:txBody>
          <a:bodyPr wrap="square" lIns="0" tIns="0" rIns="0" bIns="0" rtlCol="0" anchor="t" anchorCtr="0">
            <a:spAutoFit/>
          </a:bodyPr>
          <a:lstStyle/>
          <a:p>
            <a:pPr algn="ctr"/>
            <a:r>
              <a:rPr lang="es-ES" sz="2800" b="1" dirty="0" smtClean="0">
                <a:solidFill>
                  <a:srgbClr val="00B0F0"/>
                </a:solidFill>
                <a:latin typeface="Arial" pitchFamily="34" charset="0"/>
                <a:cs typeface="Arial" pitchFamily="34" charset="0"/>
              </a:rPr>
              <a:t>Leyes y mecanismos de control que permitan una convivencia y crecimiento adecuados</a:t>
            </a:r>
            <a:endParaRPr lang="es-ES" sz="2800" b="1" dirty="0">
              <a:solidFill>
                <a:srgbClr val="00B0F0"/>
              </a:solidFill>
              <a:latin typeface="Arial" pitchFamily="34" charset="0"/>
              <a:cs typeface="Arial" pitchFamily="34" charset="0"/>
            </a:endParaRPr>
          </a:p>
        </p:txBody>
      </p:sp>
      <p:sp>
        <p:nvSpPr>
          <p:cNvPr id="12" name="CuadroTexto 3"/>
          <p:cNvSpPr txBox="1"/>
          <p:nvPr/>
        </p:nvSpPr>
        <p:spPr>
          <a:xfrm>
            <a:off x="1709912" y="6197008"/>
            <a:ext cx="8131392" cy="861774"/>
          </a:xfrm>
          <a:prstGeom prst="rect">
            <a:avLst/>
          </a:prstGeom>
          <a:noFill/>
        </p:spPr>
        <p:txBody>
          <a:bodyPr wrap="square" lIns="0" tIns="0" rIns="0" bIns="0" rtlCol="0" anchor="t" anchorCtr="0">
            <a:spAutoFit/>
          </a:bodyPr>
          <a:lstStyle/>
          <a:p>
            <a:pPr algn="ctr"/>
            <a:r>
              <a:rPr lang="es-ES" sz="2800" b="1" dirty="0" smtClean="0">
                <a:solidFill>
                  <a:srgbClr val="00B0F0"/>
                </a:solidFill>
                <a:latin typeface="Arial" pitchFamily="34" charset="0"/>
                <a:cs typeface="Arial" pitchFamily="34" charset="0"/>
              </a:rPr>
              <a:t>Habilitar servicios públicos tales como seguridad, salud, educación, </a:t>
            </a:r>
            <a:endParaRPr lang="es-ES" sz="2800" b="1"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1395367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uadroTexto 3"/>
          <p:cNvSpPr txBox="1"/>
          <p:nvPr/>
        </p:nvSpPr>
        <p:spPr>
          <a:xfrm>
            <a:off x="1082120" y="628640"/>
            <a:ext cx="8131392" cy="1292662"/>
          </a:xfrm>
          <a:prstGeom prst="rect">
            <a:avLst/>
          </a:prstGeom>
          <a:noFill/>
        </p:spPr>
        <p:txBody>
          <a:bodyPr wrap="square" lIns="0" tIns="0" rIns="0" bIns="0" rtlCol="0" anchor="t" anchorCtr="0">
            <a:spAutoFit/>
          </a:bodyPr>
          <a:lstStyle/>
          <a:p>
            <a:pPr algn="ctr"/>
            <a:r>
              <a:rPr lang="es-ES" sz="2800" b="1" dirty="0" smtClean="0">
                <a:latin typeface="Arial" pitchFamily="34" charset="0"/>
                <a:cs typeface="Arial" pitchFamily="34" charset="0"/>
              </a:rPr>
              <a:t>¿Por qué seguimos pensando que esa ciudad que deseamos se creara en base a proyectos de particulares?</a:t>
            </a:r>
            <a:endParaRPr lang="es-ES" sz="2800" b="1" dirty="0">
              <a:latin typeface="Arial" pitchFamily="34" charset="0"/>
              <a:cs typeface="Arial" pitchFamily="34" charset="0"/>
            </a:endParaRPr>
          </a:p>
        </p:txBody>
      </p:sp>
      <p:pic>
        <p:nvPicPr>
          <p:cNvPr id="3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23067"/>
          <a:stretch/>
        </p:blipFill>
        <p:spPr bwMode="auto">
          <a:xfrm>
            <a:off x="2853194" y="2421797"/>
            <a:ext cx="4626565" cy="2136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35 Rectángulo redondeado"/>
          <p:cNvSpPr/>
          <p:nvPr/>
        </p:nvSpPr>
        <p:spPr>
          <a:xfrm>
            <a:off x="2729594" y="4067023"/>
            <a:ext cx="4836445" cy="368488"/>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56 Rectángulo redondeado"/>
          <p:cNvSpPr/>
          <p:nvPr/>
        </p:nvSpPr>
        <p:spPr>
          <a:xfrm>
            <a:off x="4735817" y="3229637"/>
            <a:ext cx="2292824" cy="782794"/>
          </a:xfrm>
          <a:prstGeom prst="roundRect">
            <a:avLst/>
          </a:prstGeom>
          <a:solidFill>
            <a:schemeClr val="accent2">
              <a:lumMod val="20000"/>
              <a:lumOff val="80000"/>
              <a:alpha val="2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57 Rectángulo redondeado"/>
          <p:cNvSpPr/>
          <p:nvPr/>
        </p:nvSpPr>
        <p:spPr>
          <a:xfrm>
            <a:off x="3134815" y="2882581"/>
            <a:ext cx="1560058" cy="1129851"/>
          </a:xfrm>
          <a:prstGeom prst="roundRect">
            <a:avLst/>
          </a:prstGeom>
          <a:solidFill>
            <a:schemeClr val="bg1">
              <a:lumMod val="65000"/>
              <a:alpha val="29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3"/>
          <p:cNvSpPr txBox="1"/>
          <p:nvPr/>
        </p:nvSpPr>
        <p:spPr>
          <a:xfrm>
            <a:off x="1057096" y="5093808"/>
            <a:ext cx="8131392" cy="1292662"/>
          </a:xfrm>
          <a:prstGeom prst="rect">
            <a:avLst/>
          </a:prstGeom>
          <a:noFill/>
        </p:spPr>
        <p:txBody>
          <a:bodyPr wrap="square" lIns="0" tIns="0" rIns="0" bIns="0" rtlCol="0" anchor="t" anchorCtr="0">
            <a:spAutoFit/>
          </a:bodyPr>
          <a:lstStyle/>
          <a:p>
            <a:pPr algn="ctr"/>
            <a:r>
              <a:rPr lang="es-ES" sz="2800" b="1" dirty="0" smtClean="0">
                <a:latin typeface="Arial" pitchFamily="34" charset="0"/>
                <a:cs typeface="Arial" pitchFamily="34" charset="0"/>
              </a:rPr>
              <a:t>¿Por qué esperar que un particular enfocado en brindar capacidades de negocio se ocupe de crear servicios públicos?</a:t>
            </a:r>
            <a:endParaRPr lang="es-ES" sz="2800" b="1" dirty="0">
              <a:latin typeface="Arial" pitchFamily="34" charset="0"/>
              <a:cs typeface="Arial" pitchFamily="34" charset="0"/>
            </a:endParaRPr>
          </a:p>
        </p:txBody>
      </p:sp>
    </p:spTree>
    <p:extLst>
      <p:ext uri="{BB962C8B-B14F-4D97-AF65-F5344CB8AC3E}">
        <p14:creationId xmlns:p14="http://schemas.microsoft.com/office/powerpoint/2010/main" val="210775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7"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p:nvPr/>
        </p:nvSpPr>
        <p:spPr>
          <a:xfrm>
            <a:off x="598324" y="969799"/>
            <a:ext cx="9077317" cy="4655587"/>
          </a:xfrm>
          <a:prstGeom prst="rect">
            <a:avLst/>
          </a:prstGeom>
          <a:noFill/>
        </p:spPr>
        <p:txBody>
          <a:bodyPr wrap="square" lIns="99525" tIns="49761" rIns="99525" bIns="49761" rtlCol="0">
            <a:spAutoFit/>
          </a:bodyPr>
          <a:lstStyle/>
          <a:p>
            <a:r>
              <a:rPr lang="es-MX" sz="20000" b="1" dirty="0">
                <a:latin typeface="Arial" pitchFamily="34" charset="0"/>
                <a:cs typeface="Arial" pitchFamily="34" charset="0"/>
              </a:rPr>
              <a:t>2</a:t>
            </a:r>
            <a:endParaRPr lang="es-ES" sz="20000" b="1" dirty="0">
              <a:latin typeface="Arial" pitchFamily="34" charset="0"/>
              <a:cs typeface="Arial" pitchFamily="34" charset="0"/>
            </a:endParaRPr>
          </a:p>
          <a:p>
            <a:r>
              <a:rPr lang="es-MX" sz="4800" dirty="0" smtClean="0">
                <a:latin typeface="Arial" pitchFamily="34" charset="0"/>
                <a:cs typeface="Arial" pitchFamily="34" charset="0"/>
              </a:rPr>
              <a:t>Bases para la ejecución (</a:t>
            </a:r>
            <a:r>
              <a:rPr lang="es-MX" sz="4800" dirty="0" err="1" smtClean="0">
                <a:latin typeface="Arial" pitchFamily="34" charset="0"/>
                <a:cs typeface="Arial" pitchFamily="34" charset="0"/>
              </a:rPr>
              <a:t>foundations</a:t>
            </a:r>
            <a:r>
              <a:rPr lang="es-MX" sz="4800" dirty="0" smtClean="0">
                <a:latin typeface="Arial" pitchFamily="34" charset="0"/>
                <a:cs typeface="Arial" pitchFamily="34" charset="0"/>
              </a:rPr>
              <a:t>)</a:t>
            </a:r>
            <a:endParaRPr lang="es-ES" sz="4800" dirty="0">
              <a:latin typeface="Arial" pitchFamily="34" charset="0"/>
              <a:cs typeface="Arial" pitchFamily="34" charset="0"/>
            </a:endParaRPr>
          </a:p>
        </p:txBody>
      </p:sp>
      <p:pic>
        <p:nvPicPr>
          <p:cNvPr id="5" name="Imagen 3"/>
          <p:cNvPicPr>
            <a:picLocks noChangeAspect="1"/>
          </p:cNvPicPr>
          <p:nvPr/>
        </p:nvPicPr>
        <p:blipFill rotWithShape="1">
          <a:blip r:embed="rId2"/>
          <a:srcRect l="68834" t="28803" r="15152" b="47594"/>
          <a:stretch/>
        </p:blipFill>
        <p:spPr>
          <a:xfrm>
            <a:off x="7435121" y="0"/>
            <a:ext cx="3253517" cy="2695991"/>
          </a:xfrm>
          <a:prstGeom prst="rect">
            <a:avLst/>
          </a:prstGeom>
        </p:spPr>
      </p:pic>
    </p:spTree>
    <p:extLst>
      <p:ext uri="{BB962C8B-B14F-4D97-AF65-F5344CB8AC3E}">
        <p14:creationId xmlns:p14="http://schemas.microsoft.com/office/powerpoint/2010/main" val="1163950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3"/>
          <p:cNvSpPr txBox="1"/>
          <p:nvPr/>
        </p:nvSpPr>
        <p:spPr>
          <a:xfrm>
            <a:off x="746415" y="566900"/>
            <a:ext cx="8902552" cy="430887"/>
          </a:xfrm>
          <a:prstGeom prst="rect">
            <a:avLst/>
          </a:prstGeom>
          <a:noFill/>
        </p:spPr>
        <p:txBody>
          <a:bodyPr wrap="square" lIns="0" tIns="0" rIns="0" bIns="0" rtlCol="0" anchor="t" anchorCtr="0">
            <a:spAutoFit/>
          </a:bodyPr>
          <a:lstStyle/>
          <a:p>
            <a:r>
              <a:rPr lang="es-ES" sz="2800" b="1" dirty="0" smtClean="0">
                <a:latin typeface="Arial" pitchFamily="34" charset="0"/>
                <a:cs typeface="Arial" pitchFamily="34" charset="0"/>
              </a:rPr>
              <a:t>Capacidades dominio de negocio</a:t>
            </a:r>
            <a:endParaRPr lang="es-ES" sz="2800" b="1" dirty="0">
              <a:latin typeface="Arial" pitchFamily="34" charset="0"/>
              <a:cs typeface="Arial" pitchFamily="34" charset="0"/>
            </a:endParaRPr>
          </a:p>
        </p:txBody>
      </p:sp>
      <p:graphicFrame>
        <p:nvGraphicFramePr>
          <p:cNvPr id="2" name="1 Diagrama"/>
          <p:cNvGraphicFramePr/>
          <p:nvPr>
            <p:extLst>
              <p:ext uri="{D42A27DB-BD31-4B8C-83A1-F6EECF244321}">
                <p14:modId xmlns:p14="http://schemas.microsoft.com/office/powerpoint/2010/main" val="434049485"/>
              </p:ext>
            </p:extLst>
          </p:nvPr>
        </p:nvGraphicFramePr>
        <p:xfrm>
          <a:off x="1542197" y="1310185"/>
          <a:ext cx="8106770" cy="60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608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3"/>
          <p:cNvSpPr>
            <a:spLocks noChangeArrowheads="1"/>
          </p:cNvSpPr>
          <p:nvPr/>
        </p:nvSpPr>
        <p:spPr bwMode="auto">
          <a:xfrm flipH="1">
            <a:off x="8297839" y="1533442"/>
            <a:ext cx="2251880" cy="4385417"/>
          </a:xfrm>
          <a:prstGeom prst="rect">
            <a:avLst/>
          </a:prstGeom>
          <a:solidFill>
            <a:schemeClr val="bg1">
              <a:lumMod val="85000"/>
            </a:schemeClr>
          </a:solidFill>
          <a:ln w="6350">
            <a:noFill/>
            <a:miter lim="800000"/>
            <a:headEnd/>
            <a:tailEnd/>
          </a:ln>
          <a:effectLst/>
        </p:spPr>
        <p:txBody>
          <a:bodyPr lIns="72000" tIns="0" rIns="72000" bIns="36000" anchor="b"/>
          <a:lstStyle/>
          <a:p>
            <a:pPr marL="179388" indent="-179388" algn="ctr" eaLnBrk="0" hangingPunct="0">
              <a:spcBef>
                <a:spcPts val="100"/>
              </a:spcBef>
              <a:spcAft>
                <a:spcPts val="100"/>
              </a:spcAft>
            </a:pPr>
            <a:endParaRPr lang="en-US" sz="1200" b="1" kern="0" dirty="0">
              <a:ea typeface="DIN Alternate" charset="0"/>
              <a:cs typeface="DIN Alternate" charset="0"/>
            </a:endParaRPr>
          </a:p>
        </p:txBody>
      </p:sp>
      <p:sp>
        <p:nvSpPr>
          <p:cNvPr id="6" name="CuadroTexto 3"/>
          <p:cNvSpPr txBox="1"/>
          <p:nvPr/>
        </p:nvSpPr>
        <p:spPr>
          <a:xfrm>
            <a:off x="746415" y="566900"/>
            <a:ext cx="8902552" cy="430887"/>
          </a:xfrm>
          <a:prstGeom prst="rect">
            <a:avLst/>
          </a:prstGeom>
          <a:noFill/>
        </p:spPr>
        <p:txBody>
          <a:bodyPr wrap="square" lIns="0" tIns="0" rIns="0" bIns="0" rtlCol="0" anchor="t" anchorCtr="0">
            <a:spAutoFit/>
          </a:bodyPr>
          <a:lstStyle/>
          <a:p>
            <a:r>
              <a:rPr lang="es-ES" sz="2800" b="1" dirty="0" smtClean="0">
                <a:latin typeface="Arial" pitchFamily="34" charset="0"/>
                <a:cs typeface="Arial" pitchFamily="34" charset="0"/>
              </a:rPr>
              <a:t>Capacidades dominio aplicativo</a:t>
            </a:r>
            <a:endParaRPr lang="es-ES" sz="2800" b="1" dirty="0">
              <a:latin typeface="Arial" pitchFamily="34" charset="0"/>
              <a:cs typeface="Arial" pitchFamily="34" charset="0"/>
            </a:endParaRPr>
          </a:p>
        </p:txBody>
      </p:sp>
      <p:sp>
        <p:nvSpPr>
          <p:cNvPr id="4" name="Rectangle 3"/>
          <p:cNvSpPr>
            <a:spLocks noChangeArrowheads="1"/>
          </p:cNvSpPr>
          <p:nvPr/>
        </p:nvSpPr>
        <p:spPr bwMode="auto">
          <a:xfrm flipH="1">
            <a:off x="54592" y="1528550"/>
            <a:ext cx="8243248" cy="5950424"/>
          </a:xfrm>
          <a:prstGeom prst="rect">
            <a:avLst/>
          </a:prstGeom>
          <a:solidFill>
            <a:schemeClr val="bg1">
              <a:lumMod val="85000"/>
            </a:schemeClr>
          </a:solidFill>
          <a:ln w="6350">
            <a:noFill/>
            <a:miter lim="800000"/>
            <a:headEnd/>
            <a:tailEnd/>
          </a:ln>
          <a:effectLst/>
        </p:spPr>
        <p:txBody>
          <a:bodyPr lIns="72000" tIns="0" rIns="72000" bIns="36000" anchor="b"/>
          <a:lstStyle/>
          <a:p>
            <a:pPr marL="179388" indent="-179388" algn="ctr" eaLnBrk="0" hangingPunct="0">
              <a:spcBef>
                <a:spcPts val="100"/>
              </a:spcBef>
              <a:spcAft>
                <a:spcPts val="100"/>
              </a:spcAft>
            </a:pPr>
            <a:endParaRPr lang="en-US" sz="1200" b="1" kern="0" dirty="0">
              <a:ea typeface="DIN Alternate" charset="0"/>
              <a:cs typeface="DIN Alternate" charset="0"/>
            </a:endParaRPr>
          </a:p>
        </p:txBody>
      </p:sp>
      <p:sp>
        <p:nvSpPr>
          <p:cNvPr id="5" name="Rectangle 3"/>
          <p:cNvSpPr>
            <a:spLocks noChangeArrowheads="1"/>
          </p:cNvSpPr>
          <p:nvPr/>
        </p:nvSpPr>
        <p:spPr bwMode="auto">
          <a:xfrm rot="16200000">
            <a:off x="-1919430" y="3929514"/>
            <a:ext cx="5483956" cy="1290242"/>
          </a:xfrm>
          <a:prstGeom prst="rect">
            <a:avLst/>
          </a:prstGeom>
          <a:solidFill>
            <a:srgbClr val="595959">
              <a:alpha val="67843"/>
            </a:srgbClr>
          </a:solidFill>
          <a:ln w="6350">
            <a:noFill/>
            <a:miter lim="800000"/>
            <a:headEnd/>
            <a:tailEnd/>
          </a:ln>
          <a:effectLst/>
        </p:spPr>
        <p:txBody>
          <a:bodyPr lIns="0" tIns="0" rIns="0" bIns="0" anchor="ctr"/>
          <a:lstStyle/>
          <a:p>
            <a:pPr marL="179388" indent="-179388" algn="ctr" eaLnBrk="0" hangingPunct="0">
              <a:spcBef>
                <a:spcPts val="100"/>
              </a:spcBef>
              <a:spcAft>
                <a:spcPts val="100"/>
              </a:spcAft>
            </a:pPr>
            <a:endParaRPr lang="en-US" sz="1050" dirty="0">
              <a:solidFill>
                <a:schemeClr val="bg1"/>
              </a:solidFill>
            </a:endParaRPr>
          </a:p>
        </p:txBody>
      </p:sp>
      <p:grpSp>
        <p:nvGrpSpPr>
          <p:cNvPr id="7" name="Group 254"/>
          <p:cNvGrpSpPr/>
          <p:nvPr/>
        </p:nvGrpSpPr>
        <p:grpSpPr>
          <a:xfrm>
            <a:off x="1467669" y="1269681"/>
            <a:ext cx="2720340" cy="450292"/>
            <a:chOff x="4892856" y="2846759"/>
            <a:chExt cx="2318224" cy="379520"/>
          </a:xfrm>
        </p:grpSpPr>
        <p:grpSp>
          <p:nvGrpSpPr>
            <p:cNvPr id="8" name="Group 255"/>
            <p:cNvGrpSpPr/>
            <p:nvPr/>
          </p:nvGrpSpPr>
          <p:grpSpPr>
            <a:xfrm>
              <a:off x="4892856" y="2846759"/>
              <a:ext cx="378000" cy="379497"/>
              <a:chOff x="6524880" y="1513747"/>
              <a:chExt cx="413684" cy="379497"/>
            </a:xfrm>
          </p:grpSpPr>
          <p:sp>
            <p:nvSpPr>
              <p:cNvPr id="21" name="Ovale 58"/>
              <p:cNvSpPr/>
              <p:nvPr/>
            </p:nvSpPr>
            <p:spPr>
              <a:xfrm>
                <a:off x="6524880" y="1513747"/>
                <a:ext cx="413684" cy="379497"/>
              </a:xfrm>
              <a:prstGeom prst="ellipse">
                <a:avLst/>
              </a:prstGeom>
              <a:solidFill>
                <a:sysClr val="window" lastClr="FFFFFF"/>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prstClr val="white"/>
                  </a:solidFill>
                  <a:effectLst/>
                  <a:uLnTx/>
                  <a:uFillTx/>
                  <a:ea typeface="+mn-ea"/>
                  <a:cs typeface="+mn-cs"/>
                  <a:sym typeface="Arial"/>
                </a:endParaRPr>
              </a:p>
            </p:txBody>
          </p:sp>
          <p:pic>
            <p:nvPicPr>
              <p:cNvPr id="22" name="Immagine 11"/>
              <p:cNvPicPr>
                <a:picLocks noChangeAspect="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555025" y="1601478"/>
                <a:ext cx="353395" cy="213754"/>
              </a:xfrm>
              <a:prstGeom prst="rect">
                <a:avLst/>
              </a:prstGeom>
              <a:ln>
                <a:noFill/>
              </a:ln>
            </p:spPr>
          </p:pic>
        </p:grpSp>
        <p:grpSp>
          <p:nvGrpSpPr>
            <p:cNvPr id="9" name="Group 256"/>
            <p:cNvGrpSpPr/>
            <p:nvPr/>
          </p:nvGrpSpPr>
          <p:grpSpPr>
            <a:xfrm>
              <a:off x="5377912" y="2846779"/>
              <a:ext cx="378000" cy="379500"/>
              <a:chOff x="6999691" y="1513767"/>
              <a:chExt cx="413684" cy="379500"/>
            </a:xfrm>
          </p:grpSpPr>
          <p:sp>
            <p:nvSpPr>
              <p:cNvPr id="19" name="Ovale 58"/>
              <p:cNvSpPr/>
              <p:nvPr/>
            </p:nvSpPr>
            <p:spPr>
              <a:xfrm>
                <a:off x="6999691" y="1513767"/>
                <a:ext cx="413684" cy="379500"/>
              </a:xfrm>
              <a:prstGeom prst="ellipse">
                <a:avLst/>
              </a:prstGeom>
              <a:solidFill>
                <a:sysClr val="window" lastClr="FFFFFF"/>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prstClr val="white"/>
                  </a:solidFill>
                  <a:effectLst/>
                  <a:uLnTx/>
                  <a:uFillTx/>
                  <a:ea typeface="+mn-ea"/>
                  <a:cs typeface="+mn-cs"/>
                  <a:sym typeface="Arial"/>
                </a:endParaRPr>
              </a:p>
            </p:txBody>
          </p:sp>
          <p:pic>
            <p:nvPicPr>
              <p:cNvPr id="20" name="Picture 2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433" y="1567839"/>
                <a:ext cx="276200" cy="276197"/>
              </a:xfrm>
              <a:prstGeom prst="rect">
                <a:avLst/>
              </a:prstGeom>
            </p:spPr>
          </p:pic>
        </p:grpSp>
        <p:grpSp>
          <p:nvGrpSpPr>
            <p:cNvPr id="10" name="Group 257"/>
            <p:cNvGrpSpPr/>
            <p:nvPr/>
          </p:nvGrpSpPr>
          <p:grpSpPr>
            <a:xfrm>
              <a:off x="5862968" y="2846779"/>
              <a:ext cx="378000" cy="379500"/>
              <a:chOff x="7474502" y="1513767"/>
              <a:chExt cx="413684" cy="379500"/>
            </a:xfrm>
          </p:grpSpPr>
          <p:sp>
            <p:nvSpPr>
              <p:cNvPr id="17" name="Ovale 58"/>
              <p:cNvSpPr/>
              <p:nvPr/>
            </p:nvSpPr>
            <p:spPr>
              <a:xfrm>
                <a:off x="7474502" y="1513767"/>
                <a:ext cx="413684" cy="379500"/>
              </a:xfrm>
              <a:prstGeom prst="ellipse">
                <a:avLst/>
              </a:prstGeom>
              <a:solidFill>
                <a:sysClr val="window" lastClr="FFFFFF"/>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prstClr val="white"/>
                  </a:solidFill>
                  <a:effectLst/>
                  <a:uLnTx/>
                  <a:uFillTx/>
                  <a:ea typeface="+mn-ea"/>
                  <a:cs typeface="+mn-cs"/>
                  <a:sym typeface="Arial"/>
                </a:endParaRPr>
              </a:p>
            </p:txBody>
          </p:sp>
          <p:pic>
            <p:nvPicPr>
              <p:cNvPr id="18"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261" y="1544163"/>
                <a:ext cx="314165" cy="314162"/>
              </a:xfrm>
              <a:prstGeom prst="rect">
                <a:avLst/>
              </a:prstGeom>
            </p:spPr>
          </p:pic>
        </p:grpSp>
        <p:grpSp>
          <p:nvGrpSpPr>
            <p:cNvPr id="11" name="Group 258"/>
            <p:cNvGrpSpPr/>
            <p:nvPr/>
          </p:nvGrpSpPr>
          <p:grpSpPr>
            <a:xfrm>
              <a:off x="6833080" y="2846761"/>
              <a:ext cx="378000" cy="379498"/>
              <a:chOff x="8465104" y="1513749"/>
              <a:chExt cx="413684" cy="379498"/>
            </a:xfrm>
          </p:grpSpPr>
          <p:sp>
            <p:nvSpPr>
              <p:cNvPr id="15" name="Ovale 58"/>
              <p:cNvSpPr/>
              <p:nvPr/>
            </p:nvSpPr>
            <p:spPr>
              <a:xfrm>
                <a:off x="8465104" y="1513749"/>
                <a:ext cx="413684" cy="379498"/>
              </a:xfrm>
              <a:prstGeom prst="ellipse">
                <a:avLst/>
              </a:prstGeom>
              <a:solidFill>
                <a:sysClr val="window" lastClr="FFFFFF"/>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prstClr val="white"/>
                  </a:solidFill>
                  <a:effectLst/>
                  <a:uLnTx/>
                  <a:uFillTx/>
                  <a:ea typeface="+mn-ea"/>
                  <a:cs typeface="+mn-cs"/>
                  <a:sym typeface="Arial"/>
                </a:endParaRPr>
              </a:p>
            </p:txBody>
          </p:sp>
          <p:pic>
            <p:nvPicPr>
              <p:cNvPr id="16" name="Picture 2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34138" y="1564634"/>
                <a:ext cx="275385" cy="275386"/>
              </a:xfrm>
              <a:prstGeom prst="rect">
                <a:avLst/>
              </a:prstGeom>
            </p:spPr>
          </p:pic>
        </p:grpSp>
        <p:grpSp>
          <p:nvGrpSpPr>
            <p:cNvPr id="12" name="Group 259"/>
            <p:cNvGrpSpPr/>
            <p:nvPr/>
          </p:nvGrpSpPr>
          <p:grpSpPr>
            <a:xfrm>
              <a:off x="6348024" y="2846779"/>
              <a:ext cx="378000" cy="379500"/>
              <a:chOff x="7961049" y="1513767"/>
              <a:chExt cx="413684" cy="379500"/>
            </a:xfrm>
          </p:grpSpPr>
          <p:sp>
            <p:nvSpPr>
              <p:cNvPr id="13" name="Ovale 58"/>
              <p:cNvSpPr/>
              <p:nvPr/>
            </p:nvSpPr>
            <p:spPr>
              <a:xfrm>
                <a:off x="7961049" y="1513767"/>
                <a:ext cx="413684" cy="379500"/>
              </a:xfrm>
              <a:prstGeom prst="ellipse">
                <a:avLst/>
              </a:prstGeom>
              <a:solidFill>
                <a:sysClr val="window" lastClr="FFFFFF"/>
              </a:solid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prstClr val="white"/>
                  </a:solidFill>
                  <a:effectLst/>
                  <a:uLnTx/>
                  <a:uFillTx/>
                  <a:ea typeface="+mn-ea"/>
                  <a:cs typeface="+mn-cs"/>
                  <a:sym typeface="Arial"/>
                </a:endParaRPr>
              </a:p>
            </p:txBody>
          </p:sp>
          <p:pic>
            <p:nvPicPr>
              <p:cNvPr id="14" name="Picture 2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6565" y="1551146"/>
                <a:ext cx="315546" cy="315545"/>
              </a:xfrm>
              <a:prstGeom prst="rect">
                <a:avLst/>
              </a:prstGeom>
            </p:spPr>
          </p:pic>
        </p:grpSp>
      </p:grpSp>
      <p:sp>
        <p:nvSpPr>
          <p:cNvPr id="23" name="22 Rectángulo redondeado"/>
          <p:cNvSpPr/>
          <p:nvPr/>
        </p:nvSpPr>
        <p:spPr>
          <a:xfrm>
            <a:off x="1557060" y="6170015"/>
            <a:ext cx="1146409" cy="47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Activo</a:t>
            </a:r>
            <a:endParaRPr lang="es-ES" sz="1200" dirty="0"/>
          </a:p>
        </p:txBody>
      </p:sp>
      <p:sp>
        <p:nvSpPr>
          <p:cNvPr id="24" name="23 Rectángulo redondeado"/>
          <p:cNvSpPr/>
          <p:nvPr/>
        </p:nvSpPr>
        <p:spPr>
          <a:xfrm>
            <a:off x="5551610" y="6201733"/>
            <a:ext cx="1146409" cy="47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Prevención de Fraude</a:t>
            </a:r>
            <a:endParaRPr lang="es-ES" sz="1200" dirty="0"/>
          </a:p>
        </p:txBody>
      </p:sp>
      <p:sp>
        <p:nvSpPr>
          <p:cNvPr id="25" name="24 Rectángulo redondeado"/>
          <p:cNvSpPr/>
          <p:nvPr/>
        </p:nvSpPr>
        <p:spPr>
          <a:xfrm>
            <a:off x="2778078" y="6759834"/>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Estructurales</a:t>
            </a:r>
            <a:endParaRPr lang="es-ES" sz="1200" dirty="0">
              <a:solidFill>
                <a:schemeClr val="tx1"/>
              </a:solidFill>
            </a:endParaRPr>
          </a:p>
        </p:txBody>
      </p:sp>
      <p:sp>
        <p:nvSpPr>
          <p:cNvPr id="26" name="25 Rectángulo redondeado"/>
          <p:cNvSpPr/>
          <p:nvPr/>
        </p:nvSpPr>
        <p:spPr>
          <a:xfrm>
            <a:off x="6015643" y="2122540"/>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Beneficiarios</a:t>
            </a:r>
            <a:endParaRPr lang="es-ES" sz="1200" dirty="0">
              <a:solidFill>
                <a:schemeClr val="tx1"/>
              </a:solidFill>
            </a:endParaRPr>
          </a:p>
        </p:txBody>
      </p:sp>
      <p:sp>
        <p:nvSpPr>
          <p:cNvPr id="27" name="26 Rectángulo redondeado"/>
          <p:cNvSpPr/>
          <p:nvPr/>
        </p:nvSpPr>
        <p:spPr>
          <a:xfrm>
            <a:off x="5549013" y="3489663"/>
            <a:ext cx="1146409" cy="47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CRM</a:t>
            </a:r>
            <a:endParaRPr lang="es-ES" sz="1200" dirty="0"/>
          </a:p>
        </p:txBody>
      </p:sp>
      <p:sp>
        <p:nvSpPr>
          <p:cNvPr id="29" name="28 Rectángulo redondeado"/>
          <p:cNvSpPr/>
          <p:nvPr/>
        </p:nvSpPr>
        <p:spPr>
          <a:xfrm>
            <a:off x="5551285" y="4037855"/>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Automatización de Procesos</a:t>
            </a:r>
            <a:endParaRPr lang="es-ES" sz="1050" dirty="0"/>
          </a:p>
        </p:txBody>
      </p:sp>
      <p:sp>
        <p:nvSpPr>
          <p:cNvPr id="30" name="29 Rectángulo redondeado"/>
          <p:cNvSpPr/>
          <p:nvPr/>
        </p:nvSpPr>
        <p:spPr>
          <a:xfrm>
            <a:off x="1557060" y="1832657"/>
            <a:ext cx="2832986" cy="332617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30 CuadroTexto"/>
          <p:cNvSpPr txBox="1"/>
          <p:nvPr/>
        </p:nvSpPr>
        <p:spPr>
          <a:xfrm>
            <a:off x="2109805" y="1877375"/>
            <a:ext cx="1703099" cy="444536"/>
          </a:xfrm>
          <a:prstGeom prst="rect">
            <a:avLst/>
          </a:prstGeom>
        </p:spPr>
        <p:txBody>
          <a:bodyPr vert="horz" wrap="square" lIns="0" tIns="0" rIns="0" bIns="0" numCol="1" spcCol="432000" rtlCol="0" anchor="t" anchorCtr="0">
            <a:noAutofit/>
          </a:bodyPr>
          <a:lstStyle/>
          <a:p>
            <a:pPr marL="0" marR="0" indent="0" algn="ctr" defTabSz="914400" rtl="0" eaLnBrk="1" fontAlgn="auto" latinLnBrk="0" hangingPunct="1">
              <a:spcBef>
                <a:spcPct val="0"/>
              </a:spcBef>
              <a:buClrTx/>
              <a:buSzTx/>
              <a:buFontTx/>
              <a:buNone/>
              <a:tabLst>
                <a:tab pos="360000" algn="l"/>
              </a:tabLst>
            </a:pPr>
            <a:r>
              <a:rPr kumimoji="0" lang="es-MX" sz="1200" b="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rPr>
              <a:t>Canales</a:t>
            </a:r>
            <a:endParaRPr kumimoji="0" lang="es-ES" sz="1200" b="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32" name="31 Rectángulo redondeado"/>
          <p:cNvSpPr/>
          <p:nvPr/>
        </p:nvSpPr>
        <p:spPr>
          <a:xfrm>
            <a:off x="1517357" y="5390866"/>
            <a:ext cx="3712365" cy="193712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CuadroTexto"/>
          <p:cNvSpPr txBox="1"/>
          <p:nvPr/>
        </p:nvSpPr>
        <p:spPr>
          <a:xfrm>
            <a:off x="2440287" y="5428127"/>
            <a:ext cx="1703099" cy="236165"/>
          </a:xfrm>
          <a:prstGeom prst="rect">
            <a:avLst/>
          </a:prstGeom>
        </p:spPr>
        <p:txBody>
          <a:bodyPr vert="horz" wrap="square" lIns="0" tIns="0" rIns="0" bIns="0" numCol="1" spcCol="432000" rtlCol="0" anchor="t" anchorCtr="0">
            <a:noAutofit/>
          </a:bodyPr>
          <a:lstStyle/>
          <a:p>
            <a:pPr marL="0" marR="0" indent="0" algn="ctr" defTabSz="914400" rtl="0" eaLnBrk="1" fontAlgn="auto" latinLnBrk="0" hangingPunct="1">
              <a:spcBef>
                <a:spcPct val="0"/>
              </a:spcBef>
              <a:buClrTx/>
              <a:buSzTx/>
              <a:buFontTx/>
              <a:buNone/>
              <a:tabLst>
                <a:tab pos="360000" algn="l"/>
              </a:tabLst>
            </a:pPr>
            <a:r>
              <a:rPr kumimoji="0" lang="es-MX" sz="1200" b="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rPr>
              <a:t>Core</a:t>
            </a:r>
            <a:endParaRPr kumimoji="0" lang="es-ES" sz="1200" b="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34" name="33 Rectángulo redondeado"/>
          <p:cNvSpPr/>
          <p:nvPr/>
        </p:nvSpPr>
        <p:spPr>
          <a:xfrm>
            <a:off x="8368780" y="6419292"/>
            <a:ext cx="286602" cy="19545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5" name="34 CuadroTexto"/>
          <p:cNvSpPr txBox="1"/>
          <p:nvPr/>
        </p:nvSpPr>
        <p:spPr>
          <a:xfrm>
            <a:off x="8791113" y="6327276"/>
            <a:ext cx="1405728" cy="292760"/>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kumimoji="0" lang="es-MX" sz="1200" b="0" i="0"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rPr>
              <a:t>Componentes nuevos</a:t>
            </a:r>
            <a:endParaRPr kumimoji="0" lang="es-ES" sz="1200" b="0" i="0"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36" name="35 Rectángulo redondeado"/>
          <p:cNvSpPr/>
          <p:nvPr/>
        </p:nvSpPr>
        <p:spPr>
          <a:xfrm>
            <a:off x="8368780" y="6788193"/>
            <a:ext cx="286602" cy="19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37" name="36 CuadroTexto"/>
          <p:cNvSpPr txBox="1"/>
          <p:nvPr/>
        </p:nvSpPr>
        <p:spPr>
          <a:xfrm>
            <a:off x="8807033" y="6697178"/>
            <a:ext cx="1405728" cy="292760"/>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kumimoji="0" lang="es-MX" sz="1200" b="0" i="0"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rPr>
              <a:t>Componentes sin impacto</a:t>
            </a:r>
            <a:endParaRPr kumimoji="0" lang="es-ES" sz="1200" b="0" i="0"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39" name="38 CuadroTexto"/>
          <p:cNvSpPr txBox="1"/>
          <p:nvPr/>
        </p:nvSpPr>
        <p:spPr>
          <a:xfrm>
            <a:off x="6903807" y="1620335"/>
            <a:ext cx="1703099" cy="444536"/>
          </a:xfrm>
          <a:prstGeom prst="rect">
            <a:avLst/>
          </a:prstGeom>
        </p:spPr>
        <p:txBody>
          <a:bodyPr vert="horz" wrap="square" lIns="0" tIns="0" rIns="0" bIns="0" numCol="1" spcCol="432000" rtlCol="0" anchor="t" anchorCtr="0">
            <a:noAutofit/>
          </a:bodyPr>
          <a:lstStyle/>
          <a:p>
            <a:pPr marL="0" marR="0" indent="0" algn="ctr" defTabSz="914400" rtl="0" eaLnBrk="1" fontAlgn="auto" latinLnBrk="0" hangingPunct="1">
              <a:spcBef>
                <a:spcPct val="0"/>
              </a:spcBef>
              <a:buClrTx/>
              <a:buSzTx/>
              <a:buFontTx/>
              <a:buNone/>
              <a:tabLst>
                <a:tab pos="360000" algn="l"/>
              </a:tabLst>
            </a:pPr>
            <a:r>
              <a:rPr lang="es-MX" sz="1200" b="1" kern="1100" spc="-50" dirty="0" smtClean="0">
                <a:solidFill>
                  <a:sysClr val="windowText" lastClr="000000"/>
                </a:solidFill>
                <a:latin typeface="Franklin Gothic Book" panose="020B0503020102020204" pitchFamily="34" charset="0"/>
                <a:ea typeface="+mj-ea"/>
                <a:cs typeface="+mj-cs"/>
              </a:rPr>
              <a:t>Servicios Cross</a:t>
            </a:r>
            <a:endParaRPr kumimoji="0" lang="es-ES" sz="1200" b="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40" name="39 Rectángulo redondeado"/>
          <p:cNvSpPr/>
          <p:nvPr/>
        </p:nvSpPr>
        <p:spPr>
          <a:xfrm>
            <a:off x="8370186" y="7132531"/>
            <a:ext cx="286602" cy="19545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p>
        </p:txBody>
      </p:sp>
      <p:sp>
        <p:nvSpPr>
          <p:cNvPr id="41" name="40 CuadroTexto"/>
          <p:cNvSpPr txBox="1"/>
          <p:nvPr/>
        </p:nvSpPr>
        <p:spPr>
          <a:xfrm>
            <a:off x="8822953" y="7041516"/>
            <a:ext cx="1405728" cy="292760"/>
          </a:xfrm>
          <a:prstGeom prst="rect">
            <a:avLst/>
          </a:prstGeom>
        </p:spPr>
        <p:txBody>
          <a:bodyPr vert="horz" wrap="none" lIns="0" tIns="0" rIns="0" bIns="0" numCol="1" spcCol="432000" rtlCol="0" anchor="t" anchorCtr="0">
            <a:noAutofit/>
          </a:bodyPr>
          <a:lstStyle/>
          <a:p>
            <a:pPr marL="0" marR="0" indent="0" defTabSz="914400" rtl="0" eaLnBrk="1" fontAlgn="auto" latinLnBrk="0" hangingPunct="1">
              <a:lnSpc>
                <a:spcPts val="2700"/>
              </a:lnSpc>
              <a:spcBef>
                <a:spcPct val="0"/>
              </a:spcBef>
              <a:buClrTx/>
              <a:buSzTx/>
              <a:buFontTx/>
              <a:buNone/>
              <a:tabLst>
                <a:tab pos="360000" algn="l"/>
              </a:tabLst>
            </a:pPr>
            <a:r>
              <a:rPr kumimoji="0" lang="es-MX" sz="1200" b="0" i="0"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rPr>
              <a:t>Componentes modificados</a:t>
            </a:r>
            <a:endParaRPr kumimoji="0" lang="es-ES" sz="1200" b="0" i="0"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42" name="41 Rectángulo redondeado"/>
          <p:cNvSpPr/>
          <p:nvPr/>
        </p:nvSpPr>
        <p:spPr>
          <a:xfrm>
            <a:off x="5421805" y="2028273"/>
            <a:ext cx="4790955" cy="134271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CuadroTexto"/>
          <p:cNvSpPr txBox="1"/>
          <p:nvPr/>
        </p:nvSpPr>
        <p:spPr>
          <a:xfrm>
            <a:off x="7085851" y="3160908"/>
            <a:ext cx="1703099" cy="222268"/>
          </a:xfrm>
          <a:prstGeom prst="rect">
            <a:avLst/>
          </a:prstGeom>
        </p:spPr>
        <p:txBody>
          <a:bodyPr vert="horz" wrap="square" lIns="0" tIns="0" rIns="0" bIns="0" numCol="1" spcCol="432000" rtlCol="0" anchor="t" anchorCtr="0">
            <a:noAutofit/>
          </a:bodyPr>
          <a:lstStyle/>
          <a:p>
            <a:pPr marL="0" marR="0" indent="0" algn="ctr" defTabSz="914400" rtl="0" eaLnBrk="1" fontAlgn="auto" latinLnBrk="0" hangingPunct="1">
              <a:spcBef>
                <a:spcPct val="0"/>
              </a:spcBef>
              <a:buClrTx/>
              <a:buSzTx/>
              <a:buFontTx/>
              <a:buNone/>
              <a:tabLst>
                <a:tab pos="360000" algn="l"/>
              </a:tabLst>
            </a:pPr>
            <a:r>
              <a:rPr kumimoji="0" lang="es-MX" sz="1200" b="1" i="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rPr>
              <a:t>Core multicanal</a:t>
            </a:r>
            <a:endParaRPr kumimoji="0" lang="es-ES" sz="1200" b="1" i="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44" name="43 Rectángulo redondeado"/>
          <p:cNvSpPr/>
          <p:nvPr/>
        </p:nvSpPr>
        <p:spPr>
          <a:xfrm>
            <a:off x="7320983" y="2122539"/>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smtClean="0"/>
              <a:t>Aclaraciones</a:t>
            </a:r>
            <a:endParaRPr lang="es-ES" sz="1050" dirty="0"/>
          </a:p>
        </p:txBody>
      </p:sp>
      <p:sp>
        <p:nvSpPr>
          <p:cNvPr id="45" name="44 Rectángulo redondeado"/>
          <p:cNvSpPr/>
          <p:nvPr/>
        </p:nvSpPr>
        <p:spPr>
          <a:xfrm>
            <a:off x="1574433" y="6754876"/>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COMEX</a:t>
            </a:r>
            <a:endParaRPr lang="es-ES" sz="1200" dirty="0"/>
          </a:p>
        </p:txBody>
      </p:sp>
      <p:sp>
        <p:nvSpPr>
          <p:cNvPr id="46" name="Rectangle 3"/>
          <p:cNvSpPr>
            <a:spLocks noChangeArrowheads="1"/>
          </p:cNvSpPr>
          <p:nvPr/>
        </p:nvSpPr>
        <p:spPr bwMode="auto">
          <a:xfrm>
            <a:off x="1699646" y="2199555"/>
            <a:ext cx="1082594" cy="5422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Banca por Internet Empresas</a:t>
            </a:r>
            <a:endParaRPr lang="en-US" sz="1200" dirty="0">
              <a:solidFill>
                <a:schemeClr val="tx1"/>
              </a:solidFill>
            </a:endParaRPr>
          </a:p>
        </p:txBody>
      </p:sp>
      <p:sp>
        <p:nvSpPr>
          <p:cNvPr id="47" name="Rectangle 3"/>
          <p:cNvSpPr>
            <a:spLocks noChangeArrowheads="1"/>
          </p:cNvSpPr>
          <p:nvPr/>
        </p:nvSpPr>
        <p:spPr bwMode="auto">
          <a:xfrm>
            <a:off x="3169582" y="2199555"/>
            <a:ext cx="1091348" cy="54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smtClean="0">
              <a:solidFill>
                <a:schemeClr val="lt1"/>
              </a:solidFill>
            </a:endParaRPr>
          </a:p>
          <a:p>
            <a:pPr algn="ctr"/>
            <a:r>
              <a:rPr lang="es-ES" sz="1200" dirty="0" smtClean="0">
                <a:solidFill>
                  <a:schemeClr val="lt1"/>
                </a:solidFill>
              </a:rPr>
              <a:t>Banca </a:t>
            </a:r>
            <a:r>
              <a:rPr lang="es-ES" sz="1200" dirty="0" err="1" smtClean="0"/>
              <a:t>Movil</a:t>
            </a:r>
            <a:r>
              <a:rPr lang="es-ES" sz="1200" dirty="0" smtClean="0"/>
              <a:t> Empresas</a:t>
            </a:r>
            <a:endParaRPr lang="es-ES" sz="1200" dirty="0"/>
          </a:p>
          <a:p>
            <a:pPr algn="ctr"/>
            <a:endParaRPr lang="en-US" sz="1200" dirty="0">
              <a:solidFill>
                <a:schemeClr val="lt1"/>
              </a:solidFill>
            </a:endParaRPr>
          </a:p>
        </p:txBody>
      </p:sp>
      <p:sp>
        <p:nvSpPr>
          <p:cNvPr id="48" name="Rectangle 3"/>
          <p:cNvSpPr>
            <a:spLocks noChangeArrowheads="1"/>
          </p:cNvSpPr>
          <p:nvPr/>
        </p:nvSpPr>
        <p:spPr bwMode="auto">
          <a:xfrm>
            <a:off x="1702945" y="2906447"/>
            <a:ext cx="1091348" cy="5422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solidFill>
                  <a:schemeClr val="tx1"/>
                </a:solidFill>
              </a:rPr>
              <a:t>Banca </a:t>
            </a:r>
            <a:r>
              <a:rPr lang="es-ES" sz="1200" dirty="0" err="1" smtClean="0">
                <a:solidFill>
                  <a:schemeClr val="tx1"/>
                </a:solidFill>
              </a:rPr>
              <a:t>movil</a:t>
            </a:r>
            <a:r>
              <a:rPr lang="es-ES" sz="1200" dirty="0" smtClean="0">
                <a:solidFill>
                  <a:schemeClr val="tx1"/>
                </a:solidFill>
              </a:rPr>
              <a:t> Personas </a:t>
            </a:r>
            <a:r>
              <a:rPr lang="es-ES" sz="1200" dirty="0" err="1" smtClean="0">
                <a:solidFill>
                  <a:schemeClr val="tx1"/>
                </a:solidFill>
              </a:rPr>
              <a:t>fisicas</a:t>
            </a:r>
            <a:endParaRPr lang="en-US" sz="1200" dirty="0">
              <a:solidFill>
                <a:schemeClr val="tx1"/>
              </a:solidFill>
            </a:endParaRPr>
          </a:p>
        </p:txBody>
      </p:sp>
      <p:sp>
        <p:nvSpPr>
          <p:cNvPr id="49" name="Rectangle 3"/>
          <p:cNvSpPr>
            <a:spLocks noChangeArrowheads="1"/>
          </p:cNvSpPr>
          <p:nvPr/>
        </p:nvSpPr>
        <p:spPr bwMode="auto">
          <a:xfrm>
            <a:off x="3145225" y="2921859"/>
            <a:ext cx="1091348"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t>Contact</a:t>
            </a:r>
            <a:r>
              <a:rPr lang="es-ES" sz="1200" dirty="0"/>
              <a:t> Center 2.0</a:t>
            </a:r>
            <a:endParaRPr lang="en-US" sz="1200" dirty="0"/>
          </a:p>
        </p:txBody>
      </p:sp>
      <p:sp>
        <p:nvSpPr>
          <p:cNvPr id="50" name="49 Rectángulo redondeado"/>
          <p:cNvSpPr/>
          <p:nvPr/>
        </p:nvSpPr>
        <p:spPr>
          <a:xfrm>
            <a:off x="5361467" y="5390866"/>
            <a:ext cx="2854488" cy="192574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50 CuadroTexto"/>
          <p:cNvSpPr txBox="1"/>
          <p:nvPr/>
        </p:nvSpPr>
        <p:spPr>
          <a:xfrm>
            <a:off x="5937161" y="5458174"/>
            <a:ext cx="1703099" cy="236165"/>
          </a:xfrm>
          <a:prstGeom prst="rect">
            <a:avLst/>
          </a:prstGeom>
        </p:spPr>
        <p:txBody>
          <a:bodyPr vert="horz" wrap="square" lIns="0" tIns="0" rIns="0" bIns="0" numCol="1" spcCol="432000" rtlCol="0" anchor="t" anchorCtr="0">
            <a:noAutofit/>
          </a:bodyPr>
          <a:lstStyle/>
          <a:p>
            <a:pPr marL="0" marR="0" indent="0" algn="ctr" defTabSz="914400" rtl="0" eaLnBrk="1" fontAlgn="auto" latinLnBrk="0" hangingPunct="1">
              <a:spcBef>
                <a:spcPct val="0"/>
              </a:spcBef>
              <a:buClrTx/>
              <a:buSzTx/>
              <a:buFontTx/>
              <a:buNone/>
              <a:tabLst>
                <a:tab pos="360000" algn="l"/>
              </a:tabLst>
            </a:pPr>
            <a:r>
              <a:rPr kumimoji="0" lang="es-MX" sz="1200" b="1"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rPr>
              <a:t>Riesgos y cumplimiento</a:t>
            </a:r>
            <a:endParaRPr kumimoji="0" lang="es-ES" sz="1200" b="1" u="none" strike="noStrike" kern="1100" cap="none" spc="-50" normalizeH="0" baseline="0" noProof="0" dirty="0">
              <a:ln>
                <a:noFill/>
              </a:ln>
              <a:solidFill>
                <a:sysClr val="windowText" lastClr="000000"/>
              </a:solidFill>
              <a:effectLst/>
              <a:uLnTx/>
              <a:uFillTx/>
              <a:latin typeface="Franklin Gothic Book" panose="020B0503020102020204" pitchFamily="34" charset="0"/>
              <a:ea typeface="+mj-ea"/>
              <a:cs typeface="+mj-cs"/>
            </a:endParaRPr>
          </a:p>
        </p:txBody>
      </p:sp>
      <p:sp>
        <p:nvSpPr>
          <p:cNvPr id="52" name="Rectangle 3"/>
          <p:cNvSpPr>
            <a:spLocks noChangeArrowheads="1"/>
          </p:cNvSpPr>
          <p:nvPr/>
        </p:nvSpPr>
        <p:spPr bwMode="auto">
          <a:xfrm>
            <a:off x="1705217" y="3618415"/>
            <a:ext cx="1091348"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Intranet / Portales</a:t>
            </a:r>
            <a:endParaRPr lang="en-US" sz="1200" dirty="0"/>
          </a:p>
        </p:txBody>
      </p:sp>
      <p:sp>
        <p:nvSpPr>
          <p:cNvPr id="53" name="52 Rectángulo redondeado"/>
          <p:cNvSpPr/>
          <p:nvPr/>
        </p:nvSpPr>
        <p:spPr>
          <a:xfrm>
            <a:off x="5553557" y="4613343"/>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Expediente de cliente</a:t>
            </a:r>
            <a:endParaRPr lang="es-ES" sz="1050" dirty="0"/>
          </a:p>
        </p:txBody>
      </p:sp>
      <p:sp>
        <p:nvSpPr>
          <p:cNvPr id="54" name="53 CuadroTexto"/>
          <p:cNvSpPr txBox="1"/>
          <p:nvPr/>
        </p:nvSpPr>
        <p:spPr>
          <a:xfrm>
            <a:off x="228653" y="1906943"/>
            <a:ext cx="1081537" cy="292612"/>
          </a:xfrm>
          <a:prstGeom prst="rect">
            <a:avLst/>
          </a:prstGeom>
        </p:spPr>
        <p:txBody>
          <a:bodyPr vert="horz" wrap="square" lIns="0" tIns="0" rIns="0" bIns="0" numCol="1" spcCol="432000" rtlCol="0" anchor="t" anchorCtr="0">
            <a:noAutofit/>
          </a:bodyPr>
          <a:lstStyle/>
          <a:p>
            <a:pPr marL="0" marR="0" indent="0" algn="ctr" defTabSz="914400" rtl="0" eaLnBrk="1" fontAlgn="auto" latinLnBrk="0" hangingPunct="1">
              <a:spcBef>
                <a:spcPct val="0"/>
              </a:spcBef>
              <a:buClrTx/>
              <a:buSzTx/>
              <a:buFontTx/>
              <a:buNone/>
              <a:tabLst>
                <a:tab pos="360000" algn="l"/>
              </a:tabLst>
            </a:pPr>
            <a:r>
              <a:rPr kumimoji="0" lang="es-MX" sz="1200" b="1" u="none" strike="noStrike" kern="1100" cap="none" spc="-50" normalizeH="0" baseline="0" noProof="0" dirty="0" smtClean="0">
                <a:ln>
                  <a:noFill/>
                </a:ln>
                <a:solidFill>
                  <a:schemeClr val="bg1"/>
                </a:solidFill>
                <a:effectLst/>
                <a:uLnTx/>
                <a:uFillTx/>
                <a:latin typeface="Franklin Gothic Book" panose="020B0503020102020204" pitchFamily="34" charset="0"/>
                <a:ea typeface="+mj-ea"/>
                <a:cs typeface="+mj-cs"/>
              </a:rPr>
              <a:t>Seguridad</a:t>
            </a:r>
            <a:endParaRPr kumimoji="0" lang="es-ES" sz="1200" b="1" u="none" strike="noStrike" kern="1100" cap="none" spc="-50" normalizeH="0" baseline="0" noProof="0" dirty="0">
              <a:ln>
                <a:noFill/>
              </a:ln>
              <a:solidFill>
                <a:schemeClr val="bg1"/>
              </a:solidFill>
              <a:effectLst/>
              <a:uLnTx/>
              <a:uFillTx/>
              <a:latin typeface="Franklin Gothic Book" panose="020B0503020102020204" pitchFamily="34" charset="0"/>
              <a:ea typeface="+mj-ea"/>
              <a:cs typeface="+mj-cs"/>
            </a:endParaRPr>
          </a:p>
        </p:txBody>
      </p:sp>
      <p:sp>
        <p:nvSpPr>
          <p:cNvPr id="55" name="54 Rectángulo redondeado"/>
          <p:cNvSpPr/>
          <p:nvPr/>
        </p:nvSpPr>
        <p:spPr>
          <a:xfrm>
            <a:off x="5552663" y="6746960"/>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Reportes Regulatorios</a:t>
            </a:r>
            <a:endParaRPr lang="es-ES" sz="1200" dirty="0">
              <a:solidFill>
                <a:schemeClr val="tx1"/>
              </a:solidFill>
            </a:endParaRPr>
          </a:p>
        </p:txBody>
      </p:sp>
      <p:sp>
        <p:nvSpPr>
          <p:cNvPr id="56" name="55 Rectángulo redondeado"/>
          <p:cNvSpPr/>
          <p:nvPr/>
        </p:nvSpPr>
        <p:spPr>
          <a:xfrm>
            <a:off x="3982239" y="6756342"/>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Plataforma de transferencias</a:t>
            </a:r>
            <a:endParaRPr lang="es-ES" sz="1200" dirty="0"/>
          </a:p>
        </p:txBody>
      </p:sp>
      <p:sp>
        <p:nvSpPr>
          <p:cNvPr id="57" name="Rectangle 3"/>
          <p:cNvSpPr>
            <a:spLocks noChangeArrowheads="1"/>
          </p:cNvSpPr>
          <p:nvPr/>
        </p:nvSpPr>
        <p:spPr bwMode="auto">
          <a:xfrm>
            <a:off x="278478" y="2215475"/>
            <a:ext cx="1091348" cy="5422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AAA Clientes Personas </a:t>
            </a:r>
            <a:r>
              <a:rPr lang="es-ES" sz="1200" dirty="0" err="1">
                <a:solidFill>
                  <a:schemeClr val="tx1"/>
                </a:solidFill>
              </a:rPr>
              <a:t>Fisicas</a:t>
            </a:r>
            <a:endParaRPr lang="en-US" sz="1200" dirty="0">
              <a:solidFill>
                <a:schemeClr val="tx1"/>
              </a:solidFill>
            </a:endParaRPr>
          </a:p>
        </p:txBody>
      </p:sp>
      <p:sp>
        <p:nvSpPr>
          <p:cNvPr id="58" name="Rectangle 3"/>
          <p:cNvSpPr>
            <a:spLocks noChangeArrowheads="1"/>
          </p:cNvSpPr>
          <p:nvPr/>
        </p:nvSpPr>
        <p:spPr bwMode="auto">
          <a:xfrm>
            <a:off x="1705217" y="4373075"/>
            <a:ext cx="2531356"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Administración </a:t>
            </a:r>
            <a:r>
              <a:rPr lang="es-ES" sz="1200" dirty="0" err="1"/>
              <a:t>Omnichannel</a:t>
            </a:r>
            <a:endParaRPr lang="en-US" sz="1200" dirty="0"/>
          </a:p>
        </p:txBody>
      </p:sp>
      <p:sp>
        <p:nvSpPr>
          <p:cNvPr id="59" name="58 Rectángulo redondeado"/>
          <p:cNvSpPr/>
          <p:nvPr/>
        </p:nvSpPr>
        <p:spPr>
          <a:xfrm>
            <a:off x="7323255" y="2670731"/>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smtClean="0"/>
              <a:t>Comunicación con cliente</a:t>
            </a:r>
            <a:endParaRPr lang="es-ES" sz="1050" dirty="0"/>
          </a:p>
        </p:txBody>
      </p:sp>
      <p:sp>
        <p:nvSpPr>
          <p:cNvPr id="60" name="59 Rectángulo redondeado"/>
          <p:cNvSpPr/>
          <p:nvPr/>
        </p:nvSpPr>
        <p:spPr>
          <a:xfrm>
            <a:off x="6905011" y="6211199"/>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Sistemas de información</a:t>
            </a:r>
            <a:endParaRPr lang="es-ES" sz="1200" dirty="0">
              <a:solidFill>
                <a:schemeClr val="tx1"/>
              </a:solidFill>
            </a:endParaRPr>
          </a:p>
        </p:txBody>
      </p:sp>
      <p:sp>
        <p:nvSpPr>
          <p:cNvPr id="61" name="Rectangle 3"/>
          <p:cNvSpPr>
            <a:spLocks noChangeArrowheads="1"/>
          </p:cNvSpPr>
          <p:nvPr/>
        </p:nvSpPr>
        <p:spPr bwMode="auto">
          <a:xfrm>
            <a:off x="267102" y="2859203"/>
            <a:ext cx="1091348" cy="5422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AAA Clientes Personas Morales</a:t>
            </a:r>
            <a:endParaRPr lang="en-US" sz="1200" dirty="0">
              <a:solidFill>
                <a:schemeClr val="tx1"/>
              </a:solidFill>
            </a:endParaRPr>
          </a:p>
        </p:txBody>
      </p:sp>
      <p:sp>
        <p:nvSpPr>
          <p:cNvPr id="62" name="Rectangle 3"/>
          <p:cNvSpPr>
            <a:spLocks noChangeArrowheads="1"/>
          </p:cNvSpPr>
          <p:nvPr/>
        </p:nvSpPr>
        <p:spPr bwMode="auto">
          <a:xfrm>
            <a:off x="269374" y="6191587"/>
            <a:ext cx="1091348"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Pistas auditoras</a:t>
            </a:r>
            <a:endParaRPr lang="en-US" sz="1200" dirty="0"/>
          </a:p>
        </p:txBody>
      </p:sp>
      <p:sp>
        <p:nvSpPr>
          <p:cNvPr id="63" name="62 Rectángulo redondeado"/>
          <p:cNvSpPr/>
          <p:nvPr/>
        </p:nvSpPr>
        <p:spPr>
          <a:xfrm>
            <a:off x="2787652" y="6172287"/>
            <a:ext cx="1146409" cy="47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Pasivo</a:t>
            </a:r>
            <a:endParaRPr lang="es-ES" sz="1200" dirty="0"/>
          </a:p>
        </p:txBody>
      </p:sp>
      <p:sp>
        <p:nvSpPr>
          <p:cNvPr id="64" name="63 Rectángulo redondeado"/>
          <p:cNvSpPr/>
          <p:nvPr/>
        </p:nvSpPr>
        <p:spPr>
          <a:xfrm>
            <a:off x="4004596" y="6174559"/>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Medios de pago</a:t>
            </a:r>
            <a:endParaRPr lang="es-ES" sz="1200" dirty="0">
              <a:solidFill>
                <a:schemeClr val="tx1"/>
              </a:solidFill>
            </a:endParaRPr>
          </a:p>
        </p:txBody>
      </p:sp>
      <p:sp>
        <p:nvSpPr>
          <p:cNvPr id="65" name="64 Rectángulo redondeado"/>
          <p:cNvSpPr/>
          <p:nvPr/>
        </p:nvSpPr>
        <p:spPr>
          <a:xfrm>
            <a:off x="6918682" y="6736277"/>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PLD</a:t>
            </a:r>
            <a:endParaRPr lang="es-ES" sz="1200" dirty="0">
              <a:solidFill>
                <a:schemeClr val="tx1"/>
              </a:solidFill>
            </a:endParaRPr>
          </a:p>
        </p:txBody>
      </p:sp>
      <p:sp>
        <p:nvSpPr>
          <p:cNvPr id="66" name="Rectangle 3"/>
          <p:cNvSpPr>
            <a:spLocks noChangeArrowheads="1"/>
          </p:cNvSpPr>
          <p:nvPr/>
        </p:nvSpPr>
        <p:spPr bwMode="auto">
          <a:xfrm>
            <a:off x="283022" y="3489283"/>
            <a:ext cx="1091348"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AAA Empleados</a:t>
            </a:r>
            <a:endParaRPr lang="en-US" sz="1200" dirty="0"/>
          </a:p>
        </p:txBody>
      </p:sp>
      <p:sp>
        <p:nvSpPr>
          <p:cNvPr id="67" name="Rectangle 3"/>
          <p:cNvSpPr>
            <a:spLocks noChangeArrowheads="1"/>
          </p:cNvSpPr>
          <p:nvPr/>
        </p:nvSpPr>
        <p:spPr bwMode="auto">
          <a:xfrm>
            <a:off x="285294" y="4133011"/>
            <a:ext cx="1091348"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AAA </a:t>
            </a:r>
            <a:r>
              <a:rPr lang="es-ES" sz="1200" dirty="0" err="1"/>
              <a:t>Partners</a:t>
            </a:r>
            <a:endParaRPr lang="en-US" sz="1200" dirty="0"/>
          </a:p>
        </p:txBody>
      </p:sp>
      <p:sp>
        <p:nvSpPr>
          <p:cNvPr id="68" name="67 Rectángulo redondeado"/>
          <p:cNvSpPr/>
          <p:nvPr/>
        </p:nvSpPr>
        <p:spPr>
          <a:xfrm>
            <a:off x="6028967" y="2673003"/>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err="1" smtClean="0"/>
              <a:t>Admon</a:t>
            </a:r>
            <a:r>
              <a:rPr lang="es-MX" sz="1050" dirty="0" smtClean="0"/>
              <a:t>. de Limites</a:t>
            </a:r>
            <a:endParaRPr lang="es-ES" sz="1050" dirty="0"/>
          </a:p>
        </p:txBody>
      </p:sp>
      <p:sp>
        <p:nvSpPr>
          <p:cNvPr id="69" name="68 Rectángulo redondeado"/>
          <p:cNvSpPr/>
          <p:nvPr/>
        </p:nvSpPr>
        <p:spPr>
          <a:xfrm>
            <a:off x="6913892" y="3474527"/>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tx1"/>
                </a:solidFill>
              </a:rPr>
              <a:t>Estados de cuenta</a:t>
            </a:r>
            <a:endParaRPr lang="es-ES" sz="1200" dirty="0">
              <a:solidFill>
                <a:schemeClr val="tx1"/>
              </a:solidFill>
            </a:endParaRPr>
          </a:p>
        </p:txBody>
      </p:sp>
      <p:sp>
        <p:nvSpPr>
          <p:cNvPr id="70" name="69 Rectángulo redondeado"/>
          <p:cNvSpPr/>
          <p:nvPr/>
        </p:nvSpPr>
        <p:spPr>
          <a:xfrm>
            <a:off x="3998159" y="5598534"/>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smtClean="0"/>
              <a:t>Recaudaciones </a:t>
            </a:r>
            <a:r>
              <a:rPr lang="es-MX" sz="1200" dirty="0" smtClean="0"/>
              <a:t>(SAT/SAR/SUA)</a:t>
            </a:r>
            <a:endParaRPr lang="es-ES" sz="1200" dirty="0"/>
          </a:p>
        </p:txBody>
      </p:sp>
      <p:sp>
        <p:nvSpPr>
          <p:cNvPr id="71" name="70 Rectángulo redondeado"/>
          <p:cNvSpPr/>
          <p:nvPr/>
        </p:nvSpPr>
        <p:spPr>
          <a:xfrm>
            <a:off x="1571087" y="5600806"/>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smtClean="0"/>
              <a:t>Comisiones / Facturación</a:t>
            </a:r>
            <a:endParaRPr lang="es-ES" sz="1200" dirty="0"/>
          </a:p>
        </p:txBody>
      </p:sp>
      <p:sp>
        <p:nvSpPr>
          <p:cNvPr id="38" name="37 Rectángulo redondeado"/>
          <p:cNvSpPr/>
          <p:nvPr/>
        </p:nvSpPr>
        <p:spPr>
          <a:xfrm>
            <a:off x="5269405" y="1575615"/>
            <a:ext cx="5075597" cy="369242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72 Rectángulo redondeado"/>
          <p:cNvSpPr/>
          <p:nvPr/>
        </p:nvSpPr>
        <p:spPr>
          <a:xfrm>
            <a:off x="8551575" y="2124811"/>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err="1" smtClean="0"/>
              <a:t>Admon</a:t>
            </a:r>
            <a:r>
              <a:rPr lang="es-MX" sz="1050" dirty="0" smtClean="0"/>
              <a:t>. perfiles y facultades</a:t>
            </a:r>
            <a:endParaRPr lang="es-ES" sz="1050" dirty="0"/>
          </a:p>
        </p:txBody>
      </p:sp>
      <p:sp>
        <p:nvSpPr>
          <p:cNvPr id="74" name="73 Rectángulo redondeado"/>
          <p:cNvSpPr/>
          <p:nvPr/>
        </p:nvSpPr>
        <p:spPr>
          <a:xfrm>
            <a:off x="8553847" y="2673003"/>
            <a:ext cx="1146409" cy="47233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err="1" smtClean="0"/>
              <a:t>Admon</a:t>
            </a:r>
            <a:r>
              <a:rPr lang="es-MX" sz="1050" dirty="0" smtClean="0"/>
              <a:t>. servicios (horarios)</a:t>
            </a:r>
            <a:endParaRPr lang="es-ES" sz="1050" dirty="0"/>
          </a:p>
        </p:txBody>
      </p:sp>
      <p:sp>
        <p:nvSpPr>
          <p:cNvPr id="75" name="74 Rectángulo redondeado"/>
          <p:cNvSpPr/>
          <p:nvPr/>
        </p:nvSpPr>
        <p:spPr>
          <a:xfrm>
            <a:off x="6920931" y="5667551"/>
            <a:ext cx="1146409" cy="4723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tx1"/>
                </a:solidFill>
              </a:rPr>
              <a:t>Front Riesgos</a:t>
            </a:r>
            <a:endParaRPr lang="es-ES" sz="1200" dirty="0">
              <a:solidFill>
                <a:schemeClr val="tx1"/>
              </a:solidFill>
            </a:endParaRPr>
          </a:p>
        </p:txBody>
      </p:sp>
      <p:sp>
        <p:nvSpPr>
          <p:cNvPr id="76" name="Rectangle 3"/>
          <p:cNvSpPr>
            <a:spLocks noChangeArrowheads="1"/>
          </p:cNvSpPr>
          <p:nvPr/>
        </p:nvSpPr>
        <p:spPr bwMode="auto">
          <a:xfrm>
            <a:off x="3133849" y="3620179"/>
            <a:ext cx="1091348" cy="542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smtClean="0"/>
              <a:t>OpenBanking</a:t>
            </a:r>
            <a:r>
              <a:rPr lang="es-ES" sz="1200" dirty="0" smtClean="0"/>
              <a:t> (API)</a:t>
            </a:r>
            <a:endParaRPr lang="en-US" sz="1200" dirty="0"/>
          </a:p>
        </p:txBody>
      </p:sp>
    </p:spTree>
    <p:extLst>
      <p:ext uri="{BB962C8B-B14F-4D97-AF65-F5344CB8AC3E}">
        <p14:creationId xmlns:p14="http://schemas.microsoft.com/office/powerpoint/2010/main" val="78706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3"/>
          <p:cNvSpPr txBox="1"/>
          <p:nvPr/>
        </p:nvSpPr>
        <p:spPr>
          <a:xfrm>
            <a:off x="746415" y="566900"/>
            <a:ext cx="8902552" cy="430887"/>
          </a:xfrm>
          <a:prstGeom prst="rect">
            <a:avLst/>
          </a:prstGeom>
          <a:noFill/>
        </p:spPr>
        <p:txBody>
          <a:bodyPr wrap="square" lIns="0" tIns="0" rIns="0" bIns="0" rtlCol="0" anchor="t" anchorCtr="0">
            <a:spAutoFit/>
          </a:bodyPr>
          <a:lstStyle/>
          <a:p>
            <a:r>
              <a:rPr lang="es-ES" sz="2800" b="1" dirty="0" smtClean="0">
                <a:latin typeface="Arial" pitchFamily="34" charset="0"/>
                <a:cs typeface="Arial" pitchFamily="34" charset="0"/>
              </a:rPr>
              <a:t>Capacidades dominio tecnológico</a:t>
            </a:r>
            <a:endParaRPr lang="es-ES" sz="2800" b="1" dirty="0">
              <a:latin typeface="Arial" pitchFamily="34" charset="0"/>
              <a:cs typeface="Arial" pitchFamily="34" charset="0"/>
            </a:endParaRPr>
          </a:p>
        </p:txBody>
      </p:sp>
      <p:cxnSp>
        <p:nvCxnSpPr>
          <p:cNvPr id="77" name="Conector recto 17"/>
          <p:cNvCxnSpPr/>
          <p:nvPr/>
        </p:nvCxnSpPr>
        <p:spPr>
          <a:xfrm flipV="1">
            <a:off x="4654458" y="1705984"/>
            <a:ext cx="0" cy="5242884"/>
          </a:xfrm>
          <a:prstGeom prst="line">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Conector recto 44"/>
          <p:cNvCxnSpPr/>
          <p:nvPr/>
        </p:nvCxnSpPr>
        <p:spPr>
          <a:xfrm flipV="1">
            <a:off x="7163434" y="3229984"/>
            <a:ext cx="0" cy="3718884"/>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Imagen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80" y="1515389"/>
            <a:ext cx="1607984" cy="2097371"/>
          </a:xfrm>
          <a:prstGeom prst="rect">
            <a:avLst/>
          </a:prstGeom>
        </p:spPr>
      </p:pic>
      <p:graphicFrame>
        <p:nvGraphicFramePr>
          <p:cNvPr id="80" name="Table 14"/>
          <p:cNvGraphicFramePr>
            <a:graphicFrameLocks noGrp="1"/>
          </p:cNvGraphicFramePr>
          <p:nvPr>
            <p:extLst>
              <p:ext uri="{D42A27DB-BD31-4B8C-83A1-F6EECF244321}">
                <p14:modId xmlns:p14="http://schemas.microsoft.com/office/powerpoint/2010/main" val="4077625"/>
              </p:ext>
            </p:extLst>
          </p:nvPr>
        </p:nvGraphicFramePr>
        <p:xfrm>
          <a:off x="7829332" y="1647691"/>
          <a:ext cx="2706740" cy="1620000"/>
        </p:xfrm>
        <a:graphic>
          <a:graphicData uri="http://schemas.openxmlformats.org/drawingml/2006/table">
            <a:tbl>
              <a:tblPr firstRow="1" bandRow="1">
                <a:tableStyleId>{69012ECD-51FC-41F1-AA8D-1B2483CD663E}</a:tableStyleId>
              </a:tblPr>
              <a:tblGrid>
                <a:gridCol w="2706740"/>
              </a:tblGrid>
              <a:tr h="288724">
                <a:tc>
                  <a:txBody>
                    <a:bodyPr/>
                    <a:lstStyle>
                      <a:lvl1pPr marL="0" algn="l" defTabSz="914400" rtl="0" eaLnBrk="1" latinLnBrk="0" hangingPunct="1">
                        <a:defRPr sz="1800" b="1" kern="1200">
                          <a:solidFill>
                            <a:schemeClr val="lt1"/>
                          </a:solidFill>
                          <a:latin typeface="Arial"/>
                          <a:cs typeface="Arial"/>
                        </a:defRPr>
                      </a:lvl1pPr>
                      <a:lvl2pPr marL="457200" algn="l" defTabSz="914400" rtl="0" eaLnBrk="1" latinLnBrk="0" hangingPunct="1">
                        <a:defRPr sz="1800" b="1" kern="1200">
                          <a:solidFill>
                            <a:schemeClr val="lt1"/>
                          </a:solidFill>
                          <a:latin typeface="Arial"/>
                          <a:cs typeface="Arial"/>
                        </a:defRPr>
                      </a:lvl2pPr>
                      <a:lvl3pPr marL="914400" algn="l" defTabSz="914400" rtl="0" eaLnBrk="1" latinLnBrk="0" hangingPunct="1">
                        <a:defRPr sz="1800" b="1" kern="1200">
                          <a:solidFill>
                            <a:schemeClr val="lt1"/>
                          </a:solidFill>
                          <a:latin typeface="Arial"/>
                          <a:cs typeface="Arial"/>
                        </a:defRPr>
                      </a:lvl3pPr>
                      <a:lvl4pPr marL="1371600" algn="l" defTabSz="914400" rtl="0" eaLnBrk="1" latinLnBrk="0" hangingPunct="1">
                        <a:defRPr sz="1800" b="1" kern="1200">
                          <a:solidFill>
                            <a:schemeClr val="lt1"/>
                          </a:solidFill>
                          <a:latin typeface="Arial"/>
                          <a:cs typeface="Arial"/>
                        </a:defRPr>
                      </a:lvl4pPr>
                      <a:lvl5pPr marL="1828800" algn="l" defTabSz="914400" rtl="0" eaLnBrk="1" latinLnBrk="0" hangingPunct="1">
                        <a:defRPr sz="1800" b="1" kern="1200">
                          <a:solidFill>
                            <a:schemeClr val="lt1"/>
                          </a:solidFill>
                          <a:latin typeface="Arial"/>
                          <a:cs typeface="Arial"/>
                        </a:defRPr>
                      </a:lvl5pPr>
                      <a:lvl6pPr marL="2286000" algn="l" defTabSz="914400" rtl="0" eaLnBrk="1" latinLnBrk="0" hangingPunct="1">
                        <a:defRPr sz="1800" b="1" kern="1200">
                          <a:solidFill>
                            <a:schemeClr val="lt1"/>
                          </a:solidFill>
                          <a:latin typeface="Arial"/>
                          <a:cs typeface="Arial"/>
                        </a:defRPr>
                      </a:lvl6pPr>
                      <a:lvl7pPr marL="2743200" algn="l" defTabSz="914400" rtl="0" eaLnBrk="1" latinLnBrk="0" hangingPunct="1">
                        <a:defRPr sz="1800" b="1" kern="1200">
                          <a:solidFill>
                            <a:schemeClr val="lt1"/>
                          </a:solidFill>
                          <a:latin typeface="Arial"/>
                          <a:cs typeface="Arial"/>
                        </a:defRPr>
                      </a:lvl7pPr>
                      <a:lvl8pPr marL="3200400" algn="l" defTabSz="914400" rtl="0" eaLnBrk="1" latinLnBrk="0" hangingPunct="1">
                        <a:defRPr sz="1800" b="1" kern="1200">
                          <a:solidFill>
                            <a:schemeClr val="lt1"/>
                          </a:solidFill>
                          <a:latin typeface="Arial"/>
                          <a:cs typeface="Arial"/>
                        </a:defRPr>
                      </a:lvl8pPr>
                      <a:lvl9pPr marL="3657600" algn="l" defTabSz="914400" rtl="0" eaLnBrk="1" latinLnBrk="0" hangingPunct="1">
                        <a:defRPr sz="1800" b="1" kern="1200">
                          <a:solidFill>
                            <a:schemeClr val="lt1"/>
                          </a:solidFill>
                          <a:latin typeface="Arial"/>
                          <a:cs typeface="Arial"/>
                        </a:defRPr>
                      </a:lvl9pPr>
                    </a:lstStyle>
                    <a:p>
                      <a:pPr algn="ctr"/>
                      <a:r>
                        <a:rPr lang="es-MX" sz="1200" baseline="0" noProof="0" dirty="0" smtClean="0"/>
                        <a:t>Datos</a:t>
                      </a:r>
                      <a:endParaRPr lang="es-MX" sz="1200" noProof="0" dirty="0">
                        <a:solidFill>
                          <a:schemeClr val="tx1"/>
                        </a:solidFill>
                      </a:endParaRPr>
                    </a:p>
                  </a:txBody>
                  <a:tcPr marL="99085" marR="99085" marT="45728" marB="45728" anchor="ctr"/>
                </a:tc>
              </a:tr>
              <a:tr h="1331276">
                <a:tc>
                  <a:txBody>
                    <a:bodyPr/>
                    <a:lstStyle>
                      <a:lvl1pPr marL="0" algn="l" defTabSz="914400" rtl="0" eaLnBrk="1" latinLnBrk="0" hangingPunct="1">
                        <a:defRPr sz="1800" kern="1200">
                          <a:solidFill>
                            <a:schemeClr val="dk1"/>
                          </a:solidFill>
                          <a:latin typeface="Arial"/>
                          <a:cs typeface="Arial"/>
                        </a:defRPr>
                      </a:lvl1pPr>
                      <a:lvl2pPr marL="457200" algn="l" defTabSz="914400" rtl="0" eaLnBrk="1" latinLnBrk="0" hangingPunct="1">
                        <a:defRPr sz="1800" kern="1200">
                          <a:solidFill>
                            <a:schemeClr val="dk1"/>
                          </a:solidFill>
                          <a:latin typeface="Arial"/>
                          <a:cs typeface="Arial"/>
                        </a:defRPr>
                      </a:lvl2pPr>
                      <a:lvl3pPr marL="914400" algn="l" defTabSz="914400" rtl="0" eaLnBrk="1" latinLnBrk="0" hangingPunct="1">
                        <a:defRPr sz="1800" kern="1200">
                          <a:solidFill>
                            <a:schemeClr val="dk1"/>
                          </a:solidFill>
                          <a:latin typeface="Arial"/>
                          <a:cs typeface="Arial"/>
                        </a:defRPr>
                      </a:lvl3pPr>
                      <a:lvl4pPr marL="1371600" algn="l" defTabSz="914400" rtl="0" eaLnBrk="1" latinLnBrk="0" hangingPunct="1">
                        <a:defRPr sz="1800" kern="1200">
                          <a:solidFill>
                            <a:schemeClr val="dk1"/>
                          </a:solidFill>
                          <a:latin typeface="Arial"/>
                          <a:cs typeface="Arial"/>
                        </a:defRPr>
                      </a:lvl4pPr>
                      <a:lvl5pPr marL="1828800" algn="l" defTabSz="914400" rtl="0" eaLnBrk="1" latinLnBrk="0" hangingPunct="1">
                        <a:defRPr sz="1800" kern="1200">
                          <a:solidFill>
                            <a:schemeClr val="dk1"/>
                          </a:solidFill>
                          <a:latin typeface="Arial"/>
                          <a:cs typeface="Arial"/>
                        </a:defRPr>
                      </a:lvl5pPr>
                      <a:lvl6pPr marL="2286000" algn="l" defTabSz="914400" rtl="0" eaLnBrk="1" latinLnBrk="0" hangingPunct="1">
                        <a:defRPr sz="1800" kern="1200">
                          <a:solidFill>
                            <a:schemeClr val="dk1"/>
                          </a:solidFill>
                          <a:latin typeface="Arial"/>
                          <a:cs typeface="Arial"/>
                        </a:defRPr>
                      </a:lvl6pPr>
                      <a:lvl7pPr marL="2743200" algn="l" defTabSz="914400" rtl="0" eaLnBrk="1" latinLnBrk="0" hangingPunct="1">
                        <a:defRPr sz="1800" kern="1200">
                          <a:solidFill>
                            <a:schemeClr val="dk1"/>
                          </a:solidFill>
                          <a:latin typeface="Arial"/>
                          <a:cs typeface="Arial"/>
                        </a:defRPr>
                      </a:lvl7pPr>
                      <a:lvl8pPr marL="3200400" algn="l" defTabSz="914400" rtl="0" eaLnBrk="1" latinLnBrk="0" hangingPunct="1">
                        <a:defRPr sz="1800" kern="1200">
                          <a:solidFill>
                            <a:schemeClr val="dk1"/>
                          </a:solidFill>
                          <a:latin typeface="Arial"/>
                          <a:cs typeface="Arial"/>
                        </a:defRPr>
                      </a:lvl8pPr>
                      <a:lvl9pPr marL="3657600" algn="l" defTabSz="914400" rtl="0" eaLnBrk="1" latinLnBrk="0" hangingPunct="1">
                        <a:defRPr sz="1800" kern="1200">
                          <a:solidFill>
                            <a:schemeClr val="dk1"/>
                          </a:solidFill>
                          <a:latin typeface="Arial"/>
                          <a:cs typeface="Arial"/>
                        </a:defRPr>
                      </a:lvl9pPr>
                    </a:lstStyle>
                    <a:p>
                      <a:pPr marL="0" indent="0" algn="just">
                        <a:buFont typeface="Arial" panose="020B0604020202020204" pitchFamily="34" charset="0"/>
                        <a:buNone/>
                      </a:pPr>
                      <a:endParaRPr lang="es-MX" sz="1100" kern="1200" baseline="0" dirty="0" smtClean="0"/>
                    </a:p>
                    <a:p>
                      <a:pPr marL="628650" lvl="1" indent="-171450" algn="just">
                        <a:buFont typeface="Arial" panose="020B0604020202020204" pitchFamily="34" charset="0"/>
                        <a:buChar char="•"/>
                      </a:pPr>
                      <a:r>
                        <a:rPr lang="es-MX" sz="1100" kern="1200" baseline="0" dirty="0" smtClean="0"/>
                        <a:t>TBD, necesario revisar con </a:t>
                      </a:r>
                      <a:r>
                        <a:rPr lang="es-MX" sz="1100" kern="1200" baseline="0" dirty="0" err="1" smtClean="0"/>
                        <a:t>Ulses</a:t>
                      </a:r>
                      <a:endParaRPr lang="es-MX" sz="1100" kern="1200" baseline="0" dirty="0" smtClean="0"/>
                    </a:p>
                    <a:p>
                      <a:pPr marL="0" indent="0" algn="just">
                        <a:buFont typeface="Arial" panose="020B0604020202020204" pitchFamily="34" charset="0"/>
                        <a:buNone/>
                      </a:pPr>
                      <a:endParaRPr lang="es-MX" sz="1100" kern="1200" baseline="0" dirty="0" smtClean="0">
                        <a:solidFill>
                          <a:schemeClr val="dk1"/>
                        </a:solidFill>
                        <a:latin typeface="+mn-lt"/>
                        <a:ea typeface="+mn-ea"/>
                        <a:cs typeface="+mn-cs"/>
                      </a:endParaRPr>
                    </a:p>
                  </a:txBody>
                  <a:tcPr marL="99085" marR="99085" marT="45728" marB="45728" anchor="ctr"/>
                </a:tc>
              </a:tr>
            </a:tbl>
          </a:graphicData>
        </a:graphic>
      </p:graphicFrame>
      <p:graphicFrame>
        <p:nvGraphicFramePr>
          <p:cNvPr id="81" name="Table 14"/>
          <p:cNvGraphicFramePr>
            <a:graphicFrameLocks noGrp="1"/>
          </p:cNvGraphicFramePr>
          <p:nvPr>
            <p:extLst>
              <p:ext uri="{D42A27DB-BD31-4B8C-83A1-F6EECF244321}">
                <p14:modId xmlns:p14="http://schemas.microsoft.com/office/powerpoint/2010/main" val="2728122034"/>
              </p:ext>
            </p:extLst>
          </p:nvPr>
        </p:nvGraphicFramePr>
        <p:xfrm>
          <a:off x="105887" y="5164956"/>
          <a:ext cx="3112144" cy="1622345"/>
        </p:xfrm>
        <a:graphic>
          <a:graphicData uri="http://schemas.openxmlformats.org/drawingml/2006/table">
            <a:tbl>
              <a:tblPr firstRow="1" bandRow="1">
                <a:tableStyleId>{69012ECD-51FC-41F1-AA8D-1B2483CD663E}</a:tableStyleId>
              </a:tblPr>
              <a:tblGrid>
                <a:gridCol w="3112144"/>
              </a:tblGrid>
              <a:tr h="271991">
                <a:tc>
                  <a:txBody>
                    <a:bodyPr/>
                    <a:lstStyle>
                      <a:lvl1pPr marL="0" algn="l" defTabSz="914400" rtl="0" eaLnBrk="1" latinLnBrk="0" hangingPunct="1">
                        <a:defRPr sz="1800" b="1" kern="1200">
                          <a:solidFill>
                            <a:schemeClr val="lt1"/>
                          </a:solidFill>
                          <a:latin typeface="Arial"/>
                          <a:cs typeface="Arial"/>
                        </a:defRPr>
                      </a:lvl1pPr>
                      <a:lvl2pPr marL="457200" algn="l" defTabSz="914400" rtl="0" eaLnBrk="1" latinLnBrk="0" hangingPunct="1">
                        <a:defRPr sz="1800" b="1" kern="1200">
                          <a:solidFill>
                            <a:schemeClr val="lt1"/>
                          </a:solidFill>
                          <a:latin typeface="Arial"/>
                          <a:cs typeface="Arial"/>
                        </a:defRPr>
                      </a:lvl2pPr>
                      <a:lvl3pPr marL="914400" algn="l" defTabSz="914400" rtl="0" eaLnBrk="1" latinLnBrk="0" hangingPunct="1">
                        <a:defRPr sz="1800" b="1" kern="1200">
                          <a:solidFill>
                            <a:schemeClr val="lt1"/>
                          </a:solidFill>
                          <a:latin typeface="Arial"/>
                          <a:cs typeface="Arial"/>
                        </a:defRPr>
                      </a:lvl3pPr>
                      <a:lvl4pPr marL="1371600" algn="l" defTabSz="914400" rtl="0" eaLnBrk="1" latinLnBrk="0" hangingPunct="1">
                        <a:defRPr sz="1800" b="1" kern="1200">
                          <a:solidFill>
                            <a:schemeClr val="lt1"/>
                          </a:solidFill>
                          <a:latin typeface="Arial"/>
                          <a:cs typeface="Arial"/>
                        </a:defRPr>
                      </a:lvl4pPr>
                      <a:lvl5pPr marL="1828800" algn="l" defTabSz="914400" rtl="0" eaLnBrk="1" latinLnBrk="0" hangingPunct="1">
                        <a:defRPr sz="1800" b="1" kern="1200">
                          <a:solidFill>
                            <a:schemeClr val="lt1"/>
                          </a:solidFill>
                          <a:latin typeface="Arial"/>
                          <a:cs typeface="Arial"/>
                        </a:defRPr>
                      </a:lvl5pPr>
                      <a:lvl6pPr marL="2286000" algn="l" defTabSz="914400" rtl="0" eaLnBrk="1" latinLnBrk="0" hangingPunct="1">
                        <a:defRPr sz="1800" b="1" kern="1200">
                          <a:solidFill>
                            <a:schemeClr val="lt1"/>
                          </a:solidFill>
                          <a:latin typeface="Arial"/>
                          <a:cs typeface="Arial"/>
                        </a:defRPr>
                      </a:lvl6pPr>
                      <a:lvl7pPr marL="2743200" algn="l" defTabSz="914400" rtl="0" eaLnBrk="1" latinLnBrk="0" hangingPunct="1">
                        <a:defRPr sz="1800" b="1" kern="1200">
                          <a:solidFill>
                            <a:schemeClr val="lt1"/>
                          </a:solidFill>
                          <a:latin typeface="Arial"/>
                          <a:cs typeface="Arial"/>
                        </a:defRPr>
                      </a:lvl7pPr>
                      <a:lvl8pPr marL="3200400" algn="l" defTabSz="914400" rtl="0" eaLnBrk="1" latinLnBrk="0" hangingPunct="1">
                        <a:defRPr sz="1800" b="1" kern="1200">
                          <a:solidFill>
                            <a:schemeClr val="lt1"/>
                          </a:solidFill>
                          <a:latin typeface="Arial"/>
                          <a:cs typeface="Arial"/>
                        </a:defRPr>
                      </a:lvl8pPr>
                      <a:lvl9pPr marL="3657600" algn="l" defTabSz="914400" rtl="0" eaLnBrk="1" latinLnBrk="0" hangingPunct="1">
                        <a:defRPr sz="1800" b="1" kern="1200">
                          <a:solidFill>
                            <a:schemeClr val="lt1"/>
                          </a:solidFill>
                          <a:latin typeface="Arial"/>
                          <a:cs typeface="Arial"/>
                        </a:defRPr>
                      </a:lvl9pPr>
                    </a:lstStyle>
                    <a:p>
                      <a:pPr algn="ctr"/>
                      <a:r>
                        <a:rPr lang="es-MX" sz="1200" baseline="0" noProof="0" dirty="0" smtClean="0"/>
                        <a:t>API Management</a:t>
                      </a:r>
                      <a:endParaRPr lang="es-MX" sz="1200" noProof="0" dirty="0">
                        <a:solidFill>
                          <a:schemeClr val="tx1"/>
                        </a:solidFill>
                      </a:endParaRPr>
                    </a:p>
                  </a:txBody>
                  <a:tcPr marL="99085" marR="99085" marT="45728" marB="45728" anchor="ctr"/>
                </a:tc>
              </a:tr>
              <a:tr h="1348009">
                <a:tc>
                  <a:txBody>
                    <a:bodyPr/>
                    <a:lstStyle>
                      <a:lvl1pPr marL="0" algn="l" defTabSz="914400" rtl="0" eaLnBrk="1" latinLnBrk="0" hangingPunct="1">
                        <a:defRPr sz="1800" kern="1200">
                          <a:solidFill>
                            <a:schemeClr val="dk1"/>
                          </a:solidFill>
                          <a:latin typeface="Arial"/>
                          <a:cs typeface="Arial"/>
                        </a:defRPr>
                      </a:lvl1pPr>
                      <a:lvl2pPr marL="457200" algn="l" defTabSz="914400" rtl="0" eaLnBrk="1" latinLnBrk="0" hangingPunct="1">
                        <a:defRPr sz="1800" kern="1200">
                          <a:solidFill>
                            <a:schemeClr val="dk1"/>
                          </a:solidFill>
                          <a:latin typeface="Arial"/>
                          <a:cs typeface="Arial"/>
                        </a:defRPr>
                      </a:lvl2pPr>
                      <a:lvl3pPr marL="914400" algn="l" defTabSz="914400" rtl="0" eaLnBrk="1" latinLnBrk="0" hangingPunct="1">
                        <a:defRPr sz="1800" kern="1200">
                          <a:solidFill>
                            <a:schemeClr val="dk1"/>
                          </a:solidFill>
                          <a:latin typeface="Arial"/>
                          <a:cs typeface="Arial"/>
                        </a:defRPr>
                      </a:lvl3pPr>
                      <a:lvl4pPr marL="1371600" algn="l" defTabSz="914400" rtl="0" eaLnBrk="1" latinLnBrk="0" hangingPunct="1">
                        <a:defRPr sz="1800" kern="1200">
                          <a:solidFill>
                            <a:schemeClr val="dk1"/>
                          </a:solidFill>
                          <a:latin typeface="Arial"/>
                          <a:cs typeface="Arial"/>
                        </a:defRPr>
                      </a:lvl4pPr>
                      <a:lvl5pPr marL="1828800" algn="l" defTabSz="914400" rtl="0" eaLnBrk="1" latinLnBrk="0" hangingPunct="1">
                        <a:defRPr sz="1800" kern="1200">
                          <a:solidFill>
                            <a:schemeClr val="dk1"/>
                          </a:solidFill>
                          <a:latin typeface="Arial"/>
                          <a:cs typeface="Arial"/>
                        </a:defRPr>
                      </a:lvl5pPr>
                      <a:lvl6pPr marL="2286000" algn="l" defTabSz="914400" rtl="0" eaLnBrk="1" latinLnBrk="0" hangingPunct="1">
                        <a:defRPr sz="1800" kern="1200">
                          <a:solidFill>
                            <a:schemeClr val="dk1"/>
                          </a:solidFill>
                          <a:latin typeface="Arial"/>
                          <a:cs typeface="Arial"/>
                        </a:defRPr>
                      </a:lvl6pPr>
                      <a:lvl7pPr marL="2743200" algn="l" defTabSz="914400" rtl="0" eaLnBrk="1" latinLnBrk="0" hangingPunct="1">
                        <a:defRPr sz="1800" kern="1200">
                          <a:solidFill>
                            <a:schemeClr val="dk1"/>
                          </a:solidFill>
                          <a:latin typeface="Arial"/>
                          <a:cs typeface="Arial"/>
                        </a:defRPr>
                      </a:lvl7pPr>
                      <a:lvl8pPr marL="3200400" algn="l" defTabSz="914400" rtl="0" eaLnBrk="1" latinLnBrk="0" hangingPunct="1">
                        <a:defRPr sz="1800" kern="1200">
                          <a:solidFill>
                            <a:schemeClr val="dk1"/>
                          </a:solidFill>
                          <a:latin typeface="Arial"/>
                          <a:cs typeface="Arial"/>
                        </a:defRPr>
                      </a:lvl8pPr>
                      <a:lvl9pPr marL="3657600" algn="l" defTabSz="914400" rtl="0" eaLnBrk="1" latinLnBrk="0" hangingPunct="1">
                        <a:defRPr sz="1800" kern="1200">
                          <a:solidFill>
                            <a:schemeClr val="dk1"/>
                          </a:solidFill>
                          <a:latin typeface="Arial"/>
                          <a:cs typeface="Arial"/>
                        </a:defRPr>
                      </a:lvl9pPr>
                    </a:lstStyle>
                    <a:p>
                      <a:pPr marL="171450" indent="-171450" algn="just">
                        <a:buFont typeface="Arial" panose="020B0604020202020204" pitchFamily="34" charset="0"/>
                        <a:buChar char="•"/>
                      </a:pPr>
                      <a:r>
                        <a:rPr lang="es-MX" sz="1100" kern="1200" baseline="0" dirty="0" smtClean="0"/>
                        <a:t>Lineamientos y Estándares para API Management</a:t>
                      </a:r>
                    </a:p>
                    <a:p>
                      <a:pPr marL="171450" indent="-171450" algn="just">
                        <a:buFont typeface="Arial" panose="020B0604020202020204" pitchFamily="34" charset="0"/>
                        <a:buChar char="•"/>
                      </a:pPr>
                      <a:r>
                        <a:rPr lang="es-MX" sz="1100" kern="1200" baseline="0" dirty="0" smtClean="0"/>
                        <a:t>Gobierno </a:t>
                      </a:r>
                      <a:r>
                        <a:rPr lang="es-MX" sz="1100" kern="1200" baseline="0" dirty="0" err="1" smtClean="0"/>
                        <a:t>API’s</a:t>
                      </a:r>
                      <a:endParaRPr lang="es-MX" sz="1100" kern="1200" baseline="0" dirty="0" smtClean="0"/>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kern="1200" baseline="0" dirty="0" smtClean="0"/>
                        <a:t>Habilitar plataforma API Manager tanto para consumo interno como para acceso a nuestro ecosistema desde el exterior</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100" kern="1200" baseline="0" dirty="0" smtClean="0">
                        <a:solidFill>
                          <a:schemeClr val="dk1"/>
                        </a:solidFill>
                        <a:latin typeface="+mn-lt"/>
                        <a:ea typeface="+mn-ea"/>
                        <a:cs typeface="+mn-cs"/>
                      </a:endParaRPr>
                    </a:p>
                  </a:txBody>
                  <a:tcPr marL="99085" marR="99085" marT="45728" marB="45728" anchor="ctr"/>
                </a:tc>
              </a:tr>
            </a:tbl>
          </a:graphicData>
        </a:graphic>
      </p:graphicFrame>
      <p:graphicFrame>
        <p:nvGraphicFramePr>
          <p:cNvPr id="82" name="Table 14"/>
          <p:cNvGraphicFramePr>
            <a:graphicFrameLocks noGrp="1"/>
          </p:cNvGraphicFramePr>
          <p:nvPr>
            <p:extLst>
              <p:ext uri="{D42A27DB-BD31-4B8C-83A1-F6EECF244321}">
                <p14:modId xmlns:p14="http://schemas.microsoft.com/office/powerpoint/2010/main" val="1181190116"/>
              </p:ext>
            </p:extLst>
          </p:nvPr>
        </p:nvGraphicFramePr>
        <p:xfrm>
          <a:off x="108607" y="1524859"/>
          <a:ext cx="3112144" cy="1788492"/>
        </p:xfrm>
        <a:graphic>
          <a:graphicData uri="http://schemas.openxmlformats.org/drawingml/2006/table">
            <a:tbl>
              <a:tblPr firstRow="1" bandRow="1">
                <a:tableStyleId>{69012ECD-51FC-41F1-AA8D-1B2483CD663E}</a:tableStyleId>
              </a:tblPr>
              <a:tblGrid>
                <a:gridCol w="3112144"/>
              </a:tblGrid>
              <a:tr h="288724">
                <a:tc>
                  <a:txBody>
                    <a:bodyPr/>
                    <a:lstStyle>
                      <a:lvl1pPr marL="0" algn="l" defTabSz="914400" rtl="0" eaLnBrk="1" latinLnBrk="0" hangingPunct="1">
                        <a:defRPr sz="1800" b="1" kern="1200">
                          <a:solidFill>
                            <a:schemeClr val="lt1"/>
                          </a:solidFill>
                          <a:latin typeface="Arial"/>
                          <a:cs typeface="Arial"/>
                        </a:defRPr>
                      </a:lvl1pPr>
                      <a:lvl2pPr marL="457200" algn="l" defTabSz="914400" rtl="0" eaLnBrk="1" latinLnBrk="0" hangingPunct="1">
                        <a:defRPr sz="1800" b="1" kern="1200">
                          <a:solidFill>
                            <a:schemeClr val="lt1"/>
                          </a:solidFill>
                          <a:latin typeface="Arial"/>
                          <a:cs typeface="Arial"/>
                        </a:defRPr>
                      </a:lvl2pPr>
                      <a:lvl3pPr marL="914400" algn="l" defTabSz="914400" rtl="0" eaLnBrk="1" latinLnBrk="0" hangingPunct="1">
                        <a:defRPr sz="1800" b="1" kern="1200">
                          <a:solidFill>
                            <a:schemeClr val="lt1"/>
                          </a:solidFill>
                          <a:latin typeface="Arial"/>
                          <a:cs typeface="Arial"/>
                        </a:defRPr>
                      </a:lvl3pPr>
                      <a:lvl4pPr marL="1371600" algn="l" defTabSz="914400" rtl="0" eaLnBrk="1" latinLnBrk="0" hangingPunct="1">
                        <a:defRPr sz="1800" b="1" kern="1200">
                          <a:solidFill>
                            <a:schemeClr val="lt1"/>
                          </a:solidFill>
                          <a:latin typeface="Arial"/>
                          <a:cs typeface="Arial"/>
                        </a:defRPr>
                      </a:lvl4pPr>
                      <a:lvl5pPr marL="1828800" algn="l" defTabSz="914400" rtl="0" eaLnBrk="1" latinLnBrk="0" hangingPunct="1">
                        <a:defRPr sz="1800" b="1" kern="1200">
                          <a:solidFill>
                            <a:schemeClr val="lt1"/>
                          </a:solidFill>
                          <a:latin typeface="Arial"/>
                          <a:cs typeface="Arial"/>
                        </a:defRPr>
                      </a:lvl5pPr>
                      <a:lvl6pPr marL="2286000" algn="l" defTabSz="914400" rtl="0" eaLnBrk="1" latinLnBrk="0" hangingPunct="1">
                        <a:defRPr sz="1800" b="1" kern="1200">
                          <a:solidFill>
                            <a:schemeClr val="lt1"/>
                          </a:solidFill>
                          <a:latin typeface="Arial"/>
                          <a:cs typeface="Arial"/>
                        </a:defRPr>
                      </a:lvl6pPr>
                      <a:lvl7pPr marL="2743200" algn="l" defTabSz="914400" rtl="0" eaLnBrk="1" latinLnBrk="0" hangingPunct="1">
                        <a:defRPr sz="1800" b="1" kern="1200">
                          <a:solidFill>
                            <a:schemeClr val="lt1"/>
                          </a:solidFill>
                          <a:latin typeface="Arial"/>
                          <a:cs typeface="Arial"/>
                        </a:defRPr>
                      </a:lvl7pPr>
                      <a:lvl8pPr marL="3200400" algn="l" defTabSz="914400" rtl="0" eaLnBrk="1" latinLnBrk="0" hangingPunct="1">
                        <a:defRPr sz="1800" b="1" kern="1200">
                          <a:solidFill>
                            <a:schemeClr val="lt1"/>
                          </a:solidFill>
                          <a:latin typeface="Arial"/>
                          <a:cs typeface="Arial"/>
                        </a:defRPr>
                      </a:lvl8pPr>
                      <a:lvl9pPr marL="3657600" algn="l" defTabSz="914400" rtl="0" eaLnBrk="1" latinLnBrk="0" hangingPunct="1">
                        <a:defRPr sz="1800" b="1" kern="1200">
                          <a:solidFill>
                            <a:schemeClr val="lt1"/>
                          </a:solidFill>
                          <a:latin typeface="Arial"/>
                          <a:cs typeface="Arial"/>
                        </a:defRPr>
                      </a:lvl9pPr>
                    </a:lstStyle>
                    <a:p>
                      <a:pPr algn="ctr"/>
                      <a:r>
                        <a:rPr lang="es-MX" sz="1200" baseline="0" noProof="0" dirty="0" smtClean="0"/>
                        <a:t>Aplicaciones Cloud </a:t>
                      </a:r>
                      <a:r>
                        <a:rPr lang="es-MX" sz="1200" baseline="0" noProof="0" dirty="0" err="1" smtClean="0"/>
                        <a:t>Native</a:t>
                      </a:r>
                      <a:r>
                        <a:rPr lang="es-MX" sz="1200" baseline="0" noProof="0" dirty="0" smtClean="0"/>
                        <a:t> (proteo) y </a:t>
                      </a:r>
                      <a:r>
                        <a:rPr lang="es-MX" sz="1200" baseline="0" noProof="0" dirty="0" err="1" smtClean="0"/>
                        <a:t>mobilidad</a:t>
                      </a:r>
                      <a:endParaRPr lang="es-MX" sz="1200" noProof="0" dirty="0">
                        <a:solidFill>
                          <a:schemeClr val="tx1"/>
                        </a:solidFill>
                      </a:endParaRPr>
                    </a:p>
                  </a:txBody>
                  <a:tcPr marL="99085" marR="99085" marT="45728" marB="45728" anchor="ctr"/>
                </a:tc>
              </a:tr>
              <a:tr h="1331276">
                <a:tc>
                  <a:txBody>
                    <a:bodyPr/>
                    <a:lstStyle>
                      <a:lvl1pPr marL="0" algn="l" defTabSz="914400" rtl="0" eaLnBrk="1" latinLnBrk="0" hangingPunct="1">
                        <a:defRPr sz="1800" kern="1200">
                          <a:solidFill>
                            <a:schemeClr val="dk1"/>
                          </a:solidFill>
                          <a:latin typeface="Arial"/>
                          <a:cs typeface="Arial"/>
                        </a:defRPr>
                      </a:lvl1pPr>
                      <a:lvl2pPr marL="457200" algn="l" defTabSz="914400" rtl="0" eaLnBrk="1" latinLnBrk="0" hangingPunct="1">
                        <a:defRPr sz="1800" kern="1200">
                          <a:solidFill>
                            <a:schemeClr val="dk1"/>
                          </a:solidFill>
                          <a:latin typeface="Arial"/>
                          <a:cs typeface="Arial"/>
                        </a:defRPr>
                      </a:lvl2pPr>
                      <a:lvl3pPr marL="914400" algn="l" defTabSz="914400" rtl="0" eaLnBrk="1" latinLnBrk="0" hangingPunct="1">
                        <a:defRPr sz="1800" kern="1200">
                          <a:solidFill>
                            <a:schemeClr val="dk1"/>
                          </a:solidFill>
                          <a:latin typeface="Arial"/>
                          <a:cs typeface="Arial"/>
                        </a:defRPr>
                      </a:lvl3pPr>
                      <a:lvl4pPr marL="1371600" algn="l" defTabSz="914400" rtl="0" eaLnBrk="1" latinLnBrk="0" hangingPunct="1">
                        <a:defRPr sz="1800" kern="1200">
                          <a:solidFill>
                            <a:schemeClr val="dk1"/>
                          </a:solidFill>
                          <a:latin typeface="Arial"/>
                          <a:cs typeface="Arial"/>
                        </a:defRPr>
                      </a:lvl4pPr>
                      <a:lvl5pPr marL="1828800" algn="l" defTabSz="914400" rtl="0" eaLnBrk="1" latinLnBrk="0" hangingPunct="1">
                        <a:defRPr sz="1800" kern="1200">
                          <a:solidFill>
                            <a:schemeClr val="dk1"/>
                          </a:solidFill>
                          <a:latin typeface="Arial"/>
                          <a:cs typeface="Arial"/>
                        </a:defRPr>
                      </a:lvl5pPr>
                      <a:lvl6pPr marL="2286000" algn="l" defTabSz="914400" rtl="0" eaLnBrk="1" latinLnBrk="0" hangingPunct="1">
                        <a:defRPr sz="1800" kern="1200">
                          <a:solidFill>
                            <a:schemeClr val="dk1"/>
                          </a:solidFill>
                          <a:latin typeface="Arial"/>
                          <a:cs typeface="Arial"/>
                        </a:defRPr>
                      </a:lvl6pPr>
                      <a:lvl7pPr marL="2743200" algn="l" defTabSz="914400" rtl="0" eaLnBrk="1" latinLnBrk="0" hangingPunct="1">
                        <a:defRPr sz="1800" kern="1200">
                          <a:solidFill>
                            <a:schemeClr val="dk1"/>
                          </a:solidFill>
                          <a:latin typeface="Arial"/>
                          <a:cs typeface="Arial"/>
                        </a:defRPr>
                      </a:lvl7pPr>
                      <a:lvl8pPr marL="3200400" algn="l" defTabSz="914400" rtl="0" eaLnBrk="1" latinLnBrk="0" hangingPunct="1">
                        <a:defRPr sz="1800" kern="1200">
                          <a:solidFill>
                            <a:schemeClr val="dk1"/>
                          </a:solidFill>
                          <a:latin typeface="Arial"/>
                          <a:cs typeface="Arial"/>
                        </a:defRPr>
                      </a:lvl8pPr>
                      <a:lvl9pPr marL="3657600" algn="l" defTabSz="914400" rtl="0" eaLnBrk="1" latinLnBrk="0" hangingPunct="1">
                        <a:defRPr sz="1800" kern="1200">
                          <a:solidFill>
                            <a:schemeClr val="dk1"/>
                          </a:solidFill>
                          <a:latin typeface="Arial"/>
                          <a:cs typeface="Arial"/>
                        </a:defRPr>
                      </a:lvl9pPr>
                    </a:lstStyle>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kern="1200" baseline="0" dirty="0" smtClean="0"/>
                        <a:t>Evolución </a:t>
                      </a:r>
                      <a:r>
                        <a:rPr lang="es-MX" sz="1100" kern="1200" baseline="0" dirty="0" err="1" smtClean="0"/>
                        <a:t>MobApp</a:t>
                      </a:r>
                      <a:endParaRPr lang="es-MX" sz="1100" kern="1200" baseline="0" dirty="0" smtClean="0"/>
                    </a:p>
                    <a:p>
                      <a:pPr marL="171450" indent="-171450" algn="just" defTabSz="914400" rtl="0" eaLnBrk="1" latinLnBrk="0" hangingPunct="1">
                        <a:buFont typeface="Arial" panose="020B0604020202020204" pitchFamily="34" charset="0"/>
                        <a:buChar char="•"/>
                      </a:pPr>
                      <a:r>
                        <a:rPr lang="es-MX" sz="1100" kern="1200" baseline="0" dirty="0" smtClean="0">
                          <a:solidFill>
                            <a:schemeClr val="dk1"/>
                          </a:solidFill>
                          <a:latin typeface="Arial"/>
                          <a:ea typeface="+mn-ea"/>
                          <a:cs typeface="Arial"/>
                        </a:rPr>
                        <a:t>Evolución IB3 a Proteo4</a:t>
                      </a:r>
                    </a:p>
                    <a:p>
                      <a:pPr marL="171450" indent="-171450" algn="just" defTabSz="914400" rtl="0" eaLnBrk="1" latinLnBrk="0" hangingPunct="1">
                        <a:buFont typeface="Arial" panose="020B0604020202020204" pitchFamily="34" charset="0"/>
                        <a:buChar char="•"/>
                      </a:pPr>
                      <a:r>
                        <a:rPr lang="es-MX" sz="1100" kern="1200" baseline="0" dirty="0" smtClean="0">
                          <a:solidFill>
                            <a:schemeClr val="dk1"/>
                          </a:solidFill>
                          <a:latin typeface="Arial"/>
                          <a:ea typeface="+mn-ea"/>
                          <a:cs typeface="Arial"/>
                        </a:rPr>
                        <a:t>Diseño y habilitación BIP</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kern="1200" baseline="0" dirty="0" smtClean="0"/>
                        <a:t>Soporte y evolución proteo4 Mx</a:t>
                      </a:r>
                      <a:endParaRPr lang="es-MX" sz="1100" kern="1200" baseline="0" dirty="0" smtClean="0">
                        <a:solidFill>
                          <a:schemeClr val="dk1"/>
                        </a:solidFill>
                        <a:latin typeface="Arial"/>
                        <a:ea typeface="+mn-ea"/>
                        <a:cs typeface="Arial"/>
                      </a:endParaRPr>
                    </a:p>
                  </a:txBody>
                  <a:tcPr marL="99085" marR="99085" marT="45728" marB="45728" anchor="ctr"/>
                </a:tc>
              </a:tr>
            </a:tbl>
          </a:graphicData>
        </a:graphic>
      </p:graphicFrame>
      <p:graphicFrame>
        <p:nvGraphicFramePr>
          <p:cNvPr id="83" name="Table 14"/>
          <p:cNvGraphicFramePr>
            <a:graphicFrameLocks noGrp="1"/>
          </p:cNvGraphicFramePr>
          <p:nvPr>
            <p:extLst>
              <p:ext uri="{D42A27DB-BD31-4B8C-83A1-F6EECF244321}">
                <p14:modId xmlns:p14="http://schemas.microsoft.com/office/powerpoint/2010/main" val="1803778906"/>
              </p:ext>
            </p:extLst>
          </p:nvPr>
        </p:nvGraphicFramePr>
        <p:xfrm>
          <a:off x="7837200" y="3406323"/>
          <a:ext cx="2706740" cy="1620000"/>
        </p:xfrm>
        <a:graphic>
          <a:graphicData uri="http://schemas.openxmlformats.org/drawingml/2006/table">
            <a:tbl>
              <a:tblPr firstRow="1" bandRow="1">
                <a:tableStyleId>{69012ECD-51FC-41F1-AA8D-1B2483CD663E}</a:tableStyleId>
              </a:tblPr>
              <a:tblGrid>
                <a:gridCol w="2706740"/>
              </a:tblGrid>
              <a:tr h="288724">
                <a:tc>
                  <a:txBody>
                    <a:bodyPr/>
                    <a:lstStyle>
                      <a:lvl1pPr marL="0" algn="l" defTabSz="914400" rtl="0" eaLnBrk="1" latinLnBrk="0" hangingPunct="1">
                        <a:defRPr sz="1800" b="1" kern="1200">
                          <a:solidFill>
                            <a:schemeClr val="lt1"/>
                          </a:solidFill>
                          <a:latin typeface="Arial"/>
                          <a:cs typeface="Arial"/>
                        </a:defRPr>
                      </a:lvl1pPr>
                      <a:lvl2pPr marL="457200" algn="l" defTabSz="914400" rtl="0" eaLnBrk="1" latinLnBrk="0" hangingPunct="1">
                        <a:defRPr sz="1800" b="1" kern="1200">
                          <a:solidFill>
                            <a:schemeClr val="lt1"/>
                          </a:solidFill>
                          <a:latin typeface="Arial"/>
                          <a:cs typeface="Arial"/>
                        </a:defRPr>
                      </a:lvl2pPr>
                      <a:lvl3pPr marL="914400" algn="l" defTabSz="914400" rtl="0" eaLnBrk="1" latinLnBrk="0" hangingPunct="1">
                        <a:defRPr sz="1800" b="1" kern="1200">
                          <a:solidFill>
                            <a:schemeClr val="lt1"/>
                          </a:solidFill>
                          <a:latin typeface="Arial"/>
                          <a:cs typeface="Arial"/>
                        </a:defRPr>
                      </a:lvl3pPr>
                      <a:lvl4pPr marL="1371600" algn="l" defTabSz="914400" rtl="0" eaLnBrk="1" latinLnBrk="0" hangingPunct="1">
                        <a:defRPr sz="1800" b="1" kern="1200">
                          <a:solidFill>
                            <a:schemeClr val="lt1"/>
                          </a:solidFill>
                          <a:latin typeface="Arial"/>
                          <a:cs typeface="Arial"/>
                        </a:defRPr>
                      </a:lvl4pPr>
                      <a:lvl5pPr marL="1828800" algn="l" defTabSz="914400" rtl="0" eaLnBrk="1" latinLnBrk="0" hangingPunct="1">
                        <a:defRPr sz="1800" b="1" kern="1200">
                          <a:solidFill>
                            <a:schemeClr val="lt1"/>
                          </a:solidFill>
                          <a:latin typeface="Arial"/>
                          <a:cs typeface="Arial"/>
                        </a:defRPr>
                      </a:lvl5pPr>
                      <a:lvl6pPr marL="2286000" algn="l" defTabSz="914400" rtl="0" eaLnBrk="1" latinLnBrk="0" hangingPunct="1">
                        <a:defRPr sz="1800" b="1" kern="1200">
                          <a:solidFill>
                            <a:schemeClr val="lt1"/>
                          </a:solidFill>
                          <a:latin typeface="Arial"/>
                          <a:cs typeface="Arial"/>
                        </a:defRPr>
                      </a:lvl6pPr>
                      <a:lvl7pPr marL="2743200" algn="l" defTabSz="914400" rtl="0" eaLnBrk="1" latinLnBrk="0" hangingPunct="1">
                        <a:defRPr sz="1800" b="1" kern="1200">
                          <a:solidFill>
                            <a:schemeClr val="lt1"/>
                          </a:solidFill>
                          <a:latin typeface="Arial"/>
                          <a:cs typeface="Arial"/>
                        </a:defRPr>
                      </a:lvl7pPr>
                      <a:lvl8pPr marL="3200400" algn="l" defTabSz="914400" rtl="0" eaLnBrk="1" latinLnBrk="0" hangingPunct="1">
                        <a:defRPr sz="1800" b="1" kern="1200">
                          <a:solidFill>
                            <a:schemeClr val="lt1"/>
                          </a:solidFill>
                          <a:latin typeface="Arial"/>
                          <a:cs typeface="Arial"/>
                        </a:defRPr>
                      </a:lvl8pPr>
                      <a:lvl9pPr marL="3657600" algn="l" defTabSz="914400" rtl="0" eaLnBrk="1" latinLnBrk="0" hangingPunct="1">
                        <a:defRPr sz="1800" b="1" kern="1200">
                          <a:solidFill>
                            <a:schemeClr val="lt1"/>
                          </a:solidFill>
                          <a:latin typeface="Arial"/>
                          <a:cs typeface="Arial"/>
                        </a:defRPr>
                      </a:lvl9pPr>
                    </a:lstStyle>
                    <a:p>
                      <a:pPr algn="ctr"/>
                      <a:r>
                        <a:rPr lang="es-MX" sz="1200" kern="1200" baseline="0" noProof="0" dirty="0" smtClean="0"/>
                        <a:t>Seguridad</a:t>
                      </a:r>
                      <a:endParaRPr lang="es-MX" sz="1200" b="1" kern="1200" baseline="0" noProof="0" dirty="0">
                        <a:solidFill>
                          <a:schemeClr val="tx1"/>
                        </a:solidFill>
                        <a:latin typeface="Arial"/>
                        <a:ea typeface="+mn-ea"/>
                        <a:cs typeface="Arial"/>
                      </a:endParaRPr>
                    </a:p>
                  </a:txBody>
                  <a:tcPr marL="99085" marR="99085" marT="45728" marB="45728" anchor="ctr"/>
                </a:tc>
              </a:tr>
              <a:tr h="1331276">
                <a:tc>
                  <a:txBody>
                    <a:bodyPr/>
                    <a:lstStyle>
                      <a:lvl1pPr marL="0" algn="l" defTabSz="914400" rtl="0" eaLnBrk="1" latinLnBrk="0" hangingPunct="1">
                        <a:defRPr sz="1800" kern="1200">
                          <a:solidFill>
                            <a:schemeClr val="dk1"/>
                          </a:solidFill>
                          <a:latin typeface="Arial"/>
                          <a:cs typeface="Arial"/>
                        </a:defRPr>
                      </a:lvl1pPr>
                      <a:lvl2pPr marL="457200" algn="l" defTabSz="914400" rtl="0" eaLnBrk="1" latinLnBrk="0" hangingPunct="1">
                        <a:defRPr sz="1800" kern="1200">
                          <a:solidFill>
                            <a:schemeClr val="dk1"/>
                          </a:solidFill>
                          <a:latin typeface="Arial"/>
                          <a:cs typeface="Arial"/>
                        </a:defRPr>
                      </a:lvl2pPr>
                      <a:lvl3pPr marL="914400" algn="l" defTabSz="914400" rtl="0" eaLnBrk="1" latinLnBrk="0" hangingPunct="1">
                        <a:defRPr sz="1800" kern="1200">
                          <a:solidFill>
                            <a:schemeClr val="dk1"/>
                          </a:solidFill>
                          <a:latin typeface="Arial"/>
                          <a:cs typeface="Arial"/>
                        </a:defRPr>
                      </a:lvl3pPr>
                      <a:lvl4pPr marL="1371600" algn="l" defTabSz="914400" rtl="0" eaLnBrk="1" latinLnBrk="0" hangingPunct="1">
                        <a:defRPr sz="1800" kern="1200">
                          <a:solidFill>
                            <a:schemeClr val="dk1"/>
                          </a:solidFill>
                          <a:latin typeface="Arial"/>
                          <a:cs typeface="Arial"/>
                        </a:defRPr>
                      </a:lvl4pPr>
                      <a:lvl5pPr marL="1828800" algn="l" defTabSz="914400" rtl="0" eaLnBrk="1" latinLnBrk="0" hangingPunct="1">
                        <a:defRPr sz="1800" kern="1200">
                          <a:solidFill>
                            <a:schemeClr val="dk1"/>
                          </a:solidFill>
                          <a:latin typeface="Arial"/>
                          <a:cs typeface="Arial"/>
                        </a:defRPr>
                      </a:lvl5pPr>
                      <a:lvl6pPr marL="2286000" algn="l" defTabSz="914400" rtl="0" eaLnBrk="1" latinLnBrk="0" hangingPunct="1">
                        <a:defRPr sz="1800" kern="1200">
                          <a:solidFill>
                            <a:schemeClr val="dk1"/>
                          </a:solidFill>
                          <a:latin typeface="Arial"/>
                          <a:cs typeface="Arial"/>
                        </a:defRPr>
                      </a:lvl6pPr>
                      <a:lvl7pPr marL="2743200" algn="l" defTabSz="914400" rtl="0" eaLnBrk="1" latinLnBrk="0" hangingPunct="1">
                        <a:defRPr sz="1800" kern="1200">
                          <a:solidFill>
                            <a:schemeClr val="dk1"/>
                          </a:solidFill>
                          <a:latin typeface="Arial"/>
                          <a:cs typeface="Arial"/>
                        </a:defRPr>
                      </a:lvl7pPr>
                      <a:lvl8pPr marL="3200400" algn="l" defTabSz="914400" rtl="0" eaLnBrk="1" latinLnBrk="0" hangingPunct="1">
                        <a:defRPr sz="1800" kern="1200">
                          <a:solidFill>
                            <a:schemeClr val="dk1"/>
                          </a:solidFill>
                          <a:latin typeface="Arial"/>
                          <a:cs typeface="Arial"/>
                        </a:defRPr>
                      </a:lvl8pPr>
                      <a:lvl9pPr marL="3657600" algn="l" defTabSz="914400" rtl="0" eaLnBrk="1" latinLnBrk="0" hangingPunct="1">
                        <a:defRPr sz="1800" kern="1200">
                          <a:solidFill>
                            <a:schemeClr val="dk1"/>
                          </a:solidFill>
                          <a:latin typeface="Arial"/>
                          <a:cs typeface="Arial"/>
                        </a:defRPr>
                      </a:lvl9pPr>
                    </a:lstStyle>
                    <a:p>
                      <a:pPr marL="171450" indent="-171450" algn="just">
                        <a:buFont typeface="Arial" panose="020B0604020202020204" pitchFamily="34" charset="0"/>
                        <a:buChar char="•"/>
                      </a:pPr>
                      <a:r>
                        <a:rPr lang="es-MX" sz="1100" kern="1200" baseline="0" dirty="0" smtClean="0"/>
                        <a:t>Arquitectura de seguridad</a:t>
                      </a:r>
                    </a:p>
                    <a:p>
                      <a:pPr marL="628650" lvl="1" indent="-171450" algn="just">
                        <a:buFont typeface="Arial" panose="020B0604020202020204" pitchFamily="34" charset="0"/>
                        <a:buChar char="•"/>
                      </a:pPr>
                      <a:r>
                        <a:rPr lang="es-MX" sz="1100" kern="1200" baseline="0" dirty="0" smtClean="0"/>
                        <a:t>Aplicaciones para empleados</a:t>
                      </a:r>
                    </a:p>
                    <a:p>
                      <a:pPr marL="628650" lvl="1" indent="-171450" algn="just">
                        <a:buFont typeface="Arial" panose="020B0604020202020204" pitchFamily="34" charset="0"/>
                        <a:buChar char="•"/>
                      </a:pPr>
                      <a:r>
                        <a:rPr lang="es-MX" sz="1100" kern="1200" baseline="0" dirty="0" smtClean="0"/>
                        <a:t>Aplicaciones para clientes</a:t>
                      </a:r>
                    </a:p>
                    <a:p>
                      <a:pPr marL="171450" indent="-171450" algn="just">
                        <a:buFont typeface="Arial" panose="020B0604020202020204" pitchFamily="34" charset="0"/>
                        <a:buChar char="•"/>
                      </a:pPr>
                      <a:r>
                        <a:rPr lang="es-MX" sz="1100" kern="1200" baseline="0" dirty="0" smtClean="0"/>
                        <a:t>Seguridad API Management</a:t>
                      </a:r>
                    </a:p>
                    <a:p>
                      <a:pPr marL="171450" indent="-171450" algn="just">
                        <a:buFont typeface="Arial" panose="020B0604020202020204" pitchFamily="34" charset="0"/>
                        <a:buChar char="•"/>
                      </a:pPr>
                      <a:r>
                        <a:rPr lang="es-MX" sz="1100" kern="1200" baseline="0" dirty="0" smtClean="0"/>
                        <a:t>Seguridad Cloud</a:t>
                      </a:r>
                    </a:p>
                    <a:p>
                      <a:pPr marL="171450" indent="-171450" algn="just" defTabSz="914400" rtl="0" eaLnBrk="1" latinLnBrk="0" hangingPunct="1">
                        <a:buFont typeface="Arial" panose="020B0604020202020204" pitchFamily="34" charset="0"/>
                        <a:buChar char="•"/>
                      </a:pPr>
                      <a:r>
                        <a:rPr lang="es-MX" sz="1100" kern="1200" baseline="0" dirty="0" smtClean="0">
                          <a:solidFill>
                            <a:schemeClr val="dk1"/>
                          </a:solidFill>
                          <a:latin typeface="Arial"/>
                          <a:ea typeface="+mn-ea"/>
                          <a:cs typeface="Arial"/>
                        </a:rPr>
                        <a:t>Plataforma Biometría</a:t>
                      </a:r>
                    </a:p>
                  </a:txBody>
                  <a:tcPr marL="99085" marR="99085" marT="45728" marB="45728" anchor="ctr"/>
                </a:tc>
              </a:tr>
            </a:tbl>
          </a:graphicData>
        </a:graphic>
      </p:graphicFrame>
      <p:graphicFrame>
        <p:nvGraphicFramePr>
          <p:cNvPr id="84" name="Table 14"/>
          <p:cNvGraphicFramePr>
            <a:graphicFrameLocks noGrp="1"/>
          </p:cNvGraphicFramePr>
          <p:nvPr>
            <p:extLst>
              <p:ext uri="{D42A27DB-BD31-4B8C-83A1-F6EECF244321}">
                <p14:modId xmlns:p14="http://schemas.microsoft.com/office/powerpoint/2010/main" val="2195075349"/>
              </p:ext>
            </p:extLst>
          </p:nvPr>
        </p:nvGraphicFramePr>
        <p:xfrm>
          <a:off x="108728" y="3406323"/>
          <a:ext cx="3112144" cy="1620000"/>
        </p:xfrm>
        <a:graphic>
          <a:graphicData uri="http://schemas.openxmlformats.org/drawingml/2006/table">
            <a:tbl>
              <a:tblPr firstRow="1" bandRow="1">
                <a:tableStyleId>{69012ECD-51FC-41F1-AA8D-1B2483CD663E}</a:tableStyleId>
              </a:tblPr>
              <a:tblGrid>
                <a:gridCol w="3112144"/>
              </a:tblGrid>
              <a:tr h="288724">
                <a:tc>
                  <a:txBody>
                    <a:bodyPr/>
                    <a:lstStyle>
                      <a:lvl1pPr marL="0" algn="l" defTabSz="914400" rtl="0" eaLnBrk="1" latinLnBrk="0" hangingPunct="1">
                        <a:defRPr sz="1800" b="1" kern="1200">
                          <a:solidFill>
                            <a:schemeClr val="lt1"/>
                          </a:solidFill>
                          <a:latin typeface="Arial"/>
                          <a:cs typeface="Arial"/>
                        </a:defRPr>
                      </a:lvl1pPr>
                      <a:lvl2pPr marL="457200" algn="l" defTabSz="914400" rtl="0" eaLnBrk="1" latinLnBrk="0" hangingPunct="1">
                        <a:defRPr sz="1800" b="1" kern="1200">
                          <a:solidFill>
                            <a:schemeClr val="lt1"/>
                          </a:solidFill>
                          <a:latin typeface="Arial"/>
                          <a:cs typeface="Arial"/>
                        </a:defRPr>
                      </a:lvl2pPr>
                      <a:lvl3pPr marL="914400" algn="l" defTabSz="914400" rtl="0" eaLnBrk="1" latinLnBrk="0" hangingPunct="1">
                        <a:defRPr sz="1800" b="1" kern="1200">
                          <a:solidFill>
                            <a:schemeClr val="lt1"/>
                          </a:solidFill>
                          <a:latin typeface="Arial"/>
                          <a:cs typeface="Arial"/>
                        </a:defRPr>
                      </a:lvl3pPr>
                      <a:lvl4pPr marL="1371600" algn="l" defTabSz="914400" rtl="0" eaLnBrk="1" latinLnBrk="0" hangingPunct="1">
                        <a:defRPr sz="1800" b="1" kern="1200">
                          <a:solidFill>
                            <a:schemeClr val="lt1"/>
                          </a:solidFill>
                          <a:latin typeface="Arial"/>
                          <a:cs typeface="Arial"/>
                        </a:defRPr>
                      </a:lvl4pPr>
                      <a:lvl5pPr marL="1828800" algn="l" defTabSz="914400" rtl="0" eaLnBrk="1" latinLnBrk="0" hangingPunct="1">
                        <a:defRPr sz="1800" b="1" kern="1200">
                          <a:solidFill>
                            <a:schemeClr val="lt1"/>
                          </a:solidFill>
                          <a:latin typeface="Arial"/>
                          <a:cs typeface="Arial"/>
                        </a:defRPr>
                      </a:lvl5pPr>
                      <a:lvl6pPr marL="2286000" algn="l" defTabSz="914400" rtl="0" eaLnBrk="1" latinLnBrk="0" hangingPunct="1">
                        <a:defRPr sz="1800" b="1" kern="1200">
                          <a:solidFill>
                            <a:schemeClr val="lt1"/>
                          </a:solidFill>
                          <a:latin typeface="Arial"/>
                          <a:cs typeface="Arial"/>
                        </a:defRPr>
                      </a:lvl6pPr>
                      <a:lvl7pPr marL="2743200" algn="l" defTabSz="914400" rtl="0" eaLnBrk="1" latinLnBrk="0" hangingPunct="1">
                        <a:defRPr sz="1800" b="1" kern="1200">
                          <a:solidFill>
                            <a:schemeClr val="lt1"/>
                          </a:solidFill>
                          <a:latin typeface="Arial"/>
                          <a:cs typeface="Arial"/>
                        </a:defRPr>
                      </a:lvl7pPr>
                      <a:lvl8pPr marL="3200400" algn="l" defTabSz="914400" rtl="0" eaLnBrk="1" latinLnBrk="0" hangingPunct="1">
                        <a:defRPr sz="1800" b="1" kern="1200">
                          <a:solidFill>
                            <a:schemeClr val="lt1"/>
                          </a:solidFill>
                          <a:latin typeface="Arial"/>
                          <a:cs typeface="Arial"/>
                        </a:defRPr>
                      </a:lvl8pPr>
                      <a:lvl9pPr marL="3657600" algn="l" defTabSz="914400" rtl="0" eaLnBrk="1" latinLnBrk="0" hangingPunct="1">
                        <a:defRPr sz="1800" b="1" kern="1200">
                          <a:solidFill>
                            <a:schemeClr val="lt1"/>
                          </a:solidFill>
                          <a:latin typeface="Arial"/>
                          <a:cs typeface="Arial"/>
                        </a:defRPr>
                      </a:lvl9pPr>
                    </a:lstStyle>
                    <a:p>
                      <a:pPr algn="ctr"/>
                      <a:r>
                        <a:rPr lang="es-MX" sz="1200" baseline="0" noProof="0" dirty="0" smtClean="0"/>
                        <a:t>Automatización y </a:t>
                      </a:r>
                      <a:r>
                        <a:rPr lang="es-MX" sz="1200" baseline="0" noProof="0" dirty="0" err="1" smtClean="0"/>
                        <a:t>workplace</a:t>
                      </a:r>
                      <a:endParaRPr lang="es-MX" sz="1200" noProof="0" dirty="0">
                        <a:solidFill>
                          <a:schemeClr val="tx1"/>
                        </a:solidFill>
                      </a:endParaRPr>
                    </a:p>
                  </a:txBody>
                  <a:tcPr marL="99085" marR="99085" marT="45728" marB="45728" anchor="ctr"/>
                </a:tc>
              </a:tr>
              <a:tr h="1331276">
                <a:tc>
                  <a:txBody>
                    <a:bodyPr/>
                    <a:lstStyle>
                      <a:lvl1pPr marL="0" algn="l" defTabSz="914400" rtl="0" eaLnBrk="1" latinLnBrk="0" hangingPunct="1">
                        <a:defRPr sz="1800" kern="1200">
                          <a:solidFill>
                            <a:schemeClr val="dk1"/>
                          </a:solidFill>
                          <a:latin typeface="Arial"/>
                          <a:cs typeface="Arial"/>
                        </a:defRPr>
                      </a:lvl1pPr>
                      <a:lvl2pPr marL="457200" algn="l" defTabSz="914400" rtl="0" eaLnBrk="1" latinLnBrk="0" hangingPunct="1">
                        <a:defRPr sz="1800" kern="1200">
                          <a:solidFill>
                            <a:schemeClr val="dk1"/>
                          </a:solidFill>
                          <a:latin typeface="Arial"/>
                          <a:cs typeface="Arial"/>
                        </a:defRPr>
                      </a:lvl2pPr>
                      <a:lvl3pPr marL="914400" algn="l" defTabSz="914400" rtl="0" eaLnBrk="1" latinLnBrk="0" hangingPunct="1">
                        <a:defRPr sz="1800" kern="1200">
                          <a:solidFill>
                            <a:schemeClr val="dk1"/>
                          </a:solidFill>
                          <a:latin typeface="Arial"/>
                          <a:cs typeface="Arial"/>
                        </a:defRPr>
                      </a:lvl3pPr>
                      <a:lvl4pPr marL="1371600" algn="l" defTabSz="914400" rtl="0" eaLnBrk="1" latinLnBrk="0" hangingPunct="1">
                        <a:defRPr sz="1800" kern="1200">
                          <a:solidFill>
                            <a:schemeClr val="dk1"/>
                          </a:solidFill>
                          <a:latin typeface="Arial"/>
                          <a:cs typeface="Arial"/>
                        </a:defRPr>
                      </a:lvl4pPr>
                      <a:lvl5pPr marL="1828800" algn="l" defTabSz="914400" rtl="0" eaLnBrk="1" latinLnBrk="0" hangingPunct="1">
                        <a:defRPr sz="1800" kern="1200">
                          <a:solidFill>
                            <a:schemeClr val="dk1"/>
                          </a:solidFill>
                          <a:latin typeface="Arial"/>
                          <a:cs typeface="Arial"/>
                        </a:defRPr>
                      </a:lvl5pPr>
                      <a:lvl6pPr marL="2286000" algn="l" defTabSz="914400" rtl="0" eaLnBrk="1" latinLnBrk="0" hangingPunct="1">
                        <a:defRPr sz="1800" kern="1200">
                          <a:solidFill>
                            <a:schemeClr val="dk1"/>
                          </a:solidFill>
                          <a:latin typeface="Arial"/>
                          <a:cs typeface="Arial"/>
                        </a:defRPr>
                      </a:lvl6pPr>
                      <a:lvl7pPr marL="2743200" algn="l" defTabSz="914400" rtl="0" eaLnBrk="1" latinLnBrk="0" hangingPunct="1">
                        <a:defRPr sz="1800" kern="1200">
                          <a:solidFill>
                            <a:schemeClr val="dk1"/>
                          </a:solidFill>
                          <a:latin typeface="Arial"/>
                          <a:cs typeface="Arial"/>
                        </a:defRPr>
                      </a:lvl7pPr>
                      <a:lvl8pPr marL="3200400" algn="l" defTabSz="914400" rtl="0" eaLnBrk="1" latinLnBrk="0" hangingPunct="1">
                        <a:defRPr sz="1800" kern="1200">
                          <a:solidFill>
                            <a:schemeClr val="dk1"/>
                          </a:solidFill>
                          <a:latin typeface="Arial"/>
                          <a:cs typeface="Arial"/>
                        </a:defRPr>
                      </a:lvl8pPr>
                      <a:lvl9pPr marL="3657600" algn="l" defTabSz="914400" rtl="0" eaLnBrk="1" latinLnBrk="0" hangingPunct="1">
                        <a:defRPr sz="1800" kern="1200">
                          <a:solidFill>
                            <a:schemeClr val="dk1"/>
                          </a:solidFill>
                          <a:latin typeface="Arial"/>
                          <a:cs typeface="Arial"/>
                        </a:defRPr>
                      </a:lvl9pPr>
                    </a:lstStyle>
                    <a:p>
                      <a:pPr marL="171450" indent="-171450" algn="just" defTabSz="914400" rtl="0" eaLnBrk="1" latinLnBrk="0" hangingPunct="1">
                        <a:buFont typeface="Arial" panose="020B0604020202020204" pitchFamily="34" charset="0"/>
                        <a:buChar char="•"/>
                      </a:pPr>
                      <a:r>
                        <a:rPr lang="es-MX" sz="1100" kern="1200" baseline="0" dirty="0" smtClean="0"/>
                        <a:t>Diseño y habilitación plataforma de automatización de procesos</a:t>
                      </a:r>
                    </a:p>
                    <a:p>
                      <a:pPr marL="171450" lvl="1" indent="-171450" algn="just" defTabSz="914400" rtl="0" eaLnBrk="1" latinLnBrk="0" hangingPunct="1">
                        <a:buFont typeface="Arial" panose="020B0604020202020204" pitchFamily="34" charset="0"/>
                        <a:buChar char="•"/>
                      </a:pPr>
                      <a:r>
                        <a:rPr lang="es-MX" sz="1100" kern="1200" baseline="0" dirty="0" smtClean="0"/>
                        <a:t>Diseño y habilitación  plataforma </a:t>
                      </a:r>
                      <a:r>
                        <a:rPr lang="es-MX" sz="1100" kern="1200" baseline="0" dirty="0" err="1" smtClean="0"/>
                        <a:t>Robotics</a:t>
                      </a:r>
                      <a:endParaRPr lang="es-MX" sz="1100" kern="1200" baseline="0" dirty="0" smtClean="0"/>
                    </a:p>
                    <a:p>
                      <a:pPr marL="171450" lvl="1" indent="-171450" algn="just" defTabSz="914400" rtl="0" eaLnBrk="1" latinLnBrk="0" hangingPunct="1">
                        <a:buFont typeface="Arial" panose="020B0604020202020204" pitchFamily="34" charset="0"/>
                        <a:buChar char="•"/>
                      </a:pPr>
                      <a:r>
                        <a:rPr lang="es-MX" sz="1100" kern="1200" baseline="0" dirty="0" smtClean="0"/>
                        <a:t>Diseño y habilitación nuevo modelo de </a:t>
                      </a:r>
                      <a:r>
                        <a:rPr lang="es-MX" sz="1100" kern="1200" baseline="0" dirty="0" err="1" smtClean="0"/>
                        <a:t>workplace</a:t>
                      </a:r>
                      <a:endParaRPr lang="es-MX" sz="1100" kern="1200" baseline="0" dirty="0" smtClean="0"/>
                    </a:p>
                    <a:p>
                      <a:pPr marL="171450" lvl="1" indent="-171450" algn="just" defTabSz="914400" rtl="0" eaLnBrk="1" latinLnBrk="0" hangingPunct="1">
                        <a:buFont typeface="Arial" panose="020B0604020202020204" pitchFamily="34" charset="0"/>
                        <a:buChar char="•"/>
                      </a:pPr>
                      <a:endParaRPr lang="es-MX" sz="1100" kern="1200" baseline="0" dirty="0" smtClean="0">
                        <a:solidFill>
                          <a:schemeClr val="dk1"/>
                        </a:solidFill>
                        <a:latin typeface="Arial"/>
                        <a:ea typeface="+mn-ea"/>
                        <a:cs typeface="Arial"/>
                      </a:endParaRPr>
                    </a:p>
                  </a:txBody>
                  <a:tcPr marL="99085" marR="99085" marT="45728" marB="45728" anchor="ctr"/>
                </a:tc>
              </a:tr>
            </a:tbl>
          </a:graphicData>
        </a:graphic>
      </p:graphicFrame>
      <p:graphicFrame>
        <p:nvGraphicFramePr>
          <p:cNvPr id="85" name="Table 14"/>
          <p:cNvGraphicFramePr>
            <a:graphicFrameLocks noGrp="1"/>
          </p:cNvGraphicFramePr>
          <p:nvPr>
            <p:extLst>
              <p:ext uri="{D42A27DB-BD31-4B8C-83A1-F6EECF244321}">
                <p14:modId xmlns:p14="http://schemas.microsoft.com/office/powerpoint/2010/main" val="50048844"/>
              </p:ext>
            </p:extLst>
          </p:nvPr>
        </p:nvGraphicFramePr>
        <p:xfrm>
          <a:off x="7836119" y="5164956"/>
          <a:ext cx="2706740" cy="1622345"/>
        </p:xfrm>
        <a:graphic>
          <a:graphicData uri="http://schemas.openxmlformats.org/drawingml/2006/table">
            <a:tbl>
              <a:tblPr firstRow="1" bandRow="1">
                <a:tableStyleId>{69012ECD-51FC-41F1-AA8D-1B2483CD663E}</a:tableStyleId>
              </a:tblPr>
              <a:tblGrid>
                <a:gridCol w="2706740"/>
              </a:tblGrid>
              <a:tr h="271991">
                <a:tc>
                  <a:txBody>
                    <a:bodyPr/>
                    <a:lstStyle>
                      <a:lvl1pPr marL="0" algn="l" defTabSz="914400" rtl="0" eaLnBrk="1" latinLnBrk="0" hangingPunct="1">
                        <a:defRPr sz="1800" b="1" kern="1200">
                          <a:solidFill>
                            <a:schemeClr val="lt1"/>
                          </a:solidFill>
                          <a:latin typeface="Arial"/>
                          <a:cs typeface="Arial"/>
                        </a:defRPr>
                      </a:lvl1pPr>
                      <a:lvl2pPr marL="457200" algn="l" defTabSz="914400" rtl="0" eaLnBrk="1" latinLnBrk="0" hangingPunct="1">
                        <a:defRPr sz="1800" b="1" kern="1200">
                          <a:solidFill>
                            <a:schemeClr val="lt1"/>
                          </a:solidFill>
                          <a:latin typeface="Arial"/>
                          <a:cs typeface="Arial"/>
                        </a:defRPr>
                      </a:lvl2pPr>
                      <a:lvl3pPr marL="914400" algn="l" defTabSz="914400" rtl="0" eaLnBrk="1" latinLnBrk="0" hangingPunct="1">
                        <a:defRPr sz="1800" b="1" kern="1200">
                          <a:solidFill>
                            <a:schemeClr val="lt1"/>
                          </a:solidFill>
                          <a:latin typeface="Arial"/>
                          <a:cs typeface="Arial"/>
                        </a:defRPr>
                      </a:lvl3pPr>
                      <a:lvl4pPr marL="1371600" algn="l" defTabSz="914400" rtl="0" eaLnBrk="1" latinLnBrk="0" hangingPunct="1">
                        <a:defRPr sz="1800" b="1" kern="1200">
                          <a:solidFill>
                            <a:schemeClr val="lt1"/>
                          </a:solidFill>
                          <a:latin typeface="Arial"/>
                          <a:cs typeface="Arial"/>
                        </a:defRPr>
                      </a:lvl4pPr>
                      <a:lvl5pPr marL="1828800" algn="l" defTabSz="914400" rtl="0" eaLnBrk="1" latinLnBrk="0" hangingPunct="1">
                        <a:defRPr sz="1800" b="1" kern="1200">
                          <a:solidFill>
                            <a:schemeClr val="lt1"/>
                          </a:solidFill>
                          <a:latin typeface="Arial"/>
                          <a:cs typeface="Arial"/>
                        </a:defRPr>
                      </a:lvl5pPr>
                      <a:lvl6pPr marL="2286000" algn="l" defTabSz="914400" rtl="0" eaLnBrk="1" latinLnBrk="0" hangingPunct="1">
                        <a:defRPr sz="1800" b="1" kern="1200">
                          <a:solidFill>
                            <a:schemeClr val="lt1"/>
                          </a:solidFill>
                          <a:latin typeface="Arial"/>
                          <a:cs typeface="Arial"/>
                        </a:defRPr>
                      </a:lvl6pPr>
                      <a:lvl7pPr marL="2743200" algn="l" defTabSz="914400" rtl="0" eaLnBrk="1" latinLnBrk="0" hangingPunct="1">
                        <a:defRPr sz="1800" b="1" kern="1200">
                          <a:solidFill>
                            <a:schemeClr val="lt1"/>
                          </a:solidFill>
                          <a:latin typeface="Arial"/>
                          <a:cs typeface="Arial"/>
                        </a:defRPr>
                      </a:lvl7pPr>
                      <a:lvl8pPr marL="3200400" algn="l" defTabSz="914400" rtl="0" eaLnBrk="1" latinLnBrk="0" hangingPunct="1">
                        <a:defRPr sz="1800" b="1" kern="1200">
                          <a:solidFill>
                            <a:schemeClr val="lt1"/>
                          </a:solidFill>
                          <a:latin typeface="Arial"/>
                          <a:cs typeface="Arial"/>
                        </a:defRPr>
                      </a:lvl8pPr>
                      <a:lvl9pPr marL="3657600" algn="l" defTabSz="914400" rtl="0" eaLnBrk="1" latinLnBrk="0" hangingPunct="1">
                        <a:defRPr sz="1800" b="1" kern="1200">
                          <a:solidFill>
                            <a:schemeClr val="lt1"/>
                          </a:solidFill>
                          <a:latin typeface="Arial"/>
                          <a:cs typeface="Arial"/>
                        </a:defRPr>
                      </a:lvl9pPr>
                    </a:lstStyle>
                    <a:p>
                      <a:pPr algn="ctr"/>
                      <a:r>
                        <a:rPr lang="es-MX" sz="1200" baseline="0" noProof="0" dirty="0" smtClean="0"/>
                        <a:t>Estrategia Cloud</a:t>
                      </a:r>
                      <a:endParaRPr lang="es-MX" sz="1200" noProof="0" dirty="0">
                        <a:solidFill>
                          <a:schemeClr val="tx1"/>
                        </a:solidFill>
                      </a:endParaRPr>
                    </a:p>
                  </a:txBody>
                  <a:tcPr marL="99085" marR="99085" marT="45728" marB="45728" anchor="ctr"/>
                </a:tc>
              </a:tr>
              <a:tr h="1348009">
                <a:tc>
                  <a:txBody>
                    <a:bodyPr/>
                    <a:lstStyle>
                      <a:lvl1pPr marL="0" algn="l" defTabSz="914400" rtl="0" eaLnBrk="1" latinLnBrk="0" hangingPunct="1">
                        <a:defRPr sz="1800" kern="1200">
                          <a:solidFill>
                            <a:schemeClr val="dk1"/>
                          </a:solidFill>
                          <a:latin typeface="Arial"/>
                          <a:cs typeface="Arial"/>
                        </a:defRPr>
                      </a:lvl1pPr>
                      <a:lvl2pPr marL="457200" algn="l" defTabSz="914400" rtl="0" eaLnBrk="1" latinLnBrk="0" hangingPunct="1">
                        <a:defRPr sz="1800" kern="1200">
                          <a:solidFill>
                            <a:schemeClr val="dk1"/>
                          </a:solidFill>
                          <a:latin typeface="Arial"/>
                          <a:cs typeface="Arial"/>
                        </a:defRPr>
                      </a:lvl2pPr>
                      <a:lvl3pPr marL="914400" algn="l" defTabSz="914400" rtl="0" eaLnBrk="1" latinLnBrk="0" hangingPunct="1">
                        <a:defRPr sz="1800" kern="1200">
                          <a:solidFill>
                            <a:schemeClr val="dk1"/>
                          </a:solidFill>
                          <a:latin typeface="Arial"/>
                          <a:cs typeface="Arial"/>
                        </a:defRPr>
                      </a:lvl3pPr>
                      <a:lvl4pPr marL="1371600" algn="l" defTabSz="914400" rtl="0" eaLnBrk="1" latinLnBrk="0" hangingPunct="1">
                        <a:defRPr sz="1800" kern="1200">
                          <a:solidFill>
                            <a:schemeClr val="dk1"/>
                          </a:solidFill>
                          <a:latin typeface="Arial"/>
                          <a:cs typeface="Arial"/>
                        </a:defRPr>
                      </a:lvl4pPr>
                      <a:lvl5pPr marL="1828800" algn="l" defTabSz="914400" rtl="0" eaLnBrk="1" latinLnBrk="0" hangingPunct="1">
                        <a:defRPr sz="1800" kern="1200">
                          <a:solidFill>
                            <a:schemeClr val="dk1"/>
                          </a:solidFill>
                          <a:latin typeface="Arial"/>
                          <a:cs typeface="Arial"/>
                        </a:defRPr>
                      </a:lvl5pPr>
                      <a:lvl6pPr marL="2286000" algn="l" defTabSz="914400" rtl="0" eaLnBrk="1" latinLnBrk="0" hangingPunct="1">
                        <a:defRPr sz="1800" kern="1200">
                          <a:solidFill>
                            <a:schemeClr val="dk1"/>
                          </a:solidFill>
                          <a:latin typeface="Arial"/>
                          <a:cs typeface="Arial"/>
                        </a:defRPr>
                      </a:lvl6pPr>
                      <a:lvl7pPr marL="2743200" algn="l" defTabSz="914400" rtl="0" eaLnBrk="1" latinLnBrk="0" hangingPunct="1">
                        <a:defRPr sz="1800" kern="1200">
                          <a:solidFill>
                            <a:schemeClr val="dk1"/>
                          </a:solidFill>
                          <a:latin typeface="Arial"/>
                          <a:cs typeface="Arial"/>
                        </a:defRPr>
                      </a:lvl7pPr>
                      <a:lvl8pPr marL="3200400" algn="l" defTabSz="914400" rtl="0" eaLnBrk="1" latinLnBrk="0" hangingPunct="1">
                        <a:defRPr sz="1800" kern="1200">
                          <a:solidFill>
                            <a:schemeClr val="dk1"/>
                          </a:solidFill>
                          <a:latin typeface="Arial"/>
                          <a:cs typeface="Arial"/>
                        </a:defRPr>
                      </a:lvl8pPr>
                      <a:lvl9pPr marL="3657600" algn="l" defTabSz="914400" rtl="0" eaLnBrk="1" latinLnBrk="0" hangingPunct="1">
                        <a:defRPr sz="1800" kern="1200">
                          <a:solidFill>
                            <a:schemeClr val="dk1"/>
                          </a:solidFill>
                          <a:latin typeface="Arial"/>
                          <a:cs typeface="Arial"/>
                        </a:defRPr>
                      </a:lvl9pPr>
                    </a:lstStyle>
                    <a:p>
                      <a:pPr marL="171450" indent="-171450" algn="just">
                        <a:buFont typeface="Arial" panose="020B0604020202020204" pitchFamily="34" charset="0"/>
                        <a:buChar char="•"/>
                      </a:pPr>
                      <a:r>
                        <a:rPr lang="es-MX" sz="1100" kern="1200" baseline="0" dirty="0" smtClean="0"/>
                        <a:t>Definir estrategia </a:t>
                      </a:r>
                      <a:r>
                        <a:rPr lang="es-MX" sz="1100" kern="1200" baseline="0" dirty="0" err="1" smtClean="0"/>
                        <a:t>cloud</a:t>
                      </a:r>
                      <a:r>
                        <a:rPr lang="es-MX" sz="1100" kern="1200" baseline="0" dirty="0" smtClean="0"/>
                        <a:t> Sabadell Mx</a:t>
                      </a:r>
                    </a:p>
                    <a:p>
                      <a:pPr marL="171450" indent="-171450" algn="just">
                        <a:buFont typeface="Arial" panose="020B0604020202020204" pitchFamily="34" charset="0"/>
                        <a:buChar char="•"/>
                      </a:pPr>
                      <a:r>
                        <a:rPr lang="es-MX" sz="1100" kern="1200" baseline="0" dirty="0" smtClean="0"/>
                        <a:t>Habilitar primera fase estrategia</a:t>
                      </a:r>
                    </a:p>
                    <a:p>
                      <a:pPr marL="628650" lvl="1" indent="-171450" algn="just">
                        <a:buFont typeface="Arial" panose="020B0604020202020204" pitchFamily="34" charset="0"/>
                        <a:buChar char="•"/>
                      </a:pPr>
                      <a:r>
                        <a:rPr lang="es-MX" sz="1100" kern="1200" baseline="0" dirty="0" smtClean="0"/>
                        <a:t>Plataforma</a:t>
                      </a:r>
                    </a:p>
                    <a:p>
                      <a:pPr marL="628650" lvl="1" indent="-171450" algn="just">
                        <a:buFont typeface="Arial" panose="020B0604020202020204" pitchFamily="34" charset="0"/>
                        <a:buChar char="•"/>
                      </a:pPr>
                      <a:r>
                        <a:rPr lang="es-MX" sz="1100" kern="1200" baseline="0" dirty="0" smtClean="0"/>
                        <a:t>Modelo de operación</a:t>
                      </a:r>
                      <a:endParaRPr lang="es-MX" sz="1100" kern="1200" baseline="0" dirty="0" smtClean="0">
                        <a:solidFill>
                          <a:schemeClr val="dk1"/>
                        </a:solidFill>
                        <a:latin typeface="+mn-lt"/>
                        <a:ea typeface="+mn-ea"/>
                        <a:cs typeface="+mn-cs"/>
                      </a:endParaRPr>
                    </a:p>
                  </a:txBody>
                  <a:tcPr marL="99085" marR="99085" marT="45728" marB="45728" anchor="ctr"/>
                </a:tc>
              </a:tr>
            </a:tbl>
          </a:graphicData>
        </a:graphic>
      </p:graphicFrame>
      <p:sp>
        <p:nvSpPr>
          <p:cNvPr id="86" name="Elipse 5"/>
          <p:cNvSpPr/>
          <p:nvPr/>
        </p:nvSpPr>
        <p:spPr>
          <a:xfrm>
            <a:off x="6623161" y="5433580"/>
            <a:ext cx="1080000" cy="1080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87" name="Grupo 8"/>
          <p:cNvGrpSpPr/>
          <p:nvPr/>
        </p:nvGrpSpPr>
        <p:grpSpPr>
          <a:xfrm>
            <a:off x="3303818" y="5436128"/>
            <a:ext cx="1123544" cy="1080000"/>
            <a:chOff x="3991090" y="4370594"/>
            <a:chExt cx="1123544" cy="1080000"/>
          </a:xfrm>
        </p:grpSpPr>
        <p:sp>
          <p:nvSpPr>
            <p:cNvPr id="88" name="Elipse 32"/>
            <p:cNvSpPr/>
            <p:nvPr/>
          </p:nvSpPr>
          <p:spPr>
            <a:xfrm>
              <a:off x="3991090" y="4370594"/>
              <a:ext cx="1080000" cy="1080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9" name="Picture 2" descr="http://www.mashery.com/sites/default/files/reporting-analytics-ic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634" y="4451252"/>
              <a:ext cx="1080000" cy="98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upo 9"/>
          <p:cNvGrpSpPr/>
          <p:nvPr/>
        </p:nvGrpSpPr>
        <p:grpSpPr>
          <a:xfrm>
            <a:off x="6623161" y="1896853"/>
            <a:ext cx="1080000" cy="1080000"/>
            <a:chOff x="7319209" y="1105269"/>
            <a:chExt cx="1080000" cy="1080000"/>
          </a:xfrm>
        </p:grpSpPr>
        <p:sp>
          <p:nvSpPr>
            <p:cNvPr id="91" name="Elipse 28"/>
            <p:cNvSpPr/>
            <p:nvPr/>
          </p:nvSpPr>
          <p:spPr>
            <a:xfrm>
              <a:off x="7319209" y="1105269"/>
              <a:ext cx="1080000" cy="1080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2" name="Picture 10" descr="http://www.jinfonet.com/images/icon-richvisual.png"/>
            <p:cNvPicPr>
              <a:picLocks noChangeAspect="1" noChangeArrowheads="1"/>
            </p:cNvPicPr>
            <p:nvPr/>
          </p:nvPicPr>
          <p:blipFill>
            <a:blip r:embed="rId4" cstate="print">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7499209" y="1285269"/>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Elipse 30"/>
          <p:cNvSpPr/>
          <p:nvPr/>
        </p:nvSpPr>
        <p:spPr>
          <a:xfrm>
            <a:off x="3303818" y="1896913"/>
            <a:ext cx="1080000" cy="1080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94" name="Grupo 13"/>
          <p:cNvGrpSpPr/>
          <p:nvPr/>
        </p:nvGrpSpPr>
        <p:grpSpPr>
          <a:xfrm>
            <a:off x="3303818" y="3698915"/>
            <a:ext cx="1080000" cy="1080000"/>
            <a:chOff x="3795146" y="2907331"/>
            <a:chExt cx="1080000" cy="1080000"/>
          </a:xfrm>
        </p:grpSpPr>
        <p:sp>
          <p:nvSpPr>
            <p:cNvPr id="95" name="Elipse 31"/>
            <p:cNvSpPr/>
            <p:nvPr/>
          </p:nvSpPr>
          <p:spPr>
            <a:xfrm>
              <a:off x="3795146" y="2907331"/>
              <a:ext cx="1080000" cy="1080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6" name="Picture 14" descr="https://cdn2.iconfinder.com/data/icons/marketing-strategy/512/Loud_Speaker-512.png"/>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5146" y="30873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Grupo 14"/>
          <p:cNvGrpSpPr/>
          <p:nvPr/>
        </p:nvGrpSpPr>
        <p:grpSpPr>
          <a:xfrm>
            <a:off x="6623161" y="3698915"/>
            <a:ext cx="1080000" cy="1080000"/>
            <a:chOff x="7319209" y="2907331"/>
            <a:chExt cx="1080000" cy="1080000"/>
          </a:xfrm>
        </p:grpSpPr>
        <p:sp>
          <p:nvSpPr>
            <p:cNvPr id="98" name="Elipse 25"/>
            <p:cNvSpPr/>
            <p:nvPr/>
          </p:nvSpPr>
          <p:spPr>
            <a:xfrm>
              <a:off x="7319209" y="2907331"/>
              <a:ext cx="1080000" cy="1080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9" name="Picture 16" descr="http://icons.iconarchive.com/icons/tonev/windows-7/256/windows-7-security-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20095" y="2942989"/>
              <a:ext cx="900000" cy="900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0" name="Conector recto 42"/>
          <p:cNvCxnSpPr/>
          <p:nvPr/>
        </p:nvCxnSpPr>
        <p:spPr>
          <a:xfrm flipV="1">
            <a:off x="5604672" y="3612760"/>
            <a:ext cx="0" cy="3336107"/>
          </a:xfrm>
          <a:prstGeom prst="line">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Conector recto 46"/>
          <p:cNvCxnSpPr/>
          <p:nvPr/>
        </p:nvCxnSpPr>
        <p:spPr>
          <a:xfrm flipV="1">
            <a:off x="6274383" y="2601750"/>
            <a:ext cx="270953" cy="501471"/>
          </a:xfrm>
          <a:prstGeom prst="line">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ector recto 41"/>
          <p:cNvCxnSpPr/>
          <p:nvPr/>
        </p:nvCxnSpPr>
        <p:spPr>
          <a:xfrm>
            <a:off x="6285269" y="3098773"/>
            <a:ext cx="0" cy="1200283"/>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 name="Conector recto 54"/>
          <p:cNvCxnSpPr/>
          <p:nvPr/>
        </p:nvCxnSpPr>
        <p:spPr>
          <a:xfrm flipH="1">
            <a:off x="6028710" y="4299056"/>
            <a:ext cx="245673" cy="295069"/>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4" name="Conector recto 57"/>
          <p:cNvCxnSpPr/>
          <p:nvPr/>
        </p:nvCxnSpPr>
        <p:spPr>
          <a:xfrm>
            <a:off x="6036981" y="4555721"/>
            <a:ext cx="0" cy="2393146"/>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Conector recto 61"/>
          <p:cNvCxnSpPr/>
          <p:nvPr/>
        </p:nvCxnSpPr>
        <p:spPr>
          <a:xfrm flipH="1" flipV="1">
            <a:off x="4400232" y="2553334"/>
            <a:ext cx="813260" cy="900694"/>
          </a:xfrm>
          <a:prstGeom prst="line">
            <a:avLst/>
          </a:prstGeom>
          <a:ln w="76200">
            <a:solidFill>
              <a:srgbClr val="FF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Conector recto 52"/>
          <p:cNvCxnSpPr/>
          <p:nvPr/>
        </p:nvCxnSpPr>
        <p:spPr>
          <a:xfrm>
            <a:off x="5203679" y="3426477"/>
            <a:ext cx="49458" cy="2625888"/>
          </a:xfrm>
          <a:prstGeom prst="line">
            <a:avLst/>
          </a:prstGeom>
          <a:ln w="762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7" name="Conector recto 55"/>
          <p:cNvCxnSpPr/>
          <p:nvPr/>
        </p:nvCxnSpPr>
        <p:spPr>
          <a:xfrm flipH="1">
            <a:off x="5073321" y="6019988"/>
            <a:ext cx="193957" cy="225655"/>
          </a:xfrm>
          <a:prstGeom prst="line">
            <a:avLst/>
          </a:prstGeom>
          <a:ln w="762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8" name="Conector recto 58"/>
          <p:cNvCxnSpPr/>
          <p:nvPr/>
        </p:nvCxnSpPr>
        <p:spPr>
          <a:xfrm>
            <a:off x="5079041" y="6200760"/>
            <a:ext cx="0" cy="748107"/>
          </a:xfrm>
          <a:prstGeom prst="line">
            <a:avLst/>
          </a:prstGeom>
          <a:ln w="762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14000" y="2115216"/>
            <a:ext cx="704917" cy="368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67915" y="2500679"/>
            <a:ext cx="406398" cy="406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33802" y="5641920"/>
            <a:ext cx="668415" cy="66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52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par>
                                <p:cTn id="19" presetID="10"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fade">
                                      <p:cBhvr>
                                        <p:cTn id="21" dur="500"/>
                                        <p:tgtEl>
                                          <p:spTgt spid="8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500"/>
                                        <p:tgtEl>
                                          <p:spTgt spid="83"/>
                                        </p:tgtEl>
                                      </p:cBhvr>
                                    </p:animEffect>
                                  </p:childTnLst>
                                </p:cTn>
                              </p:par>
                              <p:par>
                                <p:cTn id="33" presetID="10" presetClass="entr" presetSubtype="0"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10.xml><?xml version="1.0" encoding="utf-8"?>
<a:theme xmlns:a="http://schemas.openxmlformats.org/drawingml/2006/main" name="1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1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3.xml><?xml version="1.0" encoding="utf-8"?>
<a:theme xmlns:a="http://schemas.openxmlformats.org/drawingml/2006/main" name="5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4.xml><?xml version="1.0" encoding="utf-8"?>
<a:theme xmlns:a="http://schemas.openxmlformats.org/drawingml/2006/main" name="4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5.xml><?xml version="1.0" encoding="utf-8"?>
<a:theme xmlns:a="http://schemas.openxmlformats.org/drawingml/2006/main" name="6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6.xml><?xml version="1.0" encoding="utf-8"?>
<a:theme xmlns:a="http://schemas.openxmlformats.org/drawingml/2006/main" name="7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7.xml><?xml version="1.0" encoding="utf-8"?>
<a:theme xmlns:a="http://schemas.openxmlformats.org/drawingml/2006/main" name="9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8.xml><?xml version="1.0" encoding="utf-8"?>
<a:theme xmlns:a="http://schemas.openxmlformats.org/drawingml/2006/main" name="10_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ppt/theme/theme9.xml><?xml version="1.0" encoding="utf-8"?>
<a:theme xmlns:a="http://schemas.openxmlformats.org/drawingml/2006/main" name="BS 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65000"/>
            </a:schemeClr>
          </a:solidFill>
          <a:prstDash val="solid"/>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numCol="1" spcCol="432000" rtlCol="0" anchor="t" anchorCtr="0">
        <a:noAutofit/>
      </a:bodyPr>
      <a:lstStyle>
        <a:defPPr marL="0" marR="0" indent="0" defTabSz="914400" rtl="0" eaLnBrk="1" fontAlgn="auto" latinLnBrk="0" hangingPunct="1">
          <a:lnSpc>
            <a:spcPts val="2700"/>
          </a:lnSpc>
          <a:spcBef>
            <a:spcPct val="0"/>
          </a:spcBef>
          <a:buClrTx/>
          <a:buSzTx/>
          <a:buFontTx/>
          <a:buNone/>
          <a:tabLst>
            <a:tab pos="360000" algn="l"/>
          </a:tabLst>
          <a:defRPr kumimoji="0" sz="2700" b="0" i="0" u="none" strike="noStrike" kern="1100" cap="none" spc="-50" normalizeH="0" baseline="0" noProof="0" dirty="0" smtClean="0">
            <a:ln>
              <a:noFill/>
            </a:ln>
            <a:solidFill>
              <a:sysClr val="windowText" lastClr="000000"/>
            </a:solidFill>
            <a:effectLst/>
            <a:uLnTx/>
            <a:uFillTx/>
            <a:latin typeface="Franklin Gothic Book" panose="020B0503020102020204" pitchFamily="34" charset="0"/>
            <a:ea typeface="+mj-ea"/>
            <a:cs typeface="+mj-cs"/>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53CC23DEA2F354A82EE03A10FA31493" ma:contentTypeVersion="0" ma:contentTypeDescription="Crear nuevo documento." ma:contentTypeScope="" ma:versionID="edfc53796b15e7ac401bf6fe4bcae9f4">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B99EAE-98C7-45AF-9B6B-56299ABADD41}">
  <ds:schemaRefs>
    <ds:schemaRef ds:uri="http://schemas.microsoft.com/sharepoint/v3/contenttype/forms"/>
  </ds:schemaRefs>
</ds:datastoreItem>
</file>

<file path=customXml/itemProps2.xml><?xml version="1.0" encoding="utf-8"?>
<ds:datastoreItem xmlns:ds="http://schemas.openxmlformats.org/officeDocument/2006/customXml" ds:itemID="{BE6CB6E8-E391-4048-8C0C-0CD0B7FD2E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BF7274B-5F08-4665-BF19-20E7CFAB5974}">
  <ds:schemaRef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24393</TotalTime>
  <Words>2864</Words>
  <Application>Microsoft Office PowerPoint</Application>
  <PresentationFormat>Personalizado</PresentationFormat>
  <Paragraphs>738</Paragraphs>
  <Slides>29</Slides>
  <Notes>1</Notes>
  <HiddenSlides>0</HiddenSlides>
  <MMClips>0</MMClips>
  <ScaleCrop>false</ScaleCrop>
  <HeadingPairs>
    <vt:vector size="4" baseType="variant">
      <vt:variant>
        <vt:lpstr>Tema</vt:lpstr>
      </vt:variant>
      <vt:variant>
        <vt:i4>10</vt:i4>
      </vt:variant>
      <vt:variant>
        <vt:lpstr>Títulos de diapositiva</vt:lpstr>
      </vt:variant>
      <vt:variant>
        <vt:i4>29</vt:i4>
      </vt:variant>
    </vt:vector>
  </HeadingPairs>
  <TitlesOfParts>
    <vt:vector size="39" baseType="lpstr">
      <vt:lpstr>2_BS presentacion</vt:lpstr>
      <vt:lpstr>3_BS presentacion</vt:lpstr>
      <vt:lpstr>5_BS presentacion</vt:lpstr>
      <vt:lpstr>4_BS presentacion</vt:lpstr>
      <vt:lpstr>6_BS presentacion</vt:lpstr>
      <vt:lpstr>7_BS presentacion</vt:lpstr>
      <vt:lpstr>9_BS presentacion</vt:lpstr>
      <vt:lpstr>10_BS presentacion</vt:lpstr>
      <vt:lpstr>BS presentacion</vt:lpstr>
      <vt:lpstr>1_BS presentacion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AT04pc</dc:creator>
  <cp:lastModifiedBy>RODRIGUEZ CABO HERNANDEZ, GUSTAVO ADOLFO</cp:lastModifiedBy>
  <cp:revision>3691</cp:revision>
  <cp:lastPrinted>2016-07-19T13:47:25Z</cp:lastPrinted>
  <dcterms:created xsi:type="dcterms:W3CDTF">2016-03-01T13:16:23Z</dcterms:created>
  <dcterms:modified xsi:type="dcterms:W3CDTF">2018-12-14T00:25:31Z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0x010100853CC23DEA2F354A82EE03A10FA31493</vt:lpwstr>
  </property>
</Properties>
</file>