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Garet Bold Italics" charset="1" panose="00000000000000000000"/>
      <p:regular r:id="rId15"/>
    </p:embeddedFont>
    <p:embeddedFont>
      <p:font typeface="Garet Bold" charset="1" panose="00000000000000000000"/>
      <p:regular r:id="rId16"/>
    </p:embeddedFont>
    <p:embeddedFont>
      <p:font typeface="Poppins" charset="1" panose="00000500000000000000"/>
      <p:regular r:id="rId17"/>
    </p:embeddedFont>
    <p:embeddedFont>
      <p:font typeface="Gotham Bold" charset="1" panose="00000000000000000000"/>
      <p:regular r:id="rId18"/>
    </p:embeddedFont>
    <p:embeddedFont>
      <p:font typeface="Open Sans Bold" charset="1" panose="020B0806030504020204"/>
      <p:regular r:id="rId19"/>
    </p:embeddedFont>
    <p:embeddedFont>
      <p:font typeface="Open Sans" charset="1" panose="020B06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0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5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0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0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44" t="0" r="-344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41402" y="8463753"/>
            <a:ext cx="2017898" cy="794547"/>
          </a:xfrm>
          <a:custGeom>
            <a:avLst/>
            <a:gdLst/>
            <a:ahLst/>
            <a:cxnLst/>
            <a:rect r="r" b="b" t="t" l="l"/>
            <a:pathLst>
              <a:path h="794547" w="2017898">
                <a:moveTo>
                  <a:pt x="0" y="0"/>
                </a:moveTo>
                <a:lnTo>
                  <a:pt x="2017898" y="0"/>
                </a:lnTo>
                <a:lnTo>
                  <a:pt x="2017898" y="794547"/>
                </a:lnTo>
                <a:lnTo>
                  <a:pt x="0" y="7945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11372" y="316524"/>
            <a:ext cx="6347240" cy="2655851"/>
          </a:xfrm>
          <a:custGeom>
            <a:avLst/>
            <a:gdLst/>
            <a:ahLst/>
            <a:cxnLst/>
            <a:rect r="r" b="b" t="t" l="l"/>
            <a:pathLst>
              <a:path h="2655851" w="6347240">
                <a:moveTo>
                  <a:pt x="0" y="0"/>
                </a:moveTo>
                <a:lnTo>
                  <a:pt x="6347239" y="0"/>
                </a:lnTo>
                <a:lnTo>
                  <a:pt x="6347239" y="2655850"/>
                </a:lnTo>
                <a:lnTo>
                  <a:pt x="0" y="2655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30958" y="3205268"/>
            <a:ext cx="10626084" cy="1298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b="true" sz="5000" i="true">
                <a:solidFill>
                  <a:srgbClr val="FFFFFF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GESTOR DE PAGOS PERSONALES Y EMPRESARIALES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233001"/>
            <a:ext cx="1138952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  <a:spcBef>
                <a:spcPct val="0"/>
              </a:spcBef>
            </a:pPr>
            <a:r>
              <a:rPr lang="en-US" b="true" sz="1800">
                <a:solidFill>
                  <a:srgbClr val="38B6FF"/>
                </a:solidFill>
                <a:latin typeface="Garet Bold"/>
                <a:ea typeface="Garet Bold"/>
                <a:cs typeface="Garet Bold"/>
                <a:sym typeface="Garet Bold"/>
              </a:rPr>
              <a:t>08/07/25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82225" y="5846408"/>
            <a:ext cx="5205534" cy="1925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9"/>
              </a:lnSpc>
            </a:pPr>
            <a:r>
              <a:rPr lang="en-US" b="true" sz="1999" spc="275">
                <a:solidFill>
                  <a:srgbClr val="38B6FF"/>
                </a:solidFill>
                <a:latin typeface="Garet Bold"/>
                <a:ea typeface="Garet Bold"/>
                <a:cs typeface="Garet Bold"/>
                <a:sym typeface="Garet Bold"/>
              </a:rPr>
              <a:t>Kate Valentina Ramírez Urbina.</a:t>
            </a:r>
          </a:p>
          <a:p>
            <a:pPr algn="just">
              <a:lnSpc>
                <a:spcPts val="3139"/>
              </a:lnSpc>
            </a:pPr>
            <a:r>
              <a:rPr lang="en-US" b="true" sz="1999" spc="275">
                <a:solidFill>
                  <a:srgbClr val="38B6FF"/>
                </a:solidFill>
                <a:latin typeface="Garet Bold"/>
                <a:ea typeface="Garet Bold"/>
                <a:cs typeface="Garet Bold"/>
                <a:sym typeface="Garet Bold"/>
              </a:rPr>
              <a:t>Mery Nohemy López Aguirre.</a:t>
            </a:r>
          </a:p>
          <a:p>
            <a:pPr algn="just">
              <a:lnSpc>
                <a:spcPts val="3139"/>
              </a:lnSpc>
            </a:pPr>
            <a:r>
              <a:rPr lang="en-US" b="true" sz="1999" spc="275">
                <a:solidFill>
                  <a:srgbClr val="38B6FF"/>
                </a:solidFill>
                <a:latin typeface="Garet Bold"/>
                <a:ea typeface="Garet Bold"/>
                <a:cs typeface="Garet Bold"/>
                <a:sym typeface="Garet Bold"/>
              </a:rPr>
              <a:t>Alex Josué Fonseca Velásquez.</a:t>
            </a:r>
          </a:p>
          <a:p>
            <a:pPr algn="just">
              <a:lnSpc>
                <a:spcPts val="3139"/>
              </a:lnSpc>
            </a:pPr>
            <a:r>
              <a:rPr lang="en-US" b="true" sz="1999" spc="275">
                <a:solidFill>
                  <a:srgbClr val="38B6FF"/>
                </a:solidFill>
                <a:latin typeface="Garet Bold"/>
                <a:ea typeface="Garet Bold"/>
                <a:cs typeface="Garet Bold"/>
                <a:sym typeface="Garet Bold"/>
              </a:rPr>
              <a:t>Oscar Isaac Duran Guadrón.</a:t>
            </a:r>
          </a:p>
          <a:p>
            <a:pPr algn="just">
              <a:lnSpc>
                <a:spcPts val="313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803260" y="4877617"/>
            <a:ext cx="2681481" cy="40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1"/>
              </a:lnSpc>
              <a:spcBef>
                <a:spcPct val="0"/>
              </a:spcBef>
            </a:pPr>
            <a:r>
              <a:rPr lang="en-US" b="true" sz="3071">
                <a:solidFill>
                  <a:srgbClr val="38B6FF"/>
                </a:solidFill>
                <a:latin typeface="Garet Bold"/>
                <a:ea typeface="Garet Bold"/>
                <a:cs typeface="Garet Bold"/>
                <a:sym typeface="Garet Bold"/>
              </a:rPr>
              <a:t>Pay _ Control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4E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-167148"/>
            <a:ext cx="5403240" cy="3295976"/>
          </a:xfrm>
          <a:custGeom>
            <a:avLst/>
            <a:gdLst/>
            <a:ahLst/>
            <a:cxnLst/>
            <a:rect r="r" b="b" t="t" l="l"/>
            <a:pathLst>
              <a:path h="3295976" w="5403240">
                <a:moveTo>
                  <a:pt x="0" y="3295976"/>
                </a:moveTo>
                <a:lnTo>
                  <a:pt x="5403240" y="3295976"/>
                </a:lnTo>
                <a:lnTo>
                  <a:pt x="5403240" y="0"/>
                </a:lnTo>
                <a:lnTo>
                  <a:pt x="0" y="0"/>
                </a:lnTo>
                <a:lnTo>
                  <a:pt x="0" y="32959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886649" y="6706829"/>
            <a:ext cx="6087151" cy="608715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518403" y="2401910"/>
            <a:ext cx="7029657" cy="7018023"/>
            <a:chOff x="0" y="0"/>
            <a:chExt cx="1473354" cy="1470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73354" cy="1470915"/>
            </a:xfrm>
            <a:custGeom>
              <a:avLst/>
              <a:gdLst/>
              <a:ahLst/>
              <a:cxnLst/>
              <a:rect r="r" b="b" t="t" l="l"/>
              <a:pathLst>
                <a:path h="1470915" w="1473354">
                  <a:moveTo>
                    <a:pt x="25330" y="0"/>
                  </a:moveTo>
                  <a:lnTo>
                    <a:pt x="1448023" y="0"/>
                  </a:lnTo>
                  <a:cubicBezTo>
                    <a:pt x="1454741" y="0"/>
                    <a:pt x="1461184" y="2669"/>
                    <a:pt x="1465935" y="7419"/>
                  </a:cubicBezTo>
                  <a:cubicBezTo>
                    <a:pt x="1470685" y="12169"/>
                    <a:pt x="1473354" y="18612"/>
                    <a:pt x="1473354" y="25330"/>
                  </a:cubicBezTo>
                  <a:lnTo>
                    <a:pt x="1473354" y="1445585"/>
                  </a:lnTo>
                  <a:cubicBezTo>
                    <a:pt x="1473354" y="1452303"/>
                    <a:pt x="1470685" y="1458746"/>
                    <a:pt x="1465935" y="1463496"/>
                  </a:cubicBezTo>
                  <a:cubicBezTo>
                    <a:pt x="1461184" y="1468247"/>
                    <a:pt x="1454741" y="1470915"/>
                    <a:pt x="1448023" y="1470915"/>
                  </a:cubicBezTo>
                  <a:lnTo>
                    <a:pt x="25330" y="1470915"/>
                  </a:lnTo>
                  <a:cubicBezTo>
                    <a:pt x="18612" y="1470915"/>
                    <a:pt x="12169" y="1468247"/>
                    <a:pt x="7419" y="1463496"/>
                  </a:cubicBezTo>
                  <a:cubicBezTo>
                    <a:pt x="2669" y="1458746"/>
                    <a:pt x="0" y="1452303"/>
                    <a:pt x="0" y="1445585"/>
                  </a:cubicBezTo>
                  <a:lnTo>
                    <a:pt x="0" y="25330"/>
                  </a:lnTo>
                  <a:cubicBezTo>
                    <a:pt x="0" y="18612"/>
                    <a:pt x="2669" y="12169"/>
                    <a:pt x="7419" y="7419"/>
                  </a:cubicBezTo>
                  <a:cubicBezTo>
                    <a:pt x="12169" y="2669"/>
                    <a:pt x="18612" y="0"/>
                    <a:pt x="25330" y="0"/>
                  </a:cubicBezTo>
                  <a:close/>
                </a:path>
              </a:pathLst>
            </a:custGeom>
            <a:blipFill>
              <a:blip r:embed="rId4"/>
              <a:stretch>
                <a:fillRect l="-7729" t="0" r="-80637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825394" y="1028700"/>
            <a:ext cx="2433906" cy="958351"/>
          </a:xfrm>
          <a:custGeom>
            <a:avLst/>
            <a:gdLst/>
            <a:ahLst/>
            <a:cxnLst/>
            <a:rect r="r" b="b" t="t" l="l"/>
            <a:pathLst>
              <a:path h="958351" w="2433906">
                <a:moveTo>
                  <a:pt x="0" y="0"/>
                </a:moveTo>
                <a:lnTo>
                  <a:pt x="2433906" y="0"/>
                </a:lnTo>
                <a:lnTo>
                  <a:pt x="2433906" y="958351"/>
                </a:lnTo>
                <a:lnTo>
                  <a:pt x="0" y="958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48271" y="2535260"/>
            <a:ext cx="7638098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INTRODUCCIÓN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810214"/>
            <a:ext cx="8115300" cy="4122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00"/>
              </a:lnSpc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 proyecto PayControl surge como una respuesta al desafío que enfrentan numerosos usuarios y empresas para mantener un control sistemático de sus pagos. La ausencia de instrumentos sencillos y al alcance causa olvidos, recargos y descontrol financiero. Por lo tanto, se optó por desarrollar un software en Python que facilite el registro, consulta y organización de pagos personales o corporativos, de manera simple y sin requerir habilidades técnicas. La evolución del sistema se llevó a cabo de forma secuencial, implementando conocimientos como el diseño de algoritmos, estructuras de control, gestión de archivos y lógica de programación, todo esto dentro del contexto de la materia Introducción a la Programación.</a:t>
            </a:r>
          </a:p>
          <a:p>
            <a:pPr algn="just">
              <a:lnSpc>
                <a:spcPts val="27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B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029907" y="-664134"/>
            <a:ext cx="6258093" cy="3817437"/>
          </a:xfrm>
          <a:custGeom>
            <a:avLst/>
            <a:gdLst/>
            <a:ahLst/>
            <a:cxnLst/>
            <a:rect r="r" b="b" t="t" l="l"/>
            <a:pathLst>
              <a:path h="3817437" w="6258093">
                <a:moveTo>
                  <a:pt x="6258093" y="3817437"/>
                </a:moveTo>
                <a:lnTo>
                  <a:pt x="0" y="3817437"/>
                </a:lnTo>
                <a:lnTo>
                  <a:pt x="0" y="0"/>
                </a:lnTo>
                <a:lnTo>
                  <a:pt x="6258093" y="0"/>
                </a:lnTo>
                <a:lnTo>
                  <a:pt x="6258093" y="381743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967171" y="7735768"/>
            <a:ext cx="5102464" cy="510246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8350943"/>
            <a:ext cx="2304400" cy="907357"/>
          </a:xfrm>
          <a:custGeom>
            <a:avLst/>
            <a:gdLst/>
            <a:ahLst/>
            <a:cxnLst/>
            <a:rect r="r" b="b" t="t" l="l"/>
            <a:pathLst>
              <a:path h="907357" w="2304400">
                <a:moveTo>
                  <a:pt x="0" y="0"/>
                </a:moveTo>
                <a:lnTo>
                  <a:pt x="2304400" y="0"/>
                </a:lnTo>
                <a:lnTo>
                  <a:pt x="2304400" y="907357"/>
                </a:lnTo>
                <a:lnTo>
                  <a:pt x="0" y="9073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563742" y="775735"/>
            <a:ext cx="13160517" cy="902894"/>
            <a:chOff x="0" y="0"/>
            <a:chExt cx="3463756" cy="23763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63756" cy="237635"/>
            </a:xfrm>
            <a:custGeom>
              <a:avLst/>
              <a:gdLst/>
              <a:ahLst/>
              <a:cxnLst/>
              <a:rect r="r" b="b" t="t" l="l"/>
              <a:pathLst>
                <a:path h="237635" w="3463756">
                  <a:moveTo>
                    <a:pt x="30002" y="0"/>
                  </a:moveTo>
                  <a:lnTo>
                    <a:pt x="3433754" y="0"/>
                  </a:lnTo>
                  <a:cubicBezTo>
                    <a:pt x="3441711" y="0"/>
                    <a:pt x="3449342" y="3161"/>
                    <a:pt x="3454969" y="8787"/>
                  </a:cubicBezTo>
                  <a:cubicBezTo>
                    <a:pt x="3460595" y="14414"/>
                    <a:pt x="3463756" y="22045"/>
                    <a:pt x="3463756" y="30002"/>
                  </a:cubicBezTo>
                  <a:lnTo>
                    <a:pt x="3463756" y="207634"/>
                  </a:lnTo>
                  <a:cubicBezTo>
                    <a:pt x="3463756" y="215590"/>
                    <a:pt x="3460595" y="223222"/>
                    <a:pt x="3454969" y="228848"/>
                  </a:cubicBezTo>
                  <a:cubicBezTo>
                    <a:pt x="3449342" y="234474"/>
                    <a:pt x="3441711" y="237635"/>
                    <a:pt x="3433754" y="237635"/>
                  </a:cubicBezTo>
                  <a:lnTo>
                    <a:pt x="30002" y="237635"/>
                  </a:lnTo>
                  <a:cubicBezTo>
                    <a:pt x="13432" y="237635"/>
                    <a:pt x="0" y="224203"/>
                    <a:pt x="0" y="207634"/>
                  </a:cubicBezTo>
                  <a:lnTo>
                    <a:pt x="0" y="30002"/>
                  </a:lnTo>
                  <a:cubicBezTo>
                    <a:pt x="0" y="13432"/>
                    <a:pt x="13432" y="0"/>
                    <a:pt x="30002" y="0"/>
                  </a:cubicBezTo>
                  <a:close/>
                </a:path>
              </a:pathLst>
            </a:custGeom>
            <a:solidFill>
              <a:srgbClr val="5A7C9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3463756" cy="3138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879"/>
                </a:lnSpc>
                <a:spcBef>
                  <a:spcPct val="0"/>
                </a:spcBef>
              </a:pPr>
              <a:r>
                <a:rPr lang="en-US" b="true" sz="4199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OBJETIVOS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270150" y="1796815"/>
            <a:ext cx="13160517" cy="2113230"/>
            <a:chOff x="0" y="0"/>
            <a:chExt cx="3463756" cy="55618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463756" cy="556187"/>
            </a:xfrm>
            <a:custGeom>
              <a:avLst/>
              <a:gdLst/>
              <a:ahLst/>
              <a:cxnLst/>
              <a:rect r="r" b="b" t="t" l="l"/>
              <a:pathLst>
                <a:path h="556187" w="3463756">
                  <a:moveTo>
                    <a:pt x="30002" y="0"/>
                  </a:moveTo>
                  <a:lnTo>
                    <a:pt x="3433754" y="0"/>
                  </a:lnTo>
                  <a:cubicBezTo>
                    <a:pt x="3441711" y="0"/>
                    <a:pt x="3449342" y="3161"/>
                    <a:pt x="3454969" y="8787"/>
                  </a:cubicBezTo>
                  <a:cubicBezTo>
                    <a:pt x="3460595" y="14414"/>
                    <a:pt x="3463756" y="22045"/>
                    <a:pt x="3463756" y="30002"/>
                  </a:cubicBezTo>
                  <a:lnTo>
                    <a:pt x="3463756" y="526186"/>
                  </a:lnTo>
                  <a:cubicBezTo>
                    <a:pt x="3463756" y="542755"/>
                    <a:pt x="3450324" y="556187"/>
                    <a:pt x="3433754" y="556187"/>
                  </a:cubicBezTo>
                  <a:lnTo>
                    <a:pt x="30002" y="556187"/>
                  </a:lnTo>
                  <a:cubicBezTo>
                    <a:pt x="13432" y="556187"/>
                    <a:pt x="0" y="542755"/>
                    <a:pt x="0" y="526186"/>
                  </a:cubicBezTo>
                  <a:lnTo>
                    <a:pt x="0" y="30002"/>
                  </a:lnTo>
                  <a:cubicBezTo>
                    <a:pt x="0" y="13432"/>
                    <a:pt x="13432" y="0"/>
                    <a:pt x="30002" y="0"/>
                  </a:cubicBezTo>
                  <a:close/>
                </a:path>
              </a:pathLst>
            </a:custGeom>
            <a:solidFill>
              <a:srgbClr val="5A7C9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3463756" cy="6228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b="true" sz="2800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DISEÑAR E IMPLEMENTAR UN PROGRAMA EN PYTHON QUE PERMITA REGISTRAR, GESTIONAR Y CONSULTAR PAGOS PERSONALES O EMPRESARIALES DE FORMA EFICIENTE, CON EL FIN DE PROMOVER EL ORDEN FINANCIERO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312517" y="3894446"/>
            <a:ext cx="11659741" cy="1472242"/>
            <a:chOff x="0" y="0"/>
            <a:chExt cx="15546321" cy="1962989"/>
          </a:xfrm>
        </p:grpSpPr>
        <p:sp>
          <p:nvSpPr>
            <p:cNvPr name="AutoShape 14" id="14"/>
            <p:cNvSpPr/>
            <p:nvPr/>
          </p:nvSpPr>
          <p:spPr>
            <a:xfrm flipV="true">
              <a:off x="19050" y="999105"/>
              <a:ext cx="5173" cy="963671"/>
            </a:xfrm>
            <a:prstGeom prst="line">
              <a:avLst/>
            </a:prstGeom>
            <a:ln cap="flat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flipV="true">
              <a:off x="5222984" y="999105"/>
              <a:ext cx="5173" cy="963671"/>
            </a:xfrm>
            <a:prstGeom prst="line">
              <a:avLst/>
            </a:prstGeom>
            <a:ln cap="flat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V="true">
              <a:off x="7826041" y="0"/>
              <a:ext cx="0" cy="998383"/>
            </a:xfrm>
            <a:prstGeom prst="line">
              <a:avLst/>
            </a:prstGeom>
            <a:ln cap="flat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>
              <a:off x="15095" y="998744"/>
              <a:ext cx="15501382" cy="0"/>
            </a:xfrm>
            <a:prstGeom prst="line">
              <a:avLst/>
            </a:prstGeom>
            <a:ln cap="flat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flipH="true" flipV="true">
              <a:off x="10372932" y="999105"/>
              <a:ext cx="3654" cy="963671"/>
            </a:xfrm>
            <a:prstGeom prst="line">
              <a:avLst/>
            </a:prstGeom>
            <a:ln cap="flat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flipH="true" flipV="true">
              <a:off x="15516477" y="999105"/>
              <a:ext cx="10796" cy="963671"/>
            </a:xfrm>
            <a:prstGeom prst="line">
              <a:avLst/>
            </a:prstGeom>
            <a:ln cap="flat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1585916" y="6233819"/>
            <a:ext cx="3475845" cy="3024481"/>
            <a:chOff x="0" y="0"/>
            <a:chExt cx="914818" cy="79602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818" cy="796022"/>
            </a:xfrm>
            <a:custGeom>
              <a:avLst/>
              <a:gdLst/>
              <a:ahLst/>
              <a:cxnLst/>
              <a:rect r="r" b="b" t="t" l="l"/>
              <a:pathLst>
                <a:path h="796022" w="914818">
                  <a:moveTo>
                    <a:pt x="113595" y="0"/>
                  </a:moveTo>
                  <a:lnTo>
                    <a:pt x="801223" y="0"/>
                  </a:lnTo>
                  <a:cubicBezTo>
                    <a:pt x="863960" y="0"/>
                    <a:pt x="914818" y="50858"/>
                    <a:pt x="914818" y="113595"/>
                  </a:cubicBezTo>
                  <a:lnTo>
                    <a:pt x="914818" y="682428"/>
                  </a:lnTo>
                  <a:cubicBezTo>
                    <a:pt x="914818" y="745164"/>
                    <a:pt x="863960" y="796022"/>
                    <a:pt x="801223" y="796022"/>
                  </a:cubicBezTo>
                  <a:lnTo>
                    <a:pt x="113595" y="796022"/>
                  </a:lnTo>
                  <a:cubicBezTo>
                    <a:pt x="50858" y="796022"/>
                    <a:pt x="0" y="745164"/>
                    <a:pt x="0" y="682428"/>
                  </a:cubicBezTo>
                  <a:lnTo>
                    <a:pt x="0" y="113595"/>
                  </a:lnTo>
                  <a:cubicBezTo>
                    <a:pt x="0" y="50858"/>
                    <a:pt x="50858" y="0"/>
                    <a:pt x="113595" y="0"/>
                  </a:cubicBezTo>
                  <a:close/>
                </a:path>
              </a:pathLst>
            </a:custGeom>
            <a:solidFill>
              <a:srgbClr val="5A7C9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914818" cy="834122"/>
            </a:xfrm>
            <a:prstGeom prst="rect">
              <a:avLst/>
            </a:prstGeom>
          </p:spPr>
          <p:txBody>
            <a:bodyPr anchor="ctr" rtlCol="false" tIns="241300" lIns="241300" bIns="241300" rIns="241300"/>
            <a:lstStyle/>
            <a:p>
              <a:pPr algn="ctr">
                <a:lnSpc>
                  <a:spcPts val="2520"/>
                </a:lnSpc>
              </a:pPr>
              <a:r>
                <a:rPr lang="en-US" sz="1800" b="true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Identificar las necesidades básicas en la gestión de pagos personales o empresariales.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488867" y="6233819"/>
            <a:ext cx="3475845" cy="3024481"/>
            <a:chOff x="0" y="0"/>
            <a:chExt cx="914818" cy="79602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818" cy="796022"/>
            </a:xfrm>
            <a:custGeom>
              <a:avLst/>
              <a:gdLst/>
              <a:ahLst/>
              <a:cxnLst/>
              <a:rect r="r" b="b" t="t" l="l"/>
              <a:pathLst>
                <a:path h="796022" w="914818">
                  <a:moveTo>
                    <a:pt x="113595" y="0"/>
                  </a:moveTo>
                  <a:lnTo>
                    <a:pt x="801223" y="0"/>
                  </a:lnTo>
                  <a:cubicBezTo>
                    <a:pt x="863960" y="0"/>
                    <a:pt x="914818" y="50858"/>
                    <a:pt x="914818" y="113595"/>
                  </a:cubicBezTo>
                  <a:lnTo>
                    <a:pt x="914818" y="682428"/>
                  </a:lnTo>
                  <a:cubicBezTo>
                    <a:pt x="914818" y="745164"/>
                    <a:pt x="863960" y="796022"/>
                    <a:pt x="801223" y="796022"/>
                  </a:cubicBezTo>
                  <a:lnTo>
                    <a:pt x="113595" y="796022"/>
                  </a:lnTo>
                  <a:cubicBezTo>
                    <a:pt x="50858" y="796022"/>
                    <a:pt x="0" y="745164"/>
                    <a:pt x="0" y="682428"/>
                  </a:cubicBezTo>
                  <a:lnTo>
                    <a:pt x="0" y="113595"/>
                  </a:lnTo>
                  <a:cubicBezTo>
                    <a:pt x="0" y="50858"/>
                    <a:pt x="50858" y="0"/>
                    <a:pt x="113595" y="0"/>
                  </a:cubicBezTo>
                  <a:close/>
                </a:path>
              </a:pathLst>
            </a:custGeom>
            <a:solidFill>
              <a:srgbClr val="5A7C9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914818" cy="834122"/>
            </a:xfrm>
            <a:prstGeom prst="rect">
              <a:avLst/>
            </a:prstGeom>
          </p:spPr>
          <p:txBody>
            <a:bodyPr anchor="ctr" rtlCol="false" tIns="241300" lIns="241300" bIns="241300" rIns="241300"/>
            <a:lstStyle/>
            <a:p>
              <a:pPr algn="ctr">
                <a:lnSpc>
                  <a:spcPts val="2520"/>
                </a:lnSpc>
              </a:pPr>
              <a:r>
                <a:rPr lang="en-US" sz="1800" b="true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Analizar los requerimientos funcionales de un sistema digital de control financiero.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359130" y="6233819"/>
            <a:ext cx="3475845" cy="3024481"/>
            <a:chOff x="0" y="0"/>
            <a:chExt cx="914818" cy="79602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14818" cy="796022"/>
            </a:xfrm>
            <a:custGeom>
              <a:avLst/>
              <a:gdLst/>
              <a:ahLst/>
              <a:cxnLst/>
              <a:rect r="r" b="b" t="t" l="l"/>
              <a:pathLst>
                <a:path h="796022" w="914818">
                  <a:moveTo>
                    <a:pt x="113595" y="0"/>
                  </a:moveTo>
                  <a:lnTo>
                    <a:pt x="801223" y="0"/>
                  </a:lnTo>
                  <a:cubicBezTo>
                    <a:pt x="863960" y="0"/>
                    <a:pt x="914818" y="50858"/>
                    <a:pt x="914818" y="113595"/>
                  </a:cubicBezTo>
                  <a:lnTo>
                    <a:pt x="914818" y="682428"/>
                  </a:lnTo>
                  <a:cubicBezTo>
                    <a:pt x="914818" y="745164"/>
                    <a:pt x="863960" y="796022"/>
                    <a:pt x="801223" y="796022"/>
                  </a:cubicBezTo>
                  <a:lnTo>
                    <a:pt x="113595" y="796022"/>
                  </a:lnTo>
                  <a:cubicBezTo>
                    <a:pt x="50858" y="796022"/>
                    <a:pt x="0" y="745164"/>
                    <a:pt x="0" y="682428"/>
                  </a:cubicBezTo>
                  <a:lnTo>
                    <a:pt x="0" y="113595"/>
                  </a:lnTo>
                  <a:cubicBezTo>
                    <a:pt x="0" y="50858"/>
                    <a:pt x="50858" y="0"/>
                    <a:pt x="113595" y="0"/>
                  </a:cubicBezTo>
                  <a:close/>
                </a:path>
              </a:pathLst>
            </a:custGeom>
            <a:solidFill>
              <a:srgbClr val="5A7C9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914818" cy="834122"/>
            </a:xfrm>
            <a:prstGeom prst="rect">
              <a:avLst/>
            </a:prstGeom>
          </p:spPr>
          <p:txBody>
            <a:bodyPr anchor="ctr" rtlCol="false" tIns="241300" lIns="241300" bIns="241300" rIns="241300"/>
            <a:lstStyle/>
            <a:p>
              <a:pPr algn="ctr">
                <a:lnSpc>
                  <a:spcPts val="2520"/>
                </a:lnSpc>
              </a:pPr>
              <a:r>
                <a:rPr lang="en-US" sz="1800" b="true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Desarrollar un algoritmo que optimice el procesamiento de datos relacionados con pagos personales o empresariales.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226239" y="6233819"/>
            <a:ext cx="3475845" cy="3024481"/>
            <a:chOff x="0" y="0"/>
            <a:chExt cx="914818" cy="79602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4818" cy="796022"/>
            </a:xfrm>
            <a:custGeom>
              <a:avLst/>
              <a:gdLst/>
              <a:ahLst/>
              <a:cxnLst/>
              <a:rect r="r" b="b" t="t" l="l"/>
              <a:pathLst>
                <a:path h="796022" w="914818">
                  <a:moveTo>
                    <a:pt x="113595" y="0"/>
                  </a:moveTo>
                  <a:lnTo>
                    <a:pt x="801223" y="0"/>
                  </a:lnTo>
                  <a:cubicBezTo>
                    <a:pt x="863960" y="0"/>
                    <a:pt x="914818" y="50858"/>
                    <a:pt x="914818" y="113595"/>
                  </a:cubicBezTo>
                  <a:lnTo>
                    <a:pt x="914818" y="682428"/>
                  </a:lnTo>
                  <a:cubicBezTo>
                    <a:pt x="914818" y="745164"/>
                    <a:pt x="863960" y="796022"/>
                    <a:pt x="801223" y="796022"/>
                  </a:cubicBezTo>
                  <a:lnTo>
                    <a:pt x="113595" y="796022"/>
                  </a:lnTo>
                  <a:cubicBezTo>
                    <a:pt x="50858" y="796022"/>
                    <a:pt x="0" y="745164"/>
                    <a:pt x="0" y="682428"/>
                  </a:cubicBezTo>
                  <a:lnTo>
                    <a:pt x="0" y="113595"/>
                  </a:lnTo>
                  <a:cubicBezTo>
                    <a:pt x="0" y="50858"/>
                    <a:pt x="50858" y="0"/>
                    <a:pt x="113595" y="0"/>
                  </a:cubicBezTo>
                  <a:close/>
                </a:path>
              </a:pathLst>
            </a:custGeom>
            <a:solidFill>
              <a:srgbClr val="5A7C9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914818" cy="834122"/>
            </a:xfrm>
            <a:prstGeom prst="rect">
              <a:avLst/>
            </a:prstGeom>
          </p:spPr>
          <p:txBody>
            <a:bodyPr anchor="ctr" rtlCol="false" tIns="241300" lIns="241300" bIns="241300" rIns="241300"/>
            <a:lstStyle/>
            <a:p>
              <a:pPr algn="ctr">
                <a:lnSpc>
                  <a:spcPts val="2520"/>
                </a:lnSpc>
              </a:pPr>
              <a:r>
                <a:rPr lang="en-US" sz="1800" b="true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Implementar el algoritmo en Python utilizando estructuras adecuadas.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680817" y="5366528"/>
            <a:ext cx="1286042" cy="1105192"/>
            <a:chOff x="0" y="0"/>
            <a:chExt cx="812800" cy="6985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EDC0C1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114300" y="47625"/>
              <a:ext cx="584200" cy="650875"/>
            </a:xfrm>
            <a:prstGeom prst="rect">
              <a:avLst/>
            </a:prstGeom>
          </p:spPr>
          <p:txBody>
            <a:bodyPr anchor="ctr" rtlCol="false" tIns="10493" lIns="10493" bIns="10493" rIns="10493"/>
            <a:lstStyle/>
            <a:p>
              <a:pPr algn="ctr">
                <a:lnSpc>
                  <a:spcPts val="2375"/>
                </a:lnSpc>
              </a:pPr>
              <a:r>
                <a:rPr lang="en-US" b="true" sz="2399">
                  <a:solidFill>
                    <a:srgbClr val="01020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01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454031" y="5366528"/>
            <a:ext cx="1286042" cy="1105192"/>
            <a:chOff x="0" y="0"/>
            <a:chExt cx="812800" cy="6985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CFAACD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114300" y="47625"/>
              <a:ext cx="584200" cy="650875"/>
            </a:xfrm>
            <a:prstGeom prst="rect">
              <a:avLst/>
            </a:prstGeom>
          </p:spPr>
          <p:txBody>
            <a:bodyPr anchor="ctr" rtlCol="false" tIns="10493" lIns="10493" bIns="10493" rIns="10493"/>
            <a:lstStyle/>
            <a:p>
              <a:pPr algn="ctr">
                <a:lnSpc>
                  <a:spcPts val="2375"/>
                </a:lnSpc>
              </a:pPr>
              <a:r>
                <a:rPr lang="en-US" b="true" sz="2399">
                  <a:solidFill>
                    <a:srgbClr val="01020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03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6583768" y="5366528"/>
            <a:ext cx="1286042" cy="1105192"/>
            <a:chOff x="0" y="0"/>
            <a:chExt cx="812800" cy="6985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5D8B9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114300" y="47625"/>
              <a:ext cx="584200" cy="650875"/>
            </a:xfrm>
            <a:prstGeom prst="rect">
              <a:avLst/>
            </a:prstGeom>
          </p:spPr>
          <p:txBody>
            <a:bodyPr anchor="ctr" rtlCol="false" tIns="10493" lIns="10493" bIns="10493" rIns="10493"/>
            <a:lstStyle/>
            <a:p>
              <a:pPr algn="ctr">
                <a:lnSpc>
                  <a:spcPts val="2375"/>
                </a:lnSpc>
              </a:pPr>
              <a:r>
                <a:rPr lang="en-US" b="true" sz="2399">
                  <a:solidFill>
                    <a:srgbClr val="01020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02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4321141" y="5366528"/>
            <a:ext cx="1286042" cy="1105192"/>
            <a:chOff x="0" y="0"/>
            <a:chExt cx="812800" cy="6985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B6C9DE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114300" y="47625"/>
              <a:ext cx="584200" cy="650875"/>
            </a:xfrm>
            <a:prstGeom prst="rect">
              <a:avLst/>
            </a:prstGeom>
          </p:spPr>
          <p:txBody>
            <a:bodyPr anchor="ctr" rtlCol="false" tIns="10493" lIns="10493" bIns="10493" rIns="10493"/>
            <a:lstStyle/>
            <a:p>
              <a:pPr algn="ctr">
                <a:lnSpc>
                  <a:spcPts val="2375"/>
                </a:lnSpc>
              </a:pPr>
              <a:r>
                <a:rPr lang="en-US" b="true" sz="2399">
                  <a:solidFill>
                    <a:srgbClr val="01020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B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87276" y="1028700"/>
            <a:ext cx="2172024" cy="855235"/>
          </a:xfrm>
          <a:custGeom>
            <a:avLst/>
            <a:gdLst/>
            <a:ahLst/>
            <a:cxnLst/>
            <a:rect r="r" b="b" t="t" l="l"/>
            <a:pathLst>
              <a:path h="855235" w="2172024">
                <a:moveTo>
                  <a:pt x="0" y="0"/>
                </a:moveTo>
                <a:lnTo>
                  <a:pt x="2172024" y="0"/>
                </a:lnTo>
                <a:lnTo>
                  <a:pt x="2172024" y="855235"/>
                </a:lnTo>
                <a:lnTo>
                  <a:pt x="0" y="855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1339597" y="-589411"/>
            <a:ext cx="4736593" cy="2889322"/>
          </a:xfrm>
          <a:custGeom>
            <a:avLst/>
            <a:gdLst/>
            <a:ahLst/>
            <a:cxnLst/>
            <a:rect r="r" b="b" t="t" l="l"/>
            <a:pathLst>
              <a:path h="2889322" w="4736593">
                <a:moveTo>
                  <a:pt x="0" y="2889321"/>
                </a:moveTo>
                <a:lnTo>
                  <a:pt x="4736594" y="2889321"/>
                </a:lnTo>
                <a:lnTo>
                  <a:pt x="4736594" y="0"/>
                </a:lnTo>
                <a:lnTo>
                  <a:pt x="0" y="0"/>
                </a:lnTo>
                <a:lnTo>
                  <a:pt x="0" y="288932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91487" y="1608717"/>
            <a:ext cx="11129672" cy="202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2"/>
              </a:lnSpc>
            </a:pPr>
            <a:r>
              <a:rPr lang="en-US" b="true" sz="785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PLANTAMIENTO DEL PROBLEMA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39805" y="4239270"/>
            <a:ext cx="14633482" cy="478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 el día a día, numerosos individuos y microempresas olvidan pagos o equivocan fechas y cantidades debido a la ausencia de organización o herramientas apropiadas. Este inconveniente puede provocar repercusiones financieras como incrementos en los costos o pérdida de datos. Basándose en esta situación, se identificó la necesidad de disponer de una herramienta digital sencilla y práctica que facilite la administración de pagos, la consulta del historial y la diferenciación de aquellos que están pendientes o ya se han completado. La mayoría de las soluciones disponibles son complejas, de costo o demandan habilidades avanzadas, lo que restringe su aplicación.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B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39706" y="1847886"/>
            <a:ext cx="9274123" cy="1026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99"/>
              </a:lnSpc>
            </a:pPr>
            <a:r>
              <a:rPr lang="en-US" sz="7799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JUSTIFICACION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641026" y="-886753"/>
            <a:ext cx="6343671" cy="634367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0">
            <a:off x="13336743" y="-664134"/>
            <a:ext cx="4951257" cy="3020267"/>
          </a:xfrm>
          <a:custGeom>
            <a:avLst/>
            <a:gdLst/>
            <a:ahLst/>
            <a:cxnLst/>
            <a:rect r="r" b="b" t="t" l="l"/>
            <a:pathLst>
              <a:path h="3020267" w="4951257">
                <a:moveTo>
                  <a:pt x="4951257" y="3020267"/>
                </a:moveTo>
                <a:lnTo>
                  <a:pt x="0" y="3020267"/>
                </a:lnTo>
                <a:lnTo>
                  <a:pt x="0" y="0"/>
                </a:lnTo>
                <a:lnTo>
                  <a:pt x="4951257" y="0"/>
                </a:lnTo>
                <a:lnTo>
                  <a:pt x="4951257" y="3020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38020" y="3596703"/>
            <a:ext cx="11239310" cy="5212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 la actualidad, tanto individuos como pequeños emprendimientos enfrentan desafíos constantes en la gestión de sus finanzas. La falta de herramientas accesibles, simples y adaptadas a su realidad provoca desorganización, pérdidas económicas por recargos o atrasos en los pagos, y una falta de control general sobre sus obligaciones financieras. Esta situación se agrava cuando se carece de conocimientos técnicos o acceso a sistemas sofisticados.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4E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551407" y="8525434"/>
            <a:ext cx="4736593" cy="2889322"/>
          </a:xfrm>
          <a:custGeom>
            <a:avLst/>
            <a:gdLst/>
            <a:ahLst/>
            <a:cxnLst/>
            <a:rect r="r" b="b" t="t" l="l"/>
            <a:pathLst>
              <a:path h="2889322" w="4736593">
                <a:moveTo>
                  <a:pt x="4736593" y="0"/>
                </a:moveTo>
                <a:lnTo>
                  <a:pt x="0" y="0"/>
                </a:lnTo>
                <a:lnTo>
                  <a:pt x="0" y="2889322"/>
                </a:lnTo>
                <a:lnTo>
                  <a:pt x="4736593" y="2889322"/>
                </a:lnTo>
                <a:lnTo>
                  <a:pt x="47365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1598042" y="-2181080"/>
            <a:ext cx="9367640" cy="5714260"/>
          </a:xfrm>
          <a:custGeom>
            <a:avLst/>
            <a:gdLst/>
            <a:ahLst/>
            <a:cxnLst/>
            <a:rect r="r" b="b" t="t" l="l"/>
            <a:pathLst>
              <a:path h="5714260" w="9367640">
                <a:moveTo>
                  <a:pt x="0" y="5714260"/>
                </a:moveTo>
                <a:lnTo>
                  <a:pt x="9367639" y="5714260"/>
                </a:lnTo>
                <a:lnTo>
                  <a:pt x="9367639" y="0"/>
                </a:lnTo>
                <a:lnTo>
                  <a:pt x="0" y="0"/>
                </a:lnTo>
                <a:lnTo>
                  <a:pt x="0" y="5714260"/>
                </a:lnTo>
                <a:close/>
              </a:path>
            </a:pathLst>
          </a:custGeom>
          <a:blipFill>
            <a:blip r:embed="rId2">
              <a:alphaModFix amt="6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87276" y="1028700"/>
            <a:ext cx="2172024" cy="855235"/>
          </a:xfrm>
          <a:custGeom>
            <a:avLst/>
            <a:gdLst/>
            <a:ahLst/>
            <a:cxnLst/>
            <a:rect r="r" b="b" t="t" l="l"/>
            <a:pathLst>
              <a:path h="855235" w="2172024">
                <a:moveTo>
                  <a:pt x="0" y="0"/>
                </a:moveTo>
                <a:lnTo>
                  <a:pt x="2172024" y="0"/>
                </a:lnTo>
                <a:lnTo>
                  <a:pt x="2172024" y="855235"/>
                </a:lnTo>
                <a:lnTo>
                  <a:pt x="0" y="855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5386" y="2856700"/>
            <a:ext cx="16163688" cy="6401600"/>
          </a:xfrm>
          <a:custGeom>
            <a:avLst/>
            <a:gdLst/>
            <a:ahLst/>
            <a:cxnLst/>
            <a:rect r="r" b="b" t="t" l="l"/>
            <a:pathLst>
              <a:path h="6401600" w="16163688">
                <a:moveTo>
                  <a:pt x="0" y="0"/>
                </a:moveTo>
                <a:lnTo>
                  <a:pt x="16163688" y="0"/>
                </a:lnTo>
                <a:lnTo>
                  <a:pt x="16163688" y="6401600"/>
                </a:lnTo>
                <a:lnTo>
                  <a:pt x="0" y="6401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384" r="0" b="-340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72079" y="828450"/>
            <a:ext cx="14520431" cy="202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2"/>
              </a:lnSpc>
            </a:pPr>
            <a:r>
              <a:rPr lang="en-US" b="true" sz="785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DIAGRAMA DE ESTRUCTURA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B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155330" y="-664134"/>
            <a:ext cx="6132670" cy="3740929"/>
          </a:xfrm>
          <a:custGeom>
            <a:avLst/>
            <a:gdLst/>
            <a:ahLst/>
            <a:cxnLst/>
            <a:rect r="r" b="b" t="t" l="l"/>
            <a:pathLst>
              <a:path h="3740929" w="6132670">
                <a:moveTo>
                  <a:pt x="6132670" y="3740929"/>
                </a:moveTo>
                <a:lnTo>
                  <a:pt x="0" y="3740929"/>
                </a:lnTo>
                <a:lnTo>
                  <a:pt x="0" y="0"/>
                </a:lnTo>
                <a:lnTo>
                  <a:pt x="6132670" y="0"/>
                </a:lnTo>
                <a:lnTo>
                  <a:pt x="6132670" y="37409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13622" y="8636120"/>
            <a:ext cx="1645678" cy="647986"/>
          </a:xfrm>
          <a:custGeom>
            <a:avLst/>
            <a:gdLst/>
            <a:ahLst/>
            <a:cxnLst/>
            <a:rect r="r" b="b" t="t" l="l"/>
            <a:pathLst>
              <a:path h="647986" w="1645678">
                <a:moveTo>
                  <a:pt x="0" y="0"/>
                </a:moveTo>
                <a:lnTo>
                  <a:pt x="1645678" y="0"/>
                </a:lnTo>
                <a:lnTo>
                  <a:pt x="1645678" y="647986"/>
                </a:lnTo>
                <a:lnTo>
                  <a:pt x="0" y="6479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1684" y="6499505"/>
            <a:ext cx="3213076" cy="3209059"/>
          </a:xfrm>
          <a:custGeom>
            <a:avLst/>
            <a:gdLst/>
            <a:ahLst/>
            <a:cxnLst/>
            <a:rect r="r" b="b" t="t" l="l"/>
            <a:pathLst>
              <a:path h="3209059" w="3213076">
                <a:moveTo>
                  <a:pt x="0" y="0"/>
                </a:moveTo>
                <a:lnTo>
                  <a:pt x="3213076" y="0"/>
                </a:lnTo>
                <a:lnTo>
                  <a:pt x="3213076" y="3209060"/>
                </a:lnTo>
                <a:lnTo>
                  <a:pt x="0" y="32090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12775" y="1358731"/>
            <a:ext cx="7062451" cy="1026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799"/>
              </a:lnSpc>
            </a:pPr>
            <a:r>
              <a:rPr lang="en-US" b="true" sz="77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CONCLUSIÓN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08205" y="2621970"/>
            <a:ext cx="12671591" cy="35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desarrollo del programa en el Lenguaje de Python logró cumplir satisfactoriamente con los objetivos planteados al inicio del proyecto. Se construyó una herramienta funcional que permite el registro, organización y consulta de pagos personales o empresariales, brindando una solución práctica para mejorar el control financiero en contextos donde frecuentemente se carece de herramientas digitales accesibles.</a:t>
            </a:r>
          </a:p>
          <a:p>
            <a:pPr algn="l">
              <a:lnSpc>
                <a:spcPts val="406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B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52936" y="3408433"/>
            <a:ext cx="12820163" cy="3185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1"/>
              </a:lnSpc>
            </a:pPr>
            <a:r>
              <a:rPr lang="en-US" sz="257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 futuras mejoras del programa, </a:t>
            </a:r>
            <a:r>
              <a:rPr lang="en-US" sz="257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recomienda implementar una interfaz gráfica que facilite la interacción del usuario y haga el sistema más intuitivo. También sería conveniente agregar funciones para editar o eliminar pagos, lo cual permitiría una gestión más completa y flexible de la información. Incluir soporte para múltiples monedas, como córdobas o dólares, aumentaría su utilidad en distintos contextos económicos.</a:t>
            </a:r>
          </a:p>
          <a:p>
            <a:pPr algn="l">
              <a:lnSpc>
                <a:spcPts val="360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407682" y="1604686"/>
            <a:ext cx="10967239" cy="1026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799"/>
              </a:lnSpc>
            </a:pPr>
            <a:r>
              <a:rPr lang="en-US" b="true" sz="77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RECOMENDACIONES </a:t>
            </a:r>
          </a:p>
        </p:txBody>
      </p:sp>
      <p:sp>
        <p:nvSpPr>
          <p:cNvPr name="Freeform 4" id="4"/>
          <p:cNvSpPr/>
          <p:nvPr/>
        </p:nvSpPr>
        <p:spPr>
          <a:xfrm flipH="true" flipV="true" rot="0">
            <a:off x="13382764" y="-691271"/>
            <a:ext cx="6132670" cy="3740929"/>
          </a:xfrm>
          <a:custGeom>
            <a:avLst/>
            <a:gdLst/>
            <a:ahLst/>
            <a:cxnLst/>
            <a:rect r="r" b="b" t="t" l="l"/>
            <a:pathLst>
              <a:path h="3740929" w="6132670">
                <a:moveTo>
                  <a:pt x="6132670" y="3740929"/>
                </a:moveTo>
                <a:lnTo>
                  <a:pt x="0" y="3740929"/>
                </a:lnTo>
                <a:lnTo>
                  <a:pt x="0" y="0"/>
                </a:lnTo>
                <a:lnTo>
                  <a:pt x="6132670" y="0"/>
                </a:lnTo>
                <a:lnTo>
                  <a:pt x="6132670" y="37409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10800000">
            <a:off x="-978787" y="7010269"/>
            <a:ext cx="6132670" cy="3740929"/>
          </a:xfrm>
          <a:custGeom>
            <a:avLst/>
            <a:gdLst/>
            <a:ahLst/>
            <a:cxnLst/>
            <a:rect r="r" b="b" t="t" l="l"/>
            <a:pathLst>
              <a:path h="3740929" w="6132670">
                <a:moveTo>
                  <a:pt x="6132670" y="3740929"/>
                </a:moveTo>
                <a:lnTo>
                  <a:pt x="0" y="3740929"/>
                </a:lnTo>
                <a:lnTo>
                  <a:pt x="0" y="0"/>
                </a:lnTo>
                <a:lnTo>
                  <a:pt x="6132670" y="0"/>
                </a:lnTo>
                <a:lnTo>
                  <a:pt x="6132670" y="37409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B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44" t="0" r="-344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34453" y="3044353"/>
            <a:ext cx="12019094" cy="2386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00"/>
              </a:lnSpc>
            </a:pPr>
            <a:r>
              <a:rPr lang="en-US" b="true" sz="92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¡GRACIAS POR SU ATENCIÓN!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DAGrH2ccRL0</dc:identifier>
  <dcterms:modified xsi:type="dcterms:W3CDTF">2011-08-01T06:04:30Z</dcterms:modified>
  <cp:revision>1</cp:revision>
  <dc:title>Dark Blue Gradient Modern Tech Company Presentation</dc:title>
</cp:coreProperties>
</file>