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3" r:id="rId4"/>
    <p:sldId id="290" r:id="rId5"/>
    <p:sldId id="295" r:id="rId6"/>
    <p:sldId id="296" r:id="rId7"/>
    <p:sldId id="297" r:id="rId8"/>
    <p:sldId id="298" r:id="rId9"/>
    <p:sldId id="299" r:id="rId10"/>
    <p:sldId id="311" r:id="rId11"/>
    <p:sldId id="310" r:id="rId12"/>
    <p:sldId id="305" r:id="rId13"/>
    <p:sldId id="304" r:id="rId14"/>
    <p:sldId id="306" r:id="rId15"/>
    <p:sldId id="308" r:id="rId16"/>
    <p:sldId id="30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0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(3) – </a:t>
            </a:r>
            <a:r>
              <a:rPr lang="ko-KR" altLang="en-US" sz="3600" dirty="0">
                <a:solidFill>
                  <a:srgbClr val="554F4D"/>
                </a:solidFill>
              </a:rPr>
              <a:t>참고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722968" y="1289076"/>
            <a:ext cx="11569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- Int Long</a:t>
            </a:r>
            <a:r>
              <a:rPr lang="ko-KR" altLang="en-US" sz="2400" dirty="0">
                <a:solidFill>
                  <a:srgbClr val="554F4D"/>
                </a:solidFill>
              </a:rPr>
              <a:t>과 같은 숫자형 자료형에 </a:t>
            </a:r>
            <a:r>
              <a:rPr lang="en-US" altLang="ko-KR" sz="2400" dirty="0">
                <a:solidFill>
                  <a:srgbClr val="554F4D"/>
                </a:solidFill>
              </a:rPr>
              <a:t>Overflow</a:t>
            </a:r>
            <a:r>
              <a:rPr lang="ko-KR" altLang="en-US" sz="2400" dirty="0">
                <a:solidFill>
                  <a:srgbClr val="554F4D"/>
                </a:solidFill>
              </a:rPr>
              <a:t>현상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- char s = ‘a’       --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 s + “”  - String</a:t>
            </a:r>
            <a:r>
              <a:rPr lang="ko-KR" altLang="en-US" sz="2400" dirty="0">
                <a:solidFill>
                  <a:srgbClr val="554F4D"/>
                </a:solidFill>
                <a:sym typeface="Wingdings" panose="05000000000000000000" pitchFamily="2" charset="2"/>
              </a:rPr>
              <a:t>으로 변환</a:t>
            </a: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 -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Math.round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Math.ceil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Math.floor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 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 -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Math.max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Math.min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Math.abs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</a:t>
            </a:r>
          </a:p>
          <a:p>
            <a:pPr algn="l"/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String.valueOf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Integer.parseInt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</a:t>
            </a:r>
            <a:endParaRPr lang="en-US" altLang="ko-KR" sz="40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Double.parseDouble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</a:t>
            </a:r>
          </a:p>
          <a:p>
            <a:pPr marL="285750" indent="-285750" algn="l">
              <a:buFontTx/>
              <a:buChar char="-"/>
            </a:pP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Double tmp1 = 2.23         	(int) tmp1 		--</a:t>
            </a:r>
          </a:p>
          <a:p>
            <a:pPr marL="285750" indent="-285750" algn="l">
              <a:buFontTx/>
              <a:buChar char="-"/>
            </a:pP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Int tmp2 = 65     	 	(double)tmp2	--</a:t>
            </a:r>
          </a:p>
          <a:p>
            <a:pPr lvl="8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         (char) tmp2		--</a:t>
            </a:r>
          </a:p>
          <a:p>
            <a:pPr marL="285750" indent="-285750" algn="l">
              <a:buFontTx/>
              <a:buChar char="-"/>
            </a:pP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Char tmp3 = ‘a’			(int) tmp3	 	--</a:t>
            </a:r>
            <a:endParaRPr lang="en-US" altLang="ko-KR" sz="1400" dirty="0">
              <a:solidFill>
                <a:srgbClr val="554F4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34026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</a:t>
            </a:r>
            <a:r>
              <a:rPr lang="ko-KR" altLang="en-US" sz="3600" dirty="0">
                <a:solidFill>
                  <a:srgbClr val="554F4D"/>
                </a:solidFill>
              </a:rPr>
              <a:t> 자료형</a:t>
            </a:r>
            <a:r>
              <a:rPr lang="en-US" altLang="ko-KR" sz="3600" dirty="0">
                <a:solidFill>
                  <a:srgbClr val="554F4D"/>
                </a:solidFill>
              </a:rPr>
              <a:t>(3) - </a:t>
            </a:r>
            <a:r>
              <a:rPr lang="ko-KR" altLang="en-US" sz="3600" dirty="0">
                <a:solidFill>
                  <a:srgbClr val="554F4D"/>
                </a:solidFill>
              </a:rPr>
              <a:t>자료형 집합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E2B3395-9F3E-4374-AA6D-7D2371DBDAC9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3D7E4C8-7F86-4B50-A388-6E14051A0D6E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68630FB-F979-495C-9BB0-BD1C9C89898E}"/>
              </a:ext>
            </a:extLst>
          </p:cNvPr>
          <p:cNvSpPr/>
          <p:nvPr/>
        </p:nvSpPr>
        <p:spPr>
          <a:xfrm>
            <a:off x="1524000" y="4057864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C993775-D50B-4FF6-9013-949348121B29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053382A9-189C-4D3A-B323-6960F9FC5BFD}"/>
              </a:ext>
            </a:extLst>
          </p:cNvPr>
          <p:cNvGrpSpPr/>
          <p:nvPr/>
        </p:nvGrpSpPr>
        <p:grpSpPr>
          <a:xfrm>
            <a:off x="5348166" y="3279116"/>
            <a:ext cx="976550" cy="482600"/>
            <a:chOff x="5571015" y="3267977"/>
            <a:chExt cx="976550" cy="482600"/>
          </a:xfrm>
          <a:solidFill>
            <a:schemeClr val="accent5"/>
          </a:solidFill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B6EC6DCF-4B5E-466D-A433-5047D79A446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9E12AC6-ADE2-4640-B928-B8521CBE02CB}"/>
                </a:ext>
              </a:extLst>
            </p:cNvPr>
            <p:cNvSpPr txBox="1"/>
            <p:nvPr/>
          </p:nvSpPr>
          <p:spPr>
            <a:xfrm>
              <a:off x="5571015" y="3278444"/>
              <a:ext cx="97655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</a:rPr>
                <a:t>Array</a:t>
              </a:r>
              <a:endParaRPr lang="ko-KR" altLang="en-US" sz="2400" b="1" dirty="0">
                <a:solidFill>
                  <a:srgbClr val="554F4D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9C65771C-91AB-483E-8EE4-D7D8B01D66B1}"/>
              </a:ext>
            </a:extLst>
          </p:cNvPr>
          <p:cNvGrpSpPr/>
          <p:nvPr/>
        </p:nvGrpSpPr>
        <p:grpSpPr>
          <a:xfrm>
            <a:off x="6772604" y="3268648"/>
            <a:ext cx="688010" cy="482600"/>
            <a:chOff x="5716937" y="3267977"/>
            <a:chExt cx="688010" cy="482600"/>
          </a:xfrm>
          <a:solidFill>
            <a:schemeClr val="accent5"/>
          </a:solidFill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E215D219-DA1D-4A8C-BB32-6288ED142228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D634848-74B2-446E-AF9B-8496A44754DB}"/>
                </a:ext>
              </a:extLst>
            </p:cNvPr>
            <p:cNvSpPr txBox="1"/>
            <p:nvPr/>
          </p:nvSpPr>
          <p:spPr>
            <a:xfrm>
              <a:off x="5716937" y="3278444"/>
              <a:ext cx="68801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</a:rPr>
                <a:t>List</a:t>
              </a:r>
              <a:endParaRPr lang="ko-KR" altLang="en-US" sz="2400" b="1" dirty="0">
                <a:solidFill>
                  <a:srgbClr val="554F4D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DA729A98-DE6E-4B70-B5E0-02A8F0267C9E}"/>
              </a:ext>
            </a:extLst>
          </p:cNvPr>
          <p:cNvGrpSpPr/>
          <p:nvPr/>
        </p:nvGrpSpPr>
        <p:grpSpPr>
          <a:xfrm>
            <a:off x="4760057" y="4133672"/>
            <a:ext cx="1574470" cy="482600"/>
            <a:chOff x="5269467" y="3267977"/>
            <a:chExt cx="1574470" cy="482600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0D2830B-7C43-4EAB-98B4-8F0C738E66D3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67A1D23-4B94-4134-95CC-954678F394D5}"/>
                </a:ext>
              </a:extLst>
            </p:cNvPr>
            <p:cNvSpPr txBox="1"/>
            <p:nvPr/>
          </p:nvSpPr>
          <p:spPr>
            <a:xfrm>
              <a:off x="5269467" y="3278444"/>
              <a:ext cx="157447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</a:rPr>
                <a:t>HashMap</a:t>
              </a:r>
              <a:endParaRPr lang="ko-KR" altLang="en-US" sz="2400" b="1" dirty="0">
                <a:solidFill>
                  <a:srgbClr val="554F4D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386B60B8-5964-4C34-827E-57817B340560}"/>
              </a:ext>
            </a:extLst>
          </p:cNvPr>
          <p:cNvGrpSpPr/>
          <p:nvPr/>
        </p:nvGrpSpPr>
        <p:grpSpPr>
          <a:xfrm>
            <a:off x="6947390" y="4165126"/>
            <a:ext cx="1430725" cy="482600"/>
            <a:chOff x="4871015" y="3267977"/>
            <a:chExt cx="1430725" cy="482600"/>
          </a:xfrm>
          <a:solidFill>
            <a:schemeClr val="accent5"/>
          </a:solidFill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07975131-DF2D-4DA0-AA66-520A41C062F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ACE2EEC-0BBC-4094-B3A3-5DC283EF0988}"/>
                </a:ext>
              </a:extLst>
            </p:cNvPr>
            <p:cNvSpPr txBox="1"/>
            <p:nvPr/>
          </p:nvSpPr>
          <p:spPr>
            <a:xfrm>
              <a:off x="4871015" y="3278444"/>
              <a:ext cx="13799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rgbClr val="554F4D"/>
                  </a:solidFill>
                </a:rPr>
                <a:t>HashSet</a:t>
              </a:r>
              <a:endParaRPr lang="ko-KR" altLang="en-US" sz="2400" b="1" dirty="0">
                <a:solidFill>
                  <a:srgbClr val="554F4D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54DAB71-2349-4C90-95DD-C6C3C1C40A8D}"/>
              </a:ext>
            </a:extLst>
          </p:cNvPr>
          <p:cNvSpPr txBox="1"/>
          <p:nvPr/>
        </p:nvSpPr>
        <p:spPr>
          <a:xfrm>
            <a:off x="1749870" y="1886006"/>
            <a:ext cx="32399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길이가 고정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arr.length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 길이 확인 가능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정렬 가능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역정렬도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가능은함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C8DD9B1-AAF8-4F71-956B-655063F07A6F}"/>
              </a:ext>
            </a:extLst>
          </p:cNvPr>
          <p:cNvSpPr txBox="1"/>
          <p:nvPr/>
        </p:nvSpPr>
        <p:spPr>
          <a:xfrm>
            <a:off x="7689214" y="1886006"/>
            <a:ext cx="359226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길이가 고정 되어 있지 않음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List.size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를 통해서 길이 확인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정렬기능과 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역정렬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가능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AF569A2-D51B-4E9D-8B69-3C681EA1103D}"/>
              </a:ext>
            </a:extLst>
          </p:cNvPr>
          <p:cNvSpPr txBox="1"/>
          <p:nvPr/>
        </p:nvSpPr>
        <p:spPr>
          <a:xfrm>
            <a:off x="1749870" y="4318271"/>
            <a:ext cx="449302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길이가 고정 되어 있지 않음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Map1.size()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순서가 없는 자료형 집합이라 정렬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Key, Value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 이루어져 있고 중복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Key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불가능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81FECC9-D469-4444-B844-C0A57661CE76}"/>
              </a:ext>
            </a:extLst>
          </p:cNvPr>
          <p:cNvSpPr txBox="1"/>
          <p:nvPr/>
        </p:nvSpPr>
        <p:spPr>
          <a:xfrm>
            <a:off x="7863619" y="4564545"/>
            <a:ext cx="33826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길이가 고정 되어 있지 않음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Se.t1.size()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순서가 없는 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자료형아라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정렬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중복데이터는 알아서 제거함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3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14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</a:rPr>
              <a:t>자료형 집합 </a:t>
            </a:r>
            <a:r>
              <a:rPr lang="en-US" altLang="ko-KR" sz="3600" dirty="0">
                <a:solidFill>
                  <a:srgbClr val="554F4D"/>
                </a:solidFill>
              </a:rPr>
              <a:t>Array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706190" y="1342569"/>
            <a:ext cx="1156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Array </a:t>
            </a:r>
            <a:r>
              <a:rPr lang="ko-KR" altLang="en-US" sz="2400" dirty="0">
                <a:solidFill>
                  <a:srgbClr val="554F4D"/>
                </a:solidFill>
                <a:sym typeface="Wingdings" panose="05000000000000000000" pitchFamily="2" charset="2"/>
              </a:rPr>
              <a:t>배열의 특징</a:t>
            </a: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  <a:sym typeface="Wingdings" panose="05000000000000000000" pitchFamily="2" charset="2"/>
              </a:rPr>
              <a:t>정해진 공간이 있어서 인덱스가 존재한다</a:t>
            </a: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Arr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[0], 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arr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[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answer.length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]</a:t>
            </a: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  <a:sym typeface="Wingdings" panose="05000000000000000000" pitchFamily="2" charset="2"/>
              </a:rPr>
              <a:t>객체를 만들 때 항상 크기를 할당해줘야 한다</a:t>
            </a: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String[]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arr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 = new String[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s.length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()]</a:t>
            </a: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  <a:sym typeface="Wingdings" panose="05000000000000000000" pitchFamily="2" charset="2"/>
              </a:rPr>
              <a:t>배열의 값을 바꾸는 것은 가능하지만 삭제는 불가능</a:t>
            </a: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arr</a:t>
            </a:r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[1] = “”</a:t>
            </a:r>
          </a:p>
          <a:p>
            <a:pPr algn="l"/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  <a:sym typeface="Wingdings" panose="05000000000000000000" pitchFamily="2" charset="2"/>
              </a:rPr>
              <a:t>4. </a:t>
            </a:r>
            <a:r>
              <a:rPr lang="ko-KR" altLang="en-US" sz="2400" dirty="0">
                <a:solidFill>
                  <a:srgbClr val="554F4D"/>
                </a:solidFill>
                <a:sym typeface="Wingdings" panose="05000000000000000000" pitchFamily="2" charset="2"/>
              </a:rPr>
              <a:t>배열의 길이를 구할 때는 </a:t>
            </a:r>
            <a:r>
              <a:rPr lang="en-US" altLang="ko-KR" sz="2400" dirty="0" err="1">
                <a:solidFill>
                  <a:srgbClr val="554F4D"/>
                </a:solidFill>
                <a:sym typeface="Wingdings" panose="05000000000000000000" pitchFamily="2" charset="2"/>
              </a:rPr>
              <a:t>arr.length</a:t>
            </a:r>
            <a:endParaRPr lang="en-US" altLang="ko-KR" sz="2400" dirty="0">
              <a:solidFill>
                <a:srgbClr val="554F4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35580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14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</a:rPr>
              <a:t>자료형 집합 </a:t>
            </a:r>
            <a:r>
              <a:rPr lang="en-US" altLang="ko-KR" sz="3600" dirty="0">
                <a:solidFill>
                  <a:srgbClr val="554F4D"/>
                </a:solidFill>
              </a:rPr>
              <a:t>Array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1" y="1285169"/>
            <a:ext cx="9473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String[] </a:t>
            </a:r>
            <a:r>
              <a:rPr lang="en-US" altLang="ko-KR" sz="3600" dirty="0" err="1">
                <a:solidFill>
                  <a:srgbClr val="554F4D"/>
                </a:solidFill>
              </a:rPr>
              <a:t>arr_str</a:t>
            </a:r>
            <a:r>
              <a:rPr lang="en-US" altLang="ko-KR" sz="3600" dirty="0">
                <a:solidFill>
                  <a:srgbClr val="554F4D"/>
                </a:solidFill>
              </a:rPr>
              <a:t> = new String[10]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int[] </a:t>
            </a:r>
            <a:r>
              <a:rPr lang="en-US" altLang="ko-KR" sz="3600" dirty="0" err="1">
                <a:solidFill>
                  <a:srgbClr val="554F4D"/>
                </a:solidFill>
              </a:rPr>
              <a:t>arr_int</a:t>
            </a:r>
            <a:r>
              <a:rPr lang="en-US" altLang="ko-KR" sz="3600" dirty="0">
                <a:solidFill>
                  <a:srgbClr val="554F4D"/>
                </a:solidFill>
              </a:rPr>
              <a:t> = new int[7]</a:t>
            </a:r>
          </a:p>
          <a:p>
            <a:pPr algn="l"/>
            <a:endParaRPr lang="en-US" altLang="ko-KR" sz="3600" dirty="0">
              <a:solidFill>
                <a:srgbClr val="554F4D"/>
              </a:solidFill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 s = “hello”;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char[] </a:t>
            </a:r>
            <a:r>
              <a:rPr lang="en-US" altLang="ko-KR" sz="3600" dirty="0" err="1">
                <a:solidFill>
                  <a:srgbClr val="554F4D"/>
                </a:solidFill>
              </a:rPr>
              <a:t>arr_ch_s</a:t>
            </a:r>
            <a:r>
              <a:rPr lang="en-US" altLang="ko-KR" sz="3600" dirty="0">
                <a:solidFill>
                  <a:srgbClr val="554F4D"/>
                </a:solidFill>
              </a:rPr>
              <a:t> = </a:t>
            </a:r>
            <a:r>
              <a:rPr lang="en-US" altLang="ko-KR" sz="3600" dirty="0" err="1">
                <a:solidFill>
                  <a:srgbClr val="554F4D"/>
                </a:solidFill>
              </a:rPr>
              <a:t>s.toCharArray</a:t>
            </a:r>
            <a:r>
              <a:rPr lang="en-US" altLang="ko-KR" sz="3600" dirty="0">
                <a:solidFill>
                  <a:srgbClr val="554F4D"/>
                </a:solidFill>
              </a:rPr>
              <a:t>()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String[] </a:t>
            </a:r>
            <a:r>
              <a:rPr lang="en-US" altLang="ko-KR" sz="3600" dirty="0" err="1">
                <a:solidFill>
                  <a:srgbClr val="554F4D"/>
                </a:solidFill>
              </a:rPr>
              <a:t>arr_str_s</a:t>
            </a:r>
            <a:r>
              <a:rPr lang="en-US" altLang="ko-KR" sz="3600" dirty="0">
                <a:solidFill>
                  <a:srgbClr val="554F4D"/>
                </a:solidFill>
              </a:rPr>
              <a:t> = </a:t>
            </a:r>
            <a:r>
              <a:rPr lang="en-US" altLang="ko-KR" sz="3600" dirty="0" err="1">
                <a:solidFill>
                  <a:srgbClr val="554F4D"/>
                </a:solidFill>
              </a:rPr>
              <a:t>s.split</a:t>
            </a:r>
            <a:r>
              <a:rPr lang="en-US" altLang="ko-KR" sz="3600" dirty="0">
                <a:solidFill>
                  <a:srgbClr val="554F4D"/>
                </a:solidFill>
              </a:rPr>
              <a:t>(“”);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String[] arr_str_s2 = new String[</a:t>
            </a:r>
            <a:r>
              <a:rPr lang="en-US" altLang="ko-KR" sz="3600" dirty="0" err="1">
                <a:solidFill>
                  <a:srgbClr val="554F4D"/>
                </a:solidFill>
              </a:rPr>
              <a:t>s.length</a:t>
            </a:r>
            <a:r>
              <a:rPr lang="en-US" altLang="ko-KR" sz="3600" dirty="0">
                <a:solidFill>
                  <a:srgbClr val="554F4D"/>
                </a:solidFill>
              </a:rPr>
              <a:t>()]</a:t>
            </a:r>
          </a:p>
          <a:p>
            <a:pPr algn="l"/>
            <a:endParaRPr lang="en-US" altLang="ko-KR" sz="3600" dirty="0">
              <a:solidFill>
                <a:srgbClr val="554F4D"/>
              </a:solidFill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String[] clone = </a:t>
            </a:r>
            <a:r>
              <a:rPr lang="en-US" altLang="ko-KR" sz="3600" dirty="0" err="1">
                <a:solidFill>
                  <a:srgbClr val="554F4D"/>
                </a:solidFill>
              </a:rPr>
              <a:t>arr_str_s.clone</a:t>
            </a:r>
            <a:r>
              <a:rPr lang="en-US" altLang="ko-KR" sz="3600" dirty="0">
                <a:solidFill>
                  <a:srgbClr val="554F4D"/>
                </a:solidFill>
              </a:rPr>
              <a:t>() 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49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75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</a:rPr>
              <a:t>자료형 집합 </a:t>
            </a:r>
            <a:r>
              <a:rPr lang="en-US" altLang="ko-KR" sz="3600" dirty="0">
                <a:solidFill>
                  <a:srgbClr val="554F4D"/>
                </a:solidFill>
              </a:rPr>
              <a:t>List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22300" y="1931500"/>
            <a:ext cx="1156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List</a:t>
            </a:r>
            <a:r>
              <a:rPr lang="ko-KR" altLang="en-US" sz="2400" dirty="0">
                <a:solidFill>
                  <a:srgbClr val="554F4D"/>
                </a:solidFill>
              </a:rPr>
              <a:t>의 특징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</a:rPr>
              <a:t>크기 선언이 필요 없기 때문에 정해지지 않은 크기일때 유용함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 startAt="2"/>
            </a:pPr>
            <a:r>
              <a:rPr lang="ko-KR" altLang="en-US" sz="2400" dirty="0">
                <a:solidFill>
                  <a:srgbClr val="554F4D"/>
                </a:solidFill>
              </a:rPr>
              <a:t>정해져 있는 인덱스 번호는 없음  하지만 순서를 통해서 값을 </a:t>
            </a:r>
            <a:r>
              <a:rPr lang="ko-KR" altLang="en-US" sz="2400" dirty="0" err="1">
                <a:solidFill>
                  <a:srgbClr val="554F4D"/>
                </a:solidFill>
              </a:rPr>
              <a:t>가져오는건</a:t>
            </a:r>
            <a:r>
              <a:rPr lang="ko-KR" altLang="en-US" sz="2400" dirty="0">
                <a:solidFill>
                  <a:srgbClr val="554F4D"/>
                </a:solidFill>
              </a:rPr>
              <a:t> 가능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 startAt="2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 startAt="2"/>
            </a:pPr>
            <a:r>
              <a:rPr lang="ko-KR" altLang="en-US" sz="2400" dirty="0">
                <a:solidFill>
                  <a:srgbClr val="554F4D"/>
                </a:solidFill>
              </a:rPr>
              <a:t>중간에 값을 삭제하는 것이 가능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삭제하면 뒤의 값들이 </a:t>
            </a:r>
            <a:r>
              <a:rPr lang="ko-KR" altLang="en-US" sz="2400" dirty="0" err="1">
                <a:solidFill>
                  <a:srgbClr val="554F4D"/>
                </a:solidFill>
              </a:rPr>
              <a:t>땡겨짐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 startAt="2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 startAt="2"/>
            </a:pPr>
            <a:r>
              <a:rPr lang="en-US" altLang="ko-KR" sz="2400" dirty="0" err="1">
                <a:solidFill>
                  <a:srgbClr val="554F4D"/>
                </a:solidFill>
              </a:rPr>
              <a:t>List.get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en-US" altLang="ko-KR" sz="2400" dirty="0" err="1">
                <a:solidFill>
                  <a:srgbClr val="554F4D"/>
                </a:solidFill>
              </a:rPr>
              <a:t>idx</a:t>
            </a:r>
            <a:r>
              <a:rPr lang="en-US" altLang="ko-KR" sz="2400" dirty="0">
                <a:solidFill>
                  <a:srgbClr val="554F4D"/>
                </a:solidFill>
              </a:rPr>
              <a:t>) 	</a:t>
            </a:r>
            <a:r>
              <a:rPr lang="en-US" altLang="ko-KR" sz="2400" dirty="0" err="1">
                <a:solidFill>
                  <a:srgbClr val="554F4D"/>
                </a:solidFill>
              </a:rPr>
              <a:t>list.add</a:t>
            </a:r>
            <a:r>
              <a:rPr lang="en-US" altLang="ko-KR" sz="2400" dirty="0">
                <a:solidFill>
                  <a:srgbClr val="554F4D"/>
                </a:solidFill>
              </a:rPr>
              <a:t>(“hello”)	</a:t>
            </a:r>
            <a:r>
              <a:rPr lang="en-US" altLang="ko-KR" sz="2400" dirty="0" err="1">
                <a:solidFill>
                  <a:srgbClr val="554F4D"/>
                </a:solidFill>
              </a:rPr>
              <a:t>list.remove</a:t>
            </a:r>
            <a:r>
              <a:rPr lang="en-US" altLang="ko-KR" sz="2400" dirty="0">
                <a:solidFill>
                  <a:srgbClr val="554F4D"/>
                </a:solidFill>
              </a:rPr>
              <a:t>(“hello”)	</a:t>
            </a:r>
            <a:r>
              <a:rPr lang="en-US" altLang="ko-KR" sz="2400" dirty="0" err="1">
                <a:solidFill>
                  <a:srgbClr val="554F4D"/>
                </a:solidFill>
              </a:rPr>
              <a:t>list.remove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en-US" altLang="ko-KR" sz="2400" dirty="0" err="1">
                <a:solidFill>
                  <a:srgbClr val="554F4D"/>
                </a:solidFill>
              </a:rPr>
              <a:t>idx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   </a:t>
            </a:r>
            <a:r>
              <a:rPr lang="en-US" altLang="ko-KR" sz="2400" dirty="0" err="1">
                <a:solidFill>
                  <a:srgbClr val="554F4D"/>
                </a:solidFill>
              </a:rPr>
              <a:t>list.size</a:t>
            </a:r>
            <a:r>
              <a:rPr lang="en-US" altLang="ko-KR" sz="2400" dirty="0">
                <a:solidFill>
                  <a:srgbClr val="554F4D"/>
                </a:solidFill>
              </a:rPr>
              <a:t>()		</a:t>
            </a:r>
            <a:r>
              <a:rPr lang="en-US" altLang="ko-KR" sz="2400" dirty="0" err="1">
                <a:solidFill>
                  <a:srgbClr val="554F4D"/>
                </a:solidFill>
              </a:rPr>
              <a:t>list.contains</a:t>
            </a:r>
            <a:r>
              <a:rPr lang="en-US" altLang="ko-KR" sz="2400" dirty="0">
                <a:solidFill>
                  <a:srgbClr val="554F4D"/>
                </a:solidFill>
              </a:rPr>
              <a:t>(“hello”)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5. </a:t>
            </a:r>
            <a:r>
              <a:rPr lang="en-US" altLang="ko-KR" sz="2400" dirty="0" err="1">
                <a:solidFill>
                  <a:srgbClr val="554F4D"/>
                </a:solidFill>
              </a:rPr>
              <a:t>Collections.sort</a:t>
            </a:r>
            <a:r>
              <a:rPr lang="en-US" altLang="ko-KR" sz="2400" dirty="0">
                <a:solidFill>
                  <a:srgbClr val="554F4D"/>
                </a:solidFill>
              </a:rPr>
              <a:t>(list)		</a:t>
            </a:r>
            <a:r>
              <a:rPr lang="en-US" altLang="ko-KR" sz="2400" dirty="0" err="1">
                <a:solidFill>
                  <a:srgbClr val="554F4D"/>
                </a:solidFill>
              </a:rPr>
              <a:t>Collections.sort</a:t>
            </a:r>
            <a:r>
              <a:rPr lang="en-US" altLang="ko-KR" sz="2400" dirty="0">
                <a:solidFill>
                  <a:srgbClr val="554F4D"/>
                </a:solidFill>
              </a:rPr>
              <a:t>(list, </a:t>
            </a:r>
            <a:r>
              <a:rPr lang="en-US" altLang="ko-KR" sz="2400" dirty="0" err="1">
                <a:solidFill>
                  <a:srgbClr val="554F4D"/>
                </a:solidFill>
              </a:rPr>
              <a:t>Collections.reverseOrder</a:t>
            </a:r>
            <a:r>
              <a:rPr lang="en-US" altLang="ko-KR" sz="2400" dirty="0">
                <a:solidFill>
                  <a:srgbClr val="554F4D"/>
                </a:solidFill>
              </a:rPr>
              <a:t>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1" y="1285169"/>
            <a:ext cx="947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List&lt;Integer&gt; list = new </a:t>
            </a:r>
            <a:r>
              <a:rPr lang="en-US" altLang="ko-KR" sz="3600" dirty="0" err="1">
                <a:solidFill>
                  <a:srgbClr val="554F4D"/>
                </a:solidFill>
              </a:rPr>
              <a:t>ArrayList</a:t>
            </a:r>
            <a:r>
              <a:rPr lang="en-US" altLang="ko-KR" sz="3600" dirty="0">
                <a:solidFill>
                  <a:srgbClr val="554F4D"/>
                </a:solidFill>
              </a:rPr>
              <a:t>&lt;&gt;();  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221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</a:rPr>
              <a:t>자료형 집합 </a:t>
            </a:r>
            <a:r>
              <a:rPr lang="en-US" altLang="ko-KR" sz="3600" dirty="0">
                <a:solidFill>
                  <a:srgbClr val="554F4D"/>
                </a:solidFill>
              </a:rPr>
              <a:t>HashMap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22300" y="1931500"/>
            <a:ext cx="1156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Map</a:t>
            </a:r>
            <a:r>
              <a:rPr lang="ko-KR" altLang="en-US" sz="2400" dirty="0">
                <a:solidFill>
                  <a:srgbClr val="554F4D"/>
                </a:solidFill>
              </a:rPr>
              <a:t>의 특징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</a:rPr>
              <a:t>중복제거가 가능하다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 err="1">
                <a:solidFill>
                  <a:srgbClr val="554F4D"/>
                </a:solidFill>
              </a:rPr>
              <a:t>중복제거하면서</a:t>
            </a:r>
            <a:r>
              <a:rPr lang="ko-KR" altLang="en-US" sz="2400" dirty="0">
                <a:solidFill>
                  <a:srgbClr val="554F4D"/>
                </a:solidFill>
              </a:rPr>
              <a:t> 몇 개의 값이 </a:t>
            </a:r>
            <a:r>
              <a:rPr lang="ko-KR" altLang="en-US" sz="2400" dirty="0" err="1">
                <a:solidFill>
                  <a:srgbClr val="554F4D"/>
                </a:solidFill>
              </a:rPr>
              <a:t>중복되어있는지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Value</a:t>
            </a:r>
            <a:r>
              <a:rPr lang="ko-KR" altLang="en-US" sz="2400" dirty="0">
                <a:solidFill>
                  <a:srgbClr val="554F4D"/>
                </a:solidFill>
              </a:rPr>
              <a:t>값으로 확인가능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solidFill>
                  <a:srgbClr val="554F4D"/>
                </a:solidFill>
              </a:rPr>
              <a:t>Key Value </a:t>
            </a:r>
            <a:r>
              <a:rPr lang="ko-KR" altLang="en-US" sz="2400" dirty="0">
                <a:solidFill>
                  <a:srgbClr val="554F4D"/>
                </a:solidFill>
              </a:rPr>
              <a:t>값을 세트로 묶어서 저장이 가능하기 때문에 묶음자료일때 사용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</a:rPr>
              <a:t>순서가 없는 자료형 집합이기 때문에 정렬이 쉽지는 않음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solidFill>
                  <a:srgbClr val="554F4D"/>
                </a:solidFill>
              </a:rPr>
              <a:t>Map1.get(key)  map1. </a:t>
            </a:r>
            <a:r>
              <a:rPr lang="en-US" altLang="ko-KR" sz="2400" dirty="0" err="1">
                <a:solidFill>
                  <a:srgbClr val="554F4D"/>
                </a:solidFill>
              </a:rPr>
              <a:t>getOrDefault</a:t>
            </a:r>
            <a:r>
              <a:rPr lang="en-US" altLang="ko-KR" sz="2400" dirty="0">
                <a:solidFill>
                  <a:srgbClr val="554F4D"/>
                </a:solidFill>
              </a:rPr>
              <a:t>(key, 0)	map1.put(Key, Value)	map1.keySet()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   map1.contains(key)	map1.remove(key)  map1.size()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0" y="1285169"/>
            <a:ext cx="1104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Map&lt;String, Integer&gt; map1 = new HashMap&lt;&gt;()  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98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76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</a:rPr>
              <a:t>자료형 집합 </a:t>
            </a:r>
            <a:r>
              <a:rPr lang="en-US" altLang="ko-KR" sz="3600" dirty="0">
                <a:solidFill>
                  <a:srgbClr val="554F4D"/>
                </a:solidFill>
              </a:rPr>
              <a:t>HashSet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22300" y="1931500"/>
            <a:ext cx="11569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Set</a:t>
            </a:r>
            <a:r>
              <a:rPr lang="ko-KR" altLang="en-US" sz="2400" dirty="0">
                <a:solidFill>
                  <a:srgbClr val="554F4D"/>
                </a:solidFill>
              </a:rPr>
              <a:t>의 특징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</a:rPr>
              <a:t>중복제거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solidFill>
                  <a:srgbClr val="554F4D"/>
                </a:solidFill>
              </a:rPr>
              <a:t>중복제거가 가능하지만 개수는 알 수가 없음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solidFill>
                  <a:srgbClr val="554F4D"/>
                </a:solidFill>
              </a:rPr>
              <a:t>Set</a:t>
            </a:r>
            <a:r>
              <a:rPr lang="ko-KR" altLang="en-US" sz="2400" dirty="0">
                <a:solidFill>
                  <a:srgbClr val="554F4D"/>
                </a:solidFill>
              </a:rPr>
              <a:t>간의 교집합 합집합 </a:t>
            </a:r>
            <a:r>
              <a:rPr lang="ko-KR" altLang="en-US" sz="2400" dirty="0" err="1">
                <a:solidFill>
                  <a:srgbClr val="554F4D"/>
                </a:solidFill>
              </a:rPr>
              <a:t>차집합</a:t>
            </a:r>
            <a:r>
              <a:rPr lang="ko-KR" altLang="en-US" sz="2400" dirty="0">
                <a:solidFill>
                  <a:srgbClr val="554F4D"/>
                </a:solidFill>
              </a:rPr>
              <a:t> 가능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HashSet&lt;Integer&gt; s1 = 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SF Mono"/>
              </a:rPr>
              <a:t>new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sz="2000" b="1" i="0" dirty="0">
                <a:solidFill>
                  <a:srgbClr val="880000"/>
                </a:solidFill>
                <a:effectLst/>
                <a:latin typeface="SF Mono"/>
              </a:rPr>
              <a:t>HashSet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&lt;&gt;(</a:t>
            </a:r>
            <a:r>
              <a:rPr lang="en-US" altLang="ko-KR" sz="2000" b="0" i="0" dirty="0" err="1">
                <a:solidFill>
                  <a:srgbClr val="444444"/>
                </a:solidFill>
                <a:effectLst/>
                <a:latin typeface="SF Mono"/>
              </a:rPr>
              <a:t>Arrays.asList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1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2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3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4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5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6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)); </a:t>
            </a:r>
          </a:p>
          <a:p>
            <a:pPr algn="l"/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HashSet&lt;Integer&gt; s2 = 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SF Mono"/>
              </a:rPr>
              <a:t>new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sz="2000" b="1" i="0" dirty="0">
                <a:solidFill>
                  <a:srgbClr val="880000"/>
                </a:solidFill>
                <a:effectLst/>
                <a:latin typeface="SF Mono"/>
              </a:rPr>
              <a:t>HashSet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&lt;&gt;(</a:t>
            </a:r>
            <a:r>
              <a:rPr lang="en-US" altLang="ko-KR" sz="2000" b="0" i="0" dirty="0" err="1">
                <a:solidFill>
                  <a:srgbClr val="444444"/>
                </a:solidFill>
                <a:effectLst/>
                <a:latin typeface="SF Mono"/>
              </a:rPr>
              <a:t>Arrays.asList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4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5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6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7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8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SF Mono"/>
              </a:rPr>
              <a:t>9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SF Mono"/>
              </a:rPr>
              <a:t>));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ko-KR" altLang="en-US" sz="2400" dirty="0">
                <a:solidFill>
                  <a:srgbClr val="554F4D"/>
                </a:solidFill>
              </a:rPr>
              <a:t>교집합 </a:t>
            </a:r>
            <a:r>
              <a:rPr lang="en-US" altLang="ko-KR" sz="2400" dirty="0">
                <a:solidFill>
                  <a:srgbClr val="554F4D"/>
                </a:solidFill>
              </a:rPr>
              <a:t>: 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s1.retainAll(s2);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ko-KR" altLang="en-US" sz="2400" dirty="0">
                <a:solidFill>
                  <a:srgbClr val="554F4D"/>
                </a:solidFill>
              </a:rPr>
              <a:t>합집합 </a:t>
            </a:r>
            <a:r>
              <a:rPr lang="en-US" altLang="ko-KR" sz="2400" dirty="0">
                <a:solidFill>
                  <a:srgbClr val="554F4D"/>
                </a:solidFill>
              </a:rPr>
              <a:t>:  s1.addAll(s2);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ko-KR" altLang="en-US" sz="2400" dirty="0" err="1">
                <a:solidFill>
                  <a:srgbClr val="554F4D"/>
                </a:solidFill>
              </a:rPr>
              <a:t>차집합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:  s1.removeAll(s2)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1" y="1289076"/>
            <a:ext cx="947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Set&lt;Integer&gt; set = new HashSet&lt;&gt;()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498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86804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220802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3901" y="2254189"/>
            <a:ext cx="329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자료형</a:t>
            </a:r>
            <a:r>
              <a:rPr lang="en-US" altLang="ko-KR" sz="3200" dirty="0">
                <a:solidFill>
                  <a:srgbClr val="554F4D"/>
                </a:solidFill>
              </a:rPr>
              <a:t>, </a:t>
            </a:r>
            <a:r>
              <a:rPr lang="ko-KR" altLang="en-US" sz="3200" dirty="0">
                <a:solidFill>
                  <a:srgbClr val="554F4D"/>
                </a:solidFill>
              </a:rPr>
              <a:t>내장함수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3329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3390739"/>
            <a:ext cx="366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Stack, Queue,</a:t>
            </a:r>
            <a:r>
              <a:rPr lang="ko-KR" altLang="en-US" sz="3200" dirty="0">
                <a:solidFill>
                  <a:srgbClr val="554F4D"/>
                </a:solidFill>
              </a:rPr>
              <a:t> </a:t>
            </a:r>
            <a:r>
              <a:rPr lang="en-US" altLang="ko-KR" sz="3200" dirty="0">
                <a:solidFill>
                  <a:srgbClr val="554F4D"/>
                </a:solidFill>
              </a:rPr>
              <a:t>Deque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439754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090011" y="4459097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Sort(</a:t>
            </a:r>
            <a:r>
              <a:rPr lang="ko-KR" altLang="en-US" sz="3200" dirty="0">
                <a:solidFill>
                  <a:srgbClr val="554F4D"/>
                </a:solidFill>
              </a:rPr>
              <a:t>정렬</a:t>
            </a:r>
            <a:r>
              <a:rPr lang="en-US" altLang="ko-KR" sz="3200" dirty="0">
                <a:solidFill>
                  <a:srgbClr val="554F4D"/>
                </a:solidFill>
              </a:rPr>
              <a:t>)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0" y="477594"/>
            <a:ext cx="5614557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5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전체 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879323-C084-4899-4DA9-06FEB8B9CEB4}"/>
              </a:ext>
            </a:extLst>
          </p:cNvPr>
          <p:cNvSpPr txBox="1"/>
          <p:nvPr/>
        </p:nvSpPr>
        <p:spPr>
          <a:xfrm>
            <a:off x="1330475" y="551863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D3294B-890E-4858-B27B-EE88FFE3EAC5}"/>
              </a:ext>
            </a:extLst>
          </p:cNvPr>
          <p:cNvSpPr txBox="1"/>
          <p:nvPr/>
        </p:nvSpPr>
        <p:spPr>
          <a:xfrm>
            <a:off x="2090011" y="5580186"/>
            <a:ext cx="2013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DFS / BFS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F3C622B-4A9C-45A0-8705-8E3882DFA7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41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0C0C4F5-0267-4DB1-BDAE-FED5A369C032}"/>
              </a:ext>
            </a:extLst>
          </p:cNvPr>
          <p:cNvGrpSpPr/>
          <p:nvPr/>
        </p:nvGrpSpPr>
        <p:grpSpPr>
          <a:xfrm>
            <a:off x="360223" y="773037"/>
            <a:ext cx="3014351" cy="3735963"/>
            <a:chOff x="360223" y="773037"/>
            <a:chExt cx="3014351" cy="3735963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4EA2EB4A-B5D0-48C0-85F4-F2227CA64011}"/>
                </a:ext>
              </a:extLst>
            </p:cNvPr>
            <p:cNvSpPr/>
            <p:nvPr/>
          </p:nvSpPr>
          <p:spPr>
            <a:xfrm>
              <a:off x="787400" y="2349000"/>
              <a:ext cx="2160000" cy="2160000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1D08403F-8A2A-4ADA-9C9B-94898A6AE280}"/>
                </a:ext>
              </a:extLst>
            </p:cNvPr>
            <p:cNvSpPr txBox="1"/>
            <p:nvPr/>
          </p:nvSpPr>
          <p:spPr>
            <a:xfrm>
              <a:off x="1236457" y="3167390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54F4D"/>
                  </a:solidFill>
                </a:rPr>
                <a:t>자료형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BBFEDA8-730C-464B-9AC7-A64EF56C187D}"/>
                </a:ext>
              </a:extLst>
            </p:cNvPr>
            <p:cNvSpPr txBox="1"/>
            <p:nvPr/>
          </p:nvSpPr>
          <p:spPr>
            <a:xfrm>
              <a:off x="360223" y="773037"/>
              <a:ext cx="30143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chemeClr val="bg1"/>
                  </a:solidFill>
                </a:rPr>
                <a:t>Part 1.</a:t>
              </a:r>
              <a:r>
                <a:rPr lang="en-US" altLang="ko-KR" sz="3600" dirty="0">
                  <a:solidFill>
                    <a:schemeClr val="bg1"/>
                  </a:solidFill>
                </a:rPr>
                <a:t>.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813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String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22300" y="1254628"/>
            <a:ext cx="112351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String </a:t>
            </a:r>
            <a:r>
              <a:rPr lang="ko-KR" altLang="en-US" sz="3200" dirty="0">
                <a:solidFill>
                  <a:srgbClr val="554F4D"/>
                </a:solidFill>
              </a:rPr>
              <a:t>내장 메서드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algn="l"/>
            <a:endParaRPr lang="en-US" altLang="ko-KR" sz="3200" dirty="0">
              <a:solidFill>
                <a:srgbClr val="554F4D"/>
              </a:solidFill>
            </a:endParaRPr>
          </a:p>
          <a:p>
            <a:pPr marL="742950" indent="-742950" algn="l">
              <a:buAutoNum type="arabicParenBoth"/>
            </a:pPr>
            <a:r>
              <a:rPr lang="en-US" altLang="ko-KR" sz="3200" dirty="0">
                <a:solidFill>
                  <a:srgbClr val="554F4D"/>
                </a:solidFill>
              </a:rPr>
              <a:t>equals</a:t>
            </a:r>
          </a:p>
          <a:p>
            <a:pPr marL="742950" indent="-742950" algn="l">
              <a:buAutoNum type="arabicParenBoth"/>
            </a:pPr>
            <a:r>
              <a:rPr lang="en-US" altLang="ko-KR" sz="3200" dirty="0" err="1">
                <a:solidFill>
                  <a:srgbClr val="554F4D"/>
                </a:solidFill>
              </a:rPr>
              <a:t>indexOf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marL="742950" indent="-742950" algn="l">
              <a:buAutoNum type="arabicParenBoth"/>
            </a:pPr>
            <a:r>
              <a:rPr lang="en-US" altLang="ko-KR" sz="3200" dirty="0">
                <a:solidFill>
                  <a:srgbClr val="554F4D"/>
                </a:solidFill>
              </a:rPr>
              <a:t>contains</a:t>
            </a:r>
          </a:p>
          <a:p>
            <a:pPr marL="742950" indent="-742950" algn="l">
              <a:buAutoNum type="arabicParenBoth"/>
            </a:pPr>
            <a:r>
              <a:rPr lang="en-US" altLang="ko-KR" sz="3200" dirty="0" err="1">
                <a:solidFill>
                  <a:srgbClr val="554F4D"/>
                </a:solidFill>
              </a:rPr>
              <a:t>charAt</a:t>
            </a:r>
            <a:r>
              <a:rPr lang="en-US" altLang="ko-KR" sz="3200" dirty="0">
                <a:solidFill>
                  <a:srgbClr val="554F4D"/>
                </a:solidFill>
              </a:rPr>
              <a:t> , </a:t>
            </a:r>
            <a:r>
              <a:rPr lang="en-US" altLang="ko-KR" sz="3200" dirty="0" err="1">
                <a:solidFill>
                  <a:srgbClr val="554F4D"/>
                </a:solidFill>
              </a:rPr>
              <a:t>toCharArray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marL="742950" indent="-742950" algn="l">
              <a:buAutoNum type="arabicParenBoth"/>
            </a:pPr>
            <a:r>
              <a:rPr lang="en-US" altLang="ko-KR" sz="3200" dirty="0">
                <a:solidFill>
                  <a:srgbClr val="554F4D"/>
                </a:solidFill>
              </a:rPr>
              <a:t>replace, </a:t>
            </a:r>
            <a:r>
              <a:rPr lang="en-US" altLang="ko-KR" sz="3200" dirty="0" err="1">
                <a:solidFill>
                  <a:srgbClr val="554F4D"/>
                </a:solidFill>
              </a:rPr>
              <a:t>replaceAll</a:t>
            </a:r>
            <a:r>
              <a:rPr lang="en-US" altLang="ko-KR" sz="3200" dirty="0">
                <a:solidFill>
                  <a:srgbClr val="554F4D"/>
                </a:solidFill>
              </a:rPr>
              <a:t>, </a:t>
            </a:r>
            <a:r>
              <a:rPr lang="en-US" altLang="ko-KR" sz="3200" dirty="0" err="1">
                <a:solidFill>
                  <a:srgbClr val="554F4D"/>
                </a:solidFill>
              </a:rPr>
              <a:t>replaceFirst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marL="742950" indent="-742950" algn="l">
              <a:buAutoNum type="arabicParenBoth"/>
            </a:pPr>
            <a:r>
              <a:rPr lang="en-US" altLang="ko-KR" sz="3200" dirty="0" err="1">
                <a:solidFill>
                  <a:srgbClr val="554F4D"/>
                </a:solidFill>
              </a:rPr>
              <a:t>toUpperCase</a:t>
            </a:r>
            <a:r>
              <a:rPr lang="en-US" altLang="ko-KR" sz="3200" dirty="0">
                <a:solidFill>
                  <a:srgbClr val="554F4D"/>
                </a:solidFill>
              </a:rPr>
              <a:t>,  </a:t>
            </a:r>
            <a:r>
              <a:rPr lang="en-US" altLang="ko-KR" sz="3200" dirty="0" err="1">
                <a:solidFill>
                  <a:srgbClr val="554F4D"/>
                </a:solidFill>
              </a:rPr>
              <a:t>toLowerCase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marL="742950" indent="-742950" algn="l">
              <a:buAutoNum type="arabicParenBoth"/>
            </a:pPr>
            <a:r>
              <a:rPr lang="en-US" altLang="ko-KR" sz="3200" dirty="0">
                <a:solidFill>
                  <a:srgbClr val="554F4D"/>
                </a:solidFill>
              </a:rPr>
              <a:t>Split</a:t>
            </a:r>
          </a:p>
          <a:p>
            <a:pPr marL="742950" indent="-742950" algn="l">
              <a:buAutoNum type="arabicParenBoth"/>
            </a:pPr>
            <a:r>
              <a:rPr lang="en-US" altLang="ko-KR" sz="3200" dirty="0">
                <a:solidFill>
                  <a:srgbClr val="554F4D"/>
                </a:solidFill>
              </a:rPr>
              <a:t>Trim</a:t>
            </a:r>
          </a:p>
          <a:p>
            <a:pPr marL="742950" indent="-742950" algn="l">
              <a:buAutoNum type="arabicParenBoth"/>
            </a:pPr>
            <a:r>
              <a:rPr lang="en-US" altLang="ko-KR" sz="3200" dirty="0">
                <a:solidFill>
                  <a:srgbClr val="554F4D"/>
                </a:solidFill>
              </a:rPr>
              <a:t>substring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113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- String</a:t>
            </a:r>
            <a:r>
              <a:rPr lang="ko-KR" altLang="en-US" sz="3600" dirty="0">
                <a:solidFill>
                  <a:srgbClr val="554F4D"/>
                </a:solidFill>
              </a:rPr>
              <a:t> 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48986" y="1931500"/>
            <a:ext cx="1156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arenBoth"/>
            </a:pPr>
            <a:r>
              <a:rPr lang="en-US" altLang="ko-KR" sz="28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equals(s)  : </a:t>
            </a:r>
            <a:r>
              <a:rPr lang="ko-KR" altLang="en-US" sz="2400" dirty="0">
                <a:solidFill>
                  <a:srgbClr val="554F4D"/>
                </a:solidFill>
              </a:rPr>
              <a:t>문자열에</a:t>
            </a:r>
            <a:r>
              <a:rPr lang="en-US" altLang="ko-KR" sz="2400" dirty="0">
                <a:solidFill>
                  <a:srgbClr val="554F4D"/>
                </a:solidFill>
              </a:rPr>
              <a:t> s</a:t>
            </a:r>
            <a:r>
              <a:rPr lang="ko-KR" altLang="en-US" sz="2400" dirty="0">
                <a:solidFill>
                  <a:srgbClr val="554F4D"/>
                </a:solidFill>
              </a:rPr>
              <a:t>가 있는지를 </a:t>
            </a:r>
            <a:r>
              <a:rPr lang="en-US" altLang="ko-KR" sz="2400" dirty="0">
                <a:solidFill>
                  <a:srgbClr val="554F4D"/>
                </a:solidFill>
              </a:rPr>
              <a:t>True, False </a:t>
            </a:r>
            <a:r>
              <a:rPr lang="ko-KR" altLang="en-US" sz="2400" dirty="0">
                <a:solidFill>
                  <a:srgbClr val="554F4D"/>
                </a:solidFill>
              </a:rPr>
              <a:t>형태로 출력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554F4D"/>
                </a:solidFill>
              </a:rPr>
              <a:t>1. </a:t>
            </a:r>
            <a:r>
              <a:rPr lang="en-US" altLang="ko-KR" sz="2000" dirty="0" err="1">
                <a:solidFill>
                  <a:srgbClr val="554F4D"/>
                </a:solidFill>
              </a:rPr>
              <a:t>str.equals</a:t>
            </a:r>
            <a:r>
              <a:rPr lang="en-US" altLang="ko-KR" sz="2000" dirty="0">
                <a:solidFill>
                  <a:srgbClr val="554F4D"/>
                </a:solidFill>
              </a:rPr>
              <a:t>(“hello”)       	2. </a:t>
            </a:r>
            <a:r>
              <a:rPr lang="en-US" altLang="ko-KR" sz="2000" dirty="0" err="1">
                <a:solidFill>
                  <a:srgbClr val="554F4D"/>
                </a:solidFill>
              </a:rPr>
              <a:t>str.equals</a:t>
            </a:r>
            <a:r>
              <a:rPr lang="en-US" altLang="ko-KR" sz="2000" dirty="0">
                <a:solidFill>
                  <a:srgbClr val="554F4D"/>
                </a:solidFill>
              </a:rPr>
              <a:t>(“h”)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3. </a:t>
            </a:r>
            <a:r>
              <a:rPr lang="en-US" altLang="ko-KR" sz="2000" dirty="0" err="1">
                <a:solidFill>
                  <a:srgbClr val="554F4D"/>
                </a:solidFill>
              </a:rPr>
              <a:t>str.equals</a:t>
            </a:r>
            <a:r>
              <a:rPr lang="en-US" altLang="ko-KR" sz="2000" dirty="0">
                <a:solidFill>
                  <a:srgbClr val="554F4D"/>
                </a:solidFill>
              </a:rPr>
              <a:t>(“Hello</a:t>
            </a:r>
            <a:r>
              <a:rPr lang="en-US" altLang="ko-KR" sz="2000" dirty="0" smtClean="0">
                <a:solidFill>
                  <a:srgbClr val="554F4D"/>
                </a:solidFill>
              </a:rPr>
              <a:t>”)</a:t>
            </a:r>
            <a:r>
              <a:rPr lang="en-US" altLang="ko-KR" sz="2000" dirty="0" smtClean="0">
                <a:solidFill>
                  <a:srgbClr val="FF0000"/>
                </a:solidFill>
              </a:rPr>
              <a:t>//</a:t>
            </a:r>
            <a:r>
              <a:rPr lang="ko-KR" altLang="en-US" sz="2000" dirty="0" smtClean="0">
                <a:solidFill>
                  <a:srgbClr val="FF0000"/>
                </a:solidFill>
              </a:rPr>
              <a:t>대소문자 구분</a:t>
            </a:r>
            <a:r>
              <a:rPr lang="en-US" altLang="ko-KR" sz="2000" dirty="0" smtClean="0">
                <a:solidFill>
                  <a:srgbClr val="554F4D"/>
                </a:solidFill>
              </a:rPr>
              <a:t>     </a:t>
            </a:r>
            <a:r>
              <a:rPr lang="en-US" altLang="ko-KR" sz="2000" dirty="0">
                <a:solidFill>
                  <a:srgbClr val="554F4D"/>
                </a:solidFill>
              </a:rPr>
              <a:t>	4. </a:t>
            </a:r>
            <a:r>
              <a:rPr lang="en-US" altLang="ko-KR" sz="2000" dirty="0" err="1">
                <a:solidFill>
                  <a:srgbClr val="554F4D"/>
                </a:solidFill>
              </a:rPr>
              <a:t>str.equals</a:t>
            </a:r>
            <a:r>
              <a:rPr lang="en-US" altLang="ko-KR" sz="2000" dirty="0">
                <a:solidFill>
                  <a:srgbClr val="554F4D"/>
                </a:solidFill>
              </a:rPr>
              <a:t>(“hello </a:t>
            </a:r>
            <a:r>
              <a:rPr lang="en-US" altLang="ko-KR" sz="2000" dirty="0" smtClean="0">
                <a:solidFill>
                  <a:srgbClr val="554F4D"/>
                </a:solidFill>
              </a:rPr>
              <a:t>“)</a:t>
            </a:r>
            <a:r>
              <a:rPr lang="en-US" altLang="ko-KR" sz="2000" dirty="0" smtClean="0">
                <a:solidFill>
                  <a:srgbClr val="FF0000"/>
                </a:solidFill>
              </a:rPr>
              <a:t>//</a:t>
            </a:r>
            <a:r>
              <a:rPr lang="ko-KR" altLang="en-US" sz="2000" dirty="0" smtClean="0">
                <a:solidFill>
                  <a:srgbClr val="FF0000"/>
                </a:solidFill>
              </a:rPr>
              <a:t>공백 구분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l"/>
            <a:endParaRPr lang="en-US" altLang="ko-KR" sz="3200" dirty="0">
              <a:solidFill>
                <a:srgbClr val="554F4D"/>
              </a:solidFill>
            </a:endParaRPr>
          </a:p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(2)  </a:t>
            </a:r>
            <a:r>
              <a:rPr lang="en-US" altLang="ko-KR" sz="2400" dirty="0" err="1">
                <a:solidFill>
                  <a:srgbClr val="554F4D"/>
                </a:solidFill>
              </a:rPr>
              <a:t>indexOf</a:t>
            </a:r>
            <a:r>
              <a:rPr lang="en-US" altLang="ko-KR" sz="2400" dirty="0">
                <a:solidFill>
                  <a:srgbClr val="554F4D"/>
                </a:solidFill>
              </a:rPr>
              <a:t>(s) : </a:t>
            </a:r>
            <a:r>
              <a:rPr lang="ko-KR" altLang="en-US" sz="2400" dirty="0">
                <a:solidFill>
                  <a:srgbClr val="554F4D"/>
                </a:solidFill>
              </a:rPr>
              <a:t>문자열에 </a:t>
            </a:r>
            <a:r>
              <a:rPr lang="en-US" altLang="ko-KR" sz="2400" dirty="0">
                <a:solidFill>
                  <a:srgbClr val="554F4D"/>
                </a:solidFill>
              </a:rPr>
              <a:t>s</a:t>
            </a:r>
            <a:r>
              <a:rPr lang="ko-KR" altLang="en-US" sz="2400" dirty="0">
                <a:solidFill>
                  <a:srgbClr val="554F4D"/>
                </a:solidFill>
              </a:rPr>
              <a:t>가 </a:t>
            </a:r>
            <a:r>
              <a:rPr lang="ko-KR" altLang="en-US" sz="2400" dirty="0" err="1">
                <a:solidFill>
                  <a:srgbClr val="554F4D"/>
                </a:solidFill>
              </a:rPr>
              <a:t>몇번째</a:t>
            </a:r>
            <a:r>
              <a:rPr lang="ko-KR" altLang="en-US" sz="2400" dirty="0">
                <a:solidFill>
                  <a:srgbClr val="554F4D"/>
                </a:solidFill>
              </a:rPr>
              <a:t> 위치한지 </a:t>
            </a:r>
            <a:r>
              <a:rPr lang="ko-KR" altLang="en-US" sz="2400" dirty="0" smtClean="0">
                <a:solidFill>
                  <a:srgbClr val="554F4D"/>
                </a:solidFill>
              </a:rPr>
              <a:t>출력</a:t>
            </a:r>
            <a:r>
              <a:rPr lang="en-US" altLang="ko-KR" sz="2400" dirty="0" smtClean="0">
                <a:solidFill>
                  <a:srgbClr val="554F4D"/>
                </a:solidFill>
              </a:rPr>
              <a:t>//</a:t>
            </a:r>
            <a:r>
              <a:rPr lang="ko-KR" altLang="en-US" sz="2400" dirty="0" smtClean="0">
                <a:solidFill>
                  <a:srgbClr val="554F4D"/>
                </a:solidFill>
              </a:rPr>
              <a:t>배열에 못씀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554F4D"/>
                </a:solidFill>
              </a:rPr>
              <a:t>1. </a:t>
            </a:r>
            <a:r>
              <a:rPr lang="en-US" altLang="ko-KR" sz="2000" dirty="0" err="1">
                <a:solidFill>
                  <a:srgbClr val="554F4D"/>
                </a:solidFill>
              </a:rPr>
              <a:t>str.indexOf</a:t>
            </a:r>
            <a:r>
              <a:rPr lang="en-US" altLang="ko-KR" sz="2000" dirty="0">
                <a:solidFill>
                  <a:srgbClr val="554F4D"/>
                </a:solidFill>
              </a:rPr>
              <a:t>(“h”)		2. </a:t>
            </a:r>
            <a:r>
              <a:rPr lang="en-US" altLang="ko-KR" sz="2000" dirty="0" err="1">
                <a:solidFill>
                  <a:srgbClr val="554F4D"/>
                </a:solidFill>
              </a:rPr>
              <a:t>str.indexOf</a:t>
            </a:r>
            <a:r>
              <a:rPr lang="en-US" altLang="ko-KR" sz="2000" dirty="0">
                <a:solidFill>
                  <a:srgbClr val="554F4D"/>
                </a:solidFill>
              </a:rPr>
              <a:t>(“he”)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3. </a:t>
            </a:r>
            <a:r>
              <a:rPr lang="en-US" altLang="ko-KR" sz="2000" dirty="0" err="1">
                <a:solidFill>
                  <a:srgbClr val="554F4D"/>
                </a:solidFill>
              </a:rPr>
              <a:t>str.indexOf</a:t>
            </a:r>
            <a:r>
              <a:rPr lang="en-US" altLang="ko-KR" sz="2000" dirty="0">
                <a:solidFill>
                  <a:srgbClr val="554F4D"/>
                </a:solidFill>
              </a:rPr>
              <a:t>(“l”)		4. </a:t>
            </a:r>
            <a:r>
              <a:rPr lang="en-US" altLang="ko-KR" sz="2000" dirty="0" err="1">
                <a:solidFill>
                  <a:srgbClr val="554F4D"/>
                </a:solidFill>
              </a:rPr>
              <a:t>str.indexOf</a:t>
            </a:r>
            <a:r>
              <a:rPr lang="en-US" altLang="ko-KR" sz="2000" dirty="0">
                <a:solidFill>
                  <a:srgbClr val="554F4D"/>
                </a:solidFill>
              </a:rPr>
              <a:t>(“a”)</a:t>
            </a:r>
          </a:p>
          <a:p>
            <a:pPr algn="l"/>
            <a:endParaRPr lang="en-US" altLang="ko-KR" sz="2800" dirty="0">
              <a:solidFill>
                <a:srgbClr val="554F4D"/>
              </a:solidFill>
            </a:endParaRPr>
          </a:p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(3)  </a:t>
            </a:r>
            <a:r>
              <a:rPr lang="en-US" altLang="ko-KR" sz="2400" dirty="0">
                <a:solidFill>
                  <a:srgbClr val="554F4D"/>
                </a:solidFill>
              </a:rPr>
              <a:t>contains(s) : </a:t>
            </a:r>
            <a:r>
              <a:rPr lang="ko-KR" altLang="en-US" sz="2400" dirty="0">
                <a:solidFill>
                  <a:srgbClr val="554F4D"/>
                </a:solidFill>
              </a:rPr>
              <a:t>문자열에 </a:t>
            </a:r>
            <a:r>
              <a:rPr lang="en-US" altLang="ko-KR" sz="2400" dirty="0">
                <a:solidFill>
                  <a:srgbClr val="554F4D"/>
                </a:solidFill>
              </a:rPr>
              <a:t>s</a:t>
            </a:r>
            <a:r>
              <a:rPr lang="ko-KR" altLang="en-US" sz="2400" dirty="0">
                <a:solidFill>
                  <a:srgbClr val="554F4D"/>
                </a:solidFill>
              </a:rPr>
              <a:t>가 </a:t>
            </a:r>
            <a:r>
              <a:rPr lang="ko-KR" altLang="en-US" sz="2400" dirty="0" err="1">
                <a:solidFill>
                  <a:srgbClr val="554F4D"/>
                </a:solidFill>
              </a:rPr>
              <a:t>포함되어있는지를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True, False</a:t>
            </a:r>
            <a:r>
              <a:rPr lang="ko-KR" altLang="en-US" sz="2400" dirty="0">
                <a:solidFill>
                  <a:srgbClr val="554F4D"/>
                </a:solidFill>
              </a:rPr>
              <a:t>형태로 출력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554F4D"/>
                </a:solidFill>
              </a:rPr>
              <a:t>1. </a:t>
            </a:r>
            <a:r>
              <a:rPr lang="en-US" altLang="ko-KR" sz="2000" dirty="0" err="1">
                <a:solidFill>
                  <a:srgbClr val="554F4D"/>
                </a:solidFill>
              </a:rPr>
              <a:t>str.contains</a:t>
            </a:r>
            <a:r>
              <a:rPr lang="en-US" altLang="ko-KR" sz="2000" dirty="0">
                <a:solidFill>
                  <a:srgbClr val="554F4D"/>
                </a:solidFill>
              </a:rPr>
              <a:t>(h</a:t>
            </a:r>
            <a:r>
              <a:rPr lang="en-US" altLang="ko-KR" sz="2000" dirty="0" smtClean="0">
                <a:solidFill>
                  <a:srgbClr val="554F4D"/>
                </a:solidFill>
              </a:rPr>
              <a:t>)</a:t>
            </a:r>
            <a:r>
              <a:rPr lang="en-US" altLang="ko-KR" sz="2000" dirty="0" smtClean="0">
                <a:solidFill>
                  <a:srgbClr val="FF0000"/>
                </a:solidFill>
              </a:rPr>
              <a:t>//</a:t>
            </a:r>
            <a:r>
              <a:rPr lang="ko-KR" altLang="en-US" sz="2000" dirty="0" smtClean="0">
                <a:solidFill>
                  <a:srgbClr val="FF0000"/>
                </a:solidFill>
              </a:rPr>
              <a:t>에러</a:t>
            </a:r>
            <a:r>
              <a:rPr lang="en-US" altLang="ko-KR" sz="2000" dirty="0">
                <a:solidFill>
                  <a:srgbClr val="554F4D"/>
                </a:solidFill>
              </a:rPr>
              <a:t>		2. </a:t>
            </a:r>
            <a:r>
              <a:rPr lang="en-US" altLang="ko-KR" sz="2000" dirty="0" err="1">
                <a:solidFill>
                  <a:srgbClr val="554F4D"/>
                </a:solidFill>
              </a:rPr>
              <a:t>str.contains</a:t>
            </a:r>
            <a:r>
              <a:rPr lang="en-US" altLang="ko-KR" sz="2000" dirty="0">
                <a:solidFill>
                  <a:srgbClr val="554F4D"/>
                </a:solidFill>
              </a:rPr>
              <a:t>(“hello”)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3. </a:t>
            </a:r>
            <a:r>
              <a:rPr lang="en-US" altLang="ko-KR" sz="2000" dirty="0" err="1">
                <a:solidFill>
                  <a:srgbClr val="554F4D"/>
                </a:solidFill>
              </a:rPr>
              <a:t>str.contains</a:t>
            </a:r>
            <a:r>
              <a:rPr lang="en-US" altLang="ko-KR" sz="2000" dirty="0">
                <a:solidFill>
                  <a:srgbClr val="554F4D"/>
                </a:solidFill>
              </a:rPr>
              <a:t>(“o”)		4. </a:t>
            </a:r>
            <a:r>
              <a:rPr lang="en-US" altLang="ko-KR" sz="2000" dirty="0" err="1">
                <a:solidFill>
                  <a:srgbClr val="554F4D"/>
                </a:solidFill>
              </a:rPr>
              <a:t>str.contains</a:t>
            </a:r>
            <a:r>
              <a:rPr lang="en-US" altLang="ko-KR" sz="2000" dirty="0">
                <a:solidFill>
                  <a:srgbClr val="554F4D"/>
                </a:solidFill>
              </a:rPr>
              <a:t>(“a”)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1" y="1289076"/>
            <a:ext cx="54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 str = “hello”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096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- String</a:t>
            </a:r>
            <a:r>
              <a:rPr lang="ko-KR" altLang="en-US" sz="3600" dirty="0">
                <a:solidFill>
                  <a:srgbClr val="554F4D"/>
                </a:solidFill>
              </a:rPr>
              <a:t> 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48986" y="1931500"/>
            <a:ext cx="115697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(4)  </a:t>
            </a:r>
            <a:r>
              <a:rPr lang="en-US" altLang="ko-KR" sz="2400" dirty="0" err="1">
                <a:solidFill>
                  <a:srgbClr val="554F4D"/>
                </a:solidFill>
              </a:rPr>
              <a:t>charAt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en-US" altLang="ko-KR" sz="2400" dirty="0" err="1">
                <a:solidFill>
                  <a:srgbClr val="554F4D"/>
                </a:solidFill>
              </a:rPr>
              <a:t>i</a:t>
            </a:r>
            <a:r>
              <a:rPr lang="en-US" altLang="ko-KR" sz="2400" dirty="0">
                <a:solidFill>
                  <a:srgbClr val="554F4D"/>
                </a:solidFill>
              </a:rPr>
              <a:t>) : </a:t>
            </a:r>
            <a:r>
              <a:rPr lang="ko-KR" altLang="en-US" sz="2400" dirty="0">
                <a:solidFill>
                  <a:srgbClr val="554F4D"/>
                </a:solidFill>
              </a:rPr>
              <a:t>문자열에 </a:t>
            </a:r>
            <a:r>
              <a:rPr lang="en-US" altLang="ko-KR" sz="2400" dirty="0" err="1">
                <a:solidFill>
                  <a:srgbClr val="554F4D"/>
                </a:solidFill>
              </a:rPr>
              <a:t>i</a:t>
            </a:r>
            <a:r>
              <a:rPr lang="ko-KR" altLang="en-US" sz="2400" dirty="0">
                <a:solidFill>
                  <a:srgbClr val="554F4D"/>
                </a:solidFill>
              </a:rPr>
              <a:t>번째 있는 글자를 </a:t>
            </a:r>
            <a:r>
              <a:rPr lang="en-US" altLang="ko-KR" sz="2400" dirty="0">
                <a:solidFill>
                  <a:srgbClr val="554F4D"/>
                </a:solidFill>
              </a:rPr>
              <a:t>char</a:t>
            </a:r>
            <a:r>
              <a:rPr lang="ko-KR" altLang="en-US" sz="2400" dirty="0">
                <a:solidFill>
                  <a:srgbClr val="554F4D"/>
                </a:solidFill>
              </a:rPr>
              <a:t>형태로 가져옴</a:t>
            </a:r>
            <a:r>
              <a:rPr lang="en-US" altLang="ko-KR" sz="2800" dirty="0">
                <a:solidFill>
                  <a:srgbClr val="554F4D"/>
                </a:solidFill>
              </a:rPr>
              <a:t>(</a:t>
            </a:r>
            <a:r>
              <a:rPr lang="en-US" altLang="ko-KR" dirty="0">
                <a:solidFill>
                  <a:srgbClr val="554F4D"/>
                </a:solidFill>
              </a:rPr>
              <a:t>substring(</a:t>
            </a:r>
            <a:r>
              <a:rPr lang="en-US" altLang="ko-KR" dirty="0" err="1">
                <a:solidFill>
                  <a:srgbClr val="554F4D"/>
                </a:solidFill>
              </a:rPr>
              <a:t>i</a:t>
            </a:r>
            <a:r>
              <a:rPr lang="en-US" altLang="ko-KR" dirty="0">
                <a:solidFill>
                  <a:srgbClr val="554F4D"/>
                </a:solidFill>
              </a:rPr>
              <a:t>, i+1) </a:t>
            </a:r>
            <a:r>
              <a:rPr lang="ko-KR" altLang="en-US" dirty="0">
                <a:solidFill>
                  <a:srgbClr val="554F4D"/>
                </a:solidFill>
              </a:rPr>
              <a:t>느낌</a:t>
            </a:r>
            <a:r>
              <a:rPr lang="en-US" altLang="ko-KR" sz="2800" dirty="0">
                <a:solidFill>
                  <a:srgbClr val="554F4D"/>
                </a:solidFill>
              </a:rPr>
              <a:t>)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554F4D"/>
                </a:solidFill>
              </a:rPr>
              <a:t>1. </a:t>
            </a:r>
            <a:r>
              <a:rPr lang="en-US" altLang="ko-KR" sz="2000" dirty="0" err="1">
                <a:solidFill>
                  <a:srgbClr val="554F4D"/>
                </a:solidFill>
              </a:rPr>
              <a:t>str.charAt</a:t>
            </a:r>
            <a:r>
              <a:rPr lang="en-US" altLang="ko-KR" sz="2000" dirty="0">
                <a:solidFill>
                  <a:srgbClr val="554F4D"/>
                </a:solidFill>
              </a:rPr>
              <a:t>(0)       		2. </a:t>
            </a:r>
            <a:r>
              <a:rPr lang="en-US" altLang="ko-KR" sz="2000" dirty="0" err="1">
                <a:solidFill>
                  <a:srgbClr val="554F4D"/>
                </a:solidFill>
              </a:rPr>
              <a:t>str.charAt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en-US" altLang="ko-KR" sz="2000" dirty="0" err="1">
                <a:solidFill>
                  <a:srgbClr val="554F4D"/>
                </a:solidFill>
              </a:rPr>
              <a:t>str.length</a:t>
            </a:r>
            <a:r>
              <a:rPr lang="en-US" altLang="ko-KR" sz="2000" dirty="0" smtClean="0">
                <a:solidFill>
                  <a:srgbClr val="554F4D"/>
                </a:solidFill>
              </a:rPr>
              <a:t>())</a:t>
            </a:r>
            <a:r>
              <a:rPr lang="en-US" altLang="ko-KR" sz="2000" dirty="0" smtClean="0">
                <a:solidFill>
                  <a:srgbClr val="FF0000"/>
                </a:solidFill>
              </a:rPr>
              <a:t>//</a:t>
            </a:r>
            <a:r>
              <a:rPr lang="ko-KR" altLang="en-US" sz="2000" dirty="0" smtClean="0">
                <a:solidFill>
                  <a:srgbClr val="FF0000"/>
                </a:solidFill>
              </a:rPr>
              <a:t>에러 </a:t>
            </a:r>
            <a:r>
              <a:rPr lang="en-US" altLang="ko-KR" sz="2000" dirty="0" smtClean="0">
                <a:solidFill>
                  <a:srgbClr val="FF0000"/>
                </a:solidFill>
              </a:rPr>
              <a:t>- -1</a:t>
            </a:r>
            <a:r>
              <a:rPr lang="ko-KR" altLang="en-US" sz="2000" dirty="0" smtClean="0">
                <a:solidFill>
                  <a:srgbClr val="FF0000"/>
                </a:solidFill>
              </a:rPr>
              <a:t>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해줘야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3. </a:t>
            </a:r>
            <a:r>
              <a:rPr lang="en-US" altLang="ko-KR" sz="2000" dirty="0" err="1">
                <a:solidFill>
                  <a:srgbClr val="554F4D"/>
                </a:solidFill>
              </a:rPr>
              <a:t>str.charAt</a:t>
            </a:r>
            <a:r>
              <a:rPr lang="en-US" altLang="ko-KR" sz="2000" dirty="0">
                <a:solidFill>
                  <a:srgbClr val="554F4D"/>
                </a:solidFill>
              </a:rPr>
              <a:t>(6)	       		4. </a:t>
            </a:r>
            <a:r>
              <a:rPr lang="en-US" altLang="ko-KR" sz="2000" dirty="0" err="1">
                <a:solidFill>
                  <a:srgbClr val="554F4D"/>
                </a:solidFill>
              </a:rPr>
              <a:t>str.charAt</a:t>
            </a:r>
            <a:r>
              <a:rPr lang="en-US" altLang="ko-KR" sz="2000" dirty="0">
                <a:solidFill>
                  <a:srgbClr val="554F4D"/>
                </a:solidFill>
              </a:rPr>
              <a:t>(1)</a:t>
            </a:r>
            <a:endParaRPr lang="en-US" altLang="ko-KR" sz="3200" dirty="0">
              <a:solidFill>
                <a:srgbClr val="554F4D"/>
              </a:solidFill>
            </a:endParaRPr>
          </a:p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    </a:t>
            </a:r>
            <a:r>
              <a:rPr lang="en-US" altLang="ko-KR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 err="1">
                <a:solidFill>
                  <a:srgbClr val="554F4D"/>
                </a:solidFill>
              </a:rPr>
              <a:t>toCharArray</a:t>
            </a:r>
            <a:r>
              <a:rPr lang="en-US" altLang="ko-KR" sz="2400" dirty="0">
                <a:solidFill>
                  <a:srgbClr val="554F4D"/>
                </a:solidFill>
              </a:rPr>
              <a:t>() : str</a:t>
            </a:r>
            <a:r>
              <a:rPr lang="ko-KR" altLang="en-US" sz="2400" dirty="0">
                <a:solidFill>
                  <a:srgbClr val="554F4D"/>
                </a:solidFill>
              </a:rPr>
              <a:t>을 </a:t>
            </a:r>
            <a:r>
              <a:rPr lang="ko-KR" altLang="en-US" sz="2400" dirty="0" err="1">
                <a:solidFill>
                  <a:srgbClr val="554F4D"/>
                </a:solidFill>
              </a:rPr>
              <a:t>한글자씩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char</a:t>
            </a:r>
            <a:r>
              <a:rPr lang="ko-KR" altLang="en-US" sz="2400" dirty="0">
                <a:solidFill>
                  <a:srgbClr val="554F4D"/>
                </a:solidFill>
              </a:rPr>
              <a:t>배열로 만들어주는 </a:t>
            </a:r>
            <a:r>
              <a:rPr lang="ko-KR" altLang="en-US" sz="2400" dirty="0" smtClean="0">
                <a:solidFill>
                  <a:srgbClr val="554F4D"/>
                </a:solidFill>
              </a:rPr>
              <a:t>함수</a:t>
            </a:r>
            <a:endParaRPr lang="en-US" altLang="ko-KR" sz="2400" dirty="0" smtClean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(String[]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arr</a:t>
            </a:r>
            <a:r>
              <a:rPr lang="en-US" altLang="ko-KR" sz="2400" dirty="0" smtClean="0">
                <a:solidFill>
                  <a:srgbClr val="554F4D"/>
                </a:solidFill>
              </a:rPr>
              <a:t> = </a:t>
            </a:r>
            <a:r>
              <a:rPr lang="en-US" altLang="ko-KR" dirty="0" err="1" smtClean="0">
                <a:solidFill>
                  <a:srgbClr val="554F4D"/>
                </a:solidFill>
              </a:rPr>
              <a:t>str.split</a:t>
            </a:r>
            <a:r>
              <a:rPr lang="en-US" altLang="ko-KR" dirty="0">
                <a:solidFill>
                  <a:srgbClr val="554F4D"/>
                </a:solidFill>
              </a:rPr>
              <a:t>(“”)</a:t>
            </a:r>
            <a:r>
              <a:rPr lang="ko-KR" altLang="en-US" dirty="0">
                <a:solidFill>
                  <a:srgbClr val="554F4D"/>
                </a:solidFill>
              </a:rPr>
              <a:t>느낌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554F4D"/>
                </a:solidFill>
              </a:rPr>
              <a:t>ex)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char[] </a:t>
            </a:r>
            <a:r>
              <a:rPr lang="en-US" altLang="ko-KR" sz="2000" dirty="0" err="1">
                <a:solidFill>
                  <a:srgbClr val="554F4D"/>
                </a:solidFill>
              </a:rPr>
              <a:t>arr</a:t>
            </a:r>
            <a:r>
              <a:rPr lang="en-US" altLang="ko-KR" sz="2000" dirty="0">
                <a:solidFill>
                  <a:srgbClr val="554F4D"/>
                </a:solidFill>
              </a:rPr>
              <a:t> = </a:t>
            </a:r>
            <a:r>
              <a:rPr lang="en-US" altLang="ko-KR" sz="2000" dirty="0" err="1">
                <a:solidFill>
                  <a:srgbClr val="554F4D"/>
                </a:solidFill>
              </a:rPr>
              <a:t>str.toCharArray</a:t>
            </a:r>
            <a:r>
              <a:rPr lang="en-US" altLang="ko-KR" sz="2000" dirty="0">
                <a:solidFill>
                  <a:srgbClr val="554F4D"/>
                </a:solidFill>
              </a:rPr>
              <a:t>()</a:t>
            </a:r>
          </a:p>
          <a:p>
            <a:pPr algn="l"/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(5) 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</a:t>
            </a:r>
            <a:r>
              <a:rPr lang="en-US" altLang="ko-KR" sz="2400" dirty="0">
                <a:solidFill>
                  <a:srgbClr val="554F4D"/>
                </a:solidFill>
              </a:rPr>
              <a:t>(“a”, ”b”)      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</a:t>
            </a:r>
            <a:r>
              <a:rPr lang="en-US" altLang="ko-KR" sz="2400" dirty="0" err="1">
                <a:solidFill>
                  <a:srgbClr val="FF0000"/>
                </a:solidFill>
              </a:rPr>
              <a:t>All</a:t>
            </a:r>
            <a:r>
              <a:rPr lang="en-US" altLang="ko-KR" sz="2400" dirty="0">
                <a:solidFill>
                  <a:srgbClr val="554F4D"/>
                </a:solidFill>
              </a:rPr>
              <a:t>(“a”, ”b”)  	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str.replaceFirst</a:t>
            </a:r>
            <a:r>
              <a:rPr lang="en-US" altLang="ko-KR" sz="2400" dirty="0">
                <a:solidFill>
                  <a:srgbClr val="554F4D"/>
                </a:solidFill>
              </a:rPr>
              <a:t>(“a”, ”b”) 	</a:t>
            </a:r>
            <a:r>
              <a:rPr lang="en-US" altLang="ko-KR" sz="2400" dirty="0" err="1">
                <a:solidFill>
                  <a:srgbClr val="554F4D"/>
                </a:solidFill>
              </a:rPr>
              <a:t>replaceFirst</a:t>
            </a:r>
            <a:r>
              <a:rPr lang="ko-KR" altLang="en-US" sz="2400" dirty="0">
                <a:solidFill>
                  <a:srgbClr val="554F4D"/>
                </a:solidFill>
              </a:rPr>
              <a:t>는 처음에 만나는 거만 </a:t>
            </a:r>
            <a:r>
              <a:rPr lang="ko-KR" altLang="en-US" sz="2400" dirty="0" err="1">
                <a:solidFill>
                  <a:srgbClr val="554F4D"/>
                </a:solidFill>
              </a:rPr>
              <a:t>바꿔줌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replace </a:t>
            </a:r>
            <a:r>
              <a:rPr lang="ko-KR" altLang="en-US" sz="2400" dirty="0">
                <a:solidFill>
                  <a:srgbClr val="554F4D"/>
                </a:solidFill>
              </a:rPr>
              <a:t>와 </a:t>
            </a:r>
            <a:r>
              <a:rPr lang="en-US" altLang="ko-KR" sz="2400" dirty="0" err="1">
                <a:solidFill>
                  <a:srgbClr val="554F4D"/>
                </a:solidFill>
              </a:rPr>
              <a:t>replaceAll</a:t>
            </a:r>
            <a:r>
              <a:rPr lang="ko-KR" altLang="en-US" sz="2400" dirty="0">
                <a:solidFill>
                  <a:srgbClr val="554F4D"/>
                </a:solidFill>
              </a:rPr>
              <a:t>은 문자열에 있는 모든 걸 </a:t>
            </a:r>
            <a:r>
              <a:rPr lang="ko-KR" altLang="en-US" sz="2400" dirty="0" err="1">
                <a:solidFill>
                  <a:srgbClr val="554F4D"/>
                </a:solidFill>
              </a:rPr>
              <a:t>바꿔줌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en-US" altLang="ko-KR" sz="2400" dirty="0" err="1">
                <a:solidFill>
                  <a:srgbClr val="554F4D"/>
                </a:solidFill>
              </a:rPr>
              <a:t>replaceAll</a:t>
            </a:r>
            <a:r>
              <a:rPr lang="en-US" altLang="ko-KR" sz="2400" dirty="0">
                <a:solidFill>
                  <a:srgbClr val="554F4D"/>
                </a:solidFill>
              </a:rPr>
              <a:t>(“[a-z]”, “ “)  -&gt; </a:t>
            </a:r>
            <a:r>
              <a:rPr lang="ko-KR" altLang="en-US" sz="2400" dirty="0" err="1">
                <a:solidFill>
                  <a:srgbClr val="554F4D"/>
                </a:solidFill>
              </a:rPr>
              <a:t>정규식</a:t>
            </a:r>
            <a:r>
              <a:rPr lang="ko-KR" altLang="en-US" sz="2400" dirty="0">
                <a:solidFill>
                  <a:srgbClr val="554F4D"/>
                </a:solidFill>
              </a:rPr>
              <a:t> 표현이 가능함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     	1. 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</a:t>
            </a:r>
            <a:r>
              <a:rPr lang="en-US" altLang="ko-KR" sz="2400" dirty="0">
                <a:solidFill>
                  <a:srgbClr val="554F4D"/>
                </a:solidFill>
              </a:rPr>
              <a:t>(“h”, “a”)   	2. 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str.replaceAll</a:t>
            </a:r>
            <a:r>
              <a:rPr lang="en-US" altLang="ko-KR" sz="2400" dirty="0">
                <a:solidFill>
                  <a:srgbClr val="554F4D"/>
                </a:solidFill>
              </a:rPr>
              <a:t>(“[a-z]”, “1”)   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3. 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str.replaceFirst</a:t>
            </a:r>
            <a:r>
              <a:rPr lang="en-US" altLang="ko-KR" sz="2400" dirty="0">
                <a:solidFill>
                  <a:srgbClr val="554F4D"/>
                </a:solidFill>
              </a:rPr>
              <a:t>(“l”, “A”)	</a:t>
            </a:r>
            <a:endParaRPr lang="en-US" altLang="ko-KR" sz="2400" dirty="0" smtClean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</a:t>
            </a:r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>
                <a:solidFill>
                  <a:srgbClr val="554F4D"/>
                </a:solidFill>
              </a:rPr>
              <a:t>. </a:t>
            </a:r>
            <a:r>
              <a:rPr lang="en-US" altLang="ko-KR" sz="2400" dirty="0" err="1">
                <a:solidFill>
                  <a:srgbClr val="554F4D"/>
                </a:solidFill>
              </a:rPr>
              <a:t>str.replaceAll</a:t>
            </a:r>
            <a:r>
              <a:rPr lang="en-US" altLang="ko-KR" sz="2400" dirty="0">
                <a:solidFill>
                  <a:srgbClr val="554F4D"/>
                </a:solidFill>
              </a:rPr>
              <a:t>(“h”, “1”).</a:t>
            </a:r>
            <a:r>
              <a:rPr lang="en-US" altLang="ko-KR" sz="2400" dirty="0" err="1">
                <a:solidFill>
                  <a:srgbClr val="554F4D"/>
                </a:solidFill>
              </a:rPr>
              <a:t>replaceAll</a:t>
            </a:r>
            <a:r>
              <a:rPr lang="en-US" altLang="ko-KR" sz="2400" dirty="0">
                <a:solidFill>
                  <a:srgbClr val="554F4D"/>
                </a:solidFill>
              </a:rPr>
              <a:t>(“e”, “ “)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1" y="1289076"/>
            <a:ext cx="54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 str = “hello”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8929" y="147234"/>
            <a:ext cx="21275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554F4D"/>
                </a:solidFill>
              </a:rPr>
              <a:t>int</a:t>
            </a:r>
            <a:r>
              <a:rPr lang="en-US" altLang="ko-KR" sz="1000" dirty="0" smtClean="0">
                <a:solidFill>
                  <a:srgbClr val="554F4D"/>
                </a:solidFill>
              </a:rPr>
              <a:t> </a:t>
            </a:r>
            <a:r>
              <a:rPr lang="en-US" altLang="ko-KR" sz="1000" dirty="0" err="1" smtClean="0">
                <a:solidFill>
                  <a:srgbClr val="554F4D"/>
                </a:solidFill>
              </a:rPr>
              <a:t>cnt</a:t>
            </a:r>
            <a:r>
              <a:rPr lang="en-US" altLang="ko-KR" sz="1000" dirty="0" smtClean="0">
                <a:solidFill>
                  <a:srgbClr val="554F4D"/>
                </a:solidFill>
              </a:rPr>
              <a:t> = 0;</a:t>
            </a:r>
          </a:p>
          <a:p>
            <a:pPr algn="l"/>
            <a:r>
              <a:rPr lang="en-US" altLang="ko-KR" sz="1000" dirty="0" smtClean="0">
                <a:solidFill>
                  <a:srgbClr val="554F4D"/>
                </a:solidFill>
              </a:rPr>
              <a:t>while(</a:t>
            </a:r>
            <a:r>
              <a:rPr lang="en-US" altLang="ko-KR" sz="1000" dirty="0" err="1" smtClean="0">
                <a:solidFill>
                  <a:srgbClr val="554F4D"/>
                </a:solidFill>
              </a:rPr>
              <a:t>str.contains</a:t>
            </a:r>
            <a:r>
              <a:rPr lang="en-US" altLang="ko-KR" sz="1000" dirty="0" smtClean="0">
                <a:solidFill>
                  <a:srgbClr val="554F4D"/>
                </a:solidFill>
              </a:rPr>
              <a:t>(“a”){</a:t>
            </a:r>
          </a:p>
          <a:p>
            <a:pPr lvl="1"/>
            <a:r>
              <a:rPr lang="en-US" altLang="ko-KR" sz="1000" dirty="0" err="1" smtClean="0">
                <a:solidFill>
                  <a:srgbClr val="554F4D"/>
                </a:solidFill>
              </a:rPr>
              <a:t>str.replaceFirst</a:t>
            </a:r>
            <a:r>
              <a:rPr lang="en-US" altLang="ko-KR" sz="1000" dirty="0" smtClean="0">
                <a:solidFill>
                  <a:srgbClr val="554F4D"/>
                </a:solidFill>
              </a:rPr>
              <a:t>(“</a:t>
            </a:r>
            <a:r>
              <a:rPr lang="en-US" altLang="ko-KR" sz="1000" dirty="0" err="1" smtClean="0">
                <a:solidFill>
                  <a:srgbClr val="554F4D"/>
                </a:solidFill>
              </a:rPr>
              <a:t>a”,”b</a:t>
            </a:r>
            <a:r>
              <a:rPr lang="en-US" altLang="ko-KR" sz="1000" dirty="0" smtClean="0">
                <a:solidFill>
                  <a:srgbClr val="554F4D"/>
                </a:solidFill>
              </a:rPr>
              <a:t>”);</a:t>
            </a:r>
          </a:p>
          <a:p>
            <a:pPr lvl="1"/>
            <a:r>
              <a:rPr lang="en-US" altLang="ko-KR" sz="1000" dirty="0" err="1" smtClean="0">
                <a:solidFill>
                  <a:srgbClr val="554F4D"/>
                </a:solidFill>
              </a:rPr>
              <a:t>cnt</a:t>
            </a:r>
            <a:r>
              <a:rPr lang="en-US" altLang="ko-KR" sz="1000" dirty="0" smtClean="0">
                <a:solidFill>
                  <a:srgbClr val="554F4D"/>
                </a:solidFill>
              </a:rPr>
              <a:t>++;</a:t>
            </a:r>
          </a:p>
          <a:p>
            <a:pPr algn="l"/>
            <a:r>
              <a:rPr lang="en-US" altLang="ko-KR" sz="1000" dirty="0" smtClean="0">
                <a:solidFill>
                  <a:srgbClr val="554F4D"/>
                </a:solidFill>
              </a:rPr>
              <a:t>}</a:t>
            </a:r>
          </a:p>
          <a:p>
            <a:pPr algn="l"/>
            <a:r>
              <a:rPr lang="en-US" altLang="ko-KR" sz="1000" dirty="0" err="1" smtClean="0">
                <a:solidFill>
                  <a:srgbClr val="554F4D"/>
                </a:solidFill>
              </a:rPr>
              <a:t>System.out.print</a:t>
            </a:r>
            <a:r>
              <a:rPr lang="en-US" altLang="ko-KR" sz="1000" dirty="0" smtClean="0">
                <a:solidFill>
                  <a:srgbClr val="554F4D"/>
                </a:solidFill>
              </a:rPr>
              <a:t>(</a:t>
            </a:r>
            <a:r>
              <a:rPr lang="en-US" altLang="ko-KR" sz="1000" dirty="0" err="1" smtClean="0">
                <a:solidFill>
                  <a:srgbClr val="554F4D"/>
                </a:solidFill>
              </a:rPr>
              <a:t>cnt</a:t>
            </a:r>
            <a:r>
              <a:rPr lang="en-US" altLang="ko-KR" sz="1000" dirty="0" smtClean="0">
                <a:solidFill>
                  <a:srgbClr val="554F4D"/>
                </a:solidFill>
              </a:rPr>
              <a:t>);</a:t>
            </a:r>
          </a:p>
          <a:p>
            <a:pPr algn="l"/>
            <a:r>
              <a:rPr lang="ko-KR" altLang="en-US" sz="1000" dirty="0" smtClean="0">
                <a:solidFill>
                  <a:srgbClr val="554F4D"/>
                </a:solidFill>
              </a:rPr>
              <a:t>출력</a:t>
            </a:r>
            <a:r>
              <a:rPr lang="en-US" altLang="ko-KR" sz="1000" dirty="0" smtClean="0">
                <a:solidFill>
                  <a:srgbClr val="554F4D"/>
                </a:solidFill>
              </a:rPr>
              <a:t>)</a:t>
            </a:r>
            <a:r>
              <a:rPr lang="en-US" altLang="ko-KR" sz="1000" dirty="0" err="1" smtClean="0">
                <a:solidFill>
                  <a:srgbClr val="554F4D"/>
                </a:solidFill>
              </a:rPr>
              <a:t>cnt</a:t>
            </a:r>
            <a:r>
              <a:rPr lang="en-US" altLang="ko-KR" sz="1000" dirty="0" smtClean="0">
                <a:solidFill>
                  <a:srgbClr val="554F4D"/>
                </a:solidFill>
              </a:rPr>
              <a:t> = 5</a:t>
            </a:r>
          </a:p>
          <a:p>
            <a:pPr algn="l"/>
            <a:r>
              <a:rPr lang="en-US" altLang="ko-KR" sz="1000" b="1" dirty="0" smtClean="0">
                <a:solidFill>
                  <a:srgbClr val="554F4D"/>
                </a:solidFill>
              </a:rPr>
              <a:t>-replace : char</a:t>
            </a:r>
            <a:r>
              <a:rPr lang="ko-KR" altLang="en-US" sz="1000" b="1" dirty="0" smtClean="0">
                <a:solidFill>
                  <a:srgbClr val="554F4D"/>
                </a:solidFill>
              </a:rPr>
              <a:t>형</a:t>
            </a:r>
            <a:endParaRPr lang="en-US" altLang="ko-KR" sz="1000" b="1" dirty="0" smtClean="0">
              <a:solidFill>
                <a:srgbClr val="554F4D"/>
              </a:solidFill>
            </a:endParaRPr>
          </a:p>
          <a:p>
            <a:pPr algn="l"/>
            <a:r>
              <a:rPr lang="en-US" altLang="ko-KR" sz="1000" b="1" dirty="0" smtClean="0">
                <a:solidFill>
                  <a:srgbClr val="554F4D"/>
                </a:solidFill>
              </a:rPr>
              <a:t>-</a:t>
            </a:r>
            <a:r>
              <a:rPr lang="en-US" altLang="ko-KR" sz="1000" b="1" dirty="0" err="1" smtClean="0">
                <a:solidFill>
                  <a:srgbClr val="554F4D"/>
                </a:solidFill>
              </a:rPr>
              <a:t>replaceAll</a:t>
            </a:r>
            <a:r>
              <a:rPr lang="en-US" altLang="ko-KR" sz="1000" b="1" dirty="0" smtClean="0">
                <a:solidFill>
                  <a:srgbClr val="554F4D"/>
                </a:solidFill>
              </a:rPr>
              <a:t> : String</a:t>
            </a:r>
            <a:r>
              <a:rPr lang="ko-KR" altLang="en-US" sz="1000" b="1" dirty="0" smtClean="0">
                <a:solidFill>
                  <a:srgbClr val="554F4D"/>
                </a:solidFill>
              </a:rPr>
              <a:t>형</a:t>
            </a:r>
            <a:endParaRPr lang="en-US" altLang="ko-KR" sz="1000" b="1" dirty="0" smtClean="0">
              <a:solidFill>
                <a:srgbClr val="554F4D"/>
              </a:solidFill>
            </a:endParaRPr>
          </a:p>
          <a:p>
            <a:pPr algn="l"/>
            <a:r>
              <a:rPr lang="en-US" altLang="ko-KR" sz="1000" dirty="0" smtClean="0">
                <a:solidFill>
                  <a:srgbClr val="554F4D"/>
                </a:solidFill>
              </a:rPr>
              <a:t>“^[a-z,A-Z,0-9]”</a:t>
            </a:r>
            <a:endParaRPr lang="ko-KR" altLang="en-US" sz="1000" dirty="0" smtClean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95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- String</a:t>
            </a:r>
            <a:r>
              <a:rPr lang="ko-KR" altLang="en-US" sz="3600" dirty="0">
                <a:solidFill>
                  <a:srgbClr val="554F4D"/>
                </a:solidFill>
              </a:rPr>
              <a:t> 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622300" y="1108552"/>
            <a:ext cx="54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 str = “</a:t>
            </a:r>
            <a:r>
              <a:rPr lang="en-US" altLang="ko-KR" sz="3600" dirty="0" err="1">
                <a:solidFill>
                  <a:srgbClr val="554F4D"/>
                </a:solidFill>
              </a:rPr>
              <a:t>HeLlo</a:t>
            </a:r>
            <a:r>
              <a:rPr lang="en-US" altLang="ko-KR" sz="3600" dirty="0">
                <a:solidFill>
                  <a:srgbClr val="554F4D"/>
                </a:solidFill>
              </a:rPr>
              <a:t>”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03CE79-8A6A-E5BE-A1AB-EEF41EE8222C}"/>
              </a:ext>
            </a:extLst>
          </p:cNvPr>
          <p:cNvSpPr txBox="1"/>
          <p:nvPr/>
        </p:nvSpPr>
        <p:spPr>
          <a:xfrm>
            <a:off x="622300" y="1625798"/>
            <a:ext cx="11316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(6)  </a:t>
            </a:r>
            <a:r>
              <a:rPr lang="en-US" altLang="ko-KR" sz="2400" dirty="0" err="1">
                <a:solidFill>
                  <a:srgbClr val="554F4D"/>
                </a:solidFill>
              </a:rPr>
              <a:t>toUpperCase</a:t>
            </a:r>
            <a:r>
              <a:rPr lang="en-US" altLang="ko-KR" sz="2400" dirty="0">
                <a:solidFill>
                  <a:srgbClr val="554F4D"/>
                </a:solidFill>
              </a:rPr>
              <a:t>(),  </a:t>
            </a:r>
            <a:r>
              <a:rPr lang="en-US" altLang="ko-KR" sz="2400" dirty="0" err="1">
                <a:solidFill>
                  <a:srgbClr val="554F4D"/>
                </a:solidFill>
              </a:rPr>
              <a:t>toLowerCase</a:t>
            </a:r>
            <a:r>
              <a:rPr lang="en-US" altLang="ko-KR" sz="2400" dirty="0">
                <a:solidFill>
                  <a:srgbClr val="554F4D"/>
                </a:solidFill>
              </a:rPr>
              <a:t>()</a:t>
            </a:r>
          </a:p>
          <a:p>
            <a:r>
              <a:rPr lang="en-US" altLang="ko-KR" sz="36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554F4D"/>
                </a:solidFill>
              </a:rPr>
              <a:t>1.str.toUpperCase()	2. </a:t>
            </a:r>
            <a:r>
              <a:rPr lang="en-US" altLang="ko-KR" sz="2000" dirty="0" err="1">
                <a:solidFill>
                  <a:srgbClr val="554F4D"/>
                </a:solidFill>
              </a:rPr>
              <a:t>str.toLowerCase</a:t>
            </a:r>
            <a:r>
              <a:rPr lang="en-US" altLang="ko-KR" sz="2000" dirty="0">
                <a:solidFill>
                  <a:srgbClr val="554F4D"/>
                </a:solidFill>
              </a:rPr>
              <a:t>()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Ex) 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char[] </a:t>
            </a:r>
            <a:r>
              <a:rPr lang="en-US" altLang="ko-KR" sz="2000" dirty="0" err="1">
                <a:solidFill>
                  <a:srgbClr val="554F4D"/>
                </a:solidFill>
              </a:rPr>
              <a:t>arr</a:t>
            </a:r>
            <a:r>
              <a:rPr lang="en-US" altLang="ko-KR" sz="2000" dirty="0">
                <a:solidFill>
                  <a:srgbClr val="554F4D"/>
                </a:solidFill>
              </a:rPr>
              <a:t> = </a:t>
            </a:r>
            <a:r>
              <a:rPr lang="en-US" altLang="ko-KR" sz="2000" dirty="0" err="1">
                <a:solidFill>
                  <a:srgbClr val="554F4D"/>
                </a:solidFill>
              </a:rPr>
              <a:t>str.toCharArray</a:t>
            </a:r>
            <a:r>
              <a:rPr lang="en-US" altLang="ko-KR" sz="2000" dirty="0">
                <a:solidFill>
                  <a:srgbClr val="554F4D"/>
                </a:solidFill>
              </a:rPr>
              <a:t>();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String answer = “”;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For(int </a:t>
            </a:r>
            <a:r>
              <a:rPr lang="en-US" altLang="ko-KR" sz="2000" dirty="0" err="1">
                <a:solidFill>
                  <a:srgbClr val="554F4D"/>
                </a:solidFill>
              </a:rPr>
              <a:t>i</a:t>
            </a:r>
            <a:r>
              <a:rPr lang="en-US" altLang="ko-KR" sz="2000" dirty="0">
                <a:solidFill>
                  <a:srgbClr val="554F4D"/>
                </a:solidFill>
              </a:rPr>
              <a:t> = 0; </a:t>
            </a:r>
            <a:r>
              <a:rPr lang="en-US" altLang="ko-KR" sz="2000" dirty="0" err="1">
                <a:solidFill>
                  <a:srgbClr val="554F4D"/>
                </a:solidFill>
              </a:rPr>
              <a:t>i</a:t>
            </a:r>
            <a:r>
              <a:rPr lang="en-US" altLang="ko-KR" sz="2000" dirty="0">
                <a:solidFill>
                  <a:srgbClr val="554F4D"/>
                </a:solidFill>
              </a:rPr>
              <a:t>&lt; </a:t>
            </a:r>
            <a:r>
              <a:rPr lang="en-US" altLang="ko-KR" sz="2000" dirty="0" err="1">
                <a:solidFill>
                  <a:srgbClr val="554F4D"/>
                </a:solidFill>
              </a:rPr>
              <a:t>arr.length</a:t>
            </a:r>
            <a:r>
              <a:rPr lang="en-US" altLang="ko-KR" sz="2000" dirty="0">
                <a:solidFill>
                  <a:srgbClr val="554F4D"/>
                </a:solidFill>
              </a:rPr>
              <a:t>; </a:t>
            </a:r>
            <a:r>
              <a:rPr lang="en-US" altLang="ko-KR" sz="2000" dirty="0" err="1">
                <a:solidFill>
                  <a:srgbClr val="554F4D"/>
                </a:solidFill>
              </a:rPr>
              <a:t>i</a:t>
            </a:r>
            <a:r>
              <a:rPr lang="en-US" altLang="ko-KR" sz="2000" dirty="0">
                <a:solidFill>
                  <a:srgbClr val="554F4D"/>
                </a:solidFill>
              </a:rPr>
              <a:t>++){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	if(</a:t>
            </a:r>
            <a:r>
              <a:rPr lang="en-US" altLang="ko-KR" sz="2000" dirty="0" err="1">
                <a:solidFill>
                  <a:srgbClr val="554F4D"/>
                </a:solidFill>
              </a:rPr>
              <a:t>Character.isUpperCase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en-US" altLang="ko-KR" sz="2000" dirty="0" err="1">
                <a:solidFill>
                  <a:srgbClr val="554F4D"/>
                </a:solidFill>
              </a:rPr>
              <a:t>arr</a:t>
            </a:r>
            <a:r>
              <a:rPr lang="en-US" altLang="ko-KR" sz="2000" dirty="0">
                <a:solidFill>
                  <a:srgbClr val="554F4D"/>
                </a:solidFill>
              </a:rPr>
              <a:t>[</a:t>
            </a:r>
            <a:r>
              <a:rPr lang="en-US" altLang="ko-KR" sz="2000" dirty="0" err="1">
                <a:solidFill>
                  <a:srgbClr val="554F4D"/>
                </a:solidFill>
              </a:rPr>
              <a:t>i</a:t>
            </a:r>
            <a:r>
              <a:rPr lang="en-US" altLang="ko-KR" sz="2000" dirty="0">
                <a:solidFill>
                  <a:srgbClr val="554F4D"/>
                </a:solidFill>
              </a:rPr>
              <a:t>]){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		answer += </a:t>
            </a:r>
            <a:r>
              <a:rPr lang="en-US" altLang="ko-KR" sz="2000" dirty="0" err="1">
                <a:solidFill>
                  <a:srgbClr val="554F4D"/>
                </a:solidFill>
              </a:rPr>
              <a:t>String.valueOf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en-US" altLang="ko-KR" sz="2000" dirty="0" err="1">
                <a:solidFill>
                  <a:srgbClr val="554F4D"/>
                </a:solidFill>
              </a:rPr>
              <a:t>arr</a:t>
            </a:r>
            <a:r>
              <a:rPr lang="en-US" altLang="ko-KR" sz="2000" dirty="0">
                <a:solidFill>
                  <a:srgbClr val="554F4D"/>
                </a:solidFill>
              </a:rPr>
              <a:t>[</a:t>
            </a:r>
            <a:r>
              <a:rPr lang="en-US" altLang="ko-KR" sz="2000" dirty="0" err="1">
                <a:solidFill>
                  <a:srgbClr val="554F4D"/>
                </a:solidFill>
              </a:rPr>
              <a:t>i</a:t>
            </a:r>
            <a:r>
              <a:rPr lang="en-US" altLang="ko-KR" sz="2000" dirty="0">
                <a:solidFill>
                  <a:srgbClr val="554F4D"/>
                </a:solidFill>
              </a:rPr>
              <a:t>]).</a:t>
            </a:r>
            <a:r>
              <a:rPr lang="en-US" altLang="ko-KR" sz="2000" dirty="0" err="1">
                <a:solidFill>
                  <a:srgbClr val="554F4D"/>
                </a:solidFill>
              </a:rPr>
              <a:t>toLowerCase</a:t>
            </a:r>
            <a:r>
              <a:rPr lang="en-US" altLang="ko-KR" sz="2000" dirty="0">
                <a:solidFill>
                  <a:srgbClr val="554F4D"/>
                </a:solidFill>
              </a:rPr>
              <a:t>();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	} else {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		answer += (</a:t>
            </a:r>
            <a:r>
              <a:rPr lang="en-US" altLang="ko-KR" sz="2000" dirty="0" err="1">
                <a:solidFill>
                  <a:srgbClr val="554F4D"/>
                </a:solidFill>
              </a:rPr>
              <a:t>arr</a:t>
            </a:r>
            <a:r>
              <a:rPr lang="en-US" altLang="ko-KR" sz="2000" dirty="0">
                <a:solidFill>
                  <a:srgbClr val="554F4D"/>
                </a:solidFill>
              </a:rPr>
              <a:t>[</a:t>
            </a:r>
            <a:r>
              <a:rPr lang="en-US" altLang="ko-KR" sz="2000" dirty="0" err="1">
                <a:solidFill>
                  <a:srgbClr val="554F4D"/>
                </a:solidFill>
              </a:rPr>
              <a:t>i</a:t>
            </a:r>
            <a:r>
              <a:rPr lang="en-US" altLang="ko-KR" sz="2000" dirty="0">
                <a:solidFill>
                  <a:srgbClr val="554F4D"/>
                </a:solidFill>
              </a:rPr>
              <a:t>]+””).</a:t>
            </a:r>
            <a:r>
              <a:rPr lang="en-US" altLang="ko-KR" sz="2000" dirty="0" err="1">
                <a:solidFill>
                  <a:srgbClr val="554F4D"/>
                </a:solidFill>
              </a:rPr>
              <a:t>toUpperCase</a:t>
            </a:r>
            <a:r>
              <a:rPr lang="en-US" altLang="ko-KR" sz="2000" dirty="0">
                <a:solidFill>
                  <a:srgbClr val="554F4D"/>
                </a:solidFill>
              </a:rPr>
              <a:t>();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	}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}			</a:t>
            </a:r>
          </a:p>
          <a:p>
            <a:r>
              <a:rPr lang="en-US" altLang="ko-KR" sz="2000" dirty="0">
                <a:solidFill>
                  <a:srgbClr val="554F4D"/>
                </a:solidFill>
              </a:rPr>
              <a:t>			</a:t>
            </a:r>
            <a:r>
              <a:rPr lang="ko-KR" altLang="en-US" sz="2000" dirty="0">
                <a:solidFill>
                  <a:srgbClr val="554F4D"/>
                </a:solidFill>
              </a:rPr>
              <a:t>참고로 알아야 할 메서드 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			</a:t>
            </a:r>
            <a:r>
              <a:rPr lang="en-US" altLang="ko-KR" dirty="0" err="1">
                <a:solidFill>
                  <a:srgbClr val="554F4D"/>
                </a:solidFill>
              </a:rPr>
              <a:t>Character.isUpperCase</a:t>
            </a:r>
            <a:r>
              <a:rPr lang="en-US" altLang="ko-KR" dirty="0">
                <a:solidFill>
                  <a:srgbClr val="554F4D"/>
                </a:solidFill>
              </a:rPr>
              <a:t>(char)  - char</a:t>
            </a:r>
            <a:r>
              <a:rPr lang="ko-KR" altLang="en-US" dirty="0">
                <a:solidFill>
                  <a:srgbClr val="554F4D"/>
                </a:solidFill>
              </a:rPr>
              <a:t>가 대문자인지 </a:t>
            </a:r>
            <a:r>
              <a:rPr lang="en-US" altLang="ko-KR" dirty="0">
                <a:solidFill>
                  <a:srgbClr val="554F4D"/>
                </a:solidFill>
              </a:rPr>
              <a:t>True False </a:t>
            </a:r>
            <a:r>
              <a:rPr lang="ko-KR" altLang="en-US" dirty="0">
                <a:solidFill>
                  <a:srgbClr val="554F4D"/>
                </a:solidFill>
              </a:rPr>
              <a:t>형태로 출력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			</a:t>
            </a:r>
            <a:r>
              <a:rPr lang="en-US" altLang="ko-KR" dirty="0" err="1">
                <a:solidFill>
                  <a:srgbClr val="554F4D"/>
                </a:solidFill>
              </a:rPr>
              <a:t>Character.isUpperCase</a:t>
            </a:r>
            <a:r>
              <a:rPr lang="en-US" altLang="ko-KR" dirty="0">
                <a:solidFill>
                  <a:srgbClr val="554F4D"/>
                </a:solidFill>
              </a:rPr>
              <a:t>(char)  - char</a:t>
            </a:r>
            <a:r>
              <a:rPr lang="ko-KR" altLang="en-US" dirty="0">
                <a:solidFill>
                  <a:srgbClr val="554F4D"/>
                </a:solidFill>
              </a:rPr>
              <a:t>가 소문자인지 </a:t>
            </a:r>
            <a:r>
              <a:rPr lang="en-US" altLang="ko-KR" dirty="0">
                <a:solidFill>
                  <a:srgbClr val="554F4D"/>
                </a:solidFill>
              </a:rPr>
              <a:t>True False </a:t>
            </a:r>
            <a:r>
              <a:rPr lang="ko-KR" altLang="en-US" dirty="0">
                <a:solidFill>
                  <a:srgbClr val="554F4D"/>
                </a:solidFill>
              </a:rPr>
              <a:t>형태로 출력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			</a:t>
            </a:r>
            <a:r>
              <a:rPr lang="en-US" altLang="ko-KR" dirty="0" err="1">
                <a:solidFill>
                  <a:srgbClr val="554F4D"/>
                </a:solidFill>
              </a:rPr>
              <a:t>Character.isDigit</a:t>
            </a:r>
            <a:r>
              <a:rPr lang="en-US" altLang="ko-KR" dirty="0">
                <a:solidFill>
                  <a:srgbClr val="554F4D"/>
                </a:solidFill>
              </a:rPr>
              <a:t>(char)          - char</a:t>
            </a:r>
            <a:r>
              <a:rPr lang="ko-KR" altLang="en-US" dirty="0">
                <a:solidFill>
                  <a:srgbClr val="554F4D"/>
                </a:solidFill>
              </a:rPr>
              <a:t>가 </a:t>
            </a:r>
            <a:r>
              <a:rPr lang="ko-KR" altLang="en-US" dirty="0" err="1">
                <a:solidFill>
                  <a:srgbClr val="554F4D"/>
                </a:solidFill>
              </a:rPr>
              <a:t>숫</a:t>
            </a:r>
            <a:r>
              <a:rPr lang="ko-KR" altLang="en-US" dirty="0">
                <a:solidFill>
                  <a:srgbClr val="554F4D"/>
                </a:solidFill>
              </a:rPr>
              <a:t>   자인지 </a:t>
            </a:r>
            <a:r>
              <a:rPr lang="en-US" altLang="ko-KR" dirty="0">
                <a:solidFill>
                  <a:srgbClr val="554F4D"/>
                </a:solidFill>
              </a:rPr>
              <a:t>True False </a:t>
            </a:r>
            <a:r>
              <a:rPr lang="ko-KR" altLang="en-US" dirty="0">
                <a:solidFill>
                  <a:srgbClr val="554F4D"/>
                </a:solidFill>
              </a:rPr>
              <a:t>형태로 출력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37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(1) – String </a:t>
            </a:r>
            <a:r>
              <a:rPr lang="ko-KR" altLang="en-US" sz="3600" dirty="0">
                <a:solidFill>
                  <a:srgbClr val="554F4D"/>
                </a:solidFill>
              </a:rPr>
              <a:t>★ 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622300" y="1931500"/>
            <a:ext cx="11569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(7) Split()   - ()</a:t>
            </a:r>
            <a:r>
              <a:rPr lang="ko-KR" altLang="en-US" sz="2400" dirty="0">
                <a:solidFill>
                  <a:srgbClr val="554F4D"/>
                </a:solidFill>
              </a:rPr>
              <a:t>안에 있는 문자로 문자열을 잘라서 배열로 저장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1. </a:t>
            </a:r>
            <a:r>
              <a:rPr lang="en-US" altLang="ko-KR" sz="2400" dirty="0" err="1">
                <a:solidFill>
                  <a:srgbClr val="554F4D"/>
                </a:solidFill>
              </a:rPr>
              <a:t>str.split</a:t>
            </a:r>
            <a:r>
              <a:rPr lang="en-US" altLang="ko-KR" sz="2400" dirty="0">
                <a:solidFill>
                  <a:srgbClr val="554F4D"/>
                </a:solidFill>
              </a:rPr>
              <a:t>(“ ”)		2.str.split(“”)		3.str.split(“e”)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(8) Trim -  </a:t>
            </a:r>
            <a:r>
              <a:rPr lang="ko-KR" altLang="en-US" sz="2400" dirty="0">
                <a:solidFill>
                  <a:srgbClr val="554F4D"/>
                </a:solidFill>
              </a:rPr>
              <a:t>사이에 있는 </a:t>
            </a:r>
            <a:r>
              <a:rPr lang="ko-KR" altLang="en-US" sz="2400" dirty="0" err="1">
                <a:solidFill>
                  <a:srgbClr val="554F4D"/>
                </a:solidFill>
              </a:rPr>
              <a:t>공백말고</a:t>
            </a:r>
            <a:r>
              <a:rPr lang="ko-KR" altLang="en-US" sz="2400" dirty="0">
                <a:solidFill>
                  <a:srgbClr val="554F4D"/>
                </a:solidFill>
              </a:rPr>
              <a:t> 양쪽에 있는 공백 제거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	1.str.trim()	2.str.replace(“[a-z, A-Z]”, “ “).trim()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(9) substring – </a:t>
            </a:r>
            <a:r>
              <a:rPr lang="ko-KR" altLang="en-US" sz="2400" dirty="0">
                <a:solidFill>
                  <a:srgbClr val="554F4D"/>
                </a:solidFill>
              </a:rPr>
              <a:t>글자 자르기</a:t>
            </a:r>
            <a:r>
              <a:rPr lang="en-US" altLang="ko-KR" sz="2400" dirty="0">
                <a:solidFill>
                  <a:srgbClr val="554F4D"/>
                </a:solidFill>
              </a:rPr>
              <a:t>		a b c d e f g h </a:t>
            </a:r>
            <a:r>
              <a:rPr lang="en-US" altLang="ko-KR" sz="2400" dirty="0" err="1">
                <a:solidFill>
                  <a:srgbClr val="554F4D"/>
                </a:solidFill>
              </a:rPr>
              <a:t>i</a:t>
            </a:r>
            <a:r>
              <a:rPr lang="en-US" altLang="ko-KR" sz="2400" dirty="0">
                <a:solidFill>
                  <a:srgbClr val="554F4D"/>
                </a:solidFill>
              </a:rPr>
              <a:t> j k  l    m   n   o   p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String </a:t>
            </a:r>
            <a:r>
              <a:rPr lang="en-US" altLang="ko-KR" sz="2400" dirty="0" err="1">
                <a:solidFill>
                  <a:srgbClr val="554F4D"/>
                </a:solidFill>
              </a:rPr>
              <a:t>str_new</a:t>
            </a:r>
            <a:r>
              <a:rPr lang="en-US" altLang="ko-KR" sz="2400" dirty="0">
                <a:solidFill>
                  <a:srgbClr val="554F4D"/>
                </a:solidFill>
              </a:rPr>
              <a:t> = “</a:t>
            </a:r>
            <a:r>
              <a:rPr lang="en-US" altLang="ko-KR" sz="2400" dirty="0" err="1">
                <a:solidFill>
                  <a:srgbClr val="554F4D"/>
                </a:solidFill>
              </a:rPr>
              <a:t>abcdefghijklmnop</a:t>
            </a:r>
            <a:r>
              <a:rPr lang="en-US" altLang="ko-KR" sz="2400" dirty="0">
                <a:solidFill>
                  <a:srgbClr val="554F4D"/>
                </a:solidFill>
              </a:rPr>
              <a:t>”    0 1 2 3 4 5 6 7 8 9 10  11  12  13 14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1.str_new.substring(5);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2.str_new.substring(0,1);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3.str_new.substring(5, </a:t>
            </a:r>
            <a:r>
              <a:rPr lang="en-US" altLang="ko-KR" sz="2400" dirty="0" err="1">
                <a:solidFill>
                  <a:srgbClr val="554F4D"/>
                </a:solidFill>
              </a:rPr>
              <a:t>str_new.length</a:t>
            </a:r>
            <a:r>
              <a:rPr lang="en-US" altLang="ko-KR" sz="2400" dirty="0">
                <a:solidFill>
                  <a:srgbClr val="554F4D"/>
                </a:solidFill>
              </a:rPr>
              <a:t>());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4.str_new.substring(</a:t>
            </a:r>
            <a:r>
              <a:rPr lang="en-US" altLang="ko-KR" sz="2400" dirty="0" err="1">
                <a:solidFill>
                  <a:srgbClr val="554F4D"/>
                </a:solidFill>
              </a:rPr>
              <a:t>str_new.length</a:t>
            </a:r>
            <a:r>
              <a:rPr lang="en-US" altLang="ko-KR" sz="2400" dirty="0">
                <a:solidFill>
                  <a:srgbClr val="554F4D"/>
                </a:solidFill>
              </a:rPr>
              <a:t>() – 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2CC627-20A7-1554-44F3-135E5D827B07}"/>
              </a:ext>
            </a:extLst>
          </p:cNvPr>
          <p:cNvSpPr txBox="1"/>
          <p:nvPr/>
        </p:nvSpPr>
        <p:spPr>
          <a:xfrm>
            <a:off x="811411" y="1289076"/>
            <a:ext cx="947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String str = “ Mon Tue Wed   ”  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254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626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자료형</a:t>
            </a:r>
            <a:r>
              <a:rPr lang="en-US" altLang="ko-KR" sz="3600" dirty="0">
                <a:solidFill>
                  <a:srgbClr val="554F4D"/>
                </a:solidFill>
              </a:rPr>
              <a:t>(2) – </a:t>
            </a:r>
            <a:r>
              <a:rPr lang="en-US" altLang="ko-KR" sz="3600" dirty="0" err="1">
                <a:solidFill>
                  <a:srgbClr val="554F4D"/>
                </a:solidFill>
              </a:rPr>
              <a:t>StringBuffer</a:t>
            </a:r>
            <a:r>
              <a:rPr lang="en-US" altLang="ko-KR" sz="3600" dirty="0">
                <a:solidFill>
                  <a:srgbClr val="554F4D"/>
                </a:solidFill>
              </a:rPr>
              <a:t> </a:t>
            </a:r>
            <a:r>
              <a:rPr lang="ko-KR" altLang="en-US" sz="3600" dirty="0">
                <a:solidFill>
                  <a:srgbClr val="554F4D"/>
                </a:solidFill>
              </a:rPr>
              <a:t>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622300" y="1254628"/>
            <a:ext cx="11499792" cy="551047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40AE88-5879-2137-3F98-9B87C4085EE9}"/>
              </a:ext>
            </a:extLst>
          </p:cNvPr>
          <p:cNvSpPr txBox="1"/>
          <p:nvPr/>
        </p:nvSpPr>
        <p:spPr>
          <a:xfrm>
            <a:off x="722968" y="1289076"/>
            <a:ext cx="11569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StringBuffer</a:t>
            </a:r>
            <a:r>
              <a:rPr lang="en-US" altLang="ko-KR" sz="2400" dirty="0">
                <a:solidFill>
                  <a:srgbClr val="554F4D"/>
                </a:solidFill>
              </a:rPr>
              <a:t> sb = new </a:t>
            </a:r>
            <a:r>
              <a:rPr lang="en-US" altLang="ko-KR" sz="2400" dirty="0" err="1">
                <a:solidFill>
                  <a:srgbClr val="554F4D"/>
                </a:solidFill>
              </a:rPr>
              <a:t>StringBuffer</a:t>
            </a:r>
            <a:r>
              <a:rPr lang="en-US" altLang="ko-KR" sz="2400" dirty="0">
                <a:solidFill>
                  <a:srgbClr val="554F4D"/>
                </a:solidFill>
              </a:rPr>
              <a:t>();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sb.append</a:t>
            </a:r>
            <a:r>
              <a:rPr lang="en-US" altLang="ko-KR" sz="2400" dirty="0">
                <a:solidFill>
                  <a:srgbClr val="554F4D"/>
                </a:solidFill>
              </a:rPr>
              <a:t>(“h”);  </a:t>
            </a:r>
            <a:r>
              <a:rPr lang="en-US" altLang="ko-KR" sz="2400" dirty="0" err="1">
                <a:solidFill>
                  <a:srgbClr val="554F4D"/>
                </a:solidFill>
              </a:rPr>
              <a:t>sb.append</a:t>
            </a:r>
            <a:r>
              <a:rPr lang="en-US" altLang="ko-KR" sz="2400" dirty="0">
                <a:solidFill>
                  <a:srgbClr val="554F4D"/>
                </a:solidFill>
              </a:rPr>
              <a:t>(“</a:t>
            </a:r>
            <a:r>
              <a:rPr lang="en-US" altLang="ko-KR" sz="2400" dirty="0" err="1">
                <a:solidFill>
                  <a:srgbClr val="554F4D"/>
                </a:solidFill>
              </a:rPr>
              <a:t>ello</a:t>
            </a:r>
            <a:r>
              <a:rPr lang="en-US" altLang="ko-KR" sz="2400" dirty="0">
                <a:solidFill>
                  <a:srgbClr val="554F4D"/>
                </a:solidFill>
              </a:rPr>
              <a:t>”);</a:t>
            </a:r>
          </a:p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sb.insert</a:t>
            </a:r>
            <a:r>
              <a:rPr lang="en-US" altLang="ko-KR" sz="2400" dirty="0">
                <a:solidFill>
                  <a:srgbClr val="554F4D"/>
                </a:solidFill>
              </a:rPr>
              <a:t>(0, “Hoon ”);</a:t>
            </a:r>
          </a:p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sb.delete</a:t>
            </a:r>
            <a:r>
              <a:rPr lang="en-US" altLang="ko-KR" sz="2400" dirty="0">
                <a:solidFill>
                  <a:srgbClr val="554F4D"/>
                </a:solidFill>
              </a:rPr>
              <a:t>(0,2);</a:t>
            </a:r>
          </a:p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sb.substring</a:t>
            </a:r>
            <a:r>
              <a:rPr lang="en-US" altLang="ko-KR" sz="2400" dirty="0">
                <a:solidFill>
                  <a:srgbClr val="554F4D"/>
                </a:solidFill>
              </a:rPr>
              <a:t>(0,3);</a:t>
            </a:r>
          </a:p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sb.length</a:t>
            </a:r>
            <a:r>
              <a:rPr lang="en-US" altLang="ko-KR" sz="2400" dirty="0">
                <a:solidFill>
                  <a:srgbClr val="554F4D"/>
                </a:solidFill>
              </a:rPr>
              <a:t>();</a:t>
            </a:r>
          </a:p>
          <a:p>
            <a:pPr algn="l"/>
            <a:r>
              <a:rPr lang="en-US" altLang="ko-KR" sz="2400" dirty="0" err="1">
                <a:solidFill>
                  <a:srgbClr val="554F4D"/>
                </a:solidFill>
              </a:rPr>
              <a:t>sb.reverse</a:t>
            </a:r>
            <a:r>
              <a:rPr lang="en-US" altLang="ko-KR" sz="2400" dirty="0">
                <a:solidFill>
                  <a:srgbClr val="554F4D"/>
                </a:solidFill>
              </a:rPr>
              <a:t>();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String str = </a:t>
            </a:r>
            <a:r>
              <a:rPr lang="en-US" altLang="ko-KR" sz="2400" dirty="0" err="1">
                <a:solidFill>
                  <a:srgbClr val="554F4D"/>
                </a:solidFill>
              </a:rPr>
              <a:t>sb.toString</a:t>
            </a:r>
            <a:r>
              <a:rPr lang="en-US" altLang="ko-KR" sz="2400" dirty="0">
                <a:solidFill>
                  <a:srgbClr val="554F4D"/>
                </a:solidFill>
              </a:rPr>
              <a:t>()</a:t>
            </a:r>
          </a:p>
          <a:p>
            <a:pPr algn="l"/>
            <a:endParaRPr lang="ko-KR" altLang="en-US" sz="4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448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714</Words>
  <Application>Microsoft Office PowerPoint</Application>
  <PresentationFormat>와이드스크린</PresentationFormat>
  <Paragraphs>217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SF Mono</vt:lpstr>
      <vt:lpstr>이롭게 바탕체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김민지</cp:lastModifiedBy>
  <cp:revision>46</cp:revision>
  <dcterms:created xsi:type="dcterms:W3CDTF">2020-05-03T01:37:17Z</dcterms:created>
  <dcterms:modified xsi:type="dcterms:W3CDTF">2023-07-23T04:54:34Z</dcterms:modified>
</cp:coreProperties>
</file>