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46"/>
  </p:notesMasterIdLst>
  <p:sldIdLst>
    <p:sldId id="694" r:id="rId4"/>
    <p:sldId id="961" r:id="rId5"/>
    <p:sldId id="962" r:id="rId6"/>
    <p:sldId id="963" r:id="rId7"/>
    <p:sldId id="964" r:id="rId8"/>
    <p:sldId id="965" r:id="rId9"/>
    <p:sldId id="966" r:id="rId10"/>
    <p:sldId id="967" r:id="rId11"/>
    <p:sldId id="968" r:id="rId12"/>
    <p:sldId id="969" r:id="rId13"/>
    <p:sldId id="970" r:id="rId14"/>
    <p:sldId id="971" r:id="rId15"/>
    <p:sldId id="972" r:id="rId16"/>
    <p:sldId id="973" r:id="rId17"/>
    <p:sldId id="974" r:id="rId18"/>
    <p:sldId id="975" r:id="rId19"/>
    <p:sldId id="976" r:id="rId20"/>
    <p:sldId id="977" r:id="rId21"/>
    <p:sldId id="985" r:id="rId22"/>
    <p:sldId id="986" r:id="rId23"/>
    <p:sldId id="987" r:id="rId24"/>
    <p:sldId id="988" r:id="rId25"/>
    <p:sldId id="989" r:id="rId26"/>
    <p:sldId id="990" r:id="rId27"/>
    <p:sldId id="991" r:id="rId28"/>
    <p:sldId id="992" r:id="rId29"/>
    <p:sldId id="993" r:id="rId30"/>
    <p:sldId id="994" r:id="rId31"/>
    <p:sldId id="995" r:id="rId32"/>
    <p:sldId id="996" r:id="rId33"/>
    <p:sldId id="997" r:id="rId34"/>
    <p:sldId id="998" r:id="rId35"/>
    <p:sldId id="999" r:id="rId36"/>
    <p:sldId id="1000" r:id="rId37"/>
    <p:sldId id="1001" r:id="rId38"/>
    <p:sldId id="1002" r:id="rId39"/>
    <p:sldId id="1003" r:id="rId40"/>
    <p:sldId id="1004" r:id="rId41"/>
    <p:sldId id="1005" r:id="rId42"/>
    <p:sldId id="1006" r:id="rId43"/>
    <p:sldId id="1007" r:id="rId44"/>
    <p:sldId id="984" r:id="rId45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99"/>
    <a:srgbClr val="FFFF66"/>
    <a:srgbClr val="FF0000"/>
    <a:srgbClr val="4C6C46"/>
    <a:srgbClr val="003300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92" d="100"/>
          <a:sy n="92" d="100"/>
        </p:scale>
        <p:origin x="67" y="39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890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5C2CB04-5597-4AD5-82CA-2130C3BA9548}" type="slidenum"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4043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901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1F09E07-7C51-40E5-8204-574A2BB1C82B}" type="slidenum"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278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911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1B3C096-CCB4-49E5-AC4E-1F1E1F05E5E7}" type="slidenum"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744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921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E43071C-58AC-4C0B-87AE-4CB0BBBC7801}" type="slidenum"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017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695B88-5366-4F75-B2E0-39A79B7CD990}"/>
              </a:ext>
            </a:extLst>
          </p:cNvPr>
          <p:cNvSpPr txBox="1"/>
          <p:nvPr userDrawn="1"/>
        </p:nvSpPr>
        <p:spPr>
          <a:xfrm>
            <a:off x="252413" y="6544059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C5CD633-F22C-4105-8B15-A37BF05475C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A2AFD1-99B0-49AC-882E-2809CDD0E74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1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프로젝트관리를 급히 배우기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500254" y="5140837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홍필두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프로젝트 준비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프로젝트 잘하기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관리</a:t>
            </a:r>
            <a:endParaRPr lang="en-US" altLang="ko-KR" dirty="0"/>
          </a:p>
        </p:txBody>
      </p:sp>
      <p:grpSp>
        <p:nvGrpSpPr>
          <p:cNvPr id="4" name="그룹 1"/>
          <p:cNvGrpSpPr>
            <a:grpSpLocks/>
          </p:cNvGrpSpPr>
          <p:nvPr/>
        </p:nvGrpSpPr>
        <p:grpSpPr bwMode="auto">
          <a:xfrm>
            <a:off x="1149350" y="1268413"/>
            <a:ext cx="6878638" cy="4032250"/>
            <a:chOff x="3489325" y="482600"/>
            <a:chExt cx="5403850" cy="4030663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3489325" y="482600"/>
              <a:ext cx="3378498" cy="2792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tx1"/>
                  </a:solidFill>
                </a:rPr>
                <a:t>1. </a:t>
              </a:r>
              <a:r>
                <a:rPr kumimoji="0" lang="ko-KR" altLang="en-US" sz="1200" b="1" dirty="0">
                  <a:solidFill>
                    <a:schemeClr val="tx1"/>
                  </a:solidFill>
                </a:rPr>
                <a:t>프로젝트 전체활동</a:t>
              </a: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3635241" y="765064"/>
              <a:ext cx="3378497" cy="33800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kumimoji="0" lang="en-US" altLang="ko-KR" sz="1100" b="1" dirty="0" smtClean="0">
                  <a:solidFill>
                    <a:schemeClr val="tx1"/>
                  </a:solidFill>
                </a:rPr>
                <a:t>2) </a:t>
              </a:r>
              <a:r>
                <a:rPr kumimoji="0" lang="ko-KR" altLang="en-US" sz="1100" b="1" dirty="0" smtClean="0">
                  <a:solidFill>
                    <a:schemeClr val="tx1"/>
                  </a:solidFill>
                </a:rPr>
                <a:t>프로젝트 관리 활동</a:t>
              </a:r>
              <a:r>
                <a:rPr kumimoji="0" lang="en-US" altLang="ko-KR" sz="1100" b="1" dirty="0" smtClean="0">
                  <a:solidFill>
                    <a:schemeClr val="tx1"/>
                  </a:solidFill>
                </a:rPr>
                <a:t>(1)</a:t>
              </a:r>
              <a:endParaRPr kumimoji="0" lang="ko-KR" altLang="en-US" sz="11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그룹 31"/>
            <p:cNvGrpSpPr>
              <a:grpSpLocks/>
            </p:cNvGrpSpPr>
            <p:nvPr/>
          </p:nvGrpSpPr>
          <p:grpSpPr bwMode="auto">
            <a:xfrm>
              <a:off x="3851275" y="1200150"/>
              <a:ext cx="5041900" cy="514350"/>
              <a:chOff x="3851275" y="1700808"/>
              <a:chExt cx="5041900" cy="974613"/>
            </a:xfrm>
          </p:grpSpPr>
          <p:sp>
            <p:nvSpPr>
              <p:cNvPr id="18" name="모서리가 둥근 직사각형 17"/>
              <p:cNvSpPr/>
              <p:nvPr/>
            </p:nvSpPr>
            <p:spPr bwMode="auto">
              <a:xfrm>
                <a:off x="3850995" y="1700272"/>
                <a:ext cx="1007688" cy="974228"/>
              </a:xfrm>
              <a:prstGeom prst="roundRect">
                <a:avLst>
                  <a:gd name="adj" fmla="val 716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ts val="600"/>
                  </a:spcBef>
                  <a:defRPr/>
                </a:pPr>
                <a:r>
                  <a:rPr lang="ko-KR" altLang="en-US" sz="1000" b="1" dirty="0">
                    <a:latin typeface="+mn-ea"/>
                  </a:rPr>
                  <a:t>범위관리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4931017" y="1700272"/>
                <a:ext cx="3962158" cy="974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4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tIns="46800"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ko-KR" altLang="en-US" sz="1000" dirty="0">
                    <a:latin typeface="+mn-ea"/>
                  </a:rPr>
                  <a:t>프로젝트를 수행하면서 </a:t>
                </a:r>
                <a:r>
                  <a:rPr lang="ko-KR" altLang="en-US" sz="1000" dirty="0">
                    <a:solidFill>
                      <a:srgbClr val="C00000"/>
                    </a:solidFill>
                    <a:latin typeface="+mn-ea"/>
                  </a:rPr>
                  <a:t>목적물이 어느 범위까지 완료</a:t>
                </a:r>
                <a:r>
                  <a:rPr lang="ko-KR" altLang="en-US" sz="1000" dirty="0">
                    <a:latin typeface="+mn-ea"/>
                  </a:rPr>
                  <a:t>할지 정함</a:t>
                </a:r>
                <a:r>
                  <a:rPr lang="en-US" altLang="ko-KR" sz="1000" dirty="0">
                    <a:latin typeface="+mn-ea"/>
                  </a:rPr>
                  <a:t>.</a:t>
                </a:r>
                <a:endParaRPr lang="ko-KR" altLang="en-US" sz="1000" dirty="0">
                  <a:latin typeface="+mn-ea"/>
                </a:endParaRPr>
              </a:p>
            </p:txBody>
          </p:sp>
        </p:grpSp>
        <p:grpSp>
          <p:nvGrpSpPr>
            <p:cNvPr id="9" name="그룹 34"/>
            <p:cNvGrpSpPr>
              <a:grpSpLocks/>
            </p:cNvGrpSpPr>
            <p:nvPr/>
          </p:nvGrpSpPr>
          <p:grpSpPr bwMode="auto">
            <a:xfrm>
              <a:off x="3851275" y="3284538"/>
              <a:ext cx="5041900" cy="514350"/>
              <a:chOff x="3851275" y="1700808"/>
              <a:chExt cx="5041900" cy="974445"/>
            </a:xfrm>
          </p:grpSpPr>
          <p:sp>
            <p:nvSpPr>
              <p:cNvPr id="16" name="모서리가 둥근 직사각형 15"/>
              <p:cNvSpPr/>
              <p:nvPr/>
            </p:nvSpPr>
            <p:spPr bwMode="auto">
              <a:xfrm>
                <a:off x="3850995" y="1701725"/>
                <a:ext cx="1007688" cy="974061"/>
              </a:xfrm>
              <a:prstGeom prst="roundRect">
                <a:avLst>
                  <a:gd name="adj" fmla="val 716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ts val="600"/>
                  </a:spcBef>
                  <a:defRPr/>
                </a:pPr>
                <a:r>
                  <a:rPr lang="ko-KR" altLang="en-US" sz="1000" b="1" dirty="0"/>
                  <a:t>일정관리</a:t>
                </a:r>
                <a:endParaRPr lang="ko-KR" altLang="en-US" sz="1000" b="1" dirty="0">
                  <a:latin typeface="+mn-ea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 bwMode="auto">
              <a:xfrm>
                <a:off x="4931017" y="1701725"/>
                <a:ext cx="3962158" cy="97406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4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tIns="46800"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ko-KR" altLang="en-US" sz="1000" dirty="0">
                    <a:latin typeface="+mn-ea"/>
                  </a:rPr>
                  <a:t>프로젝트를 끝내야 하는 </a:t>
                </a:r>
                <a:r>
                  <a:rPr lang="ko-KR" altLang="en-US" sz="1000" dirty="0">
                    <a:solidFill>
                      <a:srgbClr val="C00000"/>
                    </a:solidFill>
                    <a:latin typeface="+mn-ea"/>
                  </a:rPr>
                  <a:t>한정된 시간</a:t>
                </a:r>
                <a:r>
                  <a:rPr lang="ko-KR" altLang="en-US" sz="1000" dirty="0">
                    <a:latin typeface="+mn-ea"/>
                  </a:rPr>
                  <a:t>을 </a:t>
                </a:r>
                <a:r>
                  <a:rPr lang="ko-KR" altLang="en-US" sz="1000" dirty="0">
                    <a:solidFill>
                      <a:srgbClr val="C00000"/>
                    </a:solidFill>
                    <a:latin typeface="+mn-ea"/>
                  </a:rPr>
                  <a:t>어떻게 효율적으로 배분하여야 되는지 계획</a:t>
                </a:r>
                <a:r>
                  <a:rPr lang="ko-KR" altLang="en-US" sz="1000" dirty="0">
                    <a:latin typeface="+mn-ea"/>
                  </a:rPr>
                  <a:t>하고 </a:t>
                </a:r>
                <a:r>
                  <a:rPr lang="ko-KR" altLang="en-US" sz="1000" dirty="0">
                    <a:solidFill>
                      <a:srgbClr val="C00000"/>
                    </a:solidFill>
                    <a:latin typeface="+mn-ea"/>
                  </a:rPr>
                  <a:t>관리</a:t>
                </a:r>
                <a:r>
                  <a:rPr lang="ko-KR" altLang="en-US" sz="1000" dirty="0">
                    <a:latin typeface="+mn-ea"/>
                  </a:rPr>
                  <a:t>함</a:t>
                </a:r>
                <a:r>
                  <a:rPr lang="en-US" altLang="ko-KR" sz="1000" dirty="0">
                    <a:latin typeface="+mn-ea"/>
                  </a:rPr>
                  <a:t>.</a:t>
                </a:r>
                <a:endParaRPr lang="ko-KR" altLang="en-US" sz="1000" dirty="0">
                  <a:latin typeface="+mn-ea"/>
                </a:endParaRPr>
              </a:p>
            </p:txBody>
          </p:sp>
        </p:grpSp>
        <p:grpSp>
          <p:nvGrpSpPr>
            <p:cNvPr id="10" name="그룹 37"/>
            <p:cNvGrpSpPr>
              <a:grpSpLocks/>
            </p:cNvGrpSpPr>
            <p:nvPr/>
          </p:nvGrpSpPr>
          <p:grpSpPr bwMode="auto">
            <a:xfrm>
              <a:off x="3851275" y="3998913"/>
              <a:ext cx="5041900" cy="514350"/>
              <a:chOff x="3851275" y="1700808"/>
              <a:chExt cx="5041900" cy="974445"/>
            </a:xfrm>
          </p:grpSpPr>
          <p:sp>
            <p:nvSpPr>
              <p:cNvPr id="14" name="모서리가 둥근 직사각형 13"/>
              <p:cNvSpPr/>
              <p:nvPr/>
            </p:nvSpPr>
            <p:spPr bwMode="auto">
              <a:xfrm>
                <a:off x="3850995" y="1701192"/>
                <a:ext cx="1007688" cy="974061"/>
              </a:xfrm>
              <a:prstGeom prst="roundRect">
                <a:avLst>
                  <a:gd name="adj" fmla="val 716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ts val="600"/>
                  </a:spcBef>
                  <a:defRPr/>
                </a:pPr>
                <a:r>
                  <a:rPr lang="ko-KR" altLang="en-US" sz="1000" b="1" dirty="0"/>
                  <a:t>원가관리</a:t>
                </a:r>
                <a:endParaRPr lang="ko-KR" altLang="en-US" sz="1000" b="1" dirty="0">
                  <a:latin typeface="+mn-ea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 bwMode="auto">
              <a:xfrm>
                <a:off x="4931017" y="1701192"/>
                <a:ext cx="3962158" cy="97406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4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tIns="46800"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ko-KR" altLang="en-US" sz="1000" dirty="0">
                    <a:latin typeface="+mn-ea"/>
                  </a:rPr>
                  <a:t>프로젝트를 </a:t>
                </a:r>
                <a:r>
                  <a:rPr lang="ko-KR" altLang="en-US" sz="1000" dirty="0">
                    <a:solidFill>
                      <a:srgbClr val="C00000"/>
                    </a:solidFill>
                    <a:latin typeface="+mn-ea"/>
                  </a:rPr>
                  <a:t>수행하기 위하여 투입되는 비용</a:t>
                </a:r>
                <a:r>
                  <a:rPr lang="en-US" altLang="ko-KR" sz="1000" dirty="0">
                    <a:solidFill>
                      <a:srgbClr val="C00000"/>
                    </a:solidFill>
                    <a:latin typeface="+mn-ea"/>
                  </a:rPr>
                  <a:t/>
                </a:r>
                <a:br>
                  <a:rPr lang="en-US" altLang="ko-KR" sz="1000" dirty="0">
                    <a:solidFill>
                      <a:srgbClr val="C00000"/>
                    </a:solidFill>
                    <a:latin typeface="+mn-ea"/>
                  </a:rPr>
                </a:br>
                <a:r>
                  <a:rPr lang="en-US" altLang="ko-KR" sz="1000" dirty="0">
                    <a:latin typeface="+mn-ea"/>
                  </a:rPr>
                  <a:t>(</a:t>
                </a:r>
                <a:r>
                  <a:rPr lang="ko-KR" altLang="en-US" sz="1000" dirty="0">
                    <a:latin typeface="+mn-ea"/>
                  </a:rPr>
                  <a:t>하드웨어</a:t>
                </a:r>
                <a:r>
                  <a:rPr lang="en-US" altLang="ko-KR" sz="1000" dirty="0">
                    <a:latin typeface="+mn-ea"/>
                  </a:rPr>
                  <a:t>, </a:t>
                </a:r>
                <a:r>
                  <a:rPr lang="ko-KR" altLang="en-US" sz="1000" dirty="0">
                    <a:latin typeface="+mn-ea"/>
                  </a:rPr>
                  <a:t>소프트웨어</a:t>
                </a:r>
                <a:r>
                  <a:rPr lang="en-US" altLang="ko-KR" sz="1000" dirty="0">
                    <a:latin typeface="+mn-ea"/>
                  </a:rPr>
                  <a:t>, </a:t>
                </a:r>
                <a:r>
                  <a:rPr lang="ko-KR" altLang="en-US" sz="1000" dirty="0">
                    <a:latin typeface="+mn-ea"/>
                  </a:rPr>
                  <a:t>인건비등</a:t>
                </a:r>
                <a:r>
                  <a:rPr lang="en-US" altLang="ko-KR" sz="1000" dirty="0">
                    <a:latin typeface="+mn-ea"/>
                  </a:rPr>
                  <a:t>)</a:t>
                </a:r>
                <a:r>
                  <a:rPr lang="ko-KR" altLang="en-US" sz="1000" dirty="0">
                    <a:latin typeface="+mn-ea"/>
                  </a:rPr>
                  <a:t>을 </a:t>
                </a:r>
                <a:r>
                  <a:rPr lang="ko-KR" altLang="en-US" sz="1000" dirty="0">
                    <a:solidFill>
                      <a:srgbClr val="C00000"/>
                    </a:solidFill>
                    <a:latin typeface="+mn-ea"/>
                  </a:rPr>
                  <a:t>관리</a:t>
                </a:r>
                <a:r>
                  <a:rPr lang="ko-KR" altLang="en-US" sz="1000" dirty="0">
                    <a:latin typeface="+mn-ea"/>
                  </a:rPr>
                  <a:t>함</a:t>
                </a:r>
                <a:r>
                  <a:rPr lang="en-US" altLang="ko-KR" sz="1000" dirty="0">
                    <a:latin typeface="+mn-ea"/>
                  </a:rPr>
                  <a:t>.</a:t>
                </a:r>
                <a:endParaRPr lang="ko-KR" altLang="en-US" sz="1000" dirty="0">
                  <a:latin typeface="+mn-ea"/>
                </a:endParaRPr>
              </a:p>
            </p:txBody>
          </p:sp>
        </p:grpSp>
        <p:grpSp>
          <p:nvGrpSpPr>
            <p:cNvPr id="11" name="그룹 1"/>
            <p:cNvGrpSpPr>
              <a:grpSpLocks/>
            </p:cNvGrpSpPr>
            <p:nvPr/>
          </p:nvGrpSpPr>
          <p:grpSpPr bwMode="auto">
            <a:xfrm>
              <a:off x="4956175" y="1755775"/>
              <a:ext cx="3937000" cy="1385888"/>
              <a:chOff x="5003800" y="1700808"/>
              <a:chExt cx="3937248" cy="1385887"/>
            </a:xfrm>
          </p:grpSpPr>
          <p:sp>
            <p:nvSpPr>
              <p:cNvPr id="12" name="직사각형 11"/>
              <p:cNvSpPr/>
              <p:nvPr/>
            </p:nvSpPr>
            <p:spPr bwMode="auto">
              <a:xfrm>
                <a:off x="5168217" y="1771716"/>
                <a:ext cx="3772831" cy="13155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noFill/>
                <a:headEnd/>
                <a:tailEnd/>
              </a:ln>
              <a:ex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90000" tIns="46800" rIns="90000" bIns="46800" anchor="ctr"/>
              <a:lstStyle/>
              <a:p>
                <a:pPr marL="347663" indent="-171450">
                  <a:spcBef>
                    <a:spcPts val="600"/>
                  </a:spcBef>
                  <a:buFont typeface="Wingdings" pitchFamily="2" charset="2"/>
                  <a:buChar char="§"/>
                  <a:defRPr/>
                </a:pPr>
                <a:r>
                  <a:rPr kumimoji="0" lang="ko-KR" altLang="en-US" sz="1000" dirty="0">
                    <a:solidFill>
                      <a:schemeClr val="tx1"/>
                    </a:solidFill>
                    <a:latin typeface="+mn-ea"/>
                  </a:rPr>
                  <a:t>본 프로젝트에서는 판매물품관련 홈페이지 개편은 포함되나 회사소개홈페이지 개편은 제외함</a:t>
                </a:r>
                <a:r>
                  <a:rPr kumimoji="0" lang="en-US" altLang="ko-KR" sz="1000" dirty="0">
                    <a:solidFill>
                      <a:schemeClr val="tx1"/>
                    </a:solidFill>
                    <a:latin typeface="+mn-ea"/>
                  </a:rPr>
                  <a:t>.</a:t>
                </a:r>
                <a:r>
                  <a:rPr kumimoji="0" lang="ko-KR" altLang="en-US" sz="10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kumimoji="0" lang="en-US" altLang="ko-KR" sz="1000" dirty="0">
                  <a:solidFill>
                    <a:schemeClr val="tx1"/>
                  </a:solidFill>
                  <a:latin typeface="+mn-ea"/>
                </a:endParaRPr>
              </a:p>
              <a:p>
                <a:pPr marL="447675" indent="-182563">
                  <a:spcBef>
                    <a:spcPts val="600"/>
                  </a:spcBef>
                  <a:buFontTx/>
                  <a:buChar char="-"/>
                  <a:defRPr/>
                </a:pPr>
                <a:r>
                  <a:rPr kumimoji="0" lang="ko-KR" altLang="en-US" sz="1000" dirty="0">
                    <a:solidFill>
                      <a:schemeClr val="tx1"/>
                    </a:solidFill>
                    <a:latin typeface="+mn-ea"/>
                  </a:rPr>
                  <a:t>프로젝트 시작 할 때 범위를 정하고 프로젝트 </a:t>
                </a:r>
                <a:r>
                  <a:rPr kumimoji="0" lang="en-US" altLang="ko-KR" sz="1000" dirty="0">
                    <a:solidFill>
                      <a:schemeClr val="tx1"/>
                    </a:solidFill>
                    <a:latin typeface="+mn-ea"/>
                  </a:rPr>
                  <a:t/>
                </a:r>
                <a:br>
                  <a:rPr kumimoji="0" lang="en-US" altLang="ko-KR" sz="1000" dirty="0">
                    <a:solidFill>
                      <a:schemeClr val="tx1"/>
                    </a:solidFill>
                    <a:latin typeface="+mn-ea"/>
                  </a:rPr>
                </a:br>
                <a:r>
                  <a:rPr kumimoji="0" lang="ko-KR" altLang="en-US" sz="1000" dirty="0">
                    <a:solidFill>
                      <a:schemeClr val="tx1"/>
                    </a:solidFill>
                    <a:latin typeface="+mn-ea"/>
                  </a:rPr>
                  <a:t>수행 시에도</a:t>
                </a:r>
                <a:r>
                  <a:rPr kumimoji="0" lang="en-US" altLang="ko-KR" sz="10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kumimoji="0" lang="ko-KR" altLang="en-US" sz="1000" dirty="0">
                    <a:solidFill>
                      <a:schemeClr val="tx1"/>
                    </a:solidFill>
                    <a:latin typeface="+mn-ea"/>
                  </a:rPr>
                  <a:t>회사소개 홈페이지 개편의 </a:t>
                </a:r>
                <a:r>
                  <a:rPr kumimoji="0" lang="en-US" altLang="ko-KR" sz="1000" dirty="0">
                    <a:solidFill>
                      <a:schemeClr val="tx1"/>
                    </a:solidFill>
                    <a:latin typeface="+mn-ea"/>
                  </a:rPr>
                  <a:t/>
                </a:r>
                <a:br>
                  <a:rPr kumimoji="0" lang="en-US" altLang="ko-KR" sz="1000" dirty="0">
                    <a:solidFill>
                      <a:schemeClr val="tx1"/>
                    </a:solidFill>
                    <a:latin typeface="+mn-ea"/>
                  </a:rPr>
                </a:br>
                <a:r>
                  <a:rPr kumimoji="0" lang="ko-KR" altLang="en-US" sz="1000" dirty="0">
                    <a:solidFill>
                      <a:schemeClr val="tx1"/>
                    </a:solidFill>
                    <a:latin typeface="+mn-ea"/>
                  </a:rPr>
                  <a:t>관련된 부분을 수행하지 않도록 관리를 해야 함</a:t>
                </a:r>
                <a:r>
                  <a:rPr kumimoji="0" lang="en-US" altLang="ko-KR" sz="1000" dirty="0">
                    <a:solidFill>
                      <a:schemeClr val="tx1"/>
                    </a:solidFill>
                    <a:latin typeface="+mn-ea"/>
                  </a:rPr>
                  <a:t>. </a:t>
                </a:r>
              </a:p>
              <a:p>
                <a:pPr marL="447675" indent="-182563">
                  <a:spcBef>
                    <a:spcPts val="600"/>
                  </a:spcBef>
                  <a:buFontTx/>
                  <a:buChar char="-"/>
                  <a:defRPr/>
                </a:pPr>
                <a:r>
                  <a:rPr kumimoji="0" lang="ko-KR" altLang="en-US" sz="1000" dirty="0">
                    <a:solidFill>
                      <a:schemeClr val="tx1"/>
                    </a:solidFill>
                    <a:latin typeface="+mn-ea"/>
                  </a:rPr>
                  <a:t>즉</a:t>
                </a:r>
                <a:r>
                  <a:rPr kumimoji="0" lang="en-US" altLang="ko-KR" sz="1000" dirty="0">
                    <a:solidFill>
                      <a:schemeClr val="tx1"/>
                    </a:solidFill>
                    <a:latin typeface="+mn-ea"/>
                  </a:rPr>
                  <a:t>,</a:t>
                </a:r>
                <a:r>
                  <a:rPr kumimoji="0" lang="ko-KR" altLang="en-US" sz="1000" dirty="0">
                    <a:solidFill>
                      <a:schemeClr val="tx1"/>
                    </a:solidFill>
                    <a:latin typeface="+mn-ea"/>
                  </a:rPr>
                  <a:t> 주어진 범위에 집중하도록 해야 함</a:t>
                </a:r>
                <a:r>
                  <a:rPr kumimoji="0" lang="en-US" altLang="ko-KR" sz="1000" dirty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kumimoji="0" lang="ko-KR" altLang="en-US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 bwMode="auto">
              <a:xfrm>
                <a:off x="5003585" y="1700307"/>
                <a:ext cx="360446" cy="36022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ts val="600"/>
                  </a:spcBef>
                  <a:defRPr/>
                </a:pPr>
                <a:r>
                  <a:rPr lang="ko-KR" altLang="en-US" sz="1200" b="1" dirty="0">
                    <a:solidFill>
                      <a:schemeClr val="bg1"/>
                    </a:solidFill>
                    <a:latin typeface="+mn-ea"/>
                  </a:rPr>
                  <a:t>예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940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프로젝트 잘하기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관리</a:t>
            </a:r>
            <a:endParaRPr lang="en-US" altLang="ko-KR" dirty="0"/>
          </a:p>
        </p:txBody>
      </p:sp>
      <p:grpSp>
        <p:nvGrpSpPr>
          <p:cNvPr id="4" name="그룹 1"/>
          <p:cNvGrpSpPr>
            <a:grpSpLocks/>
          </p:cNvGrpSpPr>
          <p:nvPr/>
        </p:nvGrpSpPr>
        <p:grpSpPr bwMode="auto">
          <a:xfrm>
            <a:off x="1149350" y="1249363"/>
            <a:ext cx="7023100" cy="4051300"/>
            <a:chOff x="3489325" y="482600"/>
            <a:chExt cx="5403850" cy="2946400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3489325" y="482600"/>
              <a:ext cx="3378628" cy="279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tx1"/>
                  </a:solidFill>
                </a:rPr>
                <a:t>1. </a:t>
              </a:r>
              <a:r>
                <a:rPr kumimoji="0" lang="ko-KR" altLang="en-US" sz="1200" b="1" dirty="0">
                  <a:solidFill>
                    <a:schemeClr val="tx1"/>
                  </a:solidFill>
                </a:rPr>
                <a:t>프로젝트 전체활동</a:t>
              </a: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3635903" y="765463"/>
              <a:ext cx="3377407" cy="33828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kumimoji="0" lang="en-US" altLang="ko-KR" sz="1100" b="1" dirty="0" smtClean="0">
                  <a:solidFill>
                    <a:schemeClr val="tx1"/>
                  </a:solidFill>
                </a:rPr>
                <a:t>2) </a:t>
              </a:r>
              <a:r>
                <a:rPr kumimoji="0" lang="ko-KR" altLang="en-US" sz="1100" b="1" dirty="0" smtClean="0">
                  <a:solidFill>
                    <a:schemeClr val="tx1"/>
                  </a:solidFill>
                </a:rPr>
                <a:t>프로젝트 관리 활동</a:t>
              </a:r>
              <a:r>
                <a:rPr kumimoji="0" lang="en-US" altLang="ko-KR" sz="1100" b="1" dirty="0" smtClean="0">
                  <a:solidFill>
                    <a:schemeClr val="tx1"/>
                  </a:solidFill>
                </a:rPr>
                <a:t>(2)</a:t>
              </a:r>
              <a:endParaRPr kumimoji="0" lang="ko-KR" altLang="en-US" sz="11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그룹 31"/>
            <p:cNvGrpSpPr>
              <a:grpSpLocks/>
            </p:cNvGrpSpPr>
            <p:nvPr/>
          </p:nvGrpSpPr>
          <p:grpSpPr bwMode="auto">
            <a:xfrm>
              <a:off x="3851275" y="1200150"/>
              <a:ext cx="5041900" cy="514350"/>
              <a:chOff x="3851275" y="1700808"/>
              <a:chExt cx="5041900" cy="974445"/>
            </a:xfrm>
          </p:grpSpPr>
          <p:sp>
            <p:nvSpPr>
              <p:cNvPr id="15" name="모서리가 둥근 직사각형 14"/>
              <p:cNvSpPr/>
              <p:nvPr/>
            </p:nvSpPr>
            <p:spPr bwMode="auto">
              <a:xfrm>
                <a:off x="3850885" y="1701902"/>
                <a:ext cx="1007726" cy="973351"/>
              </a:xfrm>
              <a:prstGeom prst="roundRect">
                <a:avLst>
                  <a:gd name="adj" fmla="val 716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ts val="600"/>
                  </a:spcBef>
                  <a:defRPr/>
                </a:pPr>
                <a:r>
                  <a:rPr lang="ko-KR" altLang="en-US" sz="1000" b="1" dirty="0">
                    <a:latin typeface="+mn-ea"/>
                  </a:rPr>
                  <a:t>조직</a:t>
                </a:r>
                <a:r>
                  <a:rPr lang="en-US" altLang="ko-KR" sz="1000" b="1" dirty="0">
                    <a:latin typeface="+mn-ea"/>
                    <a:ea typeface="나눔바른고딕"/>
                  </a:rPr>
                  <a:t> </a:t>
                </a:r>
                <a:r>
                  <a:rPr lang="ko-KR" altLang="en-US" sz="1000" b="1" dirty="0" err="1">
                    <a:latin typeface="+mn-ea"/>
                    <a:ea typeface="나눔바른고딕"/>
                  </a:rPr>
                  <a:t>ㆍ</a:t>
                </a:r>
                <a:r>
                  <a:rPr lang="en-US" altLang="ko-KR" sz="1000" b="1" dirty="0">
                    <a:latin typeface="+mn-ea"/>
                    <a:ea typeface="나눔바른고딕"/>
                  </a:rPr>
                  <a:t> </a:t>
                </a:r>
                <a:r>
                  <a:rPr lang="ko-KR" altLang="en-US" sz="1000" b="1" dirty="0">
                    <a:latin typeface="+mn-ea"/>
                  </a:rPr>
                  <a:t>인력관리</a:t>
                </a: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4930678" y="1701902"/>
                <a:ext cx="3962497" cy="9733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4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tIns="46800"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ko-KR" altLang="en-US" sz="1000" dirty="0">
                    <a:latin typeface="+mn-ea"/>
                  </a:rPr>
                  <a:t>프로젝트를 수행하는</a:t>
                </a:r>
                <a:r>
                  <a:rPr lang="ko-KR" altLang="en-US" sz="1000" dirty="0">
                    <a:solidFill>
                      <a:srgbClr val="C00000"/>
                    </a:solidFill>
                    <a:latin typeface="+mn-ea"/>
                  </a:rPr>
                  <a:t> 팀</a:t>
                </a:r>
                <a:r>
                  <a:rPr lang="en-US" altLang="ko-KR" sz="1000" dirty="0">
                    <a:solidFill>
                      <a:srgbClr val="C00000"/>
                    </a:solidFill>
                    <a:latin typeface="+mn-ea"/>
                  </a:rPr>
                  <a:t>, </a:t>
                </a:r>
                <a:r>
                  <a:rPr lang="ko-KR" altLang="en-US" sz="1000" dirty="0">
                    <a:solidFill>
                      <a:srgbClr val="C00000"/>
                    </a:solidFill>
                    <a:latin typeface="+mn-ea"/>
                  </a:rPr>
                  <a:t>부서 등 조직과 수행하는 인력</a:t>
                </a:r>
                <a:r>
                  <a:rPr lang="ko-KR" altLang="en-US" sz="1000" dirty="0">
                    <a:latin typeface="+mn-ea"/>
                  </a:rPr>
                  <a:t>에 대해 </a:t>
                </a:r>
                <a:r>
                  <a:rPr lang="ko-KR" altLang="en-US" sz="1000" dirty="0">
                    <a:solidFill>
                      <a:srgbClr val="C00000"/>
                    </a:solidFill>
                    <a:latin typeface="+mn-ea"/>
                  </a:rPr>
                  <a:t>관리</a:t>
                </a:r>
                <a:r>
                  <a:rPr lang="ko-KR" altLang="en-US" sz="1000" dirty="0">
                    <a:latin typeface="+mn-ea"/>
                  </a:rPr>
                  <a:t>함</a:t>
                </a:r>
                <a:r>
                  <a:rPr lang="en-US" altLang="ko-KR" sz="1000" dirty="0">
                    <a:latin typeface="+mn-ea"/>
                  </a:rPr>
                  <a:t>.</a:t>
                </a:r>
                <a:endParaRPr lang="ko-KR" altLang="en-US" sz="1000" dirty="0">
                  <a:latin typeface="+mn-ea"/>
                </a:endParaRPr>
              </a:p>
            </p:txBody>
          </p:sp>
        </p:grpSp>
        <p:grpSp>
          <p:nvGrpSpPr>
            <p:cNvPr id="9" name="그룹 31"/>
            <p:cNvGrpSpPr>
              <a:grpSpLocks/>
            </p:cNvGrpSpPr>
            <p:nvPr/>
          </p:nvGrpSpPr>
          <p:grpSpPr bwMode="auto">
            <a:xfrm>
              <a:off x="3851275" y="2055813"/>
              <a:ext cx="5041900" cy="514350"/>
              <a:chOff x="3851275" y="1700808"/>
              <a:chExt cx="5041900" cy="974445"/>
            </a:xfrm>
          </p:grpSpPr>
          <p:sp>
            <p:nvSpPr>
              <p:cNvPr id="13" name="모서리가 둥근 직사각형 12"/>
              <p:cNvSpPr/>
              <p:nvPr/>
            </p:nvSpPr>
            <p:spPr bwMode="auto">
              <a:xfrm>
                <a:off x="3850885" y="1701626"/>
                <a:ext cx="1007726" cy="973352"/>
              </a:xfrm>
              <a:prstGeom prst="roundRect">
                <a:avLst>
                  <a:gd name="adj" fmla="val 716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ts val="600"/>
                  </a:spcBef>
                  <a:defRPr/>
                </a:pPr>
                <a:r>
                  <a:rPr lang="ko-KR" altLang="en-US" sz="1000" b="1" dirty="0">
                    <a:latin typeface="+mn-ea"/>
                  </a:rPr>
                  <a:t>커뮤니케이션관리</a:t>
                </a:r>
              </a:p>
            </p:txBody>
          </p:sp>
          <p:sp>
            <p:nvSpPr>
              <p:cNvPr id="14" name="직사각형 13"/>
              <p:cNvSpPr/>
              <p:nvPr/>
            </p:nvSpPr>
            <p:spPr bwMode="auto">
              <a:xfrm>
                <a:off x="4930678" y="1701626"/>
                <a:ext cx="3962497" cy="97335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4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tIns="46800"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ko-KR" altLang="en-US" sz="1000" dirty="0">
                    <a:latin typeface="+mn-ea"/>
                  </a:rPr>
                  <a:t>프로젝트를 수행하는 데 있어서 </a:t>
                </a:r>
                <a:r>
                  <a:rPr lang="ko-KR" altLang="en-US" sz="1000" dirty="0">
                    <a:solidFill>
                      <a:srgbClr val="C00000"/>
                    </a:solidFill>
                    <a:latin typeface="+mn-ea"/>
                  </a:rPr>
                  <a:t>관련자들의 각종 의견을 </a:t>
                </a:r>
                <a:r>
                  <a:rPr lang="en-US" altLang="ko-KR" sz="1000" dirty="0">
                    <a:solidFill>
                      <a:srgbClr val="C00000"/>
                    </a:solidFill>
                    <a:latin typeface="+mn-ea"/>
                  </a:rPr>
                  <a:t/>
                </a:r>
                <a:br>
                  <a:rPr lang="en-US" altLang="ko-KR" sz="1000" dirty="0">
                    <a:solidFill>
                      <a:srgbClr val="C00000"/>
                    </a:solidFill>
                    <a:latin typeface="+mn-ea"/>
                  </a:rPr>
                </a:br>
                <a:r>
                  <a:rPr lang="ko-KR" altLang="en-US" sz="1000" dirty="0">
                    <a:solidFill>
                      <a:srgbClr val="C00000"/>
                    </a:solidFill>
                    <a:latin typeface="+mn-ea"/>
                  </a:rPr>
                  <a:t>서로 조정하고 서로가 같은 생각을 가지고 프로젝트를 수행하도록 하는 관리</a:t>
                </a:r>
                <a:r>
                  <a:rPr lang="ko-KR" altLang="en-US" sz="1000" dirty="0">
                    <a:latin typeface="+mn-ea"/>
                  </a:rPr>
                  <a:t>함</a:t>
                </a:r>
                <a:r>
                  <a:rPr lang="en-US" altLang="ko-KR" sz="1000" dirty="0">
                    <a:latin typeface="+mn-ea"/>
                  </a:rPr>
                  <a:t>.</a:t>
                </a:r>
                <a:endParaRPr lang="ko-KR" altLang="en-US" sz="1000" dirty="0">
                  <a:latin typeface="+mn-ea"/>
                </a:endParaRPr>
              </a:p>
            </p:txBody>
          </p:sp>
        </p:grpSp>
        <p:grpSp>
          <p:nvGrpSpPr>
            <p:cNvPr id="10" name="그룹 31"/>
            <p:cNvGrpSpPr>
              <a:grpSpLocks/>
            </p:cNvGrpSpPr>
            <p:nvPr/>
          </p:nvGrpSpPr>
          <p:grpSpPr bwMode="auto">
            <a:xfrm>
              <a:off x="3851275" y="2914650"/>
              <a:ext cx="5041900" cy="514350"/>
              <a:chOff x="3851275" y="1700808"/>
              <a:chExt cx="5041900" cy="974445"/>
            </a:xfrm>
          </p:grpSpPr>
          <p:sp>
            <p:nvSpPr>
              <p:cNvPr id="11" name="모서리가 둥근 직사각형 10"/>
              <p:cNvSpPr/>
              <p:nvPr/>
            </p:nvSpPr>
            <p:spPr bwMode="auto">
              <a:xfrm>
                <a:off x="3850885" y="1701901"/>
                <a:ext cx="1007726" cy="973352"/>
              </a:xfrm>
              <a:prstGeom prst="roundRect">
                <a:avLst>
                  <a:gd name="adj" fmla="val 716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ts val="600"/>
                  </a:spcBef>
                  <a:defRPr/>
                </a:pPr>
                <a:r>
                  <a:rPr lang="ko-KR" altLang="en-US" sz="1000" b="1" dirty="0">
                    <a:latin typeface="+mn-ea"/>
                  </a:rPr>
                  <a:t>품질관리</a:t>
                </a: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4930678" y="1701901"/>
                <a:ext cx="3962497" cy="97335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4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tIns="46800"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ko-KR" altLang="en-US" sz="1000" dirty="0">
                    <a:latin typeface="+mn-ea"/>
                  </a:rPr>
                  <a:t>프로젝트에서 목표로 하는 </a:t>
                </a:r>
                <a:r>
                  <a:rPr lang="ko-KR" altLang="en-US" sz="1000" dirty="0">
                    <a:solidFill>
                      <a:srgbClr val="C00000"/>
                    </a:solidFill>
                    <a:latin typeface="+mn-ea"/>
                  </a:rPr>
                  <a:t>최종 목적물의 일정 수준이상의 품질이 나올 수 있도록 관리</a:t>
                </a:r>
                <a:r>
                  <a:rPr lang="ko-KR" altLang="en-US" sz="1000" dirty="0">
                    <a:latin typeface="+mn-ea"/>
                  </a:rPr>
                  <a:t>함</a:t>
                </a:r>
                <a:r>
                  <a:rPr lang="en-US" altLang="ko-KR" sz="1000" dirty="0">
                    <a:latin typeface="+mn-ea"/>
                  </a:rPr>
                  <a:t>.</a:t>
                </a:r>
                <a:endParaRPr lang="ko-KR" altLang="en-US" sz="1000" dirty="0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04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프로젝트 잘하기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관리</a:t>
            </a:r>
            <a:endParaRPr lang="en-US" altLang="ko-KR" dirty="0"/>
          </a:p>
        </p:txBody>
      </p:sp>
      <p:grpSp>
        <p:nvGrpSpPr>
          <p:cNvPr id="4" name="그룹 1"/>
          <p:cNvGrpSpPr>
            <a:grpSpLocks/>
          </p:cNvGrpSpPr>
          <p:nvPr/>
        </p:nvGrpSpPr>
        <p:grpSpPr bwMode="auto">
          <a:xfrm>
            <a:off x="1116013" y="1233488"/>
            <a:ext cx="6911975" cy="4140200"/>
            <a:chOff x="3489325" y="482600"/>
            <a:chExt cx="5403850" cy="2946400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3489325" y="482600"/>
              <a:ext cx="3378337" cy="27904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tx1"/>
                  </a:solidFill>
                </a:rPr>
                <a:t>1. </a:t>
              </a:r>
              <a:r>
                <a:rPr kumimoji="0" lang="ko-KR" altLang="en-US" sz="1200" b="1" dirty="0">
                  <a:solidFill>
                    <a:schemeClr val="tx1"/>
                  </a:solidFill>
                </a:rPr>
                <a:t>프로젝트 전체활동</a:t>
              </a: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3635778" y="765039"/>
              <a:ext cx="3378337" cy="3377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kumimoji="0" lang="en-US" altLang="ko-KR" sz="1100" b="1" dirty="0" smtClean="0">
                  <a:solidFill>
                    <a:schemeClr val="tx1"/>
                  </a:solidFill>
                </a:rPr>
                <a:t>2) </a:t>
              </a:r>
              <a:r>
                <a:rPr kumimoji="0" lang="ko-KR" altLang="en-US" sz="1100" b="1" dirty="0" smtClean="0">
                  <a:solidFill>
                    <a:schemeClr val="tx1"/>
                  </a:solidFill>
                </a:rPr>
                <a:t>프로젝트 관리 활동</a:t>
              </a:r>
              <a:r>
                <a:rPr kumimoji="0" lang="en-US" altLang="ko-KR" sz="1100" b="1" dirty="0" smtClean="0">
                  <a:solidFill>
                    <a:schemeClr val="tx1"/>
                  </a:solidFill>
                </a:rPr>
                <a:t>(3)</a:t>
              </a:r>
              <a:endParaRPr kumimoji="0" lang="ko-KR" altLang="en-US" sz="11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그룹 31"/>
            <p:cNvGrpSpPr>
              <a:grpSpLocks/>
            </p:cNvGrpSpPr>
            <p:nvPr/>
          </p:nvGrpSpPr>
          <p:grpSpPr bwMode="auto">
            <a:xfrm>
              <a:off x="3851275" y="1200150"/>
              <a:ext cx="5041900" cy="514350"/>
              <a:chOff x="3851275" y="1700808"/>
              <a:chExt cx="5041900" cy="974445"/>
            </a:xfrm>
          </p:grpSpPr>
          <p:sp>
            <p:nvSpPr>
              <p:cNvPr id="15" name="모서리가 둥근 직사각형 14"/>
              <p:cNvSpPr/>
              <p:nvPr/>
            </p:nvSpPr>
            <p:spPr bwMode="auto">
              <a:xfrm>
                <a:off x="3851733" y="1700513"/>
                <a:ext cx="1007792" cy="973856"/>
              </a:xfrm>
              <a:prstGeom prst="roundRect">
                <a:avLst>
                  <a:gd name="adj" fmla="val 716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ts val="600"/>
                  </a:spcBef>
                  <a:defRPr/>
                </a:pPr>
                <a:r>
                  <a:rPr lang="ko-KR" altLang="en-US" sz="1000" b="1" dirty="0">
                    <a:latin typeface="+mn-ea"/>
                  </a:rPr>
                  <a:t>위험관리</a:t>
                </a: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4931510" y="1700513"/>
                <a:ext cx="3961665" cy="97385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4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tIns="46800"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ko-KR" altLang="en-US" sz="1000" dirty="0">
                    <a:latin typeface="+mn-ea"/>
                  </a:rPr>
                  <a:t>프로젝트를 진행하는데 있어서 프로젝트를 어렵게 하는 </a:t>
                </a:r>
                <a:r>
                  <a:rPr lang="ko-KR" altLang="en-US" sz="1000" dirty="0">
                    <a:solidFill>
                      <a:srgbClr val="C00000"/>
                    </a:solidFill>
                    <a:latin typeface="+mn-ea"/>
                  </a:rPr>
                  <a:t>위험요소들을 제거하거나 통제를 관리</a:t>
                </a:r>
                <a:r>
                  <a:rPr lang="ko-KR" altLang="en-US" sz="1000" dirty="0">
                    <a:latin typeface="+mn-ea"/>
                  </a:rPr>
                  <a:t>함</a:t>
                </a:r>
                <a:r>
                  <a:rPr lang="en-US" altLang="ko-KR" sz="1000" dirty="0">
                    <a:latin typeface="+mn-ea"/>
                  </a:rPr>
                  <a:t>.</a:t>
                </a:r>
              </a:p>
            </p:txBody>
          </p:sp>
        </p:grpSp>
        <p:grpSp>
          <p:nvGrpSpPr>
            <p:cNvPr id="9" name="그룹 31"/>
            <p:cNvGrpSpPr>
              <a:grpSpLocks/>
            </p:cNvGrpSpPr>
            <p:nvPr/>
          </p:nvGrpSpPr>
          <p:grpSpPr bwMode="auto">
            <a:xfrm>
              <a:off x="3851275" y="2055813"/>
              <a:ext cx="5041900" cy="514350"/>
              <a:chOff x="3851275" y="1700808"/>
              <a:chExt cx="5041900" cy="974445"/>
            </a:xfrm>
          </p:grpSpPr>
          <p:sp>
            <p:nvSpPr>
              <p:cNvPr id="13" name="모서리가 둥근 직사각형 12"/>
              <p:cNvSpPr/>
              <p:nvPr/>
            </p:nvSpPr>
            <p:spPr bwMode="auto">
              <a:xfrm>
                <a:off x="3851733" y="1701821"/>
                <a:ext cx="1007792" cy="973856"/>
              </a:xfrm>
              <a:prstGeom prst="roundRect">
                <a:avLst>
                  <a:gd name="adj" fmla="val 716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ts val="600"/>
                  </a:spcBef>
                  <a:defRPr/>
                </a:pPr>
                <a:r>
                  <a:rPr lang="ko-KR" altLang="en-US" sz="1000" b="1" dirty="0">
                    <a:latin typeface="+mn-ea"/>
                  </a:rPr>
                  <a:t>조달관리</a:t>
                </a:r>
              </a:p>
            </p:txBody>
          </p:sp>
          <p:sp>
            <p:nvSpPr>
              <p:cNvPr id="14" name="직사각형 13"/>
              <p:cNvSpPr/>
              <p:nvPr/>
            </p:nvSpPr>
            <p:spPr bwMode="auto">
              <a:xfrm>
                <a:off x="4931510" y="1701821"/>
                <a:ext cx="3961665" cy="97385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4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tIns="46800"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ko-KR" altLang="en-US" sz="1000" dirty="0">
                    <a:latin typeface="+mn-ea"/>
                  </a:rPr>
                  <a:t>프로젝트를 수행하는데 있어서</a:t>
                </a:r>
                <a:r>
                  <a:rPr lang="en-US" altLang="ko-KR" sz="1000" dirty="0">
                    <a:latin typeface="+mn-ea"/>
                  </a:rPr>
                  <a:t>(</a:t>
                </a:r>
                <a:r>
                  <a:rPr lang="ko-KR" altLang="en-US" sz="1000" dirty="0">
                    <a:latin typeface="+mn-ea"/>
                  </a:rPr>
                  <a:t>수시로 소프트웨어 하드웨어</a:t>
                </a:r>
                <a:r>
                  <a:rPr lang="en-US" altLang="ko-KR" sz="1000" dirty="0">
                    <a:latin typeface="+mn-ea"/>
                  </a:rPr>
                  <a:t>, </a:t>
                </a:r>
                <a:r>
                  <a:rPr lang="ko-KR" altLang="en-US" sz="1000" dirty="0">
                    <a:latin typeface="+mn-ea"/>
                  </a:rPr>
                  <a:t>인력</a:t>
                </a:r>
                <a:r>
                  <a:rPr lang="en-US" altLang="ko-KR" sz="1000" dirty="0">
                    <a:latin typeface="+mn-ea"/>
                  </a:rPr>
                  <a:t>, </a:t>
                </a:r>
                <a:r>
                  <a:rPr lang="ko-KR" altLang="en-US" sz="1000" dirty="0">
                    <a:latin typeface="+mn-ea"/>
                  </a:rPr>
                  <a:t>소모품</a:t>
                </a:r>
                <a:r>
                  <a:rPr lang="en-US" altLang="ko-KR" sz="1000" dirty="0">
                    <a:latin typeface="+mn-ea"/>
                  </a:rPr>
                  <a:t>, </a:t>
                </a:r>
                <a:r>
                  <a:rPr lang="ko-KR" altLang="en-US" sz="1000" dirty="0">
                    <a:latin typeface="+mn-ea"/>
                  </a:rPr>
                  <a:t>비품 등</a:t>
                </a:r>
                <a:r>
                  <a:rPr lang="en-US" altLang="ko-KR" sz="1000" dirty="0">
                    <a:latin typeface="+mn-ea"/>
                  </a:rPr>
                  <a:t>) </a:t>
                </a:r>
                <a:r>
                  <a:rPr lang="ko-KR" altLang="en-US" sz="1000" dirty="0">
                    <a:solidFill>
                      <a:srgbClr val="C00000"/>
                    </a:solidFill>
                    <a:latin typeface="+mn-ea"/>
                  </a:rPr>
                  <a:t>인적</a:t>
                </a:r>
                <a:r>
                  <a:rPr lang="en-US" altLang="ko-KR" sz="1000" dirty="0">
                    <a:solidFill>
                      <a:srgbClr val="C00000"/>
                    </a:solidFill>
                    <a:latin typeface="+mn-ea"/>
                  </a:rPr>
                  <a:t> · </a:t>
                </a:r>
                <a:r>
                  <a:rPr lang="ko-KR" altLang="en-US" sz="1000" dirty="0">
                    <a:solidFill>
                      <a:srgbClr val="C00000"/>
                    </a:solidFill>
                    <a:latin typeface="+mn-ea"/>
                  </a:rPr>
                  <a:t>물적 자원</a:t>
                </a:r>
                <a:r>
                  <a:rPr lang="ko-KR" altLang="en-US" sz="1000" dirty="0">
                    <a:latin typeface="+mn-ea"/>
                  </a:rPr>
                  <a:t>들이 필요한데 </a:t>
                </a:r>
                <a:br>
                  <a:rPr lang="ko-KR" altLang="en-US" sz="1000" dirty="0">
                    <a:latin typeface="+mn-ea"/>
                  </a:rPr>
                </a:br>
                <a:r>
                  <a:rPr lang="ko-KR" altLang="en-US" sz="1000" dirty="0">
                    <a:latin typeface="+mn-ea"/>
                  </a:rPr>
                  <a:t>이때 </a:t>
                </a:r>
                <a:r>
                  <a:rPr lang="ko-KR" altLang="en-US" sz="1000" dirty="0">
                    <a:solidFill>
                      <a:srgbClr val="C00000"/>
                    </a:solidFill>
                    <a:latin typeface="+mn-ea"/>
                  </a:rPr>
                  <a:t>적시 적소에 조달할 수 있도록 관리</a:t>
                </a:r>
                <a:r>
                  <a:rPr lang="ko-KR" altLang="en-US" sz="1000" dirty="0">
                    <a:latin typeface="+mn-ea"/>
                  </a:rPr>
                  <a:t>함</a:t>
                </a:r>
                <a:r>
                  <a:rPr lang="en-US" altLang="ko-KR" sz="1000" dirty="0">
                    <a:latin typeface="+mn-ea"/>
                  </a:rPr>
                  <a:t>.</a:t>
                </a:r>
              </a:p>
            </p:txBody>
          </p:sp>
        </p:grpSp>
        <p:grpSp>
          <p:nvGrpSpPr>
            <p:cNvPr id="10" name="그룹 31"/>
            <p:cNvGrpSpPr>
              <a:grpSpLocks/>
            </p:cNvGrpSpPr>
            <p:nvPr/>
          </p:nvGrpSpPr>
          <p:grpSpPr bwMode="auto">
            <a:xfrm>
              <a:off x="3851275" y="2914650"/>
              <a:ext cx="5041900" cy="514350"/>
              <a:chOff x="3851275" y="1700808"/>
              <a:chExt cx="5041900" cy="974445"/>
            </a:xfrm>
          </p:grpSpPr>
          <p:sp>
            <p:nvSpPr>
              <p:cNvPr id="11" name="모서리가 둥근 직사각형 10"/>
              <p:cNvSpPr/>
              <p:nvPr/>
            </p:nvSpPr>
            <p:spPr bwMode="auto">
              <a:xfrm>
                <a:off x="3851733" y="1701397"/>
                <a:ext cx="1007792" cy="973856"/>
              </a:xfrm>
              <a:prstGeom prst="roundRect">
                <a:avLst>
                  <a:gd name="adj" fmla="val 716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ts val="600"/>
                  </a:spcBef>
                  <a:defRPr/>
                </a:pPr>
                <a:r>
                  <a:rPr lang="ko-KR" altLang="en-US" sz="1000" b="1" dirty="0">
                    <a:latin typeface="+mn-ea"/>
                  </a:rPr>
                  <a:t>통합관리</a:t>
                </a: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4931510" y="1701397"/>
                <a:ext cx="3961665" cy="97385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4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tIns="46800"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ko-KR" altLang="en-US" sz="1000" dirty="0">
                    <a:latin typeface="+mn-ea"/>
                  </a:rPr>
                  <a:t>관리 활동들은 별도로 수행되는 것이 아니라 관리들을 각각을 통제하고 서로 유익하게 진행될 수 있도록 </a:t>
                </a:r>
                <a:r>
                  <a:rPr lang="ko-KR" altLang="en-US" sz="1000" dirty="0">
                    <a:solidFill>
                      <a:srgbClr val="C00000"/>
                    </a:solidFill>
                    <a:latin typeface="+mn-ea"/>
                  </a:rPr>
                  <a:t>전체적인 관점에서 통합적으로 관리</a:t>
                </a:r>
                <a:r>
                  <a:rPr lang="ko-KR" altLang="en-US" sz="1000" dirty="0">
                    <a:latin typeface="+mn-ea"/>
                  </a:rPr>
                  <a:t>가 필요함</a:t>
                </a:r>
                <a:r>
                  <a:rPr lang="en-US" altLang="ko-KR" sz="1000" dirty="0">
                    <a:latin typeface="+mn-ea"/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84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03947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프로젝트 계획 </a:t>
            </a:r>
            <a:r>
              <a:rPr lang="en-US" altLang="ko-KR" sz="1800" dirty="0" smtClean="0"/>
              <a:t>–</a:t>
            </a:r>
            <a:r>
              <a:rPr lang="ko-KR" altLang="en-US" sz="1800" dirty="0" smtClean="0"/>
              <a:t>계획서 작성</a:t>
            </a:r>
            <a:endParaRPr lang="en-US" altLang="ko-KR" dirty="0"/>
          </a:p>
        </p:txBody>
      </p:sp>
      <p:grpSp>
        <p:nvGrpSpPr>
          <p:cNvPr id="4" name="그룹 1"/>
          <p:cNvGrpSpPr>
            <a:grpSpLocks/>
          </p:cNvGrpSpPr>
          <p:nvPr/>
        </p:nvGrpSpPr>
        <p:grpSpPr bwMode="auto">
          <a:xfrm>
            <a:off x="1041400" y="1231900"/>
            <a:ext cx="7283450" cy="4779963"/>
            <a:chOff x="3489325" y="482600"/>
            <a:chExt cx="5410200" cy="4779963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3489325" y="482600"/>
              <a:ext cx="3378427" cy="279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tx1"/>
                  </a:solidFill>
                </a:rPr>
                <a:t>1. </a:t>
              </a:r>
              <a:r>
                <a:rPr kumimoji="0" lang="ko-KR" altLang="en-US" sz="1200" b="1" dirty="0">
                  <a:solidFill>
                    <a:schemeClr val="tx1"/>
                  </a:solidFill>
                </a:rPr>
                <a:t>프로젝트 </a:t>
              </a:r>
              <a:r>
                <a:rPr kumimoji="0" lang="ko-KR" altLang="en-US" sz="1200" b="1" dirty="0" smtClean="0">
                  <a:solidFill>
                    <a:schemeClr val="tx1"/>
                  </a:solidFill>
                </a:rPr>
                <a:t>계획</a:t>
              </a:r>
              <a:endParaRPr kumimoji="0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3635547" y="765175"/>
              <a:ext cx="3378427" cy="33813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kumimoji="0" lang="en-US" altLang="ko-KR" sz="1100" b="1" dirty="0" smtClean="0">
                  <a:solidFill>
                    <a:schemeClr val="tx1"/>
                  </a:solidFill>
                </a:rPr>
                <a:t>1) </a:t>
              </a:r>
              <a:r>
                <a:rPr kumimoji="0" lang="ko-KR" altLang="en-US" sz="1100" b="1" dirty="0" smtClean="0">
                  <a:solidFill>
                    <a:schemeClr val="tx1"/>
                  </a:solidFill>
                </a:rPr>
                <a:t>프로젝트 계획서</a:t>
              </a:r>
              <a:endParaRPr kumimoji="0"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4325383" y="1630363"/>
              <a:ext cx="4574142" cy="3441700"/>
            </a:xfrm>
            <a:prstGeom prst="homePlate">
              <a:avLst>
                <a:gd name="adj" fmla="val 0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0000" tIns="46800" rIns="90000" bIns="46800" anchor="ctr"/>
            <a:lstStyle/>
            <a:p>
              <a:pPr algn="ctr">
                <a:defRPr/>
              </a:pPr>
              <a:endParaRPr kumimoji="0" lang="ko-KR" altLang="en-US" sz="100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 bwMode="auto">
            <a:xfrm>
              <a:off x="5580059" y="4916488"/>
              <a:ext cx="2116676" cy="346075"/>
            </a:xfrm>
            <a:prstGeom prst="roundRect">
              <a:avLst>
                <a:gd name="adj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90000" tIns="46800" rIns="90000" bIns="46800" anchor="ctr"/>
            <a:lstStyle/>
            <a:p>
              <a:pPr algn="ctr">
                <a:defRPr/>
              </a:pPr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계획서 목차</a:t>
              </a:r>
              <a:endParaRPr lang="en-US" altLang="ko-KR" sz="1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" name="직사각형 9"/>
            <p:cNvSpPr>
              <a:spLocks noChangeArrowheads="1"/>
            </p:cNvSpPr>
            <p:nvPr/>
          </p:nvSpPr>
          <p:spPr bwMode="auto">
            <a:xfrm>
              <a:off x="4427973" y="1704975"/>
              <a:ext cx="1310099" cy="309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ts val="600"/>
                </a:spcBef>
                <a:defRPr/>
              </a:pPr>
              <a:r>
                <a:rPr lang="en-US" altLang="ko-KR" sz="1000" dirty="0">
                  <a:latin typeface="+mn-ea"/>
                  <a:ea typeface="+mn-ea"/>
                </a:rPr>
                <a:t>1. </a:t>
              </a:r>
              <a:r>
                <a:rPr lang="ko-KR" altLang="en-US" sz="1000" dirty="0">
                  <a:latin typeface="+mn-ea"/>
                  <a:ea typeface="+mn-ea"/>
                </a:rPr>
                <a:t>개요 </a:t>
              </a:r>
              <a:endParaRPr lang="en-US" altLang="ko-KR" sz="1000" dirty="0">
                <a:latin typeface="+mn-ea"/>
                <a:ea typeface="+mn-ea"/>
              </a:endParaRPr>
            </a:p>
            <a:p>
              <a:pPr indent="180975" eaLnBrk="1" hangingPunct="1">
                <a:spcBef>
                  <a:spcPts val="600"/>
                </a:spcBef>
                <a:defRPr/>
              </a:pPr>
              <a:r>
                <a:rPr lang="en-US" altLang="ko-KR" sz="1000" dirty="0">
                  <a:latin typeface="+mn-ea"/>
                  <a:ea typeface="+mn-ea"/>
                </a:rPr>
                <a:t>1.1 </a:t>
              </a:r>
              <a:r>
                <a:rPr lang="ko-KR" altLang="en-US" sz="1000" dirty="0">
                  <a:latin typeface="+mn-ea"/>
                  <a:ea typeface="+mn-ea"/>
                </a:rPr>
                <a:t>프로젝트 개요</a:t>
              </a:r>
              <a:endParaRPr lang="en-US" altLang="ko-KR" sz="1000" dirty="0">
                <a:latin typeface="+mn-ea"/>
                <a:ea typeface="+mn-ea"/>
              </a:endParaRPr>
            </a:p>
            <a:p>
              <a:pPr indent="180975" eaLnBrk="1" hangingPunct="1">
                <a:spcBef>
                  <a:spcPts val="600"/>
                </a:spcBef>
                <a:defRPr/>
              </a:pPr>
              <a:r>
                <a:rPr lang="en-US" altLang="ko-KR" sz="1000" dirty="0">
                  <a:latin typeface="+mn-ea"/>
                  <a:ea typeface="+mn-ea"/>
                </a:rPr>
                <a:t>1.2 </a:t>
              </a:r>
              <a:r>
                <a:rPr lang="ko-KR" altLang="en-US" sz="1000" dirty="0">
                  <a:latin typeface="+mn-ea"/>
                  <a:ea typeface="+mn-ea"/>
                </a:rPr>
                <a:t>프로젝트의 산출물</a:t>
              </a:r>
              <a:endParaRPr lang="en-US" altLang="ko-KR" sz="1000" dirty="0">
                <a:latin typeface="+mn-ea"/>
                <a:ea typeface="+mn-ea"/>
              </a:endParaRPr>
            </a:p>
            <a:p>
              <a:pPr indent="180975" eaLnBrk="1" hangingPunct="1">
                <a:spcBef>
                  <a:spcPts val="600"/>
                </a:spcBef>
                <a:defRPr/>
              </a:pPr>
              <a:r>
                <a:rPr lang="en-US" altLang="ko-KR" sz="1000" dirty="0">
                  <a:latin typeface="+mn-ea"/>
                  <a:ea typeface="+mn-ea"/>
                </a:rPr>
                <a:t>1.3 </a:t>
              </a:r>
              <a:r>
                <a:rPr lang="ko-KR" altLang="en-US" sz="1000" dirty="0">
                  <a:latin typeface="+mn-ea"/>
                  <a:ea typeface="+mn-ea"/>
                </a:rPr>
                <a:t>정의</a:t>
              </a:r>
              <a:r>
                <a:rPr lang="en-US" altLang="ko-KR" sz="1000" dirty="0">
                  <a:latin typeface="+mn-ea"/>
                  <a:ea typeface="+mn-ea"/>
                </a:rPr>
                <a:t>, </a:t>
              </a:r>
              <a:r>
                <a:rPr lang="ko-KR" altLang="en-US" sz="1000" dirty="0">
                  <a:latin typeface="+mn-ea"/>
                  <a:ea typeface="+mn-ea"/>
                </a:rPr>
                <a:t>약어</a:t>
              </a:r>
              <a:endParaRPr lang="en-US" altLang="ko-KR" sz="1000" dirty="0">
                <a:latin typeface="+mn-ea"/>
                <a:ea typeface="+mn-ea"/>
              </a:endParaRPr>
            </a:p>
            <a:p>
              <a:pPr eaLnBrk="1" hangingPunct="1">
                <a:spcBef>
                  <a:spcPts val="0"/>
                </a:spcBef>
                <a:defRPr/>
              </a:pPr>
              <a:endParaRPr lang="en-US" altLang="ko-KR" sz="1000" dirty="0">
                <a:latin typeface="+mn-ea"/>
                <a:ea typeface="+mn-ea"/>
              </a:endParaRPr>
            </a:p>
            <a:p>
              <a:pPr eaLnBrk="1" hangingPunct="1">
                <a:spcBef>
                  <a:spcPts val="600"/>
                </a:spcBef>
                <a:defRPr/>
              </a:pPr>
              <a:r>
                <a:rPr lang="en-US" altLang="ko-KR" sz="1000" dirty="0">
                  <a:latin typeface="+mn-ea"/>
                  <a:ea typeface="+mn-ea"/>
                </a:rPr>
                <a:t>2. </a:t>
              </a:r>
              <a:r>
                <a:rPr lang="ko-KR" altLang="en-US" sz="1000" dirty="0">
                  <a:latin typeface="+mn-ea"/>
                  <a:ea typeface="+mn-ea"/>
                </a:rPr>
                <a:t>자원 및 일정 예측</a:t>
              </a:r>
              <a:endParaRPr lang="en-US" altLang="ko-KR" sz="1000" dirty="0">
                <a:latin typeface="+mn-ea"/>
                <a:ea typeface="+mn-ea"/>
              </a:endParaRPr>
            </a:p>
            <a:p>
              <a:pPr indent="180975" eaLnBrk="1" hangingPunct="1">
                <a:spcBef>
                  <a:spcPts val="600"/>
                </a:spcBef>
                <a:defRPr/>
              </a:pPr>
              <a:r>
                <a:rPr lang="en-US" altLang="ko-KR" sz="1000" dirty="0">
                  <a:latin typeface="+mn-ea"/>
                  <a:ea typeface="+mn-ea"/>
                </a:rPr>
                <a:t>2.1 </a:t>
              </a:r>
              <a:r>
                <a:rPr lang="ko-KR" altLang="en-US" sz="1000" dirty="0">
                  <a:latin typeface="+mn-ea"/>
                  <a:ea typeface="+mn-ea"/>
                </a:rPr>
                <a:t>자원</a:t>
              </a:r>
              <a:endParaRPr lang="en-US" altLang="ko-KR" sz="1000" dirty="0">
                <a:latin typeface="+mn-ea"/>
                <a:ea typeface="+mn-ea"/>
              </a:endParaRPr>
            </a:p>
            <a:p>
              <a:pPr indent="361950" eaLnBrk="1" hangingPunct="1"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  <a:ea typeface="+mn-ea"/>
                </a:rPr>
                <a:t>가</a:t>
              </a:r>
              <a:r>
                <a:rPr lang="en-US" altLang="ko-KR" sz="1000" dirty="0">
                  <a:latin typeface="+mn-ea"/>
                  <a:ea typeface="+mn-ea"/>
                </a:rPr>
                <a:t>. </a:t>
              </a:r>
              <a:r>
                <a:rPr lang="ko-KR" altLang="en-US" sz="1000" dirty="0">
                  <a:latin typeface="+mn-ea"/>
                  <a:ea typeface="+mn-ea"/>
                </a:rPr>
                <a:t>인력</a:t>
              </a:r>
              <a:endParaRPr lang="en-US" altLang="ko-KR" sz="1000" dirty="0">
                <a:latin typeface="+mn-ea"/>
                <a:ea typeface="+mn-ea"/>
              </a:endParaRPr>
            </a:p>
            <a:p>
              <a:pPr indent="361950" eaLnBrk="1" hangingPunct="1"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  <a:ea typeface="+mn-ea"/>
                </a:rPr>
                <a:t>나</a:t>
              </a:r>
              <a:r>
                <a:rPr lang="en-US" altLang="ko-KR" sz="1000" dirty="0">
                  <a:latin typeface="+mn-ea"/>
                  <a:ea typeface="+mn-ea"/>
                </a:rPr>
                <a:t>. </a:t>
              </a:r>
              <a:r>
                <a:rPr lang="ko-KR" altLang="en-US" sz="1000" dirty="0">
                  <a:latin typeface="+mn-ea"/>
                  <a:ea typeface="+mn-ea"/>
                </a:rPr>
                <a:t>비용</a:t>
              </a:r>
              <a:endParaRPr lang="en-US" altLang="ko-KR" sz="1000" dirty="0">
                <a:latin typeface="+mn-ea"/>
                <a:ea typeface="+mn-ea"/>
              </a:endParaRPr>
            </a:p>
            <a:p>
              <a:pPr indent="180975" eaLnBrk="1" hangingPunct="1">
                <a:spcBef>
                  <a:spcPts val="600"/>
                </a:spcBef>
                <a:defRPr/>
              </a:pPr>
              <a:r>
                <a:rPr lang="en-US" altLang="ko-KR" sz="1000" dirty="0">
                  <a:latin typeface="+mn-ea"/>
                  <a:ea typeface="+mn-ea"/>
                </a:rPr>
                <a:t>2.2 </a:t>
              </a:r>
              <a:r>
                <a:rPr lang="ko-KR" altLang="en-US" sz="1000" dirty="0">
                  <a:latin typeface="+mn-ea"/>
                  <a:ea typeface="+mn-ea"/>
                </a:rPr>
                <a:t>일정</a:t>
              </a:r>
              <a:endParaRPr lang="en-US" altLang="ko-KR" sz="1000" dirty="0">
                <a:latin typeface="+mn-ea"/>
                <a:ea typeface="+mn-ea"/>
              </a:endParaRPr>
            </a:p>
            <a:p>
              <a:pPr eaLnBrk="1" hangingPunct="1">
                <a:spcBef>
                  <a:spcPts val="0"/>
                </a:spcBef>
                <a:defRPr/>
              </a:pPr>
              <a:endParaRPr lang="en-US" altLang="ko-KR" sz="1000" dirty="0">
                <a:latin typeface="+mn-ea"/>
                <a:ea typeface="+mn-ea"/>
              </a:endParaRPr>
            </a:p>
            <a:p>
              <a:pPr eaLnBrk="1" hangingPunct="1">
                <a:spcBef>
                  <a:spcPts val="600"/>
                </a:spcBef>
                <a:defRPr/>
              </a:pPr>
              <a:r>
                <a:rPr lang="en-US" altLang="ko-KR" sz="1000" dirty="0">
                  <a:latin typeface="+mn-ea"/>
                  <a:ea typeface="+mn-ea"/>
                </a:rPr>
                <a:t>3. </a:t>
              </a:r>
              <a:r>
                <a:rPr lang="ko-KR" altLang="en-US" sz="1000" dirty="0">
                  <a:latin typeface="+mn-ea"/>
                  <a:ea typeface="+mn-ea"/>
                </a:rPr>
                <a:t>조직 구성 및 인력 배치</a:t>
              </a:r>
              <a:endParaRPr lang="en-US" altLang="ko-KR" sz="1000" dirty="0">
                <a:latin typeface="+mn-ea"/>
                <a:ea typeface="+mn-ea"/>
              </a:endParaRPr>
            </a:p>
            <a:p>
              <a:pPr indent="180975" eaLnBrk="1" hangingPunct="1">
                <a:spcBef>
                  <a:spcPts val="600"/>
                </a:spcBef>
                <a:defRPr/>
              </a:pPr>
              <a:r>
                <a:rPr lang="en-US" altLang="ko-KR" sz="1000" dirty="0">
                  <a:latin typeface="+mn-ea"/>
                  <a:ea typeface="+mn-ea"/>
                </a:rPr>
                <a:t>3.1 </a:t>
              </a:r>
              <a:r>
                <a:rPr lang="ko-KR" altLang="en-US" sz="1000" dirty="0">
                  <a:latin typeface="+mn-ea"/>
                  <a:ea typeface="+mn-ea"/>
                </a:rPr>
                <a:t>조직 구성</a:t>
              </a:r>
              <a:endParaRPr lang="en-US" altLang="ko-KR" sz="1000" dirty="0">
                <a:latin typeface="+mn-ea"/>
                <a:ea typeface="+mn-ea"/>
              </a:endParaRPr>
            </a:p>
            <a:p>
              <a:pPr indent="180975" eaLnBrk="1" hangingPunct="1">
                <a:spcBef>
                  <a:spcPts val="600"/>
                </a:spcBef>
                <a:defRPr/>
              </a:pPr>
              <a:r>
                <a:rPr lang="en-US" altLang="ko-KR" sz="1000" dirty="0">
                  <a:latin typeface="+mn-ea"/>
                  <a:ea typeface="+mn-ea"/>
                </a:rPr>
                <a:t>3.2 </a:t>
              </a:r>
              <a:r>
                <a:rPr lang="ko-KR" altLang="en-US" sz="1000" dirty="0">
                  <a:latin typeface="+mn-ea"/>
                  <a:ea typeface="+mn-ea"/>
                </a:rPr>
                <a:t>직무 기술</a:t>
              </a:r>
              <a:endParaRPr lang="en-US" altLang="ko-KR" sz="1000" dirty="0">
                <a:latin typeface="+mn-ea"/>
                <a:ea typeface="+mn-ea"/>
              </a:endParaRPr>
            </a:p>
          </p:txBody>
        </p:sp>
        <p:sp>
          <p:nvSpPr>
            <p:cNvPr id="11" name="직사각형 10"/>
            <p:cNvSpPr>
              <a:spLocks noChangeArrowheads="1"/>
            </p:cNvSpPr>
            <p:nvPr/>
          </p:nvSpPr>
          <p:spPr bwMode="auto">
            <a:xfrm>
              <a:off x="5791136" y="1704975"/>
              <a:ext cx="1806545" cy="3324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ts val="600"/>
                </a:spcBef>
                <a:defRPr/>
              </a:pPr>
              <a:r>
                <a:rPr lang="en-US" altLang="ko-KR" sz="1000" dirty="0">
                  <a:latin typeface="+mn-ea"/>
                  <a:ea typeface="+mn-ea"/>
                </a:rPr>
                <a:t>4. WBS(Work Breakdown Structure)</a:t>
              </a:r>
            </a:p>
            <a:p>
              <a:pPr eaLnBrk="1" hangingPunct="1">
                <a:spcBef>
                  <a:spcPts val="0"/>
                </a:spcBef>
                <a:defRPr/>
              </a:pPr>
              <a:endParaRPr lang="en-US" altLang="ko-KR" sz="1000" dirty="0">
                <a:latin typeface="+mn-ea"/>
                <a:ea typeface="+mn-ea"/>
              </a:endParaRPr>
            </a:p>
            <a:p>
              <a:pPr eaLnBrk="1" hangingPunct="1">
                <a:spcBef>
                  <a:spcPts val="600"/>
                </a:spcBef>
                <a:defRPr/>
              </a:pPr>
              <a:r>
                <a:rPr lang="en-US" altLang="ko-KR" sz="1000" dirty="0">
                  <a:latin typeface="+mn-ea"/>
                  <a:ea typeface="+mn-ea"/>
                </a:rPr>
                <a:t>5. </a:t>
              </a:r>
              <a:r>
                <a:rPr lang="ko-KR" altLang="en-US" sz="1000" dirty="0">
                  <a:latin typeface="+mn-ea"/>
                  <a:ea typeface="+mn-ea"/>
                </a:rPr>
                <a:t>기술관리 방법</a:t>
              </a:r>
              <a:endParaRPr lang="en-US" altLang="ko-KR" sz="1000" dirty="0">
                <a:latin typeface="+mn-ea"/>
                <a:ea typeface="+mn-ea"/>
              </a:endParaRPr>
            </a:p>
            <a:p>
              <a:pPr indent="180975" eaLnBrk="1" hangingPunct="1">
                <a:spcBef>
                  <a:spcPts val="600"/>
                </a:spcBef>
                <a:defRPr/>
              </a:pPr>
              <a:r>
                <a:rPr lang="en-US" altLang="ko-KR" sz="1000" dirty="0">
                  <a:latin typeface="+mn-ea"/>
                  <a:ea typeface="+mn-ea"/>
                </a:rPr>
                <a:t>5.1 </a:t>
              </a:r>
              <a:r>
                <a:rPr lang="ko-KR" altLang="en-US" sz="1000" dirty="0">
                  <a:latin typeface="+mn-ea"/>
                  <a:ea typeface="+mn-ea"/>
                </a:rPr>
                <a:t>변경 관리</a:t>
              </a:r>
              <a:endParaRPr lang="en-US" altLang="ko-KR" sz="1000" dirty="0">
                <a:latin typeface="+mn-ea"/>
                <a:ea typeface="+mn-ea"/>
              </a:endParaRPr>
            </a:p>
            <a:p>
              <a:pPr indent="180975" eaLnBrk="1" hangingPunct="1">
                <a:spcBef>
                  <a:spcPts val="600"/>
                </a:spcBef>
                <a:defRPr/>
              </a:pPr>
              <a:r>
                <a:rPr lang="en-US" altLang="ko-KR" sz="1000" dirty="0">
                  <a:latin typeface="+mn-ea"/>
                  <a:ea typeface="+mn-ea"/>
                </a:rPr>
                <a:t>5.2 </a:t>
              </a:r>
              <a:r>
                <a:rPr lang="ko-KR" altLang="en-US" sz="1000" dirty="0">
                  <a:latin typeface="+mn-ea"/>
                  <a:ea typeface="+mn-ea"/>
                </a:rPr>
                <a:t>위험 관리</a:t>
              </a:r>
              <a:endParaRPr lang="en-US" altLang="ko-KR" sz="1000" dirty="0">
                <a:latin typeface="+mn-ea"/>
                <a:ea typeface="+mn-ea"/>
              </a:endParaRPr>
            </a:p>
            <a:p>
              <a:pPr indent="180975" eaLnBrk="1" hangingPunct="1">
                <a:spcBef>
                  <a:spcPts val="600"/>
                </a:spcBef>
                <a:defRPr/>
              </a:pPr>
              <a:r>
                <a:rPr lang="en-US" altLang="ko-KR" sz="1000" dirty="0">
                  <a:latin typeface="+mn-ea"/>
                  <a:ea typeface="+mn-ea"/>
                </a:rPr>
                <a:t>5.3 </a:t>
              </a:r>
              <a:r>
                <a:rPr lang="ko-KR" altLang="en-US" sz="1000" dirty="0">
                  <a:latin typeface="+mn-ea"/>
                  <a:ea typeface="+mn-ea"/>
                </a:rPr>
                <a:t>비용 및 진도 관리</a:t>
              </a:r>
              <a:endParaRPr lang="en-US" altLang="ko-KR" sz="1000" dirty="0">
                <a:latin typeface="+mn-ea"/>
                <a:ea typeface="+mn-ea"/>
              </a:endParaRPr>
            </a:p>
            <a:p>
              <a:pPr indent="180975" eaLnBrk="1" hangingPunct="1">
                <a:spcBef>
                  <a:spcPts val="600"/>
                </a:spcBef>
                <a:defRPr/>
              </a:pPr>
              <a:r>
                <a:rPr lang="en-US" altLang="ko-KR" sz="1000" dirty="0">
                  <a:latin typeface="+mn-ea"/>
                  <a:ea typeface="+mn-ea"/>
                </a:rPr>
                <a:t>5.4 </a:t>
              </a:r>
              <a:r>
                <a:rPr lang="ko-KR" altLang="en-US" sz="1000" dirty="0">
                  <a:latin typeface="+mn-ea"/>
                  <a:ea typeface="+mn-ea"/>
                </a:rPr>
                <a:t>문제점 해결 방안</a:t>
              </a:r>
              <a:endParaRPr lang="en-US" altLang="ko-KR" sz="1000" dirty="0">
                <a:latin typeface="+mn-ea"/>
                <a:ea typeface="+mn-ea"/>
              </a:endParaRPr>
            </a:p>
            <a:p>
              <a:pPr eaLnBrk="1" hangingPunct="1">
                <a:spcBef>
                  <a:spcPts val="0"/>
                </a:spcBef>
                <a:defRPr/>
              </a:pPr>
              <a:endParaRPr lang="en-US" altLang="ko-KR" sz="1000" dirty="0">
                <a:latin typeface="+mn-ea"/>
                <a:ea typeface="+mn-ea"/>
              </a:endParaRPr>
            </a:p>
            <a:p>
              <a:pPr eaLnBrk="1" hangingPunct="1">
                <a:spcBef>
                  <a:spcPts val="600"/>
                </a:spcBef>
                <a:defRPr/>
              </a:pPr>
              <a:r>
                <a:rPr lang="en-US" altLang="ko-KR" sz="1000" dirty="0">
                  <a:latin typeface="+mn-ea"/>
                  <a:ea typeface="+mn-ea"/>
                </a:rPr>
                <a:t>6. </a:t>
              </a:r>
              <a:r>
                <a:rPr lang="ko-KR" altLang="en-US" sz="1000" dirty="0">
                  <a:latin typeface="+mn-ea"/>
                  <a:ea typeface="+mn-ea"/>
                </a:rPr>
                <a:t>표준 및 개발 절차</a:t>
              </a:r>
              <a:endParaRPr lang="en-US" altLang="ko-KR" sz="1000" dirty="0">
                <a:latin typeface="+mn-ea"/>
                <a:ea typeface="+mn-ea"/>
              </a:endParaRPr>
            </a:p>
            <a:p>
              <a:pPr indent="180975" eaLnBrk="1" hangingPunct="1">
                <a:spcBef>
                  <a:spcPts val="600"/>
                </a:spcBef>
                <a:defRPr/>
              </a:pPr>
              <a:r>
                <a:rPr lang="en-US" altLang="ko-KR" sz="1000" dirty="0">
                  <a:latin typeface="+mn-ea"/>
                  <a:ea typeface="+mn-ea"/>
                </a:rPr>
                <a:t>6.1 </a:t>
              </a:r>
              <a:r>
                <a:rPr lang="ko-KR" altLang="en-US" sz="1000" dirty="0">
                  <a:latin typeface="+mn-ea"/>
                  <a:ea typeface="+mn-ea"/>
                </a:rPr>
                <a:t>개발 방법론</a:t>
              </a:r>
              <a:endParaRPr lang="en-US" altLang="ko-KR" sz="1000" dirty="0">
                <a:latin typeface="+mn-ea"/>
                <a:ea typeface="+mn-ea"/>
              </a:endParaRPr>
            </a:p>
            <a:p>
              <a:pPr eaLnBrk="1" hangingPunct="1">
                <a:spcBef>
                  <a:spcPts val="0"/>
                </a:spcBef>
                <a:defRPr/>
              </a:pPr>
              <a:endParaRPr lang="en-US" altLang="ko-KR" sz="1000" dirty="0">
                <a:latin typeface="+mn-ea"/>
                <a:ea typeface="+mn-ea"/>
              </a:endParaRPr>
            </a:p>
            <a:p>
              <a:pPr eaLnBrk="1" hangingPunct="1">
                <a:spcBef>
                  <a:spcPts val="600"/>
                </a:spcBef>
                <a:defRPr/>
              </a:pPr>
              <a:r>
                <a:rPr lang="en-US" altLang="ko-KR" sz="1000" dirty="0">
                  <a:latin typeface="+mn-ea"/>
                  <a:ea typeface="+mn-ea"/>
                </a:rPr>
                <a:t>7. </a:t>
              </a:r>
              <a:r>
                <a:rPr lang="ko-KR" altLang="en-US" sz="1000" dirty="0">
                  <a:latin typeface="+mn-ea"/>
                  <a:ea typeface="+mn-ea"/>
                </a:rPr>
                <a:t>검토 회의 </a:t>
              </a:r>
              <a:endParaRPr lang="en-US" altLang="ko-KR" sz="1000" dirty="0">
                <a:latin typeface="+mn-ea"/>
                <a:ea typeface="+mn-ea"/>
              </a:endParaRPr>
            </a:p>
            <a:p>
              <a:pPr indent="180975" eaLnBrk="1" hangingPunct="1">
                <a:spcBef>
                  <a:spcPts val="600"/>
                </a:spcBef>
                <a:defRPr/>
              </a:pPr>
              <a:r>
                <a:rPr lang="en-US" altLang="ko-KR" sz="1000" dirty="0">
                  <a:latin typeface="+mn-ea"/>
                  <a:ea typeface="+mn-ea"/>
                </a:rPr>
                <a:t>7.1 </a:t>
              </a:r>
              <a:r>
                <a:rPr lang="ko-KR" altLang="en-US" sz="1000" dirty="0">
                  <a:latin typeface="+mn-ea"/>
                  <a:ea typeface="+mn-ea"/>
                </a:rPr>
                <a:t>검토 회의 일정</a:t>
              </a:r>
              <a:endParaRPr lang="en-US" altLang="ko-KR" sz="1000" dirty="0">
                <a:latin typeface="+mn-ea"/>
                <a:ea typeface="+mn-ea"/>
              </a:endParaRPr>
            </a:p>
            <a:p>
              <a:pPr indent="180975" eaLnBrk="1" hangingPunct="1">
                <a:spcBef>
                  <a:spcPts val="600"/>
                </a:spcBef>
                <a:defRPr/>
              </a:pPr>
              <a:r>
                <a:rPr lang="en-US" altLang="ko-KR" sz="1000" dirty="0">
                  <a:latin typeface="+mn-ea"/>
                  <a:ea typeface="+mn-ea"/>
                </a:rPr>
                <a:t>7.2 </a:t>
              </a:r>
              <a:r>
                <a:rPr lang="ko-KR" altLang="en-US" sz="1000" dirty="0">
                  <a:latin typeface="+mn-ea"/>
                  <a:ea typeface="+mn-ea"/>
                </a:rPr>
                <a:t>검토 회의 진행 방법</a:t>
              </a:r>
              <a:endParaRPr lang="en-US" altLang="ko-KR" sz="1000" dirty="0">
                <a:latin typeface="+mn-ea"/>
                <a:ea typeface="+mn-ea"/>
              </a:endParaRPr>
            </a:p>
            <a:p>
              <a:pPr indent="180975" eaLnBrk="1" hangingPunct="1">
                <a:spcBef>
                  <a:spcPts val="600"/>
                </a:spcBef>
                <a:defRPr/>
              </a:pPr>
              <a:r>
                <a:rPr lang="en-US" altLang="ko-KR" sz="1000" dirty="0">
                  <a:latin typeface="+mn-ea"/>
                  <a:ea typeface="+mn-ea"/>
                </a:rPr>
                <a:t>7.3 </a:t>
              </a:r>
              <a:r>
                <a:rPr lang="ko-KR" altLang="en-US" sz="1000" dirty="0">
                  <a:latin typeface="+mn-ea"/>
                  <a:ea typeface="+mn-ea"/>
                </a:rPr>
                <a:t>검토 회의 후속 조치 </a:t>
              </a:r>
              <a:r>
                <a:rPr lang="en-US" altLang="ko-KR" sz="1000" dirty="0">
                  <a:latin typeface="+mn-ea"/>
                  <a:ea typeface="+mn-ea"/>
                </a:rPr>
                <a:t> </a:t>
              </a:r>
            </a:p>
          </p:txBody>
        </p:sp>
        <p:grpSp>
          <p:nvGrpSpPr>
            <p:cNvPr id="12" name="그룹 56"/>
            <p:cNvGrpSpPr>
              <a:grpSpLocks/>
            </p:cNvGrpSpPr>
            <p:nvPr/>
          </p:nvGrpSpPr>
          <p:grpSpPr bwMode="auto">
            <a:xfrm>
              <a:off x="3851275" y="1185863"/>
              <a:ext cx="5003800" cy="371475"/>
              <a:chOff x="3779838" y="3777928"/>
              <a:chExt cx="5185271" cy="371475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>
                <a:off x="3779907" y="3777928"/>
                <a:ext cx="432578" cy="371475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eaLnBrk="1" hangingPunct="1">
                  <a:spcBef>
                    <a:spcPts val="600"/>
                  </a:spcBef>
                  <a:defRPr/>
                </a:pP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271140" y="3789040"/>
                <a:ext cx="4693596" cy="3603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eaLnBrk="1" hangingPunct="1">
                  <a:spcBef>
                    <a:spcPts val="600"/>
                  </a:spcBef>
                  <a:defRPr/>
                </a:pPr>
                <a:r>
                  <a:rPr lang="ko-KR" altLang="en-US" sz="1000" dirty="0"/>
                  <a:t>일반적인 프로젝트 계획서의 목차의 예를 살펴보면 프로젝트 수행 전 </a:t>
                </a:r>
                <a:r>
                  <a:rPr lang="en-US" altLang="ko-KR" sz="1000" dirty="0"/>
                  <a:t/>
                </a:r>
                <a:br>
                  <a:rPr lang="en-US" altLang="ko-KR" sz="1000" dirty="0"/>
                </a:br>
                <a:r>
                  <a:rPr lang="ko-KR" altLang="en-US" sz="1000" dirty="0"/>
                  <a:t>어떠한 것들을 계획하여야 하는지 이해가 용이함</a:t>
                </a:r>
                <a:r>
                  <a:rPr lang="en-US" altLang="ko-KR" sz="1000" dirty="0"/>
                  <a:t>. </a:t>
                </a:r>
              </a:p>
            </p:txBody>
          </p:sp>
          <p:pic>
            <p:nvPicPr>
              <p:cNvPr id="15" name="Picture 36" descr="C:\Documents and Settings\신현아\바탕 화면\icon\1326275478_check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7463" y="3803898"/>
                <a:ext cx="340618" cy="340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6445250" y="2474913"/>
            <a:ext cx="244792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ko-KR" sz="1000" dirty="0">
                <a:latin typeface="+mn-ea"/>
                <a:ea typeface="+mn-ea"/>
              </a:rPr>
              <a:t>8. </a:t>
            </a:r>
            <a:r>
              <a:rPr lang="ko-KR" altLang="en-US" sz="1000" dirty="0">
                <a:latin typeface="+mn-ea"/>
                <a:ea typeface="+mn-ea"/>
              </a:rPr>
              <a:t>개발 환경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ko-KR" sz="1000" dirty="0">
                <a:latin typeface="+mn-ea"/>
                <a:ea typeface="+mn-ea"/>
              </a:rPr>
              <a:t>9. </a:t>
            </a:r>
            <a:r>
              <a:rPr lang="ko-KR" altLang="en-US" sz="1000" dirty="0">
                <a:latin typeface="+mn-ea"/>
                <a:ea typeface="+mn-ea"/>
              </a:rPr>
              <a:t>성능 시험 방법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ko-KR" sz="1000" dirty="0">
                <a:latin typeface="+mn-ea"/>
                <a:ea typeface="+mn-ea"/>
              </a:rPr>
              <a:t>10. </a:t>
            </a:r>
            <a:r>
              <a:rPr lang="ko-KR" altLang="en-US" sz="1000" dirty="0">
                <a:latin typeface="+mn-ea"/>
                <a:ea typeface="+mn-ea"/>
              </a:rPr>
              <a:t>문서화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ko-KR" sz="1000" dirty="0">
                <a:latin typeface="+mn-ea"/>
                <a:ea typeface="+mn-ea"/>
              </a:rPr>
              <a:t>11. </a:t>
            </a:r>
            <a:r>
              <a:rPr lang="ko-KR" altLang="en-US" sz="1000" dirty="0">
                <a:latin typeface="+mn-ea"/>
                <a:ea typeface="+mn-ea"/>
              </a:rPr>
              <a:t>유지보수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ko-KR" sz="1000" dirty="0">
                <a:latin typeface="+mn-ea"/>
                <a:ea typeface="+mn-ea"/>
              </a:rPr>
              <a:t>12. </a:t>
            </a:r>
            <a:r>
              <a:rPr lang="ko-KR" altLang="en-US" sz="1000" dirty="0" err="1">
                <a:latin typeface="+mn-ea"/>
                <a:ea typeface="+mn-ea"/>
              </a:rPr>
              <a:t>설치ㆍ인수</a:t>
            </a:r>
            <a:endParaRPr lang="ko-KR" altLang="en-US" sz="1000" dirty="0">
              <a:latin typeface="+mn-ea"/>
              <a:ea typeface="+mn-ea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ko-KR" sz="1000" dirty="0">
                <a:latin typeface="+mn-ea"/>
                <a:ea typeface="+mn-ea"/>
              </a:rPr>
              <a:t>13. </a:t>
            </a:r>
            <a:r>
              <a:rPr lang="ko-KR" altLang="en-US" sz="1000" dirty="0">
                <a:latin typeface="+mn-ea"/>
                <a:ea typeface="+mn-ea"/>
              </a:rPr>
              <a:t>참고문헌 및 부록</a:t>
            </a:r>
          </a:p>
        </p:txBody>
      </p:sp>
    </p:spTree>
    <p:extLst>
      <p:ext uri="{BB962C8B-B14F-4D97-AF65-F5344CB8AC3E}">
        <p14:creationId xmlns:p14="http://schemas.microsoft.com/office/powerpoint/2010/main" val="143485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4709479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프로젝트 계획 </a:t>
            </a:r>
            <a:r>
              <a:rPr lang="en-US" altLang="ko-KR" sz="1800" dirty="0"/>
              <a:t>–</a:t>
            </a:r>
            <a:r>
              <a:rPr lang="ko-KR" altLang="en-US" sz="1800" dirty="0"/>
              <a:t>계획서 작성</a:t>
            </a:r>
            <a:endParaRPr lang="en-US" altLang="ko-KR" sz="1800" dirty="0"/>
          </a:p>
        </p:txBody>
      </p:sp>
      <p:grpSp>
        <p:nvGrpSpPr>
          <p:cNvPr id="4" name="그룹 1"/>
          <p:cNvGrpSpPr>
            <a:grpSpLocks/>
          </p:cNvGrpSpPr>
          <p:nvPr/>
        </p:nvGrpSpPr>
        <p:grpSpPr bwMode="auto">
          <a:xfrm>
            <a:off x="1119188" y="1222375"/>
            <a:ext cx="7053262" cy="4602163"/>
            <a:chOff x="3489325" y="482600"/>
            <a:chExt cx="5462588" cy="4602163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3489325" y="482600"/>
              <a:ext cx="3378616" cy="279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chemeClr val="tx1"/>
                  </a:solidFill>
                </a:rPr>
                <a:t>1. </a:t>
              </a:r>
              <a:r>
                <a:rPr lang="ko-KR" altLang="en-US" sz="1200" dirty="0">
                  <a:solidFill>
                    <a:schemeClr val="tx1"/>
                  </a:solidFill>
                </a:rPr>
                <a:t>프로젝트 계획</a:t>
              </a: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3635633" y="765175"/>
              <a:ext cx="3377387" cy="33813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kumimoji="0" lang="en-US" altLang="ko-KR" sz="1100" dirty="0">
                  <a:solidFill>
                    <a:schemeClr val="tx1"/>
                  </a:solidFill>
                </a:rPr>
                <a:t>2</a:t>
              </a:r>
              <a:r>
                <a:rPr kumimoji="0" lang="en-US" altLang="ko-KR" sz="1100" b="1" dirty="0" smtClean="0">
                  <a:solidFill>
                    <a:schemeClr val="tx1"/>
                  </a:solidFill>
                </a:rPr>
                <a:t>) </a:t>
              </a:r>
              <a:r>
                <a:rPr kumimoji="0" lang="ko-KR" altLang="en-US" sz="1100" b="1" dirty="0" smtClean="0">
                  <a:solidFill>
                    <a:schemeClr val="tx1"/>
                  </a:solidFill>
                </a:rPr>
                <a:t>프로젝트 계획 수립</a:t>
              </a:r>
              <a:r>
                <a:rPr kumimoji="0" lang="en-US" altLang="ko-KR" sz="1100" b="1" dirty="0" smtClean="0">
                  <a:solidFill>
                    <a:schemeClr val="tx1"/>
                  </a:solidFill>
                </a:rPr>
                <a:t>(1)</a:t>
              </a:r>
              <a:endParaRPr kumimoji="0"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850793" y="1196975"/>
              <a:ext cx="432778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ko-KR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43815" y="1208088"/>
              <a:ext cx="4555231" cy="360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개요</a:t>
              </a:r>
            </a:p>
          </p:txBody>
        </p:sp>
        <p:sp>
          <p:nvSpPr>
            <p:cNvPr id="10" name="직사각형 17"/>
            <p:cNvSpPr>
              <a:spLocks noChangeArrowheads="1"/>
            </p:cNvSpPr>
            <p:nvPr/>
          </p:nvSpPr>
          <p:spPr bwMode="auto">
            <a:xfrm>
              <a:off x="4343815" y="1566863"/>
              <a:ext cx="4608098" cy="630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82563" indent="-182563">
                <a:spcBef>
                  <a:spcPts val="600"/>
                </a:spcBef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+mn-ea"/>
                  <a:ea typeface="+mn-ea"/>
                </a:rPr>
                <a:t>프로젝트의 </a:t>
              </a:r>
              <a:r>
                <a:rPr lang="ko-KR" altLang="en-US" sz="1000" dirty="0">
                  <a:solidFill>
                    <a:srgbClr val="C00000"/>
                  </a:solidFill>
                  <a:latin typeface="+mn-ea"/>
                  <a:ea typeface="+mn-ea"/>
                </a:rPr>
                <a:t>전반적인 내용</a:t>
              </a:r>
              <a:r>
                <a:rPr lang="ko-KR" altLang="en-US" sz="1000" dirty="0">
                  <a:latin typeface="+mn-ea"/>
                  <a:ea typeface="+mn-ea"/>
                </a:rPr>
                <a:t>을 설명함</a:t>
              </a:r>
              <a:r>
                <a:rPr lang="en-US" altLang="ko-KR" sz="1000" dirty="0">
                  <a:latin typeface="+mn-ea"/>
                  <a:ea typeface="+mn-ea"/>
                </a:rPr>
                <a:t>.</a:t>
              </a:r>
            </a:p>
            <a:p>
              <a:pPr marL="182563" indent="-182563">
                <a:spcBef>
                  <a:spcPts val="600"/>
                </a:spcBef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solidFill>
                    <a:prstClr val="black"/>
                  </a:solidFill>
                  <a:latin typeface="맑은 고딕"/>
                  <a:ea typeface="맑은 고딕"/>
                </a:rPr>
                <a:t>만들어질 프로젝트 </a:t>
              </a:r>
              <a:r>
                <a:rPr lang="ko-KR" altLang="en-US" sz="1000" dirty="0">
                  <a:solidFill>
                    <a:srgbClr val="C00000"/>
                  </a:solidFill>
                  <a:latin typeface="맑은 고딕"/>
                  <a:ea typeface="맑은 고딕"/>
                </a:rPr>
                <a:t>산출물</a:t>
              </a:r>
              <a:r>
                <a:rPr lang="ko-KR" altLang="en-US" sz="1000" dirty="0">
                  <a:solidFill>
                    <a:prstClr val="black"/>
                  </a:solidFill>
                  <a:latin typeface="맑은 고딕"/>
                  <a:ea typeface="맑은 고딕"/>
                </a:rPr>
                <a:t>의 </a:t>
              </a:r>
              <a:r>
                <a:rPr lang="ko-KR" altLang="en-US" sz="1000" dirty="0">
                  <a:solidFill>
                    <a:srgbClr val="C00000"/>
                  </a:solidFill>
                  <a:latin typeface="맑은 고딕"/>
                  <a:ea typeface="맑은 고딕"/>
                </a:rPr>
                <a:t>목록</a:t>
              </a:r>
              <a:r>
                <a:rPr lang="ko-KR" altLang="en-US" sz="1000" dirty="0">
                  <a:solidFill>
                    <a:prstClr val="black"/>
                  </a:solidFill>
                  <a:latin typeface="맑은 고딕"/>
                  <a:ea typeface="맑은 고딕"/>
                </a:rPr>
                <a:t>과 프로젝트에서 사용될 </a:t>
              </a:r>
              <a:r>
                <a:rPr lang="ko-KR" altLang="en-US" sz="1000" dirty="0">
                  <a:solidFill>
                    <a:srgbClr val="C00000"/>
                  </a:solidFill>
                  <a:latin typeface="맑은 고딕"/>
                  <a:ea typeface="맑은 고딕"/>
                </a:rPr>
                <a:t>용어의 정의 및 약어</a:t>
              </a:r>
              <a:r>
                <a:rPr lang="ko-KR" altLang="en-US" sz="1000" dirty="0">
                  <a:solidFill>
                    <a:prstClr val="black"/>
                  </a:solidFill>
                  <a:latin typeface="맑은 고딕"/>
                  <a:ea typeface="맑은 고딕"/>
                </a:rPr>
                <a:t>들을 설명함</a:t>
              </a:r>
              <a:r>
                <a:rPr lang="en-US" altLang="ko-KR" sz="1000" dirty="0">
                  <a:solidFill>
                    <a:prstClr val="black"/>
                  </a:solidFill>
                  <a:latin typeface="맑은 고딕"/>
                  <a:ea typeface="맑은 고딕"/>
                </a:rPr>
                <a:t>.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850793" y="3513138"/>
              <a:ext cx="432778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ko-KR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343815" y="3524250"/>
              <a:ext cx="4549083" cy="3603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자원 및 일정 예측</a:t>
              </a:r>
            </a:p>
          </p:txBody>
        </p:sp>
        <p:sp>
          <p:nvSpPr>
            <p:cNvPr id="13" name="직사각형 17"/>
            <p:cNvSpPr>
              <a:spLocks noChangeArrowheads="1"/>
            </p:cNvSpPr>
            <p:nvPr/>
          </p:nvSpPr>
          <p:spPr bwMode="auto">
            <a:xfrm>
              <a:off x="4343815" y="3883025"/>
              <a:ext cx="4608098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82563" indent="-182563">
                <a:spcBef>
                  <a:spcPts val="600"/>
                </a:spcBef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+mn-ea"/>
                  <a:ea typeface="+mn-ea"/>
                </a:rPr>
                <a:t>프로젝트에 투입될 </a:t>
              </a:r>
              <a:r>
                <a:rPr lang="ko-KR" altLang="en-US" sz="1000" dirty="0">
                  <a:solidFill>
                    <a:srgbClr val="C00000"/>
                  </a:solidFill>
                  <a:latin typeface="+mn-ea"/>
                  <a:ea typeface="+mn-ea"/>
                </a:rPr>
                <a:t>자원</a:t>
              </a:r>
              <a:r>
                <a:rPr lang="en-US" altLang="ko-KR" sz="1000" dirty="0">
                  <a:solidFill>
                    <a:srgbClr val="C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000" dirty="0">
                  <a:solidFill>
                    <a:srgbClr val="C00000"/>
                  </a:solidFill>
                  <a:latin typeface="+mn-ea"/>
                  <a:ea typeface="+mn-ea"/>
                </a:rPr>
                <a:t>인력과 비용</a:t>
              </a:r>
              <a:r>
                <a:rPr lang="en-US" altLang="ko-KR" sz="1000" dirty="0">
                  <a:solidFill>
                    <a:srgbClr val="C00000"/>
                  </a:solidFill>
                  <a:latin typeface="+mn-ea"/>
                  <a:ea typeface="+mn-ea"/>
                </a:rPr>
                <a:t>)</a:t>
              </a:r>
              <a:r>
                <a:rPr lang="ko-KR" altLang="en-US" sz="1000" dirty="0">
                  <a:latin typeface="+mn-ea"/>
                  <a:ea typeface="+mn-ea"/>
                </a:rPr>
                <a:t>과 </a:t>
              </a:r>
              <a:r>
                <a:rPr lang="ko-KR" altLang="en-US" sz="1000" dirty="0">
                  <a:solidFill>
                    <a:srgbClr val="C00000"/>
                  </a:solidFill>
                  <a:latin typeface="+mn-ea"/>
                  <a:ea typeface="+mn-ea"/>
                </a:rPr>
                <a:t>일정</a:t>
              </a:r>
              <a:r>
                <a:rPr lang="ko-KR" altLang="en-US" sz="1000" dirty="0">
                  <a:latin typeface="+mn-ea"/>
                  <a:ea typeface="+mn-ea"/>
                </a:rPr>
                <a:t>에 대한 계획내용을 기술함</a:t>
              </a:r>
              <a:r>
                <a:rPr lang="en-US" altLang="ko-KR" sz="1000" dirty="0">
                  <a:latin typeface="+mn-ea"/>
                  <a:ea typeface="+mn-ea"/>
                </a:rPr>
                <a:t>.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grpSp>
          <p:nvGrpSpPr>
            <p:cNvPr id="14" name="그룹 23"/>
            <p:cNvGrpSpPr>
              <a:grpSpLocks/>
            </p:cNvGrpSpPr>
            <p:nvPr/>
          </p:nvGrpSpPr>
          <p:grpSpPr bwMode="auto">
            <a:xfrm>
              <a:off x="4356100" y="4156075"/>
              <a:ext cx="4543425" cy="928688"/>
              <a:chOff x="3635375" y="4789539"/>
              <a:chExt cx="4543757" cy="92722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3778249" y="4797461"/>
                <a:ext cx="4400883" cy="9192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tIns="46800" numCol="2" anchor="ctr"/>
              <a:lstStyle/>
              <a:p>
                <a:pPr marL="447675" indent="-180975">
                  <a:spcBef>
                    <a:spcPts val="600"/>
                  </a:spcBef>
                  <a:buFont typeface="Wingdings" pitchFamily="2" charset="2"/>
                  <a:buChar char="§"/>
                  <a:defRPr/>
                </a:pPr>
                <a:r>
                  <a:rPr lang="ko-KR" altLang="en-US" sz="1000" dirty="0">
                    <a:latin typeface="+mn-ea"/>
                  </a:rPr>
                  <a:t>자원</a:t>
                </a:r>
                <a:endParaRPr lang="en-US" altLang="ko-KR" sz="1000" dirty="0">
                  <a:latin typeface="+mn-ea"/>
                </a:endParaRPr>
              </a:p>
              <a:p>
                <a:pPr marL="542925" indent="-180975">
                  <a:spcBef>
                    <a:spcPts val="600"/>
                  </a:spcBef>
                  <a:buFontTx/>
                  <a:buChar char="-"/>
                  <a:defRPr/>
                </a:pPr>
                <a:r>
                  <a:rPr lang="ko-KR" altLang="en-US" sz="1000" dirty="0">
                    <a:latin typeface="+mn-ea"/>
                  </a:rPr>
                  <a:t>총 인원 </a:t>
                </a:r>
                <a:r>
                  <a:rPr lang="en-US" altLang="ko-KR" sz="1000" dirty="0">
                    <a:latin typeface="+mn-ea"/>
                  </a:rPr>
                  <a:t>: </a:t>
                </a:r>
                <a:r>
                  <a:rPr lang="ko-KR" altLang="en-US" sz="1000" dirty="0">
                    <a:latin typeface="+mn-ea"/>
                  </a:rPr>
                  <a:t>월평균 </a:t>
                </a:r>
                <a:r>
                  <a:rPr lang="en-US" altLang="ko-KR" sz="1000" dirty="0">
                    <a:latin typeface="+mn-ea"/>
                  </a:rPr>
                  <a:t>4</a:t>
                </a:r>
                <a:r>
                  <a:rPr lang="ko-KR" altLang="en-US" sz="1000" dirty="0">
                    <a:latin typeface="+mn-ea"/>
                  </a:rPr>
                  <a:t>명 </a:t>
                </a:r>
                <a:endParaRPr lang="en-US" altLang="ko-KR" sz="1000" dirty="0">
                  <a:latin typeface="+mn-ea"/>
                </a:endParaRPr>
              </a:p>
              <a:p>
                <a:pPr marL="542925" indent="-180975">
                  <a:spcBef>
                    <a:spcPts val="600"/>
                  </a:spcBef>
                  <a:buFontTx/>
                  <a:buChar char="-"/>
                  <a:defRPr/>
                </a:pPr>
                <a:r>
                  <a:rPr lang="ko-KR" altLang="en-US" sz="1000" dirty="0">
                    <a:latin typeface="+mn-ea"/>
                  </a:rPr>
                  <a:t>서버 구입비 </a:t>
                </a:r>
                <a:r>
                  <a:rPr lang="en-US" altLang="ko-KR" sz="1000" dirty="0">
                    <a:latin typeface="+mn-ea"/>
                  </a:rPr>
                  <a:t>:</a:t>
                </a:r>
                <a:r>
                  <a:rPr lang="ko-KR" altLang="en-US" sz="1000" dirty="0">
                    <a:latin typeface="+mn-ea"/>
                  </a:rPr>
                  <a:t> </a:t>
                </a:r>
                <a:r>
                  <a:rPr lang="en-US" altLang="ko-KR" sz="1000" dirty="0">
                    <a:latin typeface="+mn-ea"/>
                  </a:rPr>
                  <a:t>500</a:t>
                </a:r>
                <a:r>
                  <a:rPr lang="ko-KR" altLang="en-US" sz="1000" dirty="0">
                    <a:latin typeface="+mn-ea"/>
                  </a:rPr>
                  <a:t>만원 </a:t>
                </a:r>
                <a:endParaRPr lang="en-US" altLang="ko-KR" sz="1000" dirty="0">
                  <a:latin typeface="+mn-ea"/>
                </a:endParaRPr>
              </a:p>
              <a:p>
                <a:pPr marL="361950" indent="-180975">
                  <a:spcBef>
                    <a:spcPts val="600"/>
                  </a:spcBef>
                  <a:buFont typeface="휴먼모음T" pitchFamily="18" charset="-127"/>
                  <a:buChar char="-"/>
                  <a:defRPr/>
                </a:pPr>
                <a:endParaRPr lang="en-US" altLang="ko-KR" sz="1000" dirty="0">
                  <a:latin typeface="+mn-ea"/>
                </a:endParaRPr>
              </a:p>
              <a:p>
                <a:pPr marL="361950" indent="-180975">
                  <a:spcBef>
                    <a:spcPts val="600"/>
                  </a:spcBef>
                  <a:buFont typeface="Wingdings" pitchFamily="2" charset="2"/>
                  <a:buChar char="§"/>
                  <a:defRPr/>
                </a:pPr>
                <a:r>
                  <a:rPr lang="ko-KR" altLang="en-US" sz="1000" dirty="0">
                    <a:latin typeface="+mn-ea"/>
                  </a:rPr>
                  <a:t>일정</a:t>
                </a:r>
                <a:endParaRPr lang="en-US" altLang="ko-KR" sz="1000" dirty="0">
                  <a:latin typeface="+mn-ea"/>
                </a:endParaRPr>
              </a:p>
              <a:p>
                <a:pPr marL="542925" indent="-180975">
                  <a:spcBef>
                    <a:spcPts val="600"/>
                  </a:spcBef>
                  <a:buFontTx/>
                  <a:buChar char="-"/>
                  <a:defRPr/>
                </a:pPr>
                <a:r>
                  <a:rPr lang="en-US" altLang="ko-KR" sz="1000" dirty="0">
                    <a:latin typeface="+mn-ea"/>
                  </a:rPr>
                  <a:t>2</a:t>
                </a:r>
                <a:r>
                  <a:rPr lang="ko-KR" altLang="en-US" sz="1000" dirty="0">
                    <a:latin typeface="+mn-ea"/>
                  </a:rPr>
                  <a:t>월 </a:t>
                </a:r>
                <a:r>
                  <a:rPr lang="en-US" altLang="ko-KR" sz="1000" dirty="0">
                    <a:latin typeface="+mn-ea"/>
                  </a:rPr>
                  <a:t>15</a:t>
                </a:r>
                <a:r>
                  <a:rPr lang="ko-KR" altLang="en-US" sz="1000" dirty="0">
                    <a:latin typeface="+mn-ea"/>
                  </a:rPr>
                  <a:t>일 </a:t>
                </a:r>
                <a:r>
                  <a:rPr lang="en-US" altLang="ko-KR" sz="1000" dirty="0">
                    <a:latin typeface="+mn-ea"/>
                  </a:rPr>
                  <a:t>: </a:t>
                </a:r>
                <a:r>
                  <a:rPr lang="ko-KR" altLang="en-US" sz="1000" dirty="0">
                    <a:latin typeface="+mn-ea"/>
                  </a:rPr>
                  <a:t>서버설치 완료</a:t>
                </a:r>
                <a:endParaRPr lang="en-US" altLang="ko-KR" sz="1000" dirty="0">
                  <a:latin typeface="+mn-ea"/>
                </a:endParaRPr>
              </a:p>
              <a:p>
                <a:pPr marL="542925" indent="-180975">
                  <a:spcBef>
                    <a:spcPts val="600"/>
                  </a:spcBef>
                  <a:buFontTx/>
                  <a:buChar char="-"/>
                  <a:defRPr/>
                </a:pPr>
                <a:r>
                  <a:rPr lang="en-US" altLang="ko-KR" sz="1000" dirty="0">
                    <a:latin typeface="+mn-ea"/>
                  </a:rPr>
                  <a:t>3</a:t>
                </a:r>
                <a:r>
                  <a:rPr lang="ko-KR" altLang="en-US" sz="1000" dirty="0">
                    <a:latin typeface="+mn-ea"/>
                  </a:rPr>
                  <a:t>월 </a:t>
                </a:r>
                <a:r>
                  <a:rPr lang="en-US" altLang="ko-KR" sz="1000" dirty="0">
                    <a:latin typeface="+mn-ea"/>
                  </a:rPr>
                  <a:t>15</a:t>
                </a:r>
                <a:r>
                  <a:rPr lang="ko-KR" altLang="en-US" sz="1000" dirty="0">
                    <a:latin typeface="+mn-ea"/>
                  </a:rPr>
                  <a:t>일 </a:t>
                </a:r>
                <a:r>
                  <a:rPr lang="en-US" altLang="ko-KR" sz="1000" dirty="0">
                    <a:latin typeface="+mn-ea"/>
                  </a:rPr>
                  <a:t>: </a:t>
                </a:r>
                <a:r>
                  <a:rPr lang="ko-KR" altLang="en-US" sz="1000" dirty="0">
                    <a:latin typeface="+mn-ea"/>
                  </a:rPr>
                  <a:t>중간발표</a:t>
                </a:r>
                <a:endParaRPr lang="en-US" altLang="ko-KR" sz="1000" dirty="0">
                  <a:latin typeface="+mn-ea"/>
                </a:endParaRPr>
              </a:p>
              <a:p>
                <a:pPr marL="542925" indent="-180975">
                  <a:spcBef>
                    <a:spcPts val="600"/>
                  </a:spcBef>
                  <a:buFontTx/>
                  <a:buChar char="-"/>
                  <a:defRPr/>
                </a:pPr>
                <a:r>
                  <a:rPr lang="en-US" altLang="ko-KR" sz="1000" dirty="0">
                    <a:latin typeface="+mn-ea"/>
                  </a:rPr>
                  <a:t>5</a:t>
                </a:r>
                <a:r>
                  <a:rPr lang="ko-KR" altLang="en-US" sz="1000" dirty="0">
                    <a:latin typeface="+mn-ea"/>
                  </a:rPr>
                  <a:t>월 </a:t>
                </a:r>
                <a:r>
                  <a:rPr lang="en-US" altLang="ko-KR" sz="1000" dirty="0">
                    <a:latin typeface="+mn-ea"/>
                  </a:rPr>
                  <a:t>15</a:t>
                </a:r>
                <a:r>
                  <a:rPr lang="ko-KR" altLang="en-US" sz="1000" dirty="0">
                    <a:latin typeface="+mn-ea"/>
                  </a:rPr>
                  <a:t>일 </a:t>
                </a:r>
                <a:r>
                  <a:rPr lang="en-US" altLang="ko-KR" sz="1000" dirty="0">
                    <a:latin typeface="+mn-ea"/>
                  </a:rPr>
                  <a:t>:</a:t>
                </a:r>
                <a:r>
                  <a:rPr lang="ko-KR" altLang="en-US" sz="1000" dirty="0">
                    <a:latin typeface="+mn-ea"/>
                  </a:rPr>
                  <a:t> 오픈 등</a:t>
                </a: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635384" y="4789539"/>
                <a:ext cx="360265" cy="359794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ts val="600"/>
                  </a:spcBef>
                  <a:defRPr/>
                </a:pPr>
                <a:r>
                  <a:rPr lang="ko-KR" altLang="en-US" sz="1200" b="1" dirty="0">
                    <a:solidFill>
                      <a:schemeClr val="bg1"/>
                    </a:solidFill>
                    <a:latin typeface="+mn-ea"/>
                  </a:rPr>
                  <a:t>예</a:t>
                </a:r>
              </a:p>
            </p:txBody>
          </p:sp>
        </p:grpSp>
        <p:grpSp>
          <p:nvGrpSpPr>
            <p:cNvPr id="15" name="그룹 5"/>
            <p:cNvGrpSpPr>
              <a:grpSpLocks/>
            </p:cNvGrpSpPr>
            <p:nvPr/>
          </p:nvGrpSpPr>
          <p:grpSpPr bwMode="auto">
            <a:xfrm>
              <a:off x="4572000" y="2247900"/>
              <a:ext cx="4327525" cy="1109663"/>
              <a:chOff x="-691357" y="1356665"/>
              <a:chExt cx="4327749" cy="1108863"/>
            </a:xfrm>
          </p:grpSpPr>
          <p:grpSp>
            <p:nvGrpSpPr>
              <p:cNvPr id="16" name="그룹 30"/>
              <p:cNvGrpSpPr>
                <a:grpSpLocks/>
              </p:cNvGrpSpPr>
              <p:nvPr/>
            </p:nvGrpSpPr>
            <p:grpSpPr bwMode="auto">
              <a:xfrm>
                <a:off x="-691357" y="1356665"/>
                <a:ext cx="4321793" cy="1108863"/>
                <a:chOff x="3851276" y="4527546"/>
                <a:chExt cx="4934457" cy="1108444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3851845" y="4527546"/>
                  <a:ext cx="4923295" cy="11084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noFill/>
                  <a:headEnd/>
                  <a:tailEnd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lIns="90000" tIns="46800" rIns="90000" bIns="46800" anchor="ctr"/>
                <a:lstStyle/>
                <a:p>
                  <a:pPr algn="ctr" eaLnBrk="1" latinLnBrk="1" hangingPunct="1">
                    <a:defRPr/>
                  </a:pPr>
                  <a:endParaRPr kumimoji="0" lang="en-US" altLang="ko-KR" sz="1000" b="1" dirty="0">
                    <a:solidFill>
                      <a:srgbClr val="FFFF00"/>
                    </a:solidFill>
                    <a:latin typeface="+mn-ea"/>
                  </a:endParaRPr>
                </a:p>
                <a:p>
                  <a:pPr algn="ctr" eaLnBrk="1" latinLnBrk="1" hangingPunct="1">
                    <a:defRPr/>
                  </a:pPr>
                  <a:endParaRPr kumimoji="0" lang="en-US" altLang="ko-KR" sz="1000" b="1" dirty="0">
                    <a:solidFill>
                      <a:srgbClr val="FFFF00"/>
                    </a:solidFill>
                    <a:latin typeface="+mn-ea"/>
                  </a:endParaRPr>
                </a:p>
              </p:txBody>
            </p:sp>
            <p:grpSp>
              <p:nvGrpSpPr>
                <p:cNvPr id="19" name="그룹 18"/>
                <p:cNvGrpSpPr>
                  <a:grpSpLocks/>
                </p:cNvGrpSpPr>
                <p:nvPr/>
              </p:nvGrpSpPr>
              <p:grpSpPr bwMode="auto">
                <a:xfrm>
                  <a:off x="3996263" y="4527546"/>
                  <a:ext cx="2102998" cy="360368"/>
                  <a:chOff x="3769248" y="3428996"/>
                  <a:chExt cx="2102999" cy="360368"/>
                </a:xfrm>
              </p:grpSpPr>
              <p:sp>
                <p:nvSpPr>
                  <p:cNvPr id="20" name="양쪽 모서리가 둥근 사각형 19"/>
                  <p:cNvSpPr/>
                  <p:nvPr/>
                </p:nvSpPr>
                <p:spPr>
                  <a:xfrm flipV="1">
                    <a:off x="3769427" y="3428996"/>
                    <a:ext cx="2102965" cy="359967"/>
                  </a:xfrm>
                  <a:prstGeom prst="round2SameRect">
                    <a:avLst>
                      <a:gd name="adj1" fmla="val 28618"/>
                      <a:gd name="adj2" fmla="val 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tIns="46800" anchor="ctr"/>
                  <a:lstStyle/>
                  <a:p>
                    <a:pPr algn="ctr" eaLnBrk="1" hangingPunct="1">
                      <a:spcBef>
                        <a:spcPts val="600"/>
                      </a:spcBef>
                      <a:defRPr/>
                    </a:pPr>
                    <a:endParaRPr lang="en-US" altLang="ko-KR" sz="1200" b="1" dirty="0">
                      <a:latin typeface="+mn-ea"/>
                    </a:endParaRPr>
                  </a:p>
                </p:txBody>
              </p:sp>
              <p:sp>
                <p:nvSpPr>
                  <p:cNvPr id="21" name="Text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93292" y="3462297"/>
                    <a:ext cx="2056639" cy="277507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tIns="46800" anchor="ctr">
                    <a:spAutoFit/>
                  </a:bodyPr>
                  <a:lstStyle/>
                  <a:p>
                    <a:pPr algn="ctr" eaLnBrk="1" hangingPunct="1">
                      <a:spcBef>
                        <a:spcPts val="600"/>
                      </a:spcBef>
                      <a:defRPr/>
                    </a:pPr>
                    <a:r>
                      <a:rPr lang="ko-KR" altLang="en-US" sz="1200" b="1" dirty="0">
                        <a:solidFill>
                          <a:schemeClr val="bg1"/>
                        </a:solidFill>
                        <a:latin typeface="+mn-ea"/>
                      </a:rPr>
                      <a:t>산출물</a:t>
                    </a:r>
                  </a:p>
                </p:txBody>
              </p:sp>
            </p:grpSp>
          </p:grpSp>
          <p:sp>
            <p:nvSpPr>
              <p:cNvPr id="17" name="직사각형 17"/>
              <p:cNvSpPr>
                <a:spLocks noChangeArrowheads="1"/>
              </p:cNvSpPr>
              <p:nvPr/>
            </p:nvSpPr>
            <p:spPr bwMode="auto">
              <a:xfrm>
                <a:off x="-540568" y="1772816"/>
                <a:ext cx="4176960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spcBef>
                    <a:spcPts val="600"/>
                  </a:spcBef>
                </a:pP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요건정의서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화면분석설계서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시스템 설계서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프로그램 리스트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b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프로그램 명세서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 계획서 등의 제출 문서 뿐만 아니라 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/>
                </a:r>
                <a:b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프로그램 소스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목적파일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실행파일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등 까지도 포함됨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558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189926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프로젝트 계획 </a:t>
            </a:r>
            <a:r>
              <a:rPr lang="en-US" altLang="ko-KR" sz="1800" dirty="0"/>
              <a:t>–</a:t>
            </a:r>
            <a:r>
              <a:rPr lang="ko-KR" altLang="en-US" sz="1800" dirty="0"/>
              <a:t>계획서 작성</a:t>
            </a:r>
            <a:endParaRPr lang="en-US" altLang="ko-KR" sz="1800" dirty="0"/>
          </a:p>
        </p:txBody>
      </p:sp>
      <p:grpSp>
        <p:nvGrpSpPr>
          <p:cNvPr id="4" name="그룹 1"/>
          <p:cNvGrpSpPr>
            <a:grpSpLocks/>
          </p:cNvGrpSpPr>
          <p:nvPr/>
        </p:nvGrpSpPr>
        <p:grpSpPr bwMode="auto">
          <a:xfrm>
            <a:off x="1116013" y="1293813"/>
            <a:ext cx="6985000" cy="3935412"/>
            <a:chOff x="3489325" y="482600"/>
            <a:chExt cx="5462588" cy="3430588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3489325" y="482600"/>
              <a:ext cx="3378114" cy="2795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chemeClr val="tx1"/>
                  </a:solidFill>
                </a:rPr>
                <a:t>1. </a:t>
              </a:r>
              <a:r>
                <a:rPr lang="ko-KR" altLang="en-US" sz="1200" dirty="0">
                  <a:solidFill>
                    <a:schemeClr val="tx1"/>
                  </a:solidFill>
                </a:rPr>
                <a:t>프로젝트 계획</a:t>
              </a: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3635822" y="764907"/>
              <a:ext cx="3378114" cy="339045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kumimoji="0" lang="en-US" altLang="ko-KR" sz="1100" dirty="0" smtClean="0">
                  <a:solidFill>
                    <a:schemeClr val="tx1"/>
                  </a:solidFill>
                </a:rPr>
                <a:t>2</a:t>
              </a:r>
              <a:r>
                <a:rPr kumimoji="0" lang="en-US" altLang="ko-KR" sz="1100" b="1" dirty="0" smtClean="0">
                  <a:solidFill>
                    <a:schemeClr val="tx1"/>
                  </a:solidFill>
                </a:rPr>
                <a:t>) </a:t>
              </a:r>
              <a:r>
                <a:rPr kumimoji="0" lang="ko-KR" altLang="en-US" sz="1100" b="1" dirty="0" smtClean="0">
                  <a:solidFill>
                    <a:schemeClr val="tx1"/>
                  </a:solidFill>
                </a:rPr>
                <a:t>프로젝트 계획 수립</a:t>
              </a:r>
              <a:r>
                <a:rPr kumimoji="0" lang="en-US" altLang="ko-KR" sz="1100" b="1" dirty="0" smtClean="0">
                  <a:solidFill>
                    <a:schemeClr val="tx1"/>
                  </a:solidFill>
                </a:rPr>
                <a:t>(2)</a:t>
              </a:r>
              <a:endParaRPr kumimoji="0"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851842" y="1196672"/>
              <a:ext cx="430799" cy="3722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ko-KR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43475" y="1207743"/>
              <a:ext cx="4556295" cy="3611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조직 구성 및 인력 배치</a:t>
              </a:r>
            </a:p>
          </p:txBody>
        </p:sp>
        <p:sp>
          <p:nvSpPr>
            <p:cNvPr id="10" name="직사각형 17"/>
            <p:cNvSpPr>
              <a:spLocks noChangeArrowheads="1"/>
            </p:cNvSpPr>
            <p:nvPr/>
          </p:nvSpPr>
          <p:spPr bwMode="auto">
            <a:xfrm>
              <a:off x="4343400" y="1566863"/>
              <a:ext cx="4608513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82563" indent="-1825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ts val="600"/>
                </a:spcBef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ko-KR" altLang="en-US" sz="10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조직 구성 및 직무</a:t>
              </a:r>
              <a:r>
                <a:rPr lang="ko-KR" altLang="en-US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구체적으로 기술함</a:t>
              </a:r>
              <a:r>
                <a:rPr lang="en-US" altLang="ko-KR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851842" y="3140994"/>
              <a:ext cx="430799" cy="372259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04</a:t>
              </a:r>
              <a:endParaRPr lang="ko-KR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343475" y="3153449"/>
              <a:ext cx="4550087" cy="359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en-US" altLang="ko-KR" sz="1000" dirty="0">
                  <a:latin typeface="+mn-ea"/>
                </a:rPr>
                <a:t>WBS(Work Breakdown Structure)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3" name="직사각형 17"/>
            <p:cNvSpPr>
              <a:spLocks noChangeArrowheads="1"/>
            </p:cNvSpPr>
            <p:nvPr/>
          </p:nvSpPr>
          <p:spPr bwMode="auto">
            <a:xfrm>
              <a:off x="4343400" y="3511550"/>
              <a:ext cx="4608513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82563" indent="-1825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ts val="600"/>
                </a:spcBef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ko-KR" altLang="en-US" sz="10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인원과 시간 일정들이 일목요연</a:t>
              </a:r>
              <a:r>
                <a:rPr lang="ko-KR" altLang="en-US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하게 볼 수 있는 간트 차트</a:t>
              </a:r>
              <a:r>
                <a:rPr lang="en-US" altLang="ko-KR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(Gantt Chart)</a:t>
              </a:r>
              <a:r>
                <a:rPr lang="ko-KR" altLang="en-US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일종인 </a:t>
              </a:r>
              <a:r>
                <a:rPr lang="en-US" altLang="ko-KR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WBS</a:t>
              </a:r>
              <a:r>
                <a:rPr lang="ko-KR" altLang="en-US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작성함</a:t>
              </a:r>
              <a:r>
                <a:rPr lang="en-US" altLang="ko-KR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endParaRPr lang="ko-KR" altLang="en-US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"/>
            <p:cNvGrpSpPr>
              <a:grpSpLocks/>
            </p:cNvGrpSpPr>
            <p:nvPr/>
          </p:nvGrpSpPr>
          <p:grpSpPr bwMode="auto">
            <a:xfrm>
              <a:off x="4356100" y="1844675"/>
              <a:ext cx="4543425" cy="936625"/>
              <a:chOff x="4427984" y="1844675"/>
              <a:chExt cx="4543549" cy="936625"/>
            </a:xfrm>
          </p:grpSpPr>
          <p:sp>
            <p:nvSpPr>
              <p:cNvPr id="15" name="직사각형 14"/>
              <p:cNvSpPr/>
              <p:nvPr/>
            </p:nvSpPr>
            <p:spPr bwMode="auto">
              <a:xfrm>
                <a:off x="4599106" y="1844318"/>
                <a:ext cx="4372673" cy="93687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noFill/>
                <a:headEnd/>
                <a:tailEnd/>
              </a:ln>
              <a:ex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90000" tIns="46800" rIns="90000" bIns="46800" anchor="ctr"/>
              <a:lstStyle/>
              <a:p>
                <a:pPr marL="347663" indent="-171450">
                  <a:buFont typeface="Wingdings" pitchFamily="2" charset="2"/>
                  <a:buChar char="§"/>
                  <a:defRPr/>
                </a:pPr>
                <a:r>
                  <a:rPr kumimoji="0" lang="ko-KR" altLang="en-US" sz="1000" dirty="0">
                    <a:solidFill>
                      <a:schemeClr val="tx1"/>
                    </a:solidFill>
                    <a:latin typeface="+mn-ea"/>
                  </a:rPr>
                  <a:t>클라이언트 개발팀</a:t>
                </a:r>
                <a:r>
                  <a:rPr kumimoji="0" lang="en-US" altLang="ko-KR" sz="1000" dirty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kumimoji="0" lang="ko-KR" altLang="en-US" sz="1000" dirty="0">
                    <a:solidFill>
                      <a:schemeClr val="tx1"/>
                    </a:solidFill>
                    <a:latin typeface="+mn-ea"/>
                  </a:rPr>
                  <a:t>시원</a:t>
                </a:r>
                <a:r>
                  <a:rPr kumimoji="0" lang="en-US" altLang="ko-KR" sz="1000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kumimoji="0" lang="ko-KR" altLang="en-US" sz="1000" dirty="0">
                    <a:solidFill>
                      <a:schemeClr val="tx1"/>
                    </a:solidFill>
                    <a:latin typeface="+mn-ea"/>
                  </a:rPr>
                  <a:t>소원 </a:t>
                </a:r>
                <a:r>
                  <a:rPr kumimoji="0" lang="en-US" altLang="ko-KR" sz="1000" dirty="0">
                    <a:solidFill>
                      <a:schemeClr val="tx1"/>
                    </a:solidFill>
                    <a:latin typeface="+mn-ea"/>
                  </a:rPr>
                  <a:t>2</a:t>
                </a:r>
                <a:r>
                  <a:rPr kumimoji="0" lang="ko-KR" altLang="en-US" sz="1000" dirty="0">
                    <a:solidFill>
                      <a:schemeClr val="tx1"/>
                    </a:solidFill>
                    <a:latin typeface="+mn-ea"/>
                  </a:rPr>
                  <a:t>명 배정</a:t>
                </a:r>
                <a:r>
                  <a:rPr kumimoji="0" lang="en-US" altLang="ko-KR" sz="1000" dirty="0">
                    <a:solidFill>
                      <a:schemeClr val="tx1"/>
                    </a:solidFill>
                    <a:latin typeface="+mn-ea"/>
                  </a:rPr>
                  <a:t>)</a:t>
                </a:r>
              </a:p>
              <a:p>
                <a:pPr marL="542925" indent="-180975">
                  <a:spcBef>
                    <a:spcPts val="600"/>
                  </a:spcBef>
                  <a:buFontTx/>
                  <a:buChar char="-"/>
                  <a:defRPr/>
                </a:pPr>
                <a:r>
                  <a:rPr kumimoji="0" lang="ko-KR" altLang="en-US" sz="1000" dirty="0">
                    <a:solidFill>
                      <a:schemeClr val="tx1"/>
                    </a:solidFill>
                    <a:latin typeface="+mn-ea"/>
                  </a:rPr>
                  <a:t>시원 </a:t>
                </a:r>
                <a:r>
                  <a:rPr kumimoji="0" lang="en-US" altLang="ko-KR" sz="1000" dirty="0">
                    <a:solidFill>
                      <a:schemeClr val="tx1"/>
                    </a:solidFill>
                    <a:latin typeface="+mn-ea"/>
                  </a:rPr>
                  <a:t>: 1~5</a:t>
                </a:r>
                <a:r>
                  <a:rPr kumimoji="0" lang="ko-KR" altLang="en-US" sz="1000" dirty="0">
                    <a:solidFill>
                      <a:schemeClr val="tx1"/>
                    </a:solidFill>
                    <a:latin typeface="+mn-ea"/>
                  </a:rPr>
                  <a:t>번 화면 개발</a:t>
                </a:r>
              </a:p>
              <a:p>
                <a:pPr marL="542925" indent="-180975">
                  <a:spcBef>
                    <a:spcPts val="600"/>
                  </a:spcBef>
                  <a:buFontTx/>
                  <a:buChar char="-"/>
                  <a:defRPr/>
                </a:pPr>
                <a:r>
                  <a:rPr kumimoji="0" lang="ko-KR" altLang="en-US" sz="1000" dirty="0">
                    <a:solidFill>
                      <a:schemeClr val="tx1"/>
                    </a:solidFill>
                    <a:latin typeface="+mn-ea"/>
                  </a:rPr>
                  <a:t>소원 </a:t>
                </a:r>
                <a:r>
                  <a:rPr kumimoji="0" lang="en-US" altLang="ko-KR" sz="1000" dirty="0">
                    <a:solidFill>
                      <a:schemeClr val="tx1"/>
                    </a:solidFill>
                    <a:latin typeface="+mn-ea"/>
                  </a:rPr>
                  <a:t>: 6~10</a:t>
                </a:r>
                <a:r>
                  <a:rPr kumimoji="0" lang="ko-KR" altLang="en-US" sz="1000" dirty="0">
                    <a:solidFill>
                      <a:schemeClr val="tx1"/>
                    </a:solidFill>
                    <a:latin typeface="+mn-ea"/>
                  </a:rPr>
                  <a:t>번 화면 개발</a:t>
                </a:r>
              </a:p>
            </p:txBody>
          </p:sp>
          <p:sp>
            <p:nvSpPr>
              <p:cNvPr id="16" name="타원 15"/>
              <p:cNvSpPr/>
              <p:nvPr/>
            </p:nvSpPr>
            <p:spPr bwMode="auto">
              <a:xfrm>
                <a:off x="4427774" y="1852622"/>
                <a:ext cx="360044" cy="359804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ts val="600"/>
                  </a:spcBef>
                  <a:defRPr/>
                </a:pPr>
                <a:r>
                  <a:rPr lang="ko-KR" altLang="en-US" sz="1200" b="1" dirty="0">
                    <a:solidFill>
                      <a:schemeClr val="bg1"/>
                    </a:solidFill>
                    <a:latin typeface="+mn-ea"/>
                  </a:rPr>
                  <a:t>예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023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4515750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프로젝트 계획 </a:t>
            </a:r>
            <a:r>
              <a:rPr lang="en-US" altLang="ko-KR" sz="1800" dirty="0"/>
              <a:t>–</a:t>
            </a:r>
            <a:r>
              <a:rPr lang="ko-KR" altLang="en-US" sz="1800" dirty="0"/>
              <a:t>계획서 작성</a:t>
            </a:r>
            <a:endParaRPr lang="en-US" altLang="ko-KR" sz="1800" dirty="0"/>
          </a:p>
        </p:txBody>
      </p:sp>
      <p:grpSp>
        <p:nvGrpSpPr>
          <p:cNvPr id="4" name="그룹 1"/>
          <p:cNvGrpSpPr>
            <a:grpSpLocks/>
          </p:cNvGrpSpPr>
          <p:nvPr/>
        </p:nvGrpSpPr>
        <p:grpSpPr bwMode="auto">
          <a:xfrm>
            <a:off x="1058863" y="1252538"/>
            <a:ext cx="6897687" cy="4121150"/>
            <a:chOff x="3489325" y="482600"/>
            <a:chExt cx="5462588" cy="3748088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3489325" y="482600"/>
              <a:ext cx="3378130" cy="2800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chemeClr val="tx1"/>
                  </a:solidFill>
                </a:rPr>
                <a:t>1. </a:t>
              </a:r>
              <a:r>
                <a:rPr lang="ko-KR" altLang="en-US" sz="1200" dirty="0">
                  <a:solidFill>
                    <a:schemeClr val="tx1"/>
                  </a:solidFill>
                </a:rPr>
                <a:t>프로젝트 계획</a:t>
              </a: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3635162" y="765584"/>
              <a:ext cx="3378130" cy="3378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kumimoji="0" lang="en-US" altLang="ko-KR" sz="1100" dirty="0">
                  <a:solidFill>
                    <a:schemeClr val="tx1"/>
                  </a:solidFill>
                </a:rPr>
                <a:t>2</a:t>
              </a:r>
              <a:r>
                <a:rPr kumimoji="0" lang="en-US" altLang="ko-KR" sz="1100" b="1" dirty="0" smtClean="0">
                  <a:solidFill>
                    <a:schemeClr val="tx1"/>
                  </a:solidFill>
                </a:rPr>
                <a:t>) </a:t>
              </a:r>
              <a:r>
                <a:rPr kumimoji="0" lang="ko-KR" altLang="en-US" sz="1100" b="1" dirty="0" smtClean="0">
                  <a:solidFill>
                    <a:schemeClr val="tx1"/>
                  </a:solidFill>
                </a:rPr>
                <a:t>프로젝트 계획 수립</a:t>
              </a:r>
              <a:r>
                <a:rPr kumimoji="0" lang="en-US" altLang="ko-KR" sz="1100" b="1" dirty="0" smtClean="0">
                  <a:solidFill>
                    <a:schemeClr val="tx1"/>
                  </a:solidFill>
                </a:rPr>
                <a:t>(3)</a:t>
              </a:r>
              <a:endParaRPr kumimoji="0"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851402" y="1197277"/>
              <a:ext cx="431223" cy="37105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05</a:t>
              </a:r>
              <a:endParaRPr lang="ko-KR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42972" y="1207384"/>
              <a:ext cx="4549853" cy="3609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기술관리 방법</a:t>
              </a:r>
            </a:p>
          </p:txBody>
        </p:sp>
        <p:sp>
          <p:nvSpPr>
            <p:cNvPr id="10" name="직사각형 17"/>
            <p:cNvSpPr>
              <a:spLocks noChangeArrowheads="1"/>
            </p:cNvSpPr>
            <p:nvPr/>
          </p:nvSpPr>
          <p:spPr bwMode="auto">
            <a:xfrm>
              <a:off x="4342972" y="1566888"/>
              <a:ext cx="4608941" cy="399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82563" indent="-182563">
                <a:spcBef>
                  <a:spcPts val="600"/>
                </a:spcBef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+mn-ea"/>
                  <a:ea typeface="+mn-ea"/>
                </a:rPr>
                <a:t>프로젝트의 주요 관리요소인 </a:t>
              </a:r>
              <a:r>
                <a:rPr lang="ko-KR" altLang="en-US" sz="1000" dirty="0">
                  <a:solidFill>
                    <a:srgbClr val="C00000"/>
                  </a:solidFill>
                  <a:latin typeface="+mn-ea"/>
                  <a:ea typeface="+mn-ea"/>
                </a:rPr>
                <a:t>변경 관리</a:t>
              </a:r>
              <a:r>
                <a:rPr lang="en-US" altLang="ko-KR" sz="1000" dirty="0">
                  <a:solidFill>
                    <a:srgbClr val="C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>
                  <a:solidFill>
                    <a:srgbClr val="C00000"/>
                  </a:solidFill>
                  <a:latin typeface="+mn-ea"/>
                  <a:ea typeface="+mn-ea"/>
                </a:rPr>
                <a:t>위험 관리</a:t>
              </a:r>
              <a:r>
                <a:rPr lang="en-US" altLang="ko-KR" sz="1000" dirty="0">
                  <a:solidFill>
                    <a:srgbClr val="C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>
                  <a:solidFill>
                    <a:srgbClr val="C00000"/>
                  </a:solidFill>
                  <a:latin typeface="+mn-ea"/>
                  <a:ea typeface="+mn-ea"/>
                </a:rPr>
                <a:t>비용 및 진도 관리</a:t>
              </a:r>
              <a:r>
                <a:rPr lang="en-US" altLang="ko-KR" sz="1000" dirty="0">
                  <a:solidFill>
                    <a:srgbClr val="C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>
                  <a:solidFill>
                    <a:srgbClr val="C00000"/>
                  </a:solidFill>
                  <a:latin typeface="+mn-ea"/>
                  <a:ea typeface="+mn-ea"/>
                </a:rPr>
                <a:t>문제점 해결 방안</a:t>
              </a:r>
              <a:r>
                <a:rPr lang="ko-KR" altLang="en-US" sz="1000" dirty="0">
                  <a:latin typeface="+mn-ea"/>
                  <a:ea typeface="+mn-ea"/>
                </a:rPr>
                <a:t>에 대하여 작성함</a:t>
              </a:r>
              <a:r>
                <a:rPr lang="en-US" altLang="ko-KR" sz="1000" dirty="0">
                  <a:latin typeface="+mn-ea"/>
                  <a:ea typeface="+mn-ea"/>
                </a:rPr>
                <a:t>. 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851402" y="2137187"/>
              <a:ext cx="431223" cy="37105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06</a:t>
              </a:r>
              <a:endParaRPr lang="ko-KR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342972" y="2147293"/>
              <a:ext cx="4549853" cy="3609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표준 및 개발 절차</a:t>
              </a:r>
            </a:p>
          </p:txBody>
        </p:sp>
        <p:sp>
          <p:nvSpPr>
            <p:cNvPr id="13" name="직사각형 17"/>
            <p:cNvSpPr>
              <a:spLocks noChangeArrowheads="1"/>
            </p:cNvSpPr>
            <p:nvPr/>
          </p:nvSpPr>
          <p:spPr bwMode="auto">
            <a:xfrm>
              <a:off x="4342972" y="2506799"/>
              <a:ext cx="4608941" cy="399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82563" indent="-182563">
                <a:spcBef>
                  <a:spcPts val="600"/>
                </a:spcBef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+mn-ea"/>
                  <a:ea typeface="+mn-ea"/>
                </a:rPr>
                <a:t>어떤 </a:t>
              </a:r>
              <a:r>
                <a:rPr lang="ko-KR" altLang="en-US" sz="1000" dirty="0">
                  <a:solidFill>
                    <a:srgbClr val="C00000"/>
                  </a:solidFill>
                  <a:latin typeface="+mn-ea"/>
                  <a:ea typeface="+mn-ea"/>
                </a:rPr>
                <a:t>표준과 개발방법론</a:t>
              </a:r>
              <a:r>
                <a:rPr lang="ko-KR" altLang="en-US" sz="1000" dirty="0">
                  <a:latin typeface="+mn-ea"/>
                  <a:ea typeface="+mn-ea"/>
                </a:rPr>
                <a:t>을 가지고 본 프로젝트에서 </a:t>
              </a:r>
              <a:r>
                <a:rPr lang="ko-KR" altLang="en-US" sz="1000" dirty="0">
                  <a:solidFill>
                    <a:srgbClr val="C00000"/>
                  </a:solidFill>
                  <a:latin typeface="+mn-ea"/>
                  <a:ea typeface="+mn-ea"/>
                </a:rPr>
                <a:t>개발업무를 담당할 지 기술</a:t>
              </a:r>
              <a:r>
                <a:rPr lang="ko-KR" altLang="en-US" sz="1000" dirty="0">
                  <a:latin typeface="+mn-ea"/>
                  <a:ea typeface="+mn-ea"/>
                </a:rPr>
                <a:t>함</a:t>
              </a:r>
              <a:r>
                <a:rPr lang="en-US" altLang="ko-KR" sz="1000" dirty="0"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851402" y="3077097"/>
              <a:ext cx="431223" cy="37105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07</a:t>
              </a:r>
              <a:endParaRPr lang="ko-KR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342972" y="3087204"/>
              <a:ext cx="4549853" cy="3609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검토 회의</a:t>
              </a:r>
            </a:p>
          </p:txBody>
        </p:sp>
        <p:sp>
          <p:nvSpPr>
            <p:cNvPr id="16" name="직사각형 17"/>
            <p:cNvSpPr>
              <a:spLocks noChangeArrowheads="1"/>
            </p:cNvSpPr>
            <p:nvPr/>
          </p:nvSpPr>
          <p:spPr bwMode="auto">
            <a:xfrm>
              <a:off x="4342972" y="3446708"/>
              <a:ext cx="4608941" cy="783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82563" indent="-182563">
                <a:spcBef>
                  <a:spcPts val="600"/>
                </a:spcBef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+mn-ea"/>
                  <a:ea typeface="+mn-ea"/>
                </a:rPr>
                <a:t>개발자간</a:t>
              </a:r>
              <a:r>
                <a:rPr lang="en-US" altLang="ko-KR" sz="1000" dirty="0">
                  <a:latin typeface="+mn-ea"/>
                  <a:ea typeface="+mn-ea"/>
                </a:rPr>
                <a:t>, </a:t>
              </a:r>
              <a:r>
                <a:rPr lang="ko-KR" altLang="en-US" sz="1000" dirty="0">
                  <a:latin typeface="+mn-ea"/>
                  <a:ea typeface="+mn-ea"/>
                </a:rPr>
                <a:t>또는 개발자와 관련부서와 현재 프로젝트의 상황이 어떻게 진행되고 있는지 </a:t>
              </a:r>
              <a:r>
                <a:rPr lang="ko-KR" altLang="en-US" sz="1000" dirty="0">
                  <a:solidFill>
                    <a:srgbClr val="C00000"/>
                  </a:solidFill>
                  <a:latin typeface="+mn-ea"/>
                  <a:ea typeface="+mn-ea"/>
                </a:rPr>
                <a:t>커뮤니케이션</a:t>
              </a:r>
              <a:r>
                <a:rPr lang="ko-KR" altLang="en-US" sz="1000" dirty="0">
                  <a:latin typeface="+mn-ea"/>
                  <a:ea typeface="+mn-ea"/>
                </a:rPr>
                <a:t> 하는 방법을 말함</a:t>
              </a:r>
              <a:r>
                <a:rPr lang="en-US" altLang="ko-KR" sz="1000" dirty="0">
                  <a:latin typeface="+mn-ea"/>
                  <a:ea typeface="+mn-ea"/>
                </a:rPr>
                <a:t>.</a:t>
              </a:r>
            </a:p>
            <a:p>
              <a:pPr marL="182563" indent="-182563">
                <a:spcBef>
                  <a:spcPts val="600"/>
                </a:spcBef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+mn-ea"/>
                  <a:ea typeface="+mn-ea"/>
                </a:rPr>
                <a:t>어떤 일정과 어떤 방법으로 진행할 것이며</a:t>
              </a:r>
              <a:r>
                <a:rPr lang="en-US" altLang="ko-KR" sz="1000" dirty="0">
                  <a:latin typeface="+mn-ea"/>
                  <a:ea typeface="+mn-ea"/>
                </a:rPr>
                <a:t>, </a:t>
              </a:r>
              <a:r>
                <a:rPr lang="ko-KR" altLang="en-US" sz="1000" dirty="0">
                  <a:latin typeface="+mn-ea"/>
                  <a:ea typeface="+mn-ea"/>
                </a:rPr>
                <a:t>검토 회의에서 나온 사항에 대하여 후속작업으로 어떻게 처리할 것인지 등을 기술함</a:t>
              </a:r>
              <a:r>
                <a:rPr lang="en-US" altLang="ko-KR" sz="1000" dirty="0">
                  <a:latin typeface="+mn-ea"/>
                  <a:ea typeface="+mn-ea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407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03947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프로젝트 계획 </a:t>
            </a:r>
            <a:r>
              <a:rPr lang="en-US" altLang="ko-KR" sz="1800" dirty="0" smtClean="0"/>
              <a:t>–</a:t>
            </a:r>
            <a:r>
              <a:rPr lang="ko-KR" altLang="en-US" sz="1800" dirty="0" smtClean="0"/>
              <a:t>계획서 작성</a:t>
            </a:r>
            <a:endParaRPr lang="en-US" altLang="ko-KR" dirty="0"/>
          </a:p>
        </p:txBody>
      </p:sp>
      <p:grpSp>
        <p:nvGrpSpPr>
          <p:cNvPr id="17" name="그룹 1"/>
          <p:cNvGrpSpPr>
            <a:grpSpLocks/>
          </p:cNvGrpSpPr>
          <p:nvPr/>
        </p:nvGrpSpPr>
        <p:grpSpPr bwMode="auto">
          <a:xfrm>
            <a:off x="1116013" y="1268413"/>
            <a:ext cx="6985000" cy="4105275"/>
            <a:chOff x="3489325" y="482600"/>
            <a:chExt cx="5462588" cy="3363913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3489325" y="482600"/>
              <a:ext cx="3378114" cy="279675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chemeClr val="tx1"/>
                  </a:solidFill>
                </a:rPr>
                <a:t>1. </a:t>
              </a:r>
              <a:r>
                <a:rPr lang="ko-KR" altLang="en-US" sz="1200" dirty="0">
                  <a:solidFill>
                    <a:schemeClr val="tx1"/>
                  </a:solidFill>
                </a:rPr>
                <a:t>프로젝트 계획</a:t>
              </a: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3635822" y="764877"/>
              <a:ext cx="3378114" cy="3382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kumimoji="0" lang="en-US" altLang="ko-KR" sz="1100" b="1" dirty="0" smtClean="0">
                  <a:solidFill>
                    <a:schemeClr val="tx1"/>
                  </a:solidFill>
                </a:rPr>
                <a:t>2) </a:t>
              </a:r>
              <a:r>
                <a:rPr kumimoji="0" lang="ko-KR" altLang="en-US" sz="1100" b="1" dirty="0" smtClean="0">
                  <a:solidFill>
                    <a:schemeClr val="tx1"/>
                  </a:solidFill>
                </a:rPr>
                <a:t>프로젝트 계획 수립</a:t>
              </a:r>
              <a:r>
                <a:rPr kumimoji="0" lang="en-US" altLang="ko-KR" sz="1100" b="1" dirty="0" smtClean="0">
                  <a:solidFill>
                    <a:schemeClr val="tx1"/>
                  </a:solidFill>
                </a:rPr>
                <a:t>(4)</a:t>
              </a:r>
              <a:endParaRPr kumimoji="0"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851842" y="1196748"/>
              <a:ext cx="430799" cy="37203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08</a:t>
              </a:r>
              <a:endParaRPr lang="ko-KR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343475" y="1208456"/>
              <a:ext cx="4550087" cy="3603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개발 환경</a:t>
              </a:r>
            </a:p>
          </p:txBody>
        </p:sp>
        <p:sp>
          <p:nvSpPr>
            <p:cNvPr id="22" name="직사각형 17"/>
            <p:cNvSpPr>
              <a:spLocks noChangeArrowheads="1"/>
            </p:cNvSpPr>
            <p:nvPr/>
          </p:nvSpPr>
          <p:spPr bwMode="auto">
            <a:xfrm>
              <a:off x="4343475" y="1567481"/>
              <a:ext cx="4608438" cy="399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82563" indent="-182563">
                <a:spcBef>
                  <a:spcPts val="600"/>
                </a:spcBef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+mn-ea"/>
                  <a:ea typeface="+mn-ea"/>
                </a:rPr>
                <a:t>해당 개발 프로젝트에서 개발 환경</a:t>
              </a:r>
              <a:r>
                <a:rPr lang="en-US" altLang="ko-KR" sz="1000" dirty="0">
                  <a:latin typeface="+mn-ea"/>
                  <a:ea typeface="+mn-ea"/>
                </a:rPr>
                <a:t>(</a:t>
              </a:r>
              <a:r>
                <a:rPr lang="ko-KR" altLang="en-US" sz="1000" dirty="0">
                  <a:solidFill>
                    <a:srgbClr val="C00000"/>
                  </a:solidFill>
                  <a:latin typeface="+mn-ea"/>
                  <a:ea typeface="+mn-ea"/>
                </a:rPr>
                <a:t>시스템 구성도</a:t>
              </a:r>
              <a:r>
                <a:rPr lang="en-US" altLang="ko-KR" sz="1000" dirty="0">
                  <a:solidFill>
                    <a:srgbClr val="C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>
                  <a:solidFill>
                    <a:srgbClr val="C00000"/>
                  </a:solidFill>
                  <a:latin typeface="+mn-ea"/>
                  <a:ea typeface="+mn-ea"/>
                </a:rPr>
                <a:t>네트워크 구성도</a:t>
              </a:r>
              <a:r>
                <a:rPr lang="en-US" altLang="ko-KR" sz="1000" dirty="0">
                  <a:solidFill>
                    <a:srgbClr val="C00000"/>
                  </a:solidFill>
                  <a:latin typeface="+mn-ea"/>
                  <a:ea typeface="+mn-ea"/>
                </a:rPr>
                <a:t>, </a:t>
              </a:r>
              <a:br>
                <a:rPr lang="en-US" altLang="ko-KR" sz="1000" dirty="0">
                  <a:solidFill>
                    <a:srgbClr val="C00000"/>
                  </a:solidFill>
                  <a:latin typeface="+mn-ea"/>
                  <a:ea typeface="+mn-ea"/>
                </a:rPr>
              </a:br>
              <a:r>
                <a:rPr lang="ko-KR" altLang="en-US" sz="1000" dirty="0">
                  <a:solidFill>
                    <a:srgbClr val="C00000"/>
                  </a:solidFill>
                  <a:latin typeface="+mn-ea"/>
                  <a:ea typeface="+mn-ea"/>
                </a:rPr>
                <a:t>개발 도구 등</a:t>
              </a:r>
              <a:r>
                <a:rPr lang="en-US" altLang="ko-KR" sz="1000" dirty="0">
                  <a:latin typeface="+mn-ea"/>
                  <a:ea typeface="+mn-ea"/>
                </a:rPr>
                <a:t>)</a:t>
              </a:r>
              <a:r>
                <a:rPr lang="ko-KR" altLang="en-US" sz="1000" dirty="0">
                  <a:latin typeface="+mn-ea"/>
                  <a:ea typeface="+mn-ea"/>
                </a:rPr>
                <a:t>을 기술함</a:t>
              </a:r>
              <a:r>
                <a:rPr lang="en-US" altLang="ko-KR" sz="1000" dirty="0">
                  <a:latin typeface="+mn-ea"/>
                  <a:ea typeface="+mn-ea"/>
                </a:rPr>
                <a:t>. </a:t>
              </a: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851842" y="2137239"/>
              <a:ext cx="430799" cy="370732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09</a:t>
              </a:r>
              <a:endParaRPr lang="ko-KR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43475" y="2147646"/>
              <a:ext cx="4550087" cy="3603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성능 시험 방법</a:t>
              </a:r>
            </a:p>
          </p:txBody>
        </p:sp>
        <p:sp>
          <p:nvSpPr>
            <p:cNvPr id="25" name="직사각형 17"/>
            <p:cNvSpPr>
              <a:spLocks noChangeArrowheads="1"/>
            </p:cNvSpPr>
            <p:nvPr/>
          </p:nvSpPr>
          <p:spPr bwMode="auto">
            <a:xfrm>
              <a:off x="4343400" y="2506663"/>
              <a:ext cx="46085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82563" indent="-1825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ko-KR" altLang="en-US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이후 제출되는 시스템에 대하여 요구를 </a:t>
              </a:r>
              <a:r>
                <a:rPr lang="ko-KR" altLang="en-US" sz="10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만족할 만한 수준의 품질이 나왔는지를 측정</a:t>
              </a:r>
              <a:r>
                <a:rPr lang="ko-KR" altLang="en-US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 수 있는 성능 시험방법에 대한 내용을 기술함</a:t>
              </a:r>
              <a:r>
                <a:rPr lang="en-US" altLang="ko-KR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851842" y="3076429"/>
              <a:ext cx="430799" cy="37203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10</a:t>
              </a:r>
              <a:endParaRPr lang="ko-KR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43475" y="3088136"/>
              <a:ext cx="4550087" cy="3603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문서화</a:t>
              </a:r>
            </a:p>
          </p:txBody>
        </p:sp>
        <p:sp>
          <p:nvSpPr>
            <p:cNvPr id="28" name="직사각형 17"/>
            <p:cNvSpPr>
              <a:spLocks noChangeArrowheads="1"/>
            </p:cNvSpPr>
            <p:nvPr/>
          </p:nvSpPr>
          <p:spPr bwMode="auto">
            <a:xfrm>
              <a:off x="4343400" y="3446463"/>
              <a:ext cx="46085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82563" indent="-1825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ko-KR" altLang="en-US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산출물 등에서 문서작업으로 제출될 </a:t>
              </a:r>
              <a:r>
                <a:rPr lang="ko-KR" altLang="en-US" sz="10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문서목록</a:t>
              </a:r>
              <a:r>
                <a:rPr lang="en-US" altLang="ko-KR" sz="10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분량</a:t>
              </a:r>
              <a:r>
                <a:rPr lang="en-US" altLang="ko-KR" sz="10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</a:t>
              </a:r>
              <a:r>
                <a:rPr lang="en-US" altLang="ko-KR" sz="10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보존 년한</a:t>
              </a:r>
              <a:r>
                <a:rPr lang="ko-KR" altLang="en-US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등을 기술함</a:t>
              </a:r>
              <a:r>
                <a:rPr lang="en-US" altLang="ko-KR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95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03947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프로젝트 계획 </a:t>
            </a:r>
            <a:r>
              <a:rPr lang="en-US" altLang="ko-KR" sz="1800" dirty="0" smtClean="0"/>
              <a:t>–</a:t>
            </a:r>
            <a:r>
              <a:rPr lang="ko-KR" altLang="en-US" sz="1800" dirty="0" smtClean="0"/>
              <a:t>계획서 작성</a:t>
            </a:r>
            <a:endParaRPr lang="en-US" altLang="ko-KR" dirty="0"/>
          </a:p>
        </p:txBody>
      </p:sp>
      <p:grpSp>
        <p:nvGrpSpPr>
          <p:cNvPr id="16" name="그룹 1"/>
          <p:cNvGrpSpPr>
            <a:grpSpLocks/>
          </p:cNvGrpSpPr>
          <p:nvPr/>
        </p:nvGrpSpPr>
        <p:grpSpPr bwMode="auto">
          <a:xfrm>
            <a:off x="1116013" y="1268413"/>
            <a:ext cx="7056437" cy="4321175"/>
            <a:chOff x="3489325" y="482600"/>
            <a:chExt cx="5619750" cy="3209925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3489325" y="482600"/>
              <a:ext cx="3378172" cy="27948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chemeClr val="tx1"/>
                  </a:solidFill>
                </a:rPr>
                <a:t>1. </a:t>
              </a:r>
              <a:r>
                <a:rPr lang="ko-KR" altLang="en-US" sz="1200" dirty="0">
                  <a:solidFill>
                    <a:schemeClr val="tx1"/>
                  </a:solidFill>
                </a:rPr>
                <a:t>프로젝트 계획</a:t>
              </a: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3635982" y="765621"/>
              <a:ext cx="3378172" cy="33726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kumimoji="0" lang="en-US" altLang="ko-KR" sz="1100" b="1" dirty="0" smtClean="0">
                  <a:solidFill>
                    <a:schemeClr val="tx1"/>
                  </a:solidFill>
                </a:rPr>
                <a:t>2) </a:t>
              </a:r>
              <a:r>
                <a:rPr kumimoji="0" lang="ko-KR" altLang="en-US" sz="1100" b="1" dirty="0" smtClean="0">
                  <a:solidFill>
                    <a:schemeClr val="tx1"/>
                  </a:solidFill>
                </a:rPr>
                <a:t>프로젝트 계획 수립</a:t>
              </a:r>
              <a:r>
                <a:rPr kumimoji="0" lang="en-US" altLang="ko-KR" sz="1100" b="1" dirty="0" smtClean="0">
                  <a:solidFill>
                    <a:schemeClr val="tx1"/>
                  </a:solidFill>
                </a:rPr>
                <a:t>(5)</a:t>
              </a:r>
              <a:endParaRPr kumimoji="0"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3850911" y="1197227"/>
              <a:ext cx="432386" cy="37146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11</a:t>
              </a:r>
              <a:endParaRPr lang="ko-KR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343982" y="1207840"/>
              <a:ext cx="4548900" cy="3608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유지보수</a:t>
              </a:r>
            </a:p>
          </p:txBody>
        </p:sp>
        <p:sp>
          <p:nvSpPr>
            <p:cNvPr id="33" name="직사각형 17"/>
            <p:cNvSpPr>
              <a:spLocks noChangeArrowheads="1"/>
            </p:cNvSpPr>
            <p:nvPr/>
          </p:nvSpPr>
          <p:spPr bwMode="auto">
            <a:xfrm>
              <a:off x="4343400" y="1566863"/>
              <a:ext cx="46085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82563" indent="-1825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ko-KR" altLang="en-US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시스템이 제출되고 검수되고 난 이후</a:t>
              </a:r>
              <a:r>
                <a:rPr lang="en-US" altLang="ko-KR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하자에 의한 보수나</a:t>
              </a:r>
              <a:r>
                <a:rPr lang="en-US" altLang="ko-KR" sz="10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0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0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 요청에 대한 부분개발에 대하여 진행절차</a:t>
              </a:r>
              <a:r>
                <a:rPr lang="en-US" altLang="ko-KR" sz="10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비용</a:t>
              </a:r>
              <a:r>
                <a:rPr lang="ko-KR" altLang="en-US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등에 대하여 기술함</a:t>
              </a:r>
              <a:r>
                <a:rPr lang="en-US" altLang="ko-KR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850911" y="2137091"/>
              <a:ext cx="432386" cy="37146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12</a:t>
              </a:r>
              <a:endParaRPr lang="ko-KR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343982" y="2147704"/>
              <a:ext cx="4548900" cy="3608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 err="1">
                  <a:latin typeface="+mn-ea"/>
                </a:rPr>
                <a:t>설치ㆍ인수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36" name="직사각형 17"/>
            <p:cNvSpPr>
              <a:spLocks noChangeArrowheads="1"/>
            </p:cNvSpPr>
            <p:nvPr/>
          </p:nvSpPr>
          <p:spPr bwMode="auto">
            <a:xfrm>
              <a:off x="4343400" y="2506663"/>
              <a:ext cx="47656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82563" indent="-1825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ts val="600"/>
                </a:spcBef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ko-KR" altLang="en-US" sz="10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시스템을 설치하는 절차</a:t>
              </a:r>
              <a:r>
                <a:rPr lang="en-US" altLang="ko-KR" sz="10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시나리오</a:t>
              </a:r>
              <a:r>
                <a:rPr lang="en-US" altLang="ko-KR" sz="10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), </a:t>
              </a:r>
              <a:r>
                <a:rPr lang="ko-KR" altLang="en-US" sz="10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장소</a:t>
              </a:r>
              <a:r>
                <a:rPr lang="en-US" altLang="ko-KR" sz="10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</a:t>
              </a:r>
              <a:r>
                <a:rPr lang="en-US" altLang="ko-KR" sz="10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인계인수 절차 및 교육 </a:t>
              </a:r>
              <a:r>
                <a:rPr lang="ko-KR" altLang="en-US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등에 대하여 기술함</a:t>
              </a:r>
              <a:r>
                <a:rPr lang="en-US" altLang="ko-KR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3850911" y="3076955"/>
              <a:ext cx="432386" cy="37146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13</a:t>
              </a:r>
              <a:endParaRPr lang="ko-KR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343982" y="3087568"/>
              <a:ext cx="4548900" cy="3608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참고문헌 및 부록</a:t>
              </a:r>
            </a:p>
          </p:txBody>
        </p:sp>
        <p:sp>
          <p:nvSpPr>
            <p:cNvPr id="39" name="직사각형 17"/>
            <p:cNvSpPr>
              <a:spLocks noChangeArrowheads="1"/>
            </p:cNvSpPr>
            <p:nvPr/>
          </p:nvSpPr>
          <p:spPr bwMode="auto">
            <a:xfrm>
              <a:off x="4343400" y="3446463"/>
              <a:ext cx="4608513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82563" indent="-1825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ts val="600"/>
                </a:spcBef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ko-KR" altLang="en-US" sz="10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 참고문헌</a:t>
              </a:r>
              <a:r>
                <a:rPr lang="ko-KR" altLang="en-US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</a:t>
              </a:r>
              <a:r>
                <a:rPr lang="ko-KR" altLang="en-US" sz="10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부록</a:t>
              </a:r>
              <a:r>
                <a:rPr lang="ko-KR" altLang="en-US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대하여 기술함</a:t>
              </a:r>
              <a:r>
                <a:rPr lang="en-US" altLang="ko-KR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51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1447800" y="1125539"/>
            <a:ext cx="7177088" cy="790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 bwMode="auto">
          <a:xfrm>
            <a:off x="1423988" y="1185863"/>
            <a:ext cx="5256212" cy="628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1000" dirty="0">
                <a:latin typeface="+mn-ea"/>
                <a:ea typeface="+mn-ea"/>
              </a:rPr>
              <a:t>프로젝트에서 소통의 중요함이 얼마나 중요할까요</a:t>
            </a:r>
            <a:r>
              <a:rPr lang="en-US" altLang="ko-KR" sz="1000" dirty="0">
                <a:latin typeface="+mn-ea"/>
                <a:ea typeface="+mn-ea"/>
              </a:rPr>
              <a:t>?  </a:t>
            </a:r>
          </a:p>
          <a:p>
            <a:pPr>
              <a:spcBef>
                <a:spcPts val="600"/>
              </a:spcBef>
              <a:defRPr/>
            </a:pPr>
            <a:r>
              <a:rPr lang="ko-KR" altLang="en-US" sz="1000" dirty="0">
                <a:latin typeface="+mn-ea"/>
                <a:ea typeface="+mn-ea"/>
              </a:rPr>
              <a:t>프로젝트에서 명세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문서화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  <a:r>
              <a:rPr lang="ko-KR" altLang="en-US" sz="1000" dirty="0">
                <a:latin typeface="+mn-ea"/>
                <a:ea typeface="+mn-ea"/>
              </a:rPr>
              <a:t>가 중요한 부분에 대한 유머를 인터넷에서 얻었습니다</a:t>
            </a:r>
            <a:r>
              <a:rPr lang="en-US" altLang="ko-KR" sz="1000" dirty="0">
                <a:latin typeface="+mn-ea"/>
                <a:ea typeface="+mn-ea"/>
              </a:rPr>
              <a:t>. </a:t>
            </a:r>
            <a:br>
              <a:rPr lang="en-US" altLang="ko-KR" sz="1000" dirty="0">
                <a:latin typeface="+mn-ea"/>
                <a:ea typeface="+mn-ea"/>
              </a:rPr>
            </a:br>
            <a:r>
              <a:rPr lang="ko-KR" altLang="en-US" sz="1000" dirty="0">
                <a:latin typeface="+mn-ea"/>
                <a:ea typeface="+mn-ea"/>
              </a:rPr>
              <a:t>잠시 쉬면서 보시기 바랍니다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</p:txBody>
      </p:sp>
      <p:pic>
        <p:nvPicPr>
          <p:cNvPr id="19460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6" y="2276475"/>
            <a:ext cx="3051175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01" y="2276475"/>
            <a:ext cx="3044825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076" y="2265363"/>
            <a:ext cx="3025775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4268788"/>
            <a:ext cx="1081088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4964114"/>
            <a:ext cx="5762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03947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프로젝트 문서화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000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88021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08291" y="1441540"/>
            <a:ext cx="5773695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ko-KR" altLang="en-US" dirty="0" smtClean="0"/>
              <a:t>프로젝트의 정의</a:t>
            </a:r>
            <a:endParaRPr lang="en-US" altLang="ko-KR" dirty="0" smtClean="0"/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ko-KR" altLang="en-US" dirty="0" smtClean="0"/>
              <a:t>프로젝트 </a:t>
            </a:r>
            <a:r>
              <a:rPr lang="ko-KR" altLang="en-US" dirty="0"/>
              <a:t>잘하기</a:t>
            </a:r>
            <a:r>
              <a:rPr lang="en-US" altLang="ko-KR" dirty="0"/>
              <a:t>-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endParaRPr lang="en-US" altLang="ko-KR" dirty="0"/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ko-KR" altLang="en-US" dirty="0" smtClean="0"/>
              <a:t>프로젝트 </a:t>
            </a:r>
            <a:r>
              <a:rPr lang="ko-KR" altLang="en-US" dirty="0"/>
              <a:t>계획 </a:t>
            </a:r>
            <a:r>
              <a:rPr lang="en-US" altLang="ko-KR" dirty="0"/>
              <a:t>–</a:t>
            </a:r>
            <a:r>
              <a:rPr lang="ko-KR" altLang="en-US" dirty="0"/>
              <a:t>계획서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endParaRPr lang="en-US" altLang="ko-KR" dirty="0"/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ko-KR" altLang="en-US" dirty="0" smtClean="0"/>
              <a:t>프로젝트 </a:t>
            </a:r>
            <a:r>
              <a:rPr lang="ko-KR" altLang="en-US" dirty="0"/>
              <a:t>문서화</a:t>
            </a:r>
            <a:endParaRPr lang="en-US" altLang="ko-KR" dirty="0"/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endParaRPr lang="en-US" altLang="ko-KR" dirty="0"/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endParaRPr lang="en-US" altLang="ko-KR" dirty="0"/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endParaRPr lang="en-US" altLang="ko-KR" dirty="0"/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endParaRPr lang="en-US" altLang="ko-KR" dirty="0"/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그룹 3"/>
          <p:cNvGrpSpPr>
            <a:grpSpLocks/>
          </p:cNvGrpSpPr>
          <p:nvPr/>
        </p:nvGrpSpPr>
        <p:grpSpPr bwMode="auto">
          <a:xfrm>
            <a:off x="1497013" y="1268414"/>
            <a:ext cx="6985000" cy="4321175"/>
            <a:chOff x="3489325" y="482600"/>
            <a:chExt cx="5403850" cy="2298700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3489325" y="482600"/>
              <a:ext cx="3378634" cy="27952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1200" dirty="0">
                  <a:solidFill>
                    <a:schemeClr val="tx1"/>
                  </a:solidFill>
                </a:rPr>
                <a:t>문서화</a:t>
              </a:r>
            </a:p>
          </p:txBody>
        </p:sp>
        <p:sp>
          <p:nvSpPr>
            <p:cNvPr id="3" name="직사각형 2"/>
            <p:cNvSpPr/>
            <p:nvPr/>
          </p:nvSpPr>
          <p:spPr bwMode="auto">
            <a:xfrm>
              <a:off x="3635474" y="765504"/>
              <a:ext cx="3378635" cy="3377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kumimoji="0" lang="en-US" altLang="ko-KR" sz="1100" dirty="0">
                  <a:solidFill>
                    <a:schemeClr val="tx1"/>
                  </a:solidFill>
                </a:rPr>
                <a:t>1) </a:t>
              </a:r>
              <a:r>
                <a:rPr kumimoji="0" lang="ko-KR" altLang="en-US" sz="1100" dirty="0">
                  <a:solidFill>
                    <a:schemeClr val="tx1"/>
                  </a:solidFill>
                </a:rPr>
                <a:t>프로젝트 산출물</a:t>
              </a:r>
              <a:r>
                <a:rPr kumimoji="0" lang="en-US" altLang="ko-KR" sz="1100" dirty="0">
                  <a:solidFill>
                    <a:schemeClr val="tx1"/>
                  </a:solidFill>
                </a:rPr>
                <a:t>(1)</a:t>
              </a:r>
            </a:p>
          </p:txBody>
        </p:sp>
        <p:grpSp>
          <p:nvGrpSpPr>
            <p:cNvPr id="20485" name="그룹 56"/>
            <p:cNvGrpSpPr>
              <a:grpSpLocks/>
            </p:cNvGrpSpPr>
            <p:nvPr/>
          </p:nvGrpSpPr>
          <p:grpSpPr bwMode="auto">
            <a:xfrm>
              <a:off x="3851275" y="1125538"/>
              <a:ext cx="5041900" cy="371475"/>
              <a:chOff x="3779838" y="3777928"/>
              <a:chExt cx="5222415" cy="371475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3780204" y="3777646"/>
                <a:ext cx="432520" cy="371576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spcBef>
                    <a:spcPts val="600"/>
                  </a:spcBef>
                  <a:defRPr/>
                </a:pP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271242" y="3788625"/>
                <a:ext cx="4731011" cy="3555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eaLnBrk="1" hangingPunct="1">
                  <a:spcBef>
                    <a:spcPts val="600"/>
                  </a:spcBef>
                  <a:defRPr/>
                </a:pPr>
                <a:r>
                  <a:rPr lang="ko-KR" altLang="en-US" sz="1000" dirty="0"/>
                  <a:t>프로젝트의 단계별 진행사항의 결과는 산출물로 도출됨</a:t>
                </a:r>
                <a:r>
                  <a:rPr lang="en-US" altLang="ko-KR" sz="1000" dirty="0"/>
                  <a:t>.</a:t>
                </a:r>
                <a:endParaRPr lang="ko-KR" altLang="en-US" sz="1000" dirty="0"/>
              </a:p>
            </p:txBody>
          </p:sp>
          <p:pic>
            <p:nvPicPr>
              <p:cNvPr id="20496" name="Picture 36" descr="C:\Documents and Settings\신현아\바탕 화면\icon\1326275478_check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7463" y="3803898"/>
                <a:ext cx="340618" cy="340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486" name="그룹 56"/>
            <p:cNvGrpSpPr>
              <a:grpSpLocks/>
            </p:cNvGrpSpPr>
            <p:nvPr/>
          </p:nvGrpSpPr>
          <p:grpSpPr bwMode="auto">
            <a:xfrm>
              <a:off x="3851275" y="1762125"/>
              <a:ext cx="5041900" cy="371475"/>
              <a:chOff x="3779838" y="3777928"/>
              <a:chExt cx="5222415" cy="371475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3780204" y="3777804"/>
                <a:ext cx="432520" cy="371576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spcBef>
                    <a:spcPts val="600"/>
                  </a:spcBef>
                  <a:defRPr/>
                </a:pP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271242" y="3788783"/>
                <a:ext cx="4731011" cy="3555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eaLnBrk="1" hangingPunct="1">
                  <a:spcBef>
                    <a:spcPts val="600"/>
                  </a:spcBef>
                  <a:defRPr/>
                </a:pPr>
                <a:r>
                  <a:rPr lang="ko-KR" altLang="en-US" sz="1000" dirty="0"/>
                  <a:t>프로젝트의 규모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형태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요청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수행 측의 협의에 따라 산출물의 종류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양식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작성 수준이 달라짐</a:t>
                </a:r>
                <a:r>
                  <a:rPr lang="en-US" altLang="ko-KR" sz="1000" dirty="0"/>
                  <a:t>.</a:t>
                </a:r>
                <a:endParaRPr lang="ko-KR" altLang="en-US" sz="1000" dirty="0"/>
              </a:p>
            </p:txBody>
          </p:sp>
          <p:pic>
            <p:nvPicPr>
              <p:cNvPr id="20493" name="Picture 36" descr="C:\Documents and Settings\신현아\바탕 화면\icon\1326275478_check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7463" y="3803898"/>
                <a:ext cx="340618" cy="340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487" name="그룹 56"/>
            <p:cNvGrpSpPr>
              <a:grpSpLocks/>
            </p:cNvGrpSpPr>
            <p:nvPr/>
          </p:nvGrpSpPr>
          <p:grpSpPr bwMode="auto">
            <a:xfrm>
              <a:off x="3851275" y="2409825"/>
              <a:ext cx="5041900" cy="371475"/>
              <a:chOff x="3779838" y="3777928"/>
              <a:chExt cx="5222415" cy="371475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3780204" y="3777827"/>
                <a:ext cx="432520" cy="371576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spcBef>
                    <a:spcPts val="600"/>
                  </a:spcBef>
                  <a:defRPr/>
                </a:pP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71242" y="3788806"/>
                <a:ext cx="4731011" cy="3555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eaLnBrk="1" hangingPunct="1">
                  <a:spcBef>
                    <a:spcPts val="600"/>
                  </a:spcBef>
                  <a:defRPr/>
                </a:pPr>
                <a:r>
                  <a:rPr lang="ko-KR" altLang="en-US" sz="1000" dirty="0"/>
                  <a:t>프로젝트 착수 전 </a:t>
                </a:r>
                <a:r>
                  <a:rPr lang="en-US" altLang="ko-KR" sz="1000" dirty="0"/>
                  <a:t>‘</a:t>
                </a:r>
                <a:r>
                  <a:rPr lang="ko-KR" altLang="en-US" sz="1000" dirty="0"/>
                  <a:t>표준 산출물</a:t>
                </a:r>
                <a:r>
                  <a:rPr lang="en-US" altLang="ko-KR" sz="1000" dirty="0"/>
                  <a:t>’</a:t>
                </a:r>
                <a:r>
                  <a:rPr lang="ko-KR" altLang="en-US" sz="1000" dirty="0"/>
                  <a:t>이 정해지며 프로젝트 관리조직</a:t>
                </a:r>
                <a:r>
                  <a:rPr lang="en-US" altLang="ko-KR" sz="1000" dirty="0"/>
                  <a:t>(PMO)</a:t>
                </a:r>
                <a:r>
                  <a:rPr lang="ko-KR" altLang="en-US" sz="1000" dirty="0"/>
                  <a:t>에 의하여 표준지침준수 및 관리가 이루어짐</a:t>
                </a:r>
                <a:r>
                  <a:rPr lang="en-US" altLang="ko-KR" sz="1000" dirty="0"/>
                  <a:t>.</a:t>
                </a:r>
                <a:endParaRPr lang="ko-KR" altLang="en-US" sz="1000" dirty="0"/>
              </a:p>
            </p:txBody>
          </p:sp>
          <p:pic>
            <p:nvPicPr>
              <p:cNvPr id="20490" name="Picture 36" descr="C:\Documents and Settings\신현아\바탕 화면\icon\1326275478_check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7463" y="3803898"/>
                <a:ext cx="340618" cy="340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03947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프로젝트 문서화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99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350963" y="1196975"/>
            <a:ext cx="33782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문서화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1497013" y="1479550"/>
            <a:ext cx="3378200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latinLnBrk="0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chemeClr val="tx1"/>
                </a:solidFill>
              </a:rPr>
              <a:t>1) </a:t>
            </a:r>
            <a:r>
              <a:rPr kumimoji="0" lang="ko-KR" altLang="en-US" sz="1100" dirty="0">
                <a:solidFill>
                  <a:schemeClr val="tx1"/>
                </a:solidFill>
              </a:rPr>
              <a:t>프로젝트 산출물</a:t>
            </a:r>
            <a:r>
              <a:rPr kumimoji="0" lang="en-US" altLang="ko-KR" sz="11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1497014" y="1817688"/>
            <a:ext cx="2130425" cy="234950"/>
          </a:xfrm>
          <a:prstGeom prst="round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0000" tIns="46800" rIns="90000" bIns="46800" anchor="ctr"/>
          <a:lstStyle/>
          <a:p>
            <a:pPr>
              <a:spcBef>
                <a:spcPts val="600"/>
              </a:spcBef>
              <a:defRPr/>
            </a:pPr>
            <a:r>
              <a:rPr lang="ko-KR" altLang="en-US" sz="1000" dirty="0">
                <a:latin typeface="+mn-ea"/>
              </a:rPr>
              <a:t>프로젝트 단계별 주요 산출물 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473201" y="2132014"/>
          <a:ext cx="7091363" cy="4249737"/>
        </p:xfrm>
        <a:graphic>
          <a:graphicData uri="http://schemas.openxmlformats.org/drawingml/2006/table">
            <a:tbl>
              <a:tblPr firstRow="1" bandRow="1"/>
              <a:tblGrid>
                <a:gridCol w="1012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8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8" marR="91458" marT="45733" marB="4573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산출물 예시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8" marR="91458" marT="45733" marB="4573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8" marR="91458" marT="45733" marB="4573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7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요건정의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8" marR="91458" marT="45733" marB="45733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요구사항 정의서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8" marR="91458" marT="45733" marB="45733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indent="-171450" latinLnBrk="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요청자의 요구사항을 정리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최종 이행 목적물과 비교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8" marR="91458" marT="45733" marB="4573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7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분석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8" marR="91458" marT="45733" marB="45733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indent="-171450" algn="l" latinLnBrk="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기존 시스템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분석서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58" marR="91458" marT="45733" marB="45733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indent="-171450" latinLnBrk="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기존 시스템을 분석하여 장점 수용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이행 목적물과 비교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8" marR="91458" marT="45733" marB="4573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5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설계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8" marR="91458" marT="45733" marB="45733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indent="-171450" algn="l" latinLnBrk="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시스템 설계서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인터페이스 설계서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자료구조 설계서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8" marR="91458" marT="45733" marB="45733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indent="-171450" latinLnBrk="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분석된 결과로 목적물에 대한 설계를 수행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개념설계와 상세설계를 거쳐 실제 시스템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자료구조의 설계를 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8" marR="91458" marT="45733" marB="4573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3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8" marR="91458" marT="45733" marB="45733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indent="-171450" algn="l" latinLnBrk="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프로그램 명세서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모듈 명세서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화면 명세서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자료구조 명세서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8" marR="91458" marT="45733" marB="45733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indent="-171450" latinLnBrk="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구현된 목적물에 대하여 실제 리스트와 설명을 기술함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latinLnBrk="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프로그램과 그 세분화된 모듈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자료구조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데이터베이스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등이 있을 수 있음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8" marR="91458" marT="45733" marB="4573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6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테스트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8" marR="91458" marT="45682" marB="45682" anchor="ctr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indent="-171450" algn="l" latinLnBrk="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테스트 시나리오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테스트 결과서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8" marR="91458" marT="45682" marB="4568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indent="-171450" latinLnBrk="0">
                        <a:spcBef>
                          <a:spcPts val="3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테스트 하는 방법을 기술하고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테스트 후 결과에 대하여 기록하여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이에 대한 조치를 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8" marR="91458" marT="45682" marB="4568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724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이행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8" marR="91458" marT="45682" marB="45682" anchor="ctr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indent="-171450" algn="l" latinLnBrk="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이행 시나리오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운영 보고서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운영자 매뉴얼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교육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8" marR="91458" marT="45682" marB="4568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indent="-171450" latinLnBrk="0">
                        <a:spcBef>
                          <a:spcPts val="3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이행을 진행하는 방법을 기술함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latinLnBrk="0">
                        <a:spcBef>
                          <a:spcPts val="3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운영자 매뉴얼을 작성하고 교육함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latinLnBrk="0">
                        <a:spcBef>
                          <a:spcPts val="3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운영이 진행되면 운영 보고서를 작성함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8" marR="91458" marT="45682" marB="4568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67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계약관계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8" marR="91458" marT="45682" marB="45682" anchor="ctr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indent="-171450" algn="l" latinLnBrk="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검수 확인서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유지보수 협약서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8" marR="91458" marT="45682" marB="4568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indent="-171450" latinLnBrk="0">
                        <a:spcBef>
                          <a:spcPts val="3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프로젝트가 계약관계로 진행되었다면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0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최종 시스템 납품에 대하여 검수 확인서를 작성함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latinLnBrk="0">
                        <a:spcBef>
                          <a:spcPts val="3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운영진행 시 유지보수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협약서에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대하여 작성함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8" marR="91458" marT="45682" marB="4568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03947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프로젝트 문서화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668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그룹 3"/>
          <p:cNvGrpSpPr>
            <a:grpSpLocks/>
          </p:cNvGrpSpPr>
          <p:nvPr/>
        </p:nvGrpSpPr>
        <p:grpSpPr bwMode="auto">
          <a:xfrm>
            <a:off x="1439863" y="1196976"/>
            <a:ext cx="7258050" cy="1579563"/>
            <a:chOff x="3489325" y="482600"/>
            <a:chExt cx="5408613" cy="1579563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3489325" y="482600"/>
              <a:ext cx="3378609" cy="279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1200" dirty="0">
                  <a:solidFill>
                    <a:schemeClr val="tx1"/>
                  </a:solidFill>
                </a:rPr>
                <a:t>문서화</a:t>
              </a:r>
            </a:p>
          </p:txBody>
        </p:sp>
        <p:sp>
          <p:nvSpPr>
            <p:cNvPr id="3" name="직사각형 2"/>
            <p:cNvSpPr/>
            <p:nvPr/>
          </p:nvSpPr>
          <p:spPr bwMode="auto">
            <a:xfrm>
              <a:off x="3634832" y="765175"/>
              <a:ext cx="3378609" cy="33813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kumimoji="0" lang="en-US" altLang="ko-KR" sz="1100" dirty="0">
                  <a:solidFill>
                    <a:schemeClr val="tx1"/>
                  </a:solidFill>
                </a:rPr>
                <a:t>2) </a:t>
              </a:r>
              <a:r>
                <a:rPr kumimoji="0" lang="ko-KR" altLang="en-US" sz="1100" dirty="0">
                  <a:solidFill>
                    <a:schemeClr val="tx1"/>
                  </a:solidFill>
                </a:rPr>
                <a:t>요구정의 분석 단계 산출물</a:t>
              </a:r>
              <a:endParaRPr kumimoji="0" lang="en-US" altLang="ko-KR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22562" name="그룹 56"/>
            <p:cNvGrpSpPr>
              <a:grpSpLocks/>
            </p:cNvGrpSpPr>
            <p:nvPr/>
          </p:nvGrpSpPr>
          <p:grpSpPr bwMode="auto">
            <a:xfrm>
              <a:off x="3851275" y="1125538"/>
              <a:ext cx="5046663" cy="371475"/>
              <a:chOff x="3779838" y="3777928"/>
              <a:chExt cx="5227350" cy="371475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3779884" y="3777928"/>
                <a:ext cx="432545" cy="371475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spcBef>
                    <a:spcPts val="600"/>
                  </a:spcBef>
                  <a:defRPr/>
                </a:pP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271245" y="3789040"/>
                <a:ext cx="4735943" cy="355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eaLnBrk="1" hangingPunct="1">
                  <a:spcBef>
                    <a:spcPts val="600"/>
                  </a:spcBef>
                  <a:defRPr/>
                </a:pPr>
                <a:r>
                  <a:rPr lang="ko-KR" altLang="en-US" sz="1000" dirty="0"/>
                  <a:t>소프트웨어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정보시스템의 요구자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사용자의 요구사항을 정리하고 기록함</a:t>
                </a:r>
                <a:r>
                  <a:rPr lang="en-US" altLang="ko-KR" sz="1000" dirty="0"/>
                  <a:t>.</a:t>
                </a:r>
                <a:endParaRPr lang="ko-KR" altLang="en-US" sz="1000" dirty="0"/>
              </a:p>
            </p:txBody>
          </p:sp>
          <p:pic>
            <p:nvPicPr>
              <p:cNvPr id="22569" name="Picture 36" descr="C:\Documents and Settings\신현아\바탕 화면\icon\1326275478_check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7463" y="3803898"/>
                <a:ext cx="340618" cy="340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563" name="그룹 56"/>
            <p:cNvGrpSpPr>
              <a:grpSpLocks/>
            </p:cNvGrpSpPr>
            <p:nvPr/>
          </p:nvGrpSpPr>
          <p:grpSpPr bwMode="auto">
            <a:xfrm>
              <a:off x="3851275" y="1690688"/>
              <a:ext cx="5046663" cy="371475"/>
              <a:chOff x="3779838" y="3777928"/>
              <a:chExt cx="5227350" cy="371475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3779884" y="3777928"/>
                <a:ext cx="432545" cy="371475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spcBef>
                    <a:spcPts val="600"/>
                  </a:spcBef>
                  <a:defRPr/>
                </a:pP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271245" y="3789040"/>
                <a:ext cx="4735943" cy="355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eaLnBrk="1" hangingPunct="1">
                  <a:spcBef>
                    <a:spcPts val="600"/>
                  </a:spcBef>
                  <a:defRPr/>
                </a:pPr>
                <a:r>
                  <a:rPr lang="ko-KR" altLang="en-US" sz="1000" dirty="0"/>
                  <a:t>사용자 관점에서 정리된 요건정의에 대하여 소프트웨어 구축관점으로 </a:t>
                </a:r>
                <a:r>
                  <a:rPr lang="en-US" altLang="ko-KR" sz="1000" dirty="0"/>
                  <a:t/>
                </a:r>
                <a:br>
                  <a:rPr lang="en-US" altLang="ko-KR" sz="1000" dirty="0"/>
                </a:br>
                <a:r>
                  <a:rPr lang="ko-KR" altLang="en-US" sz="1000" dirty="0"/>
                  <a:t>분석한 내용을 작성함</a:t>
                </a:r>
                <a:r>
                  <a:rPr lang="en-US" altLang="ko-KR" sz="1000" dirty="0"/>
                  <a:t>.</a:t>
                </a:r>
                <a:endParaRPr lang="ko-KR" altLang="en-US" sz="1000" dirty="0"/>
              </a:p>
            </p:txBody>
          </p:sp>
          <p:pic>
            <p:nvPicPr>
              <p:cNvPr id="22566" name="Picture 36" descr="C:\Documents and Settings\신현아\바탕 화면\icon\1326275478_check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7463" y="3803898"/>
                <a:ext cx="340618" cy="340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439864" y="2924176"/>
          <a:ext cx="7329487" cy="3141662"/>
        </p:xfrm>
        <a:graphic>
          <a:graphicData uri="http://schemas.openxmlformats.org/drawingml/2006/table">
            <a:tbl>
              <a:tblPr firstRow="1" bandRow="1"/>
              <a:tblGrid>
                <a:gridCol w="149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01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산출물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명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91471" marR="91471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91471" marR="91471" marT="45773" marB="45773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82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현행 업무 분석서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71" marR="91471" marT="45773" marB="45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indent="-171450" latinLnBrk="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현재 구현할 소프트웨어와 관련된 업무를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분석하고 정의함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latinLnBrk="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업무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메뉴얼을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참고하거나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해당업무에 대하여 프로세스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동선 등을 분석하는 작업을 수행한 결과를 작성함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71" marR="91471" marT="45773" marB="45773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3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228600" indent="-228600" algn="ctr" latinLnBrk="1">
                        <a:buNone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현행 시스템 분석서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71" marR="91471" marT="45773" marB="45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indent="-171450" latinLnBrk="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현재 갖추어져 있는 시스템 환경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소프트웨어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0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네트워크 구성도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데이터베이스 분석 등을 작성함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latinLnBrk="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새로운 소프트웨어나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시스템을 구축 운영 시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영향도를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평가ㆍ예측함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71" marR="91471" marT="45773" marB="45773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3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사용자 인터뷰 결과서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71" marR="91471" marT="45773" marB="45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indent="-171450" latinLnBrk="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요구자와의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인터뷰를 통하여 구현될 소프트웨어나 시스템의 반영될 기능이나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aseline="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비기능적인 요구사항을 회의록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인터뷰 내용을 기입함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latinLnBrk="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해당 관련자의 확인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결재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및 요건정의 확정이 필수임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71" marR="91471" marT="45773" marB="45773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30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요구사항 정의서</a:t>
                      </a:r>
                    </a:p>
                  </a:txBody>
                  <a:tcPr marL="91471" marR="91471" marT="45775" marB="45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indent="-171450" latinLnBrk="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요구자의 요구사항을 정리하여 순서대로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를 부여하여 리스트를 작성함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71" marR="91471" marT="45764" marB="457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680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228600" indent="-228600" algn="ctr" latinLnBrk="1">
                        <a:buNone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요구사항 추적서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71" marR="91471" marT="45775" marB="45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indent="-171450" latinLnBrk="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요구사항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정의서를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기준으로 요구되었던 각 항목이 설계에 반영되었는지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설계는 구축에 반영되었는지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구축은 테스트가 되었는지 추적할 수 있도록 요구사항정의서 각 항목별 설계서의 반영된 항목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구현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소스명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테스트 결과서 항목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등을 기술함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각 프로젝트 단계가 진행될 때 마다 열람하고 변경사항을 기입함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91471" marR="91471" marT="45764" marB="457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03947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프로젝트 문서화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837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 bwMode="auto">
          <a:xfrm>
            <a:off x="1065214" y="981075"/>
            <a:ext cx="2130425" cy="361950"/>
          </a:xfrm>
          <a:prstGeom prst="round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0000" tIns="46800" rIns="90000" bIns="46800" anchor="ctr"/>
          <a:lstStyle/>
          <a:p>
            <a:pPr>
              <a:spcBef>
                <a:spcPts val="600"/>
              </a:spcBef>
              <a:defRPr/>
            </a:pPr>
            <a:r>
              <a:rPr lang="ko-KR" altLang="en-US" sz="1000" dirty="0">
                <a:latin typeface="+mn-ea"/>
              </a:rPr>
              <a:t>사용자 인터뷰 결과서 예시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328" y="1628800"/>
            <a:ext cx="6450984" cy="43117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03947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프로젝트 문서화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268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 bwMode="auto">
          <a:xfrm>
            <a:off x="1038226" y="958850"/>
            <a:ext cx="2130425" cy="361950"/>
          </a:xfrm>
          <a:prstGeom prst="round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0000" tIns="46800" rIns="90000" bIns="46800" anchor="ctr"/>
          <a:lstStyle/>
          <a:p>
            <a:pPr>
              <a:spcBef>
                <a:spcPts val="600"/>
              </a:spcBef>
              <a:defRPr/>
            </a:pPr>
            <a:r>
              <a:rPr lang="ko-KR" altLang="en-US" sz="1000" dirty="0">
                <a:latin typeface="+mn-ea"/>
              </a:rPr>
              <a:t>요구사항 정의서의 예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65213" y="1898650"/>
          <a:ext cx="7829552" cy="2609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56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704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6809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40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10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00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대상자산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구분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구분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구분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구분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구분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요구사항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65" marR="91465" marT="45669" marB="4566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65" marR="91465" marT="45669" marB="4566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중요도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65" marR="91465" marT="45669" marB="4566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우선순위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65" marR="91465" marT="45669" marB="4566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To-Be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65" marR="91465" marT="45669" marB="4566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REP 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65" marR="91465" marT="45669" marB="4566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REP 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65" marR="91465" marT="45669" marB="4566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REP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65" marR="91465" marT="45669" marB="4566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65" marR="91465" marT="45669" marB="4566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REQ_01</a:t>
                      </a:r>
                      <a:endParaRPr lang="ko-KR" altLang="en-US" sz="1000" dirty="0"/>
                    </a:p>
                  </a:txBody>
                  <a:tcPr marL="91453" marR="91453"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공통</a:t>
                      </a:r>
                      <a:endParaRPr lang="ko-KR" altLang="en-US" sz="1000" dirty="0"/>
                    </a:p>
                  </a:txBody>
                  <a:tcPr marL="91453" marR="91453"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로그인</a:t>
                      </a:r>
                      <a:endParaRPr lang="ko-KR" altLang="en-US" sz="1000" dirty="0"/>
                    </a:p>
                  </a:txBody>
                  <a:tcPr marL="91453" marR="91453"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91453" marR="91453"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로그인 프로세스 정의</a:t>
                      </a:r>
                      <a:endParaRPr lang="ko-KR" altLang="en-US" sz="1000" dirty="0"/>
                    </a:p>
                  </a:txBody>
                  <a:tcPr marL="91465" marR="91465" marT="45669" marB="4566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/>
                        <a:t>웹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dirty="0" smtClean="0"/>
                        <a:t>사이버창구의 로그인 정책과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동일하게 적용</a:t>
                      </a:r>
                      <a:endParaRPr lang="en-US" altLang="ko-KR" sz="1000" dirty="0" smtClean="0"/>
                    </a:p>
                    <a:p>
                      <a:pPr marL="361950" indent="-180975" algn="l" latinLnBrk="1">
                        <a:buFont typeface="맑은 고딕" pitchFamily="50" charset="-127"/>
                        <a:buChar char="-"/>
                      </a:pPr>
                      <a:r>
                        <a:rPr lang="ko-KR" altLang="en-US" sz="1000" dirty="0" smtClean="0"/>
                        <a:t>주민번호 입력 후 공인인증서로 로그인</a:t>
                      </a:r>
                      <a:endParaRPr lang="en-US" altLang="ko-KR" sz="1000" dirty="0" smtClean="0"/>
                    </a:p>
                  </a:txBody>
                  <a:tcPr marL="91465" marR="91465" marT="45669" marB="4566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상</a:t>
                      </a:r>
                      <a:endParaRPr lang="ko-KR" altLang="en-US" sz="1000" dirty="0"/>
                    </a:p>
                  </a:txBody>
                  <a:tcPr marL="91465" marR="91465" marT="45669" marB="4566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상</a:t>
                      </a:r>
                      <a:endParaRPr lang="ko-KR" altLang="en-US" sz="1000" dirty="0"/>
                    </a:p>
                  </a:txBody>
                  <a:tcPr marL="91465" marR="91465" marT="45669" marB="4566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000" dirty="0" smtClean="0"/>
                        <a:t>고객이 사이버창구 회원가입이 안되어 있는 경우에는 웹과 달리 로그인 가능하도록 적용</a:t>
                      </a:r>
                      <a:endParaRPr lang="ko-KR" altLang="en-US" sz="1000" dirty="0"/>
                    </a:p>
                  </a:txBody>
                  <a:tcPr marL="91465" marR="91465" marT="45669" marB="4566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 smtClean="0"/>
                    </a:p>
                  </a:txBody>
                  <a:tcPr marL="91465" marR="91465" marT="45669" marB="4566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 smtClean="0"/>
                    </a:p>
                  </a:txBody>
                  <a:tcPr marL="91465" marR="91465" marT="45669" marB="4566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65" marR="91465" marT="45669" marB="4566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65" marR="91465" marT="45669" marB="4566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8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REQ_02</a:t>
                      </a:r>
                      <a:endParaRPr lang="ko-KR" altLang="en-US" sz="1000" dirty="0" smtClean="0"/>
                    </a:p>
                  </a:txBody>
                  <a:tcPr marL="91453" marR="91453"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공통</a:t>
                      </a:r>
                      <a:endParaRPr lang="ko-KR" altLang="en-US" sz="1000" dirty="0"/>
                    </a:p>
                  </a:txBody>
                  <a:tcPr marL="91453" marR="91453"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로그인</a:t>
                      </a:r>
                      <a:endParaRPr lang="ko-KR" altLang="en-US" sz="1000" dirty="0"/>
                    </a:p>
                  </a:txBody>
                  <a:tcPr marL="91453" marR="91453"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그룹 </a:t>
                      </a:r>
                      <a:r>
                        <a:rPr lang="en-US" altLang="ko-KR" sz="1000" dirty="0" smtClean="0"/>
                        <a:t>CI </a:t>
                      </a:r>
                      <a:r>
                        <a:rPr lang="ko-KR" altLang="en-US" sz="1000" dirty="0" smtClean="0"/>
                        <a:t>준수</a:t>
                      </a:r>
                    </a:p>
                  </a:txBody>
                  <a:tcPr marL="91465" marR="91465" marT="45669" marB="4566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/>
                        <a:t>그룹의 </a:t>
                      </a:r>
                      <a:r>
                        <a:rPr lang="en-US" altLang="ko-KR" sz="1000" dirty="0" smtClean="0"/>
                        <a:t>CI </a:t>
                      </a:r>
                      <a:r>
                        <a:rPr lang="ko-KR" altLang="en-US" sz="1000" dirty="0" smtClean="0"/>
                        <a:t>가이드를 준수하여 적용</a:t>
                      </a:r>
                      <a:endParaRPr lang="ko-KR" altLang="en-US" sz="1000" dirty="0"/>
                    </a:p>
                  </a:txBody>
                  <a:tcPr marL="91465" marR="91465" marT="45669" marB="4566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</a:t>
                      </a:r>
                    </a:p>
                  </a:txBody>
                  <a:tcPr marL="91465" marR="91465" marT="45669" marB="4566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상</a:t>
                      </a:r>
                      <a:endParaRPr lang="ko-KR" altLang="en-US" sz="1000" dirty="0"/>
                    </a:p>
                  </a:txBody>
                  <a:tcPr marL="91465" marR="91465" marT="45669" marB="4566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디자인 사인에 대한 </a:t>
                      </a:r>
                      <a:r>
                        <a:rPr lang="en-US" altLang="ko-KR" sz="1000" dirty="0" err="1" smtClean="0"/>
                        <a:t>oo</a:t>
                      </a:r>
                      <a:r>
                        <a:rPr lang="ko-KR" altLang="en-US" sz="1000" dirty="0" smtClean="0"/>
                        <a:t>생명 내부 및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지주사의 확인절차 수행 </a:t>
                      </a:r>
                    </a:p>
                  </a:txBody>
                  <a:tcPr marL="91465" marR="91465" marT="45669" marB="4566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endParaRPr lang="ko-KR" altLang="en-US" sz="1000" dirty="0"/>
                    </a:p>
                  </a:txBody>
                  <a:tcPr marL="91465" marR="91465" marT="45669" marB="4566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endParaRPr lang="ko-KR" altLang="en-US" sz="1000" dirty="0"/>
                    </a:p>
                  </a:txBody>
                  <a:tcPr marL="91465" marR="91465" marT="45669" marB="4566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marL="91465" marR="91465" marT="45669" marB="4566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65" marR="91465" marT="45669" marB="4566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03947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프로젝트 문서화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23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 bwMode="auto">
          <a:xfrm>
            <a:off x="1423989" y="1157288"/>
            <a:ext cx="2130425" cy="361950"/>
          </a:xfrm>
          <a:prstGeom prst="round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0000" tIns="46800" rIns="90000" bIns="46800" anchor="ctr"/>
          <a:lstStyle/>
          <a:p>
            <a:pPr>
              <a:spcBef>
                <a:spcPts val="600"/>
              </a:spcBef>
              <a:defRPr/>
            </a:pPr>
            <a:r>
              <a:rPr lang="ko-KR" altLang="en-US" sz="1000" dirty="0">
                <a:latin typeface="+mn-ea"/>
              </a:rPr>
              <a:t>요구사항 추적표의 예</a:t>
            </a:r>
          </a:p>
        </p:txBody>
      </p:sp>
      <p:pic>
        <p:nvPicPr>
          <p:cNvPr id="2560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1" y="2060575"/>
            <a:ext cx="8747125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03947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프로젝트 문서화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87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그룹 3"/>
          <p:cNvGrpSpPr>
            <a:grpSpLocks/>
          </p:cNvGrpSpPr>
          <p:nvPr/>
        </p:nvGrpSpPr>
        <p:grpSpPr bwMode="auto">
          <a:xfrm>
            <a:off x="1527176" y="1196976"/>
            <a:ext cx="6810375" cy="1579563"/>
            <a:chOff x="3489325" y="482600"/>
            <a:chExt cx="5408613" cy="1579563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3489325" y="482600"/>
              <a:ext cx="3378807" cy="279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1200" dirty="0">
                  <a:solidFill>
                    <a:schemeClr val="tx1"/>
                  </a:solidFill>
                </a:rPr>
                <a:t>문서화</a:t>
              </a:r>
            </a:p>
          </p:txBody>
        </p:sp>
        <p:sp>
          <p:nvSpPr>
            <p:cNvPr id="3" name="직사각형 2"/>
            <p:cNvSpPr/>
            <p:nvPr/>
          </p:nvSpPr>
          <p:spPr bwMode="auto">
            <a:xfrm>
              <a:off x="3635572" y="765175"/>
              <a:ext cx="3377547" cy="33813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kumimoji="0" lang="en-US" altLang="ko-KR" sz="1100" dirty="0">
                  <a:solidFill>
                    <a:schemeClr val="tx1"/>
                  </a:solidFill>
                </a:rPr>
                <a:t>3) </a:t>
              </a:r>
              <a:r>
                <a:rPr kumimoji="0" lang="ko-KR" altLang="en-US" sz="1100" dirty="0">
                  <a:solidFill>
                    <a:schemeClr val="tx1"/>
                  </a:solidFill>
                </a:rPr>
                <a:t>설계 단계 산출물</a:t>
              </a:r>
              <a:endParaRPr kumimoji="0" lang="en-US" altLang="ko-KR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26658" name="그룹 56"/>
            <p:cNvGrpSpPr>
              <a:grpSpLocks/>
            </p:cNvGrpSpPr>
            <p:nvPr/>
          </p:nvGrpSpPr>
          <p:grpSpPr bwMode="auto">
            <a:xfrm>
              <a:off x="3851275" y="1125538"/>
              <a:ext cx="5046663" cy="371475"/>
              <a:chOff x="3779838" y="3777928"/>
              <a:chExt cx="5227350" cy="371475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3779720" y="3777928"/>
                <a:ext cx="432248" cy="371475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spcBef>
                    <a:spcPts val="600"/>
                  </a:spcBef>
                  <a:defRPr/>
                </a:pP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272039" y="3789040"/>
                <a:ext cx="4735149" cy="355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eaLnBrk="1" hangingPunct="1">
                  <a:spcBef>
                    <a:spcPts val="600"/>
                  </a:spcBef>
                  <a:defRPr/>
                </a:pPr>
                <a:r>
                  <a:rPr lang="ko-KR" altLang="en-US" sz="1000" dirty="0"/>
                  <a:t>요건이 정의되고 분석되어진 내용에 대하여 실제 구현을 진행할 개발자들이 개발을 수행하기 위한 지침서 위주로 정리하여 작성함</a:t>
                </a:r>
                <a:r>
                  <a:rPr lang="en-US" altLang="ko-KR" sz="1000" dirty="0"/>
                  <a:t>.</a:t>
                </a:r>
                <a:endParaRPr lang="ko-KR" altLang="en-US" sz="1000" dirty="0"/>
              </a:p>
            </p:txBody>
          </p:sp>
          <p:pic>
            <p:nvPicPr>
              <p:cNvPr id="26665" name="Picture 36" descr="C:\Documents and Settings\신현아\바탕 화면\icon\1326275478_check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7463" y="3803898"/>
                <a:ext cx="340618" cy="340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6659" name="그룹 56"/>
            <p:cNvGrpSpPr>
              <a:grpSpLocks/>
            </p:cNvGrpSpPr>
            <p:nvPr/>
          </p:nvGrpSpPr>
          <p:grpSpPr bwMode="auto">
            <a:xfrm>
              <a:off x="3851275" y="1690688"/>
              <a:ext cx="5046663" cy="371475"/>
              <a:chOff x="3779838" y="3777928"/>
              <a:chExt cx="5227350" cy="371475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3779720" y="3777928"/>
                <a:ext cx="432248" cy="371475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spcBef>
                    <a:spcPts val="600"/>
                  </a:spcBef>
                  <a:defRPr/>
                </a:pP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272039" y="3789040"/>
                <a:ext cx="4735149" cy="355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eaLnBrk="1" hangingPunct="1">
                  <a:spcBef>
                    <a:spcPts val="600"/>
                  </a:spcBef>
                  <a:defRPr/>
                </a:pPr>
                <a:r>
                  <a:rPr lang="ko-KR" altLang="en-US" sz="1000" dirty="0"/>
                  <a:t>개발표준을 정하고</a:t>
                </a:r>
                <a:r>
                  <a:rPr lang="en-US" altLang="ko-KR" sz="1000" dirty="0"/>
                  <a:t> </a:t>
                </a:r>
                <a:r>
                  <a:rPr lang="ko-KR" altLang="en-US" sz="1000" dirty="0"/>
                  <a:t>시스템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인터페이스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데이터베이스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화면 별로 </a:t>
                </a:r>
                <a:r>
                  <a:rPr lang="en-US" altLang="ko-KR" sz="1000" dirty="0"/>
                  <a:t/>
                </a:r>
                <a:br>
                  <a:rPr lang="en-US" altLang="ko-KR" sz="1000" dirty="0"/>
                </a:br>
                <a:r>
                  <a:rPr lang="ko-KR" altLang="en-US" sz="1000" dirty="0"/>
                  <a:t>설계내용을 정리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기록함</a:t>
                </a:r>
                <a:r>
                  <a:rPr lang="en-US" altLang="ko-KR" sz="1000" dirty="0"/>
                  <a:t>.</a:t>
                </a:r>
                <a:endParaRPr lang="ko-KR" altLang="en-US" sz="1000" dirty="0"/>
              </a:p>
            </p:txBody>
          </p:sp>
          <p:pic>
            <p:nvPicPr>
              <p:cNvPr id="26662" name="Picture 36" descr="C:\Documents and Settings\신현아\바탕 화면\icon\1326275478_check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7463" y="3803898"/>
                <a:ext cx="340618" cy="340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84376" y="3068639"/>
          <a:ext cx="6424613" cy="3240087"/>
        </p:xfrm>
        <a:graphic>
          <a:graphicData uri="http://schemas.openxmlformats.org/drawingml/2006/table">
            <a:tbl>
              <a:tblPr firstRow="1" bandRow="1"/>
              <a:tblGrid>
                <a:gridCol w="18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8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산출물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82" marR="91482" marT="45743" marB="4574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82" marR="91482" marT="45743" marB="4574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66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개발표준 지침서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82" marR="91482" marT="45743" marB="45743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indent="0" latinLnBrk="0"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소프트웨어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프로그램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개발을 위하여 개발표준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프로그램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함수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변수 명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명명규칙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(Name-rule),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개발 시 유의사항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프로그램 코딩규칙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을 정의한 문서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82" marR="91482" marT="45743" marB="4574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66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228600" indent="-228600" algn="ctr" latinLnBrk="1">
                        <a:buNone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시스템 설계서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82" marR="91482" marT="45743" marB="45743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indent="0" latinLnBrk="0"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개발 프로그램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하드웨어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네트워크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데이터베이스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000" baseline="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다른 시스템과의 연계 등 전체 구축될 시스템에 대하여 설계한 문서 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82" marR="91482" marT="45743" marB="4574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74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인터페이스 설계서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82" marR="91482" marT="45743" marB="45743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indent="0" latinLnBrk="0"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모듈 간 주고받는 데이터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(i/o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정의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함수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클래스 등의 매개변수와 같은 인터페이스를 정의한 문서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82" marR="91482" marT="45743" marB="4574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74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자료구조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(DB)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설계서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82" marR="91482" marT="45743" marB="45743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indent="0" latinLnBrk="0"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데이터베이스 설계와 관련되어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ERD, CRUD(Create / Read / Update / Delete)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정의 등을 설계한 문서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82" marR="91482" marT="45743" marB="4574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66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사용자 화면 설계서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82" marR="91482" marT="45743" marB="45743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indent="0" latinLnBrk="0"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실제 정보시스템에서 사용자가 직접 조작하는 부분인 화면에 대하여 개발자가 구현할 수 있는 수준으로 설계되어 있는 문서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82" marR="91482" marT="45743" marB="4574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03947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프로젝트 문서화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50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 bwMode="auto">
          <a:xfrm>
            <a:off x="1423989" y="1157288"/>
            <a:ext cx="2130425" cy="361950"/>
          </a:xfrm>
          <a:prstGeom prst="round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0000" tIns="46800" rIns="90000" bIns="46800" anchor="ctr"/>
          <a:lstStyle/>
          <a:p>
            <a:pPr>
              <a:spcBef>
                <a:spcPts val="600"/>
              </a:spcBef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인터페이스 설계서의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예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03947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프로젝트 문서화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20" y="1607511"/>
            <a:ext cx="7966324" cy="455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 bwMode="auto">
          <a:xfrm>
            <a:off x="1423989" y="1157288"/>
            <a:ext cx="2130425" cy="361950"/>
          </a:xfrm>
          <a:prstGeom prst="round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0000" tIns="46800" rIns="90000" bIns="46800" anchor="ctr"/>
          <a:lstStyle/>
          <a:p>
            <a:pPr>
              <a:spcBef>
                <a:spcPts val="600"/>
              </a:spcBef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사용자 화면 설계서의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예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1" y="1700213"/>
            <a:ext cx="6480175" cy="447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03947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프로젝트 문서화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60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그룹 3"/>
          <p:cNvGrpSpPr>
            <a:grpSpLocks/>
          </p:cNvGrpSpPr>
          <p:nvPr/>
        </p:nvGrpSpPr>
        <p:grpSpPr bwMode="auto">
          <a:xfrm>
            <a:off x="1439864" y="1235076"/>
            <a:ext cx="7113587" cy="1579563"/>
            <a:chOff x="3489325" y="482600"/>
            <a:chExt cx="5403850" cy="1579563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3489325" y="482600"/>
              <a:ext cx="3377858" cy="279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1200" dirty="0">
                  <a:solidFill>
                    <a:schemeClr val="tx1"/>
                  </a:solidFill>
                </a:rPr>
                <a:t>문서화</a:t>
              </a:r>
            </a:p>
          </p:txBody>
        </p:sp>
        <p:sp>
          <p:nvSpPr>
            <p:cNvPr id="3" name="직사각형 2"/>
            <p:cNvSpPr/>
            <p:nvPr/>
          </p:nvSpPr>
          <p:spPr bwMode="auto">
            <a:xfrm>
              <a:off x="3635244" y="765175"/>
              <a:ext cx="3377859" cy="33813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kumimoji="0" lang="en-US" altLang="ko-KR" sz="1100" dirty="0">
                  <a:solidFill>
                    <a:schemeClr val="tx1"/>
                  </a:solidFill>
                </a:rPr>
                <a:t>4) </a:t>
              </a:r>
              <a:r>
                <a:rPr kumimoji="0" lang="ko-KR" altLang="en-US" sz="1100" dirty="0">
                  <a:solidFill>
                    <a:schemeClr val="tx1"/>
                  </a:solidFill>
                </a:rPr>
                <a:t>구축 단계 산출물</a:t>
              </a:r>
              <a:endParaRPr kumimoji="0" lang="en-US" altLang="ko-KR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29726" name="그룹 56"/>
            <p:cNvGrpSpPr>
              <a:grpSpLocks/>
            </p:cNvGrpSpPr>
            <p:nvPr/>
          </p:nvGrpSpPr>
          <p:grpSpPr bwMode="auto">
            <a:xfrm>
              <a:off x="3851275" y="1125538"/>
              <a:ext cx="5041900" cy="371475"/>
              <a:chOff x="3779838" y="3777928"/>
              <a:chExt cx="4997781" cy="371475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3779674" y="3777928"/>
                <a:ext cx="432733" cy="371475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spcBef>
                    <a:spcPts val="600"/>
                  </a:spcBef>
                  <a:defRPr/>
                </a:pP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270981" y="3789040"/>
                <a:ext cx="4506638" cy="355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eaLnBrk="1" hangingPunct="1">
                  <a:spcBef>
                    <a:spcPts val="600"/>
                  </a:spcBef>
                  <a:defRPr/>
                </a:pPr>
                <a:r>
                  <a:rPr lang="ko-KR" altLang="en-US" sz="1000" dirty="0"/>
                  <a:t>구축 단계에 완성되는 시스템</a:t>
                </a:r>
                <a:r>
                  <a:rPr lang="en-US" altLang="ko-KR" sz="1000" dirty="0"/>
                  <a:t>(</a:t>
                </a:r>
                <a:r>
                  <a:rPr lang="ko-KR" altLang="en-US" sz="1000" dirty="0"/>
                  <a:t>소프트웨어 구현물의 실체</a:t>
                </a:r>
                <a:r>
                  <a:rPr lang="en-US" altLang="ko-KR" sz="1000" dirty="0"/>
                  <a:t>)</a:t>
                </a:r>
                <a:r>
                  <a:rPr lang="ko-KR" altLang="en-US" sz="1000" dirty="0"/>
                  <a:t>이 가장 중요한 산출물의 하나임</a:t>
                </a:r>
                <a:r>
                  <a:rPr lang="en-US" altLang="ko-KR" sz="1000" dirty="0"/>
                  <a:t>.</a:t>
                </a:r>
                <a:endParaRPr lang="ko-KR" altLang="en-US" sz="1000" dirty="0"/>
              </a:p>
            </p:txBody>
          </p:sp>
          <p:pic>
            <p:nvPicPr>
              <p:cNvPr id="29733" name="Picture 36" descr="C:\Documents and Settings\신현아\바탕 화면\icon\1326275478_check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7463" y="3803898"/>
                <a:ext cx="340618" cy="340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9727" name="그룹 56"/>
            <p:cNvGrpSpPr>
              <a:grpSpLocks/>
            </p:cNvGrpSpPr>
            <p:nvPr/>
          </p:nvGrpSpPr>
          <p:grpSpPr bwMode="auto">
            <a:xfrm>
              <a:off x="3851275" y="1690688"/>
              <a:ext cx="5041900" cy="371475"/>
              <a:chOff x="3779838" y="3777928"/>
              <a:chExt cx="5222415" cy="371475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3779666" y="3777928"/>
                <a:ext cx="432197" cy="371475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spcBef>
                    <a:spcPts val="600"/>
                  </a:spcBef>
                  <a:defRPr/>
                </a:pP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271821" y="3789040"/>
                <a:ext cx="4730432" cy="355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eaLnBrk="1" hangingPunct="1">
                  <a:spcBef>
                    <a:spcPts val="600"/>
                  </a:spcBef>
                  <a:defRPr/>
                </a:pPr>
                <a:r>
                  <a:rPr lang="ko-KR" altLang="en-US" sz="1000" dirty="0"/>
                  <a:t>해당 소프트웨어 시스템에 대하여 어느 다른 담당자가 운영을 맡아서 진행하더라도 시스템을 쉽게 이해할 수 있도록 산출물을 작성함</a:t>
                </a:r>
                <a:r>
                  <a:rPr lang="en-US" altLang="ko-KR" sz="1000" dirty="0"/>
                  <a:t>.</a:t>
                </a:r>
                <a:endParaRPr lang="ko-KR" altLang="en-US" sz="1000" dirty="0"/>
              </a:p>
            </p:txBody>
          </p:sp>
          <p:pic>
            <p:nvPicPr>
              <p:cNvPr id="29730" name="Picture 36" descr="C:\Documents and Settings\신현아\바탕 화면\icon\1326275478_check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7463" y="3803898"/>
                <a:ext cx="340618" cy="340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447800" y="2997201"/>
          <a:ext cx="7105650" cy="3311525"/>
        </p:xfrm>
        <a:graphic>
          <a:graphicData uri="http://schemas.openxmlformats.org/drawingml/2006/table">
            <a:tbl>
              <a:tblPr firstRow="1" bandRow="1"/>
              <a:tblGrid>
                <a:gridCol w="1762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3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9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산출물</a:t>
                      </a:r>
                      <a:r>
                        <a:rPr lang="ko-KR" altLang="en-US" sz="1000" b="1" baseline="0" dirty="0" smtClean="0">
                          <a:latin typeface="+mn-ea"/>
                          <a:ea typeface="+mn-ea"/>
                        </a:rPr>
                        <a:t> 명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1466" marR="91466" marT="45721" marB="45721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1466" marR="91466" marT="45721" marB="45721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27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프로그램 사양서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66" marR="91466" marT="45721" marB="45721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indent="-171450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구현된 시스템에 대하여 실제 내용을 작성함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프로그램 명세서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프로그램 단위나 프로그램 소스에 대하여 명칭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위치 등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리스트하여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작성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프로그램 상세 설명서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프로그램 단위 별로 해당 프로그램이 어떠한 역할을 수행하는 사항이나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운영자가 시스템 운영 시 참고하여야 하는 사항 등을 작성함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66" marR="91466" marT="45721" marB="45721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0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228600" indent="-228600" algn="ctr" latinLnBrk="1">
                        <a:buNone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모듈 명세서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66" marR="91466" marT="45721" marB="45721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indent="-171450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세부 프로그램내부에서 단위업무를 수행하는 모듈이나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프로세스를 설명하고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각 모듈 별 연관관계나 인터페이스들을 설명하여 작성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66" marR="91466" marT="45721" marB="45721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164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화면 명세서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66" marR="91466" marT="45721" marB="45721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indent="-171450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사용자가 시스템을 접근하는 가장 큰 요소인 화면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(UI)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에 대하여 리스트 및 설명을 작성함 해당화면이 호출하여 데이터를 받는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트렌젝션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데이터베이스 등의 연결관계도 기술함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66" marR="91466" marT="45721" marB="45721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0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자료구조 명세서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66" marR="91466" marT="45721" marB="45721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indent="-171450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구축된 시스템이 사용하는 자료구조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데이터베이스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기타 대용량 데이터 등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에 대하여 리스트와 상세 내용을 작성함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66" marR="91466" marT="45721" marB="45721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03947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프로젝트 문서화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150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프로젝트의 정의</a:t>
            </a:r>
            <a:endParaRPr lang="en-US" altLang="ko-KR" sz="18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1003220" y="903960"/>
            <a:ext cx="6878637" cy="72548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8064A2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t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정보시스템에서의 프로젝트에 대해 정리해 보세요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007982" y="1707234"/>
            <a:ext cx="6886575" cy="4732311"/>
          </a:xfrm>
          <a:prstGeom prst="rect">
            <a:avLst/>
          </a:prstGeom>
          <a:noFill/>
          <a:ln w="12700" cap="flat" cmpd="sng" algn="ctr">
            <a:solidFill>
              <a:srgbClr val="8064A2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tIns="108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latinLnBrk="0" hangingPunct="1">
              <a:spcBef>
                <a:spcPts val="600"/>
              </a:spcBef>
              <a:buClrTx/>
              <a:defRPr/>
            </a:pPr>
            <a:r>
              <a:rPr lang="ko-KR" altLang="en-US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프로젝트란 일정기간을 정하여 여러 사람이 힘을 합쳐서 어떤 목적을 달성하는 것을 의미합니다</a:t>
            </a:r>
            <a:r>
              <a:rPr lang="en-US" altLang="ko-KR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여러분이 학교에서 많이 해보았던 조별과제도 하나의 프로젝트입니다</a:t>
            </a:r>
            <a:r>
              <a:rPr lang="en-US" altLang="ko-KR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 여러분들 중에  </a:t>
            </a:r>
            <a:r>
              <a:rPr lang="en-US" altLang="ko-KR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 </a:t>
            </a:r>
            <a:r>
              <a:rPr lang="ko-KR" altLang="en-US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업무를 하시고 있는 분들은 </a:t>
            </a:r>
            <a:r>
              <a:rPr lang="en-US" altLang="ko-KR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프로젝트에 투입되었다</a:t>
            </a:r>
            <a:r>
              <a:rPr lang="en-US" altLang="ko-KR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.”</a:t>
            </a:r>
            <a:r>
              <a:rPr lang="ko-KR" altLang="en-US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경험을 해본 분도 있을 것입니다</a:t>
            </a:r>
            <a:r>
              <a:rPr lang="en-US" altLang="ko-KR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0" eaLnBrk="1" latinLnBrk="0" hangingPunct="1">
              <a:spcBef>
                <a:spcPts val="600"/>
              </a:spcBef>
              <a:buClrTx/>
              <a:defRPr/>
            </a:pPr>
            <a:r>
              <a:rPr lang="ko-KR" altLang="en-US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정보시스템은 </a:t>
            </a:r>
            <a:r>
              <a:rPr lang="ko-KR" altLang="en-US" b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복잡ㆍ다양하기</a:t>
            </a:r>
            <a:r>
              <a:rPr lang="ko-KR" altLang="en-US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때문에</a:t>
            </a:r>
            <a:r>
              <a:rPr lang="en-US" altLang="ko-KR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사람이 어떠한 완료계획 없이 </a:t>
            </a:r>
            <a:r>
              <a:rPr lang="en-US" altLang="ko-KR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예술 작품을 만드는 것처럼 즉흥적으로 이루어지는 경우는 전혀 없습니다</a:t>
            </a:r>
            <a:r>
              <a:rPr lang="en-US" altLang="ko-KR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 eaLnBrk="1" latinLnBrk="0" hangingPunct="1">
              <a:spcBef>
                <a:spcPts val="600"/>
              </a:spcBef>
              <a:buClrTx/>
              <a:defRPr/>
            </a:pPr>
            <a:r>
              <a:rPr lang="ko-KR" altLang="en-US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목적의 시스템이나 소프트웨어를 만들 것인지 계획하고</a:t>
            </a:r>
            <a:r>
              <a:rPr lang="en-US" altLang="ko-KR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사람이 협업하여 만들어 나가고</a:t>
            </a:r>
            <a:r>
              <a:rPr lang="en-US" altLang="ko-KR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언제까지 만들어야 한다는 계획과 목적을 분명히 정하고 이를 달성하는 일련의 과정들을 거치게 됩니다</a:t>
            </a:r>
            <a:r>
              <a:rPr lang="en-US" altLang="ko-KR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 eaLnBrk="1" latinLnBrk="0" hangingPunct="1">
              <a:spcBef>
                <a:spcPts val="600"/>
              </a:spcBef>
              <a:buClrTx/>
              <a:defRPr/>
            </a:pPr>
            <a:r>
              <a:rPr lang="ko-KR" altLang="en-US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이번 시간에는 정보시스템</a:t>
            </a:r>
            <a:r>
              <a:rPr lang="en-US" altLang="ko-KR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구축</a:t>
            </a:r>
            <a:r>
              <a:rPr lang="en-US" altLang="ko-KR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관련된 프로젝트를 이해하고</a:t>
            </a:r>
            <a:r>
              <a:rPr lang="en-US" altLang="ko-KR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과정들이 어떻게 진행되는지에 대해 학습하게 됩니다</a:t>
            </a:r>
            <a:r>
              <a:rPr lang="en-US" altLang="ko-KR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검색을 통하여 “정보시스템 프로젝트”를 검색해 보시고</a:t>
            </a:r>
            <a:r>
              <a:rPr lang="en-US" altLang="ko-KR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여러분이 그 프로젝트의 리더가 된다면 어떻게 프로젝트를 잘 이끌어 나갈 것인지 상상해 보시기 바랍니다</a:t>
            </a:r>
            <a:r>
              <a:rPr lang="en-US" altLang="ko-KR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b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eaLnBrk="1" latinLnBrk="0" hangingPunct="1">
              <a:spcBef>
                <a:spcPts val="600"/>
              </a:spcBef>
              <a:buClrTx/>
              <a:defRPr/>
            </a:pPr>
            <a:r>
              <a:rPr lang="en-US" altLang="ko-KR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이번 프로젝트는 개인 프로젝트로 수행됩니다</a:t>
            </a:r>
            <a:r>
              <a:rPr lang="en-US" altLang="ko-KR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07234" y="880867"/>
            <a:ext cx="629403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buClrTx/>
              <a:defRPr/>
            </a:pPr>
            <a:r>
              <a:rPr lang="en-US" altLang="ko-KR" sz="35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Q.</a:t>
            </a:r>
          </a:p>
        </p:txBody>
      </p:sp>
    </p:spTree>
    <p:extLst>
      <p:ext uri="{BB962C8B-B14F-4D97-AF65-F5344CB8AC3E}">
        <p14:creationId xmlns:p14="http://schemas.microsoft.com/office/powerpoint/2010/main" val="39430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 bwMode="auto">
          <a:xfrm>
            <a:off x="1423989" y="1157288"/>
            <a:ext cx="2130425" cy="361950"/>
          </a:xfrm>
          <a:prstGeom prst="round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0000" tIns="46800" rIns="90000" bIns="46800" anchor="ctr"/>
          <a:lstStyle/>
          <a:p>
            <a:pPr>
              <a:spcBef>
                <a:spcPts val="600"/>
              </a:spcBef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프로그램 사양서의 </a:t>
            </a:r>
            <a:r>
              <a:rPr lang="ko-KR" altLang="en-US" sz="1000" dirty="0">
                <a:latin typeface="+mn-ea"/>
              </a:rPr>
              <a:t>예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97014" y="1657350"/>
          <a:ext cx="6264276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프로그램 사양서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프로그램 </a:t>
                      </a:r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C100</a:t>
                      </a:r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프로그램명</a:t>
                      </a:r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C100.java</a:t>
                      </a:r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프로그램설명</a:t>
                      </a:r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상품종목 리스트</a:t>
                      </a:r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 smtClean="0"/>
                        <a:t>INPUT </a:t>
                      </a:r>
                      <a:r>
                        <a:rPr lang="ko-KR" altLang="en-US" sz="1000" dirty="0" smtClean="0"/>
                        <a:t>파라미터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dirty="0" smtClean="0"/>
                        <a:t>■ </a:t>
                      </a:r>
                      <a:r>
                        <a:rPr lang="en-US" altLang="ko-KR" sz="1000" dirty="0" smtClean="0"/>
                        <a:t>Request</a:t>
                      </a:r>
                      <a:r>
                        <a:rPr lang="en-US" altLang="ko-KR" sz="1000" baseline="0" dirty="0" smtClean="0"/>
                        <a:t> Parameter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/>
                        <a:t>     URL : SW_ADMIN/SW_SP_01.JSP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0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/>
                        <a:t>2. </a:t>
                      </a:r>
                      <a:r>
                        <a:rPr lang="ko-KR" altLang="en-US" sz="1000" baseline="0" dirty="0" smtClean="0"/>
                        <a:t>초기화면 표시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dirty="0" smtClean="0"/>
                        <a:t>■ </a:t>
                      </a:r>
                      <a:r>
                        <a:rPr lang="en-US" altLang="ko-KR" sz="1000" dirty="0" smtClean="0"/>
                        <a:t>OO </a:t>
                      </a:r>
                      <a:r>
                        <a:rPr lang="ko-KR" altLang="en-US" sz="1000" dirty="0" smtClean="0"/>
                        <a:t>마트창구 상품정보 리스트 화면이다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000" dirty="0" smtClean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dirty="0" smtClean="0"/>
                        <a:t>■ 함수선언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/>
                        <a:t>     List1 = (ListView)</a:t>
                      </a:r>
                      <a:r>
                        <a:rPr lang="en-US" altLang="ko-KR" sz="1000" baseline="0" dirty="0" smtClean="0"/>
                        <a:t> findViewByID(R.id.listview01);//</a:t>
                      </a:r>
                      <a:r>
                        <a:rPr lang="ko-KR" altLang="en-US" sz="1000" baseline="0" dirty="0" smtClean="0"/>
                        <a:t>리스트뷰 선언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/>
                        <a:t>     Adaper1 = new C100_ListAdapter(this,R.layout.c100_listrow, arItem1);//</a:t>
                      </a:r>
                      <a:r>
                        <a:rPr lang="ko-KR" altLang="en-US" sz="1000" baseline="0" dirty="0" smtClean="0"/>
                        <a:t>어뎁터 선언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0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dirty="0" smtClean="0"/>
                        <a:t>■ 처리로직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/>
                        <a:t>1) </a:t>
                      </a:r>
                      <a:r>
                        <a:rPr lang="ko-KR" altLang="en-US" sz="1000" baseline="0" dirty="0" smtClean="0"/>
                        <a:t>상품군명을 출력하여 리스트에 보여준다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/>
                        <a:t>      Data_value_C100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/>
                        <a:t>2) </a:t>
                      </a:r>
                      <a:r>
                        <a:rPr lang="ko-KR" altLang="en-US" sz="1000" baseline="0" dirty="0" smtClean="0"/>
                        <a:t>리스트를 선택하면 보험상품 리스트로 이동한다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/>
                        <a:t>     goScreen(302, true, true, putExtra_name, putExtra_yalue);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0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/>
                        <a:t>3. </a:t>
                      </a:r>
                      <a:r>
                        <a:rPr lang="ko-KR" altLang="en-US" sz="1000" baseline="0" dirty="0" smtClean="0"/>
                        <a:t>관련 프로그램명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/>
                        <a:t>    c100.xml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/>
                        <a:t>    c100_listrow.xml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0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/>
                        <a:t>                                                           …</a:t>
                      </a:r>
                    </a:p>
                    <a:p>
                      <a:pPr marL="0" indent="0" latinLnBrk="1">
                        <a:buNone/>
                      </a:pPr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797050" y="4811713"/>
            <a:ext cx="108108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03947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프로젝트 문서화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148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그룹 3"/>
          <p:cNvGrpSpPr>
            <a:grpSpLocks/>
          </p:cNvGrpSpPr>
          <p:nvPr/>
        </p:nvGrpSpPr>
        <p:grpSpPr bwMode="auto">
          <a:xfrm>
            <a:off x="1497014" y="1268413"/>
            <a:ext cx="7056437" cy="2165350"/>
            <a:chOff x="3489325" y="482600"/>
            <a:chExt cx="5403850" cy="2165350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3489325" y="482600"/>
              <a:ext cx="3378470" cy="279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1200" dirty="0">
                  <a:solidFill>
                    <a:schemeClr val="tx1"/>
                  </a:solidFill>
                </a:rPr>
                <a:t>문서화</a:t>
              </a:r>
            </a:p>
          </p:txBody>
        </p:sp>
        <p:sp>
          <p:nvSpPr>
            <p:cNvPr id="3" name="직사각형 2"/>
            <p:cNvSpPr/>
            <p:nvPr/>
          </p:nvSpPr>
          <p:spPr bwMode="auto">
            <a:xfrm>
              <a:off x="3635211" y="765175"/>
              <a:ext cx="3378470" cy="33813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kumimoji="0" lang="en-US" altLang="ko-KR" sz="1100" dirty="0">
                  <a:solidFill>
                    <a:schemeClr val="tx1"/>
                  </a:solidFill>
                </a:rPr>
                <a:t>5) </a:t>
              </a:r>
              <a:r>
                <a:rPr kumimoji="0" lang="ko-KR" altLang="en-US" sz="1100" dirty="0">
                  <a:solidFill>
                    <a:schemeClr val="tx1"/>
                  </a:solidFill>
                </a:rPr>
                <a:t>테스트 이행 단계 산출물</a:t>
              </a:r>
              <a:r>
                <a:rPr kumimoji="0" lang="en-US" altLang="ko-KR" sz="1100" dirty="0">
                  <a:solidFill>
                    <a:schemeClr val="tx1"/>
                  </a:solidFill>
                </a:rPr>
                <a:t>(1)</a:t>
              </a:r>
            </a:p>
          </p:txBody>
        </p:sp>
        <p:grpSp>
          <p:nvGrpSpPr>
            <p:cNvPr id="31749" name="그룹 56"/>
            <p:cNvGrpSpPr>
              <a:grpSpLocks/>
            </p:cNvGrpSpPr>
            <p:nvPr/>
          </p:nvGrpSpPr>
          <p:grpSpPr bwMode="auto">
            <a:xfrm>
              <a:off x="3851275" y="1125538"/>
              <a:ext cx="5041900" cy="371475"/>
              <a:chOff x="3779838" y="3777928"/>
              <a:chExt cx="5222287" cy="371475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>
                <a:off x="3780183" y="3777927"/>
                <a:ext cx="431909" cy="371475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spcBef>
                    <a:spcPts val="600"/>
                  </a:spcBef>
                  <a:defRPr/>
                </a:pP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271275" y="3789040"/>
                <a:ext cx="4730850" cy="355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eaLnBrk="1" hangingPunct="1">
                  <a:spcBef>
                    <a:spcPts val="600"/>
                  </a:spcBef>
                  <a:defRPr/>
                </a:pPr>
                <a:r>
                  <a:rPr lang="ko-KR" altLang="en-US" sz="1000" dirty="0"/>
                  <a:t>테스트를 수행하고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오류를 관리하기 위한 산출물이 중요함</a:t>
                </a:r>
                <a:r>
                  <a:rPr lang="en-US" altLang="ko-KR" sz="1000" dirty="0"/>
                  <a:t>.</a:t>
                </a:r>
                <a:endParaRPr lang="ko-KR" altLang="en-US" sz="1000" dirty="0"/>
              </a:p>
            </p:txBody>
          </p:sp>
          <p:pic>
            <p:nvPicPr>
              <p:cNvPr id="31760" name="Picture 36" descr="C:\Documents and Settings\신현아\바탕 화면\icon\1326275478_check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7463" y="3803898"/>
                <a:ext cx="340618" cy="340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1750" name="그룹 56"/>
            <p:cNvGrpSpPr>
              <a:grpSpLocks/>
            </p:cNvGrpSpPr>
            <p:nvPr/>
          </p:nvGrpSpPr>
          <p:grpSpPr bwMode="auto">
            <a:xfrm>
              <a:off x="3851275" y="1700213"/>
              <a:ext cx="5041900" cy="371475"/>
              <a:chOff x="3779838" y="3777928"/>
              <a:chExt cx="5222287" cy="371475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3780183" y="3777927"/>
                <a:ext cx="431909" cy="371475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spcBef>
                    <a:spcPts val="600"/>
                  </a:spcBef>
                  <a:defRPr/>
                </a:pP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271275" y="3789040"/>
                <a:ext cx="4730850" cy="355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eaLnBrk="1" hangingPunct="1">
                  <a:spcBef>
                    <a:spcPts val="600"/>
                  </a:spcBef>
                  <a:defRPr/>
                </a:pPr>
                <a:r>
                  <a:rPr lang="ko-KR" altLang="en-US" sz="1000" dirty="0"/>
                  <a:t>이행준비 및 이행 후 운영자와 사용자를 위한 설명서가 필요함</a:t>
                </a:r>
                <a:r>
                  <a:rPr lang="en-US" altLang="ko-KR" sz="1000" dirty="0"/>
                  <a:t>.</a:t>
                </a:r>
                <a:endParaRPr lang="ko-KR" altLang="en-US" sz="1000" dirty="0"/>
              </a:p>
            </p:txBody>
          </p:sp>
          <p:pic>
            <p:nvPicPr>
              <p:cNvPr id="31757" name="Picture 36" descr="C:\Documents and Settings\신현아\바탕 화면\icon\1326275478_check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7463" y="3803898"/>
                <a:ext cx="340618" cy="340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1751" name="그룹 56"/>
            <p:cNvGrpSpPr>
              <a:grpSpLocks/>
            </p:cNvGrpSpPr>
            <p:nvPr/>
          </p:nvGrpSpPr>
          <p:grpSpPr bwMode="auto">
            <a:xfrm>
              <a:off x="3851275" y="2276475"/>
              <a:ext cx="5041900" cy="371475"/>
              <a:chOff x="3779838" y="3777928"/>
              <a:chExt cx="5222287" cy="371475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3780183" y="3777928"/>
                <a:ext cx="431909" cy="371475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spcBef>
                    <a:spcPts val="600"/>
                  </a:spcBef>
                  <a:defRPr/>
                </a:pP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271275" y="3789040"/>
                <a:ext cx="4730850" cy="355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eaLnBrk="1" hangingPunct="1">
                  <a:spcBef>
                    <a:spcPts val="600"/>
                  </a:spcBef>
                  <a:defRPr/>
                </a:pPr>
                <a:r>
                  <a:rPr lang="ko-KR" altLang="en-US" sz="1000" dirty="0"/>
                  <a:t>최종 프로젝트 완료를 보고하는 산출물이 필요함</a:t>
                </a:r>
                <a:r>
                  <a:rPr lang="en-US" altLang="ko-KR" sz="1000" dirty="0"/>
                  <a:t>.</a:t>
                </a:r>
                <a:endParaRPr lang="ko-KR" altLang="en-US" sz="1000" dirty="0"/>
              </a:p>
            </p:txBody>
          </p:sp>
          <p:pic>
            <p:nvPicPr>
              <p:cNvPr id="31754" name="Picture 36" descr="C:\Documents and Settings\신현아\바탕 화면\icon\1326275478_check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7463" y="3803898"/>
                <a:ext cx="340618" cy="340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03947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프로젝트 문서화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93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352550" y="1152525"/>
            <a:ext cx="33782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200" dirty="0" smtClean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문서화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1498600" y="1435100"/>
            <a:ext cx="3378200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latinLnBrk="0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chemeClr val="tx1"/>
                </a:solidFill>
              </a:rPr>
              <a:t>5) </a:t>
            </a:r>
            <a:r>
              <a:rPr kumimoji="0" lang="ko-KR" altLang="en-US" sz="1100" dirty="0">
                <a:solidFill>
                  <a:schemeClr val="tx1"/>
                </a:solidFill>
              </a:rPr>
              <a:t>테스트 이행 단계 산출물</a:t>
            </a:r>
            <a:r>
              <a:rPr kumimoji="0" lang="en-US" altLang="ko-KR" sz="1100" dirty="0">
                <a:solidFill>
                  <a:schemeClr val="tx1"/>
                </a:solidFill>
              </a:rPr>
              <a:t>(2)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473201" y="1831976"/>
          <a:ext cx="7800975" cy="4329112"/>
        </p:xfrm>
        <a:graphic>
          <a:graphicData uri="http://schemas.openxmlformats.org/drawingml/2006/table">
            <a:tbl>
              <a:tblPr firstRow="1" bandRow="1"/>
              <a:tblGrid>
                <a:gridCol w="2098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95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산출물</a:t>
                      </a:r>
                      <a:r>
                        <a:rPr lang="ko-KR" altLang="en-US" sz="1000" b="1" baseline="0" dirty="0" smtClean="0">
                          <a:latin typeface="+mn-ea"/>
                          <a:ea typeface="+mn-ea"/>
                        </a:rPr>
                        <a:t> 명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1487" marR="91487" marT="45763" marB="4576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1487" marR="91487" marT="45763" marB="4576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47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단위시험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계획서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결과서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87" marR="91487" marT="45763" marB="45763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프로그램 구현단위 별 테스트를 수행할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계획 시나리오를 작성함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-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방법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사용할 테스트 데이터 등을 정의함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 테스트를 수행 후 결과에 대하여 이상 유무를 기입함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이상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에러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 등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항목에 대하여 개별 프로그램의 </a:t>
                      </a:r>
                      <a:b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구현 등을 검토한 후 수정반영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디버그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함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1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87" marR="91487" marT="45763" marB="4576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93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indent="0" algn="ctr" latinLnBrk="1">
                        <a:buNone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통합시험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계획서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결과서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87" marR="91487" marT="45763" marB="45763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요구사항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분석설계의 항목별 테스트를 수행할 계획 시나리오를 작성함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-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방법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사용할 테스트 데이터 등을 정의함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통합테스트를 수행 후 결과에 대하여 이상 유무를 기입함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이상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에러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 등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항목에 대하여 분석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설계항목 및 필요 시 구현 항목을 검토하여 </a:t>
                      </a:r>
                      <a:r>
                        <a:rPr kumimoji="1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수정ㆍ반영함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문제점은 결함 리스트에 등재 후 계속적으로 추적 관리함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1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87" marR="91487" marT="45763" marB="45763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951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결함 리스트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1000" baseline="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결함 관리대장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87" marR="91487" marT="45734" marB="45734" anchor="ctr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통합테스트 결과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66700" marR="0" lvl="0" indent="-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-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필요 시 단위테스트에서 발견된 오류도 등록함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-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대부분 단위테스트에서 오류사항은 프로그램 수정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디버그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으로 완료됨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발견된 오류를 등록함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-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오류를 리스트화 함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266700" marR="0" lvl="0" indent="-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-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오류에 대하여 테스트 수행자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개발 담당자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분석설계 담당자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오류조치 예정일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유지 시 시스템 영향도 등을 작성하여 완전한 시스템이 구현될 때까지 관리함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1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87" marR="91487" marT="45734" marB="457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03947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프로젝트 문서화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707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428750" y="1223963"/>
            <a:ext cx="33782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문서화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1574800" y="1506539"/>
            <a:ext cx="3378200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latinLnBrk="0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chemeClr val="tx1"/>
                </a:solidFill>
              </a:rPr>
              <a:t>5) </a:t>
            </a:r>
            <a:r>
              <a:rPr kumimoji="0" lang="ko-KR" altLang="en-US" sz="1100" dirty="0">
                <a:solidFill>
                  <a:schemeClr val="tx1"/>
                </a:solidFill>
              </a:rPr>
              <a:t>테스트 이행 단계 산출물</a:t>
            </a:r>
            <a:r>
              <a:rPr kumimoji="0" lang="en-US" altLang="ko-KR" sz="1100" dirty="0">
                <a:solidFill>
                  <a:schemeClr val="tx1"/>
                </a:solidFill>
              </a:rPr>
              <a:t>(3)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423988" y="1876425"/>
          <a:ext cx="7129462" cy="4052889"/>
        </p:xfrm>
        <a:graphic>
          <a:graphicData uri="http://schemas.openxmlformats.org/drawingml/2006/table">
            <a:tbl>
              <a:tblPr firstRow="1" bandRow="1"/>
              <a:tblGrid>
                <a:gridCol w="16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6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6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산출물</a:t>
                      </a:r>
                      <a:r>
                        <a:rPr lang="ko-KR" altLang="en-US" sz="1000" b="1" baseline="0" dirty="0" smtClean="0">
                          <a:latin typeface="+mn-ea"/>
                          <a:ea typeface="+mn-ea"/>
                        </a:rPr>
                        <a:t> 명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1485" marR="91485" marT="45695" marB="4569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1485" marR="91485" marT="45695" marB="4569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6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0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이행 시나리오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85" marR="91485" marT="45695" marB="45695" anchor="ctr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indent="-171450" algn="l" latinLnBrk="0">
                        <a:spcBef>
                          <a:spcPts val="3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시스템 오픈 을 위한 절차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방법 등을 기술함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l" latinLnBrk="0">
                        <a:spcBef>
                          <a:spcPts val="3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기존 시스템을 정지하고 새로운 시스템을 가동하는 방법을 기술함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85" marR="91485" marT="45695" marB="456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627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마이그레이션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계획서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85" marR="91485" marT="45695" marB="45695" anchor="ctr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spcBef>
                          <a:spcPts val="3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새로운 시스템을 가동하기 위하여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필요한 데이터를 수집하거나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기존 운영되던 시스템에서 데이터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(DB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를 새로운 시스템 형식에 맞추어 이관하는 계획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절차들을 기술함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85" marR="91485" marT="45695" marB="456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999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운영결과 보고서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85" marR="91485" marT="45695" marB="45695" anchor="ctr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spcBef>
                          <a:spcPts val="3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새로 구축된 시스템에 대하여 최초 시범가동 또는 초기 가동의 결과 내역을 기술함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해당내용은 새로운 시스템을 구축 후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인계인수해 주는 운영 팀을 위한 내용을 기술함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85" marR="91485" marT="45695" marB="456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319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사용자 매뉴얼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85" marR="91485" marT="45695" marB="45695" anchor="ctr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spcBef>
                          <a:spcPts val="3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새로운 시스템을 사용할 사용자를 대상으로 시스템 사용에 대한 설명을 기술함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85" marR="91485" marT="45695" marB="456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319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운영자 매뉴얼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85" marR="91485" marT="45695" marB="45695" anchor="ctr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spcBef>
                          <a:spcPts val="3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새로운 시스템을 운영할 운영자를 대상으로 시스템 운영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유지보수에 대한 </a:t>
                      </a:r>
                      <a:r>
                        <a:rPr lang="ko-KR" altLang="en-US" sz="1000" smtClean="0">
                          <a:latin typeface="+mn-ea"/>
                          <a:ea typeface="+mn-ea"/>
                        </a:rPr>
                        <a:t>내용을 기술함</a:t>
                      </a:r>
                      <a:r>
                        <a:rPr lang="en-US" altLang="ko-KR" sz="100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85" marR="91485" marT="45695" marB="456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319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프로젝트 완료보고서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85" marR="91485" marT="45695" marB="45695" anchor="ctr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spcBef>
                          <a:spcPts val="3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모든 구축 프로젝트가 완료된 후 프로젝트에 대한 완료를 보고하고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인계인수 및 검수현황 등을 기술함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85" marR="91485" marT="45695" marB="456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03947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프로젝트 문서화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50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 bwMode="auto">
          <a:xfrm>
            <a:off x="1423988" y="1157288"/>
            <a:ext cx="2449512" cy="361950"/>
          </a:xfrm>
          <a:prstGeom prst="round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0000" tIns="46800" rIns="90000" bIns="46800" anchor="ctr"/>
          <a:lstStyle/>
          <a:p>
            <a:pPr>
              <a:spcBef>
                <a:spcPts val="600"/>
              </a:spcBef>
              <a:defRPr/>
            </a:pP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단위 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종합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테스트 시나리오의  </a:t>
            </a:r>
            <a:r>
              <a:rPr lang="ko-KR" altLang="en-US" sz="1000" dirty="0">
                <a:latin typeface="+mn-ea"/>
              </a:rPr>
              <a:t>예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31825" y="1773239"/>
          <a:ext cx="8642351" cy="3997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0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16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46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9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9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48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내용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테스트결과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요청구분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결함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개선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추가요건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조치자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조치일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최종확인일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특이사항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보험계약상세</a:t>
                      </a:r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계약정보</a:t>
                      </a:r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smtClean="0"/>
                        <a:t>보험증권발급을 클릭하면 발급신청 </a:t>
                      </a:r>
                      <a:r>
                        <a:rPr lang="en-US" altLang="ko-KR" sz="1000" dirty="0" smtClean="0"/>
                        <a:t>&gt; </a:t>
                      </a:r>
                      <a:r>
                        <a:rPr lang="ko-KR" altLang="en-US" sz="1000" dirty="0" smtClean="0"/>
                        <a:t>보험증권재발행으로 이동한다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smtClean="0"/>
                        <a:t>화면 첫 접근 시 주피보험자만 노출된다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smtClean="0"/>
                        <a:t>더보기를 </a:t>
                      </a:r>
                      <a:r>
                        <a:rPr lang="en-US" altLang="ko-KR" sz="1000" dirty="0" smtClean="0"/>
                        <a:t>Tap</a:t>
                      </a:r>
                      <a:r>
                        <a:rPr lang="ko-KR" altLang="en-US" sz="1000" dirty="0" smtClean="0"/>
                        <a:t>하면 리스트가 하단으로 펼쳐지면서 계약관계자 전부 출력된다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smtClean="0"/>
                        <a:t>계약정보가 상하 스크롤로 보여진다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smtClean="0"/>
                        <a:t>계약정보를 </a:t>
                      </a:r>
                      <a:r>
                        <a:rPr lang="en-US" altLang="ko-KR" sz="1000" dirty="0" smtClean="0"/>
                        <a:t>Tap</a:t>
                      </a:r>
                      <a:r>
                        <a:rPr lang="ko-KR" altLang="en-US" sz="1000" dirty="0" smtClean="0"/>
                        <a:t>하면 계약정보 상세내용이 출력된다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상세내역</a:t>
                      </a:r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계약정보를 </a:t>
                      </a:r>
                      <a:r>
                        <a:rPr lang="en-US" altLang="ko-KR" sz="1000" dirty="0" smtClean="0"/>
                        <a:t>Tap</a:t>
                      </a:r>
                      <a:r>
                        <a:rPr lang="ko-KR" altLang="en-US" sz="1000" dirty="0" smtClean="0"/>
                        <a:t>하면 계약정보 상세내용이 출력된다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보장내역</a:t>
                      </a:r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[</a:t>
                      </a:r>
                      <a:r>
                        <a:rPr lang="ko-KR" altLang="en-US" sz="1000" dirty="0" smtClean="0"/>
                        <a:t>보장내역 보기</a:t>
                      </a:r>
                      <a:r>
                        <a:rPr lang="en-US" altLang="ko-KR" sz="1000" dirty="0" smtClean="0"/>
                        <a:t>] </a:t>
                      </a:r>
                      <a:r>
                        <a:rPr lang="ko-KR" altLang="en-US" sz="1000" dirty="0" smtClean="0"/>
                        <a:t>버튼을 클릭하면 보장내영 </a:t>
                      </a:r>
                      <a:r>
                        <a:rPr lang="en-US" altLang="ko-KR" sz="1000" dirty="0" smtClean="0"/>
                        <a:t>Pop-Up</a:t>
                      </a:r>
                      <a:r>
                        <a:rPr lang="ko-KR" altLang="en-US" sz="1000" dirty="0" smtClean="0"/>
                        <a:t>이 나타난다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smtClean="0"/>
                        <a:t>보장내역의 상세내용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보장급부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지급내용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지급금액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이 가로화면의 상하 스크롤로 출력된다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53" marR="91453" marT="45698" marB="4569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03947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프로젝트 문서화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062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 bwMode="auto">
          <a:xfrm>
            <a:off x="1423988" y="1157288"/>
            <a:ext cx="2449512" cy="361950"/>
          </a:xfrm>
          <a:prstGeom prst="round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0000" tIns="46800" rIns="90000" bIns="46800" anchor="ctr"/>
          <a:lstStyle/>
          <a:p>
            <a:pPr>
              <a:spcBef>
                <a:spcPts val="600"/>
              </a:spcBef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단위 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종합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결함관리대장의 </a:t>
            </a:r>
            <a:r>
              <a:rPr lang="ko-KR" altLang="en-US" sz="1000" dirty="0">
                <a:latin typeface="+mn-ea"/>
              </a:rPr>
              <a:t>예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6" y="3849688"/>
            <a:ext cx="7242175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1" y="1692276"/>
            <a:ext cx="70135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03947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프로젝트 문서화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797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 bwMode="auto">
          <a:xfrm>
            <a:off x="1423988" y="1157288"/>
            <a:ext cx="2449512" cy="361950"/>
          </a:xfrm>
          <a:prstGeom prst="round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0000" tIns="46800" rIns="90000" bIns="46800" anchor="ctr"/>
          <a:lstStyle/>
          <a:p>
            <a:pPr>
              <a:spcBef>
                <a:spcPts val="600"/>
              </a:spcBef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사용자메뉴얼의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예</a:t>
            </a:r>
          </a:p>
        </p:txBody>
      </p:sp>
      <p:pic>
        <p:nvPicPr>
          <p:cNvPr id="36867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41488"/>
            <a:ext cx="8807450" cy="4424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03947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프로젝트 문서화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48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그룹 4"/>
          <p:cNvGrpSpPr>
            <a:grpSpLocks/>
          </p:cNvGrpSpPr>
          <p:nvPr/>
        </p:nvGrpSpPr>
        <p:grpSpPr bwMode="auto">
          <a:xfrm>
            <a:off x="1479550" y="1274763"/>
            <a:ext cx="7073900" cy="5033962"/>
            <a:chOff x="3489325" y="482600"/>
            <a:chExt cx="5345113" cy="4241800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3489325" y="482600"/>
              <a:ext cx="3377881" cy="27957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1200" dirty="0">
                  <a:solidFill>
                    <a:schemeClr val="tx1"/>
                  </a:solidFill>
                </a:rPr>
                <a:t>문서화</a:t>
              </a:r>
            </a:p>
          </p:txBody>
        </p:sp>
        <p:sp>
          <p:nvSpPr>
            <p:cNvPr id="3" name="직사각형 2"/>
            <p:cNvSpPr/>
            <p:nvPr/>
          </p:nvSpPr>
          <p:spPr bwMode="auto">
            <a:xfrm>
              <a:off x="3635668" y="764851"/>
              <a:ext cx="3377881" cy="338435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kumimoji="0" lang="en-US" altLang="ko-KR" sz="1100" dirty="0">
                  <a:solidFill>
                    <a:schemeClr val="tx1"/>
                  </a:solidFill>
                </a:rPr>
                <a:t>6) </a:t>
              </a:r>
              <a:r>
                <a:rPr kumimoji="0" lang="ko-KR" altLang="en-US" sz="1100" dirty="0">
                  <a:solidFill>
                    <a:schemeClr val="tx1"/>
                  </a:solidFill>
                </a:rPr>
                <a:t>산출물을 통한 정합성 검토</a:t>
              </a:r>
              <a:r>
                <a:rPr kumimoji="0" lang="en-US" altLang="ko-KR" sz="1100" dirty="0">
                  <a:solidFill>
                    <a:schemeClr val="tx1"/>
                  </a:solidFill>
                </a:rPr>
                <a:t>(1)</a:t>
              </a:r>
            </a:p>
          </p:txBody>
        </p:sp>
        <p:grpSp>
          <p:nvGrpSpPr>
            <p:cNvPr id="37893" name="그룹 56"/>
            <p:cNvGrpSpPr>
              <a:grpSpLocks/>
            </p:cNvGrpSpPr>
            <p:nvPr/>
          </p:nvGrpSpPr>
          <p:grpSpPr bwMode="auto">
            <a:xfrm>
              <a:off x="3995738" y="1196975"/>
              <a:ext cx="4824412" cy="371475"/>
              <a:chOff x="3779838" y="3777928"/>
              <a:chExt cx="4997781" cy="371475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3779620" y="3777877"/>
                <a:ext cx="432438" cy="371877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spcBef>
                    <a:spcPts val="600"/>
                  </a:spcBef>
                  <a:defRPr/>
                </a:pP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271704" y="3788578"/>
                <a:ext cx="4505804" cy="3558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eaLnBrk="1" hangingPunct="1">
                  <a:spcBef>
                    <a:spcPts val="600"/>
                  </a:spcBef>
                  <a:defRPr/>
                </a:pPr>
                <a:r>
                  <a:rPr lang="ko-KR" altLang="en-US" sz="1000" dirty="0"/>
                  <a:t>증명과 검증 방법의 </a:t>
                </a:r>
                <a:r>
                  <a:rPr lang="en-US" altLang="ko-KR" sz="1000" dirty="0"/>
                  <a:t>V-model</a:t>
                </a:r>
                <a:r>
                  <a:rPr lang="ko-KR" altLang="en-US" sz="1000" dirty="0"/>
                  <a:t>의 실제 정합성</a:t>
                </a:r>
                <a:r>
                  <a:rPr lang="en-US" altLang="ko-KR" sz="1000" dirty="0"/>
                  <a:t>(</a:t>
                </a:r>
                <a:r>
                  <a:rPr lang="ko-KR" altLang="en-US" sz="1000" dirty="0"/>
                  <a:t>잘 진행되고 있는지 검토</a:t>
                </a:r>
                <a:r>
                  <a:rPr lang="en-US" altLang="ko-KR" sz="1000" dirty="0"/>
                  <a:t>)</a:t>
                </a:r>
                <a:r>
                  <a:rPr lang="ko-KR" altLang="en-US" sz="1000" dirty="0"/>
                  <a:t>을 검토하는 방법은 산출물로 이루어 짐</a:t>
                </a:r>
                <a:r>
                  <a:rPr lang="en-US" altLang="ko-KR" sz="1000" dirty="0"/>
                  <a:t>.</a:t>
                </a:r>
                <a:endParaRPr lang="ko-KR" altLang="en-US" sz="1000" dirty="0"/>
              </a:p>
            </p:txBody>
          </p:sp>
          <p:pic>
            <p:nvPicPr>
              <p:cNvPr id="37907" name="Picture 36" descr="C:\Documents and Settings\신현아\바탕 화면\icon\1326275478_check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7463" y="3803898"/>
                <a:ext cx="340618" cy="340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7894" name="그룹 56"/>
            <p:cNvGrpSpPr>
              <a:grpSpLocks/>
            </p:cNvGrpSpPr>
            <p:nvPr/>
          </p:nvGrpSpPr>
          <p:grpSpPr bwMode="auto">
            <a:xfrm>
              <a:off x="3995738" y="1762125"/>
              <a:ext cx="4824412" cy="371475"/>
              <a:chOff x="3779838" y="3777928"/>
              <a:chExt cx="4997781" cy="371475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3779620" y="3778568"/>
                <a:ext cx="432438" cy="370540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spcBef>
                    <a:spcPts val="600"/>
                  </a:spcBef>
                  <a:defRPr/>
                </a:pP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271704" y="3789269"/>
                <a:ext cx="4505804" cy="35448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eaLnBrk="1" hangingPunct="1">
                  <a:spcBef>
                    <a:spcPts val="600"/>
                  </a:spcBef>
                  <a:defRPr/>
                </a:pPr>
                <a:r>
                  <a:rPr lang="ko-KR" altLang="en-US" sz="1000" dirty="0"/>
                  <a:t>요구사항 </a:t>
                </a:r>
                <a:r>
                  <a:rPr lang="ko-KR" altLang="en-US" sz="1000" dirty="0" err="1"/>
                  <a:t>추적표를</a:t>
                </a:r>
                <a:r>
                  <a:rPr lang="ko-KR" altLang="en-US" sz="1000" dirty="0"/>
                  <a:t> 검토하여 요구사항이 분석설계에 잘 반영되었는지 검사함</a:t>
                </a:r>
                <a:r>
                  <a:rPr lang="en-US" altLang="ko-KR" sz="1000" dirty="0"/>
                  <a:t>.</a:t>
                </a:r>
                <a:endParaRPr lang="ko-KR" altLang="en-US" sz="1000" dirty="0"/>
              </a:p>
            </p:txBody>
          </p:sp>
          <p:pic>
            <p:nvPicPr>
              <p:cNvPr id="37904" name="Picture 36" descr="C:\Documents and Settings\신현아\바탕 화면\icon\1326275478_check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7463" y="3803898"/>
                <a:ext cx="340618" cy="340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" name="모서리가 둥근 직사각형 3"/>
            <p:cNvSpPr/>
            <p:nvPr/>
          </p:nvSpPr>
          <p:spPr bwMode="auto">
            <a:xfrm>
              <a:off x="4042309" y="2420906"/>
              <a:ext cx="4777734" cy="359838"/>
            </a:xfrm>
            <a:prstGeom prst="round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0000" tIns="46800" rIns="90000" bIns="46800" anchor="ctr"/>
            <a:lstStyle/>
            <a:p>
              <a:pPr algn="ctr">
                <a:defRPr/>
              </a:pPr>
              <a:r>
                <a:rPr lang="ko-KR" altLang="en-US" sz="1000" kern="0">
                  <a:solidFill>
                    <a:srgbClr val="000000"/>
                  </a:solidFill>
                  <a:latin typeface="+mn-ea"/>
                </a:rPr>
                <a:t>단위</a:t>
              </a:r>
              <a:r>
                <a:rPr lang="en-US" altLang="ko-KR" sz="1000" ker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1000" kern="0">
                  <a:solidFill>
                    <a:srgbClr val="000000"/>
                  </a:solidFill>
                  <a:latin typeface="+mn-ea"/>
                </a:rPr>
                <a:t>테스트 시나리오</a:t>
              </a:r>
              <a:endParaRPr lang="ko-KR" altLang="en-US" sz="1000" dirty="0">
                <a:solidFill>
                  <a:srgbClr val="FFFF00"/>
                </a:solidFill>
                <a:latin typeface="+mn-ea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 bwMode="auto">
            <a:xfrm>
              <a:off x="4047108" y="3068345"/>
              <a:ext cx="4777734" cy="361175"/>
            </a:xfrm>
            <a:prstGeom prst="round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0000" tIns="46800" rIns="90000" bIns="46800" anchor="ctr"/>
            <a:lstStyle/>
            <a:p>
              <a:pPr algn="ctr">
                <a:defRPr/>
              </a:pPr>
              <a:r>
                <a:rPr lang="ko-KR" altLang="en-US" sz="1000" kern="0" dirty="0">
                  <a:solidFill>
                    <a:srgbClr val="000000"/>
                  </a:solidFill>
                  <a:latin typeface="+mn-ea"/>
                </a:rPr>
                <a:t>구현</a:t>
              </a:r>
              <a:r>
                <a:rPr lang="en-US" altLang="ko-KR" sz="1000" kern="0" dirty="0">
                  <a:solidFill>
                    <a:srgbClr val="000000"/>
                  </a:solidFill>
                  <a:latin typeface="+mn-ea"/>
                </a:rPr>
                <a:t>, </a:t>
              </a:r>
              <a:r>
                <a:rPr lang="ko-KR" altLang="en-US" sz="1000" kern="0" dirty="0">
                  <a:solidFill>
                    <a:srgbClr val="000000"/>
                  </a:solidFill>
                  <a:latin typeface="+mn-ea"/>
                </a:rPr>
                <a:t>설계가 잘 반영 되었는지 검사</a:t>
              </a:r>
              <a:r>
                <a:rPr lang="en-US" altLang="ko-KR" sz="1000" kern="0" dirty="0">
                  <a:solidFill>
                    <a:srgbClr val="000000"/>
                  </a:solidFill>
                  <a:latin typeface="+mn-ea"/>
                </a:rPr>
                <a:t> / </a:t>
              </a:r>
              <a:r>
                <a:rPr lang="ko-KR" altLang="en-US" sz="1000" kern="0" dirty="0">
                  <a:solidFill>
                    <a:srgbClr val="000000"/>
                  </a:solidFill>
                  <a:latin typeface="+mn-ea"/>
                </a:rPr>
                <a:t>통합 테스트 시나리오</a:t>
              </a:r>
              <a:endParaRPr lang="ko-KR" altLang="en-US" sz="1000" dirty="0">
                <a:solidFill>
                  <a:srgbClr val="FFFF00"/>
                </a:solidFill>
                <a:latin typeface="+mn-ea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 bwMode="auto">
            <a:xfrm>
              <a:off x="4050706" y="3715785"/>
              <a:ext cx="4778934" cy="361175"/>
            </a:xfrm>
            <a:prstGeom prst="round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0000" tIns="46800" rIns="90000" bIns="46800" anchor="ctr"/>
            <a:lstStyle/>
            <a:p>
              <a:pPr algn="ctr">
                <a:defRPr/>
              </a:pPr>
              <a:r>
                <a:rPr lang="ko-KR" altLang="en-US" sz="1000" kern="0" dirty="0">
                  <a:solidFill>
                    <a:srgbClr val="000000"/>
                  </a:solidFill>
                  <a:latin typeface="+mn-ea"/>
                </a:rPr>
                <a:t>설계</a:t>
              </a:r>
              <a:r>
                <a:rPr lang="en-US" altLang="ko-KR" sz="1000" kern="0" dirty="0">
                  <a:solidFill>
                    <a:srgbClr val="000000"/>
                  </a:solidFill>
                  <a:latin typeface="+mn-ea"/>
                </a:rPr>
                <a:t>, </a:t>
              </a:r>
              <a:r>
                <a:rPr lang="ko-KR" altLang="en-US" sz="1000" kern="0" dirty="0">
                  <a:solidFill>
                    <a:srgbClr val="000000"/>
                  </a:solidFill>
                  <a:latin typeface="+mn-ea"/>
                </a:rPr>
                <a:t>요건정의가 잘 반영되었는지 검토</a:t>
              </a:r>
              <a:endParaRPr lang="ko-KR" altLang="en-US" sz="1000" dirty="0">
                <a:solidFill>
                  <a:srgbClr val="FFFF00"/>
                </a:solidFill>
                <a:latin typeface="+mn-ea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 bwMode="auto">
            <a:xfrm>
              <a:off x="4055504" y="4365900"/>
              <a:ext cx="4778934" cy="358500"/>
            </a:xfrm>
            <a:prstGeom prst="round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0000" tIns="46800" rIns="90000" bIns="46800" anchor="ctr"/>
            <a:lstStyle/>
            <a:p>
              <a:pPr algn="ctr">
                <a:defRPr/>
              </a:pPr>
              <a:r>
                <a:rPr lang="ko-KR" altLang="en-US" sz="1000" kern="0" dirty="0">
                  <a:solidFill>
                    <a:srgbClr val="000000"/>
                  </a:solidFill>
                  <a:latin typeface="+mn-ea"/>
                </a:rPr>
                <a:t>결함이 관리대장으로 잘 관리되고 결함의 문제가 다 해결된 경우 </a:t>
              </a:r>
              <a:r>
                <a:rPr lang="en-US" altLang="ko-KR" sz="1000" kern="0" dirty="0">
                  <a:solidFill>
                    <a:srgbClr val="000000"/>
                  </a:solidFill>
                  <a:latin typeface="+mn-ea"/>
                </a:rPr>
                <a:t/>
              </a:r>
              <a:br>
                <a:rPr lang="en-US" altLang="ko-KR" sz="1000" kern="0" dirty="0">
                  <a:solidFill>
                    <a:srgbClr val="000000"/>
                  </a:solidFill>
                  <a:latin typeface="+mn-ea"/>
                </a:rPr>
              </a:br>
              <a:r>
                <a:rPr lang="ko-KR" altLang="en-US" sz="1000" kern="0" dirty="0">
                  <a:solidFill>
                    <a:srgbClr val="000000"/>
                  </a:solidFill>
                  <a:latin typeface="+mn-ea"/>
                </a:rPr>
                <a:t>이행 시나리오로 진행</a:t>
              </a:r>
              <a:endParaRPr lang="ko-KR" altLang="en-US" sz="1000" dirty="0">
                <a:solidFill>
                  <a:srgbClr val="FFFF00"/>
                </a:solidFill>
                <a:latin typeface="+mn-ea"/>
              </a:endParaRPr>
            </a:p>
          </p:txBody>
        </p:sp>
        <p:sp>
          <p:nvSpPr>
            <p:cNvPr id="29" name="아래쪽 화살표 28"/>
            <p:cNvSpPr/>
            <p:nvPr/>
          </p:nvSpPr>
          <p:spPr bwMode="auto">
            <a:xfrm>
              <a:off x="6025135" y="2780744"/>
              <a:ext cx="654944" cy="275563"/>
            </a:xfrm>
            <a:prstGeom prst="down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000" kern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30" name="아래쪽 화살표 29"/>
            <p:cNvSpPr/>
            <p:nvPr/>
          </p:nvSpPr>
          <p:spPr bwMode="auto">
            <a:xfrm>
              <a:off x="6031133" y="3441560"/>
              <a:ext cx="654944" cy="274225"/>
            </a:xfrm>
            <a:prstGeom prst="down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000" kern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31" name="아래쪽 화살표 30"/>
            <p:cNvSpPr/>
            <p:nvPr/>
          </p:nvSpPr>
          <p:spPr bwMode="auto">
            <a:xfrm>
              <a:off x="6037130" y="4093012"/>
              <a:ext cx="656144" cy="274226"/>
            </a:xfrm>
            <a:prstGeom prst="down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000" kern="0">
                <a:solidFill>
                  <a:srgbClr val="FFFFFF"/>
                </a:solidFill>
                <a:latin typeface="+mn-ea"/>
              </a:endParaRPr>
            </a:p>
          </p:txBody>
        </p:sp>
      </p:grp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03947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프로젝트 문서화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650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479550" y="1274764"/>
            <a:ext cx="4470400" cy="3317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문서화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1673225" y="1611313"/>
            <a:ext cx="4470400" cy="4000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latinLnBrk="0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chemeClr val="tx1"/>
                </a:solidFill>
              </a:rPr>
              <a:t>6) </a:t>
            </a:r>
            <a:r>
              <a:rPr kumimoji="0" lang="ko-KR" altLang="en-US" sz="1100" dirty="0">
                <a:solidFill>
                  <a:schemeClr val="tx1"/>
                </a:solidFill>
              </a:rPr>
              <a:t>산출물을 통한 정합성 검토</a:t>
            </a:r>
            <a:r>
              <a:rPr kumimoji="0" lang="en-US" altLang="ko-KR" sz="1100" dirty="0">
                <a:solidFill>
                  <a:schemeClr val="tx1"/>
                </a:solidFill>
              </a:rPr>
              <a:t>(2)</a:t>
            </a:r>
          </a:p>
        </p:txBody>
      </p:sp>
      <p:grpSp>
        <p:nvGrpSpPr>
          <p:cNvPr id="38916" name="그룹 19"/>
          <p:cNvGrpSpPr>
            <a:grpSpLocks/>
          </p:cNvGrpSpPr>
          <p:nvPr/>
        </p:nvGrpSpPr>
        <p:grpSpPr bwMode="auto">
          <a:xfrm>
            <a:off x="1203325" y="2565401"/>
            <a:ext cx="7710488" cy="2232025"/>
            <a:chOff x="752475" y="2060575"/>
            <a:chExt cx="7710488" cy="2232025"/>
          </a:xfrm>
        </p:grpSpPr>
        <p:grpSp>
          <p:nvGrpSpPr>
            <p:cNvPr id="38920" name="그룹 17413"/>
            <p:cNvGrpSpPr>
              <a:grpSpLocks/>
            </p:cNvGrpSpPr>
            <p:nvPr/>
          </p:nvGrpSpPr>
          <p:grpSpPr bwMode="auto">
            <a:xfrm>
              <a:off x="1635125" y="2168525"/>
              <a:ext cx="5414963" cy="2017713"/>
              <a:chOff x="683568" y="2185278"/>
              <a:chExt cx="7632848" cy="2251834"/>
            </a:xfrm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683568" y="2185278"/>
                <a:ext cx="2087789" cy="25158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요구사항 명세화</a:t>
                </a: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979724" y="2296896"/>
                <a:ext cx="1456752" cy="41280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인수 테스트 계획</a:t>
                </a:r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>
                <a:off x="972234" y="2672497"/>
                <a:ext cx="2087788" cy="25158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시스템 명세화</a:t>
                </a:r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1332505" y="3104792"/>
                <a:ext cx="2087789" cy="25158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시스템 설계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618933" y="3537087"/>
                <a:ext cx="2087789" cy="25158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상세 설계</a:t>
                </a:r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3990911" y="3969383"/>
                <a:ext cx="1445564" cy="467729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모듈과 단위코딩</a:t>
                </a:r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테스트</a:t>
                </a: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979724" y="2837264"/>
                <a:ext cx="1456752" cy="37560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시스템 통합 테스트 계획</a:t>
                </a:r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3995387" y="3340428"/>
                <a:ext cx="1456753" cy="37737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단위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/ 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통합 테스트 계획</a:t>
                </a:r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5646821" y="3549489"/>
                <a:ext cx="1949051" cy="253354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단위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/ 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통합 테스트</a:t>
                </a: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5863880" y="3140226"/>
                <a:ext cx="1946812" cy="253353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시스템 통합 테스트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6152544" y="2709702"/>
                <a:ext cx="1946812" cy="25158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인수 테스트</a:t>
                </a:r>
              </a:p>
            </p:txBody>
          </p:sp>
          <p:sp>
            <p:nvSpPr>
              <p:cNvPr id="52" name="모서리가 둥근 직사각형 51"/>
              <p:cNvSpPr/>
              <p:nvPr/>
            </p:nvSpPr>
            <p:spPr>
              <a:xfrm>
                <a:off x="6367365" y="2204767"/>
                <a:ext cx="1949051" cy="25158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시스템 오픈</a:t>
                </a:r>
              </a:p>
            </p:txBody>
          </p:sp>
          <p:cxnSp>
            <p:nvCxnSpPr>
              <p:cNvPr id="53" name="직선 화살표 연결선 52"/>
              <p:cNvCxnSpPr>
                <a:endCxn id="43" idx="0"/>
              </p:cNvCxnSpPr>
              <p:nvPr/>
            </p:nvCxnSpPr>
            <p:spPr>
              <a:xfrm>
                <a:off x="1728582" y="2456349"/>
                <a:ext cx="288665" cy="2161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/>
              <p:cNvCxnSpPr>
                <a:stCxn id="43" idx="2"/>
              </p:cNvCxnSpPr>
              <p:nvPr/>
            </p:nvCxnSpPr>
            <p:spPr>
              <a:xfrm>
                <a:off x="2017246" y="2924078"/>
                <a:ext cx="360273" cy="1807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>
                <a:stCxn id="44" idx="2"/>
              </p:cNvCxnSpPr>
              <p:nvPr/>
            </p:nvCxnSpPr>
            <p:spPr>
              <a:xfrm>
                <a:off x="2377519" y="3356374"/>
                <a:ext cx="286428" cy="1736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/>
              <p:cNvCxnSpPr/>
              <p:nvPr/>
            </p:nvCxnSpPr>
            <p:spPr>
              <a:xfrm>
                <a:off x="2771357" y="3825874"/>
                <a:ext cx="1208366" cy="3773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/>
              <p:cNvCxnSpPr>
                <a:endCxn id="49" idx="2"/>
              </p:cNvCxnSpPr>
              <p:nvPr/>
            </p:nvCxnSpPr>
            <p:spPr>
              <a:xfrm flipV="1">
                <a:off x="5452140" y="3802843"/>
                <a:ext cx="1170324" cy="3773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/>
              <p:cNvCxnSpPr>
                <a:stCxn id="49" idx="0"/>
                <a:endCxn id="50" idx="2"/>
              </p:cNvCxnSpPr>
              <p:nvPr/>
            </p:nvCxnSpPr>
            <p:spPr>
              <a:xfrm flipV="1">
                <a:off x="6622465" y="3393579"/>
                <a:ext cx="214821" cy="15591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/>
              <p:cNvCxnSpPr>
                <a:endCxn id="51" idx="2"/>
              </p:cNvCxnSpPr>
              <p:nvPr/>
            </p:nvCxnSpPr>
            <p:spPr>
              <a:xfrm flipV="1">
                <a:off x="6839524" y="2961284"/>
                <a:ext cx="286428" cy="1435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/>
              <p:cNvCxnSpPr/>
              <p:nvPr/>
            </p:nvCxnSpPr>
            <p:spPr>
              <a:xfrm flipV="1">
                <a:off x="7125951" y="2436860"/>
                <a:ext cx="214821" cy="2356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/>
              <p:cNvCxnSpPr/>
              <p:nvPr/>
            </p:nvCxnSpPr>
            <p:spPr>
              <a:xfrm>
                <a:off x="2771357" y="2330558"/>
                <a:ext cx="121955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/>
              <p:cNvCxnSpPr/>
              <p:nvPr/>
            </p:nvCxnSpPr>
            <p:spPr>
              <a:xfrm>
                <a:off x="3060022" y="2672497"/>
                <a:ext cx="91970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/>
              <p:cNvCxnSpPr/>
              <p:nvPr/>
            </p:nvCxnSpPr>
            <p:spPr>
              <a:xfrm>
                <a:off x="3060022" y="2924078"/>
                <a:ext cx="93536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/>
              <p:cNvCxnSpPr/>
              <p:nvPr/>
            </p:nvCxnSpPr>
            <p:spPr>
              <a:xfrm>
                <a:off x="3382253" y="3140226"/>
                <a:ext cx="59747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/>
              <p:cNvCxnSpPr>
                <a:stCxn id="45" idx="3"/>
              </p:cNvCxnSpPr>
              <p:nvPr/>
            </p:nvCxnSpPr>
            <p:spPr>
              <a:xfrm>
                <a:off x="3706722" y="3662878"/>
                <a:ext cx="28866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/>
              <p:cNvCxnSpPr/>
              <p:nvPr/>
            </p:nvCxnSpPr>
            <p:spPr>
              <a:xfrm flipV="1">
                <a:off x="3382253" y="3340428"/>
                <a:ext cx="613134" cy="159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/>
              <p:cNvCxnSpPr/>
              <p:nvPr/>
            </p:nvCxnSpPr>
            <p:spPr>
              <a:xfrm>
                <a:off x="5452140" y="3572521"/>
                <a:ext cx="19468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67"/>
              <p:cNvCxnSpPr/>
              <p:nvPr/>
            </p:nvCxnSpPr>
            <p:spPr>
              <a:xfrm>
                <a:off x="5452140" y="3212865"/>
                <a:ext cx="4117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/>
              <p:cNvCxnSpPr/>
              <p:nvPr/>
            </p:nvCxnSpPr>
            <p:spPr>
              <a:xfrm>
                <a:off x="5452140" y="2693757"/>
                <a:ext cx="7004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직사각형 21"/>
            <p:cNvSpPr/>
            <p:nvPr/>
          </p:nvSpPr>
          <p:spPr>
            <a:xfrm>
              <a:off x="752475" y="2060575"/>
              <a:ext cx="722313" cy="223202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FFFF00"/>
                  </a:solidFill>
                  <a:latin typeface="+mn-ea"/>
                </a:rPr>
                <a:t>요구사항 </a:t>
              </a:r>
              <a:endParaRPr lang="en-US" altLang="ko-KR" sz="1000" dirty="0">
                <a:solidFill>
                  <a:srgbClr val="FFFF00"/>
                </a:solidFill>
                <a:latin typeface="+mn-ea"/>
              </a:endParaRPr>
            </a:p>
            <a:p>
              <a:pPr algn="ctr">
                <a:defRPr/>
              </a:pPr>
              <a:r>
                <a:rPr lang="ko-KR" altLang="en-US" sz="1000" dirty="0" err="1">
                  <a:solidFill>
                    <a:srgbClr val="FFFF00"/>
                  </a:solidFill>
                  <a:latin typeface="+mn-ea"/>
                </a:rPr>
                <a:t>추적표</a:t>
              </a:r>
              <a:endParaRPr lang="ko-KR" altLang="en-US" sz="1000" dirty="0">
                <a:solidFill>
                  <a:srgbClr val="FFFF00"/>
                </a:solidFill>
                <a:latin typeface="+mn-ea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092950" y="3086100"/>
              <a:ext cx="709613" cy="77946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FFFF00"/>
                  </a:solidFill>
                  <a:latin typeface="+mn-ea"/>
                </a:rPr>
                <a:t>단테</a:t>
              </a:r>
              <a:r>
                <a:rPr lang="en-US" altLang="ko-KR" sz="1000" dirty="0">
                  <a:solidFill>
                    <a:srgbClr val="FFFF00"/>
                  </a:solidFill>
                  <a:latin typeface="+mn-ea"/>
                </a:rPr>
                <a:t>,</a:t>
              </a:r>
              <a:br>
                <a:rPr lang="en-US" altLang="ko-KR" sz="1000" dirty="0">
                  <a:solidFill>
                    <a:srgbClr val="FFFF00"/>
                  </a:solidFill>
                  <a:latin typeface="+mn-ea"/>
                </a:rPr>
              </a:br>
              <a:r>
                <a:rPr lang="ko-KR" altLang="en-US" sz="1000" dirty="0" err="1">
                  <a:solidFill>
                    <a:srgbClr val="FFFF00"/>
                  </a:solidFill>
                  <a:latin typeface="+mn-ea"/>
                </a:rPr>
                <a:t>통테</a:t>
              </a:r>
              <a:r>
                <a:rPr lang="ko-KR" altLang="en-US" sz="1000" dirty="0">
                  <a:solidFill>
                    <a:srgbClr val="FFFF00"/>
                  </a:solidFill>
                  <a:latin typeface="+mn-ea"/>
                </a:rPr>
                <a:t> 계획서</a:t>
              </a:r>
              <a:r>
                <a:rPr lang="en-US" altLang="ko-KR" sz="1000" dirty="0">
                  <a:solidFill>
                    <a:srgbClr val="FFFF00"/>
                  </a:solidFill>
                  <a:latin typeface="+mn-ea"/>
                </a:rPr>
                <a:t>,</a:t>
              </a:r>
              <a:r>
                <a:rPr lang="ko-KR" altLang="en-US" sz="1000" dirty="0">
                  <a:solidFill>
                    <a:srgbClr val="FFFF00"/>
                  </a:solidFill>
                  <a:latin typeface="+mn-ea"/>
                </a:rPr>
                <a:t>결과서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956550" y="3078163"/>
              <a:ext cx="503238" cy="77946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>
                  <a:solidFill>
                    <a:srgbClr val="FFFF00"/>
                  </a:solidFill>
                  <a:latin typeface="+mn-ea"/>
                </a:rPr>
                <a:t>결함관리대장</a:t>
              </a:r>
              <a:endParaRPr lang="ko-KR" altLang="en-US" sz="1000" dirty="0">
                <a:solidFill>
                  <a:srgbClr val="FFFF00"/>
                </a:solidFill>
                <a:latin typeface="+mn-ea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50088" y="2541588"/>
              <a:ext cx="1409700" cy="32226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FFFF00"/>
                  </a:solidFill>
                  <a:latin typeface="+mn-ea"/>
                </a:rPr>
                <a:t>이행 시나리오</a:t>
              </a:r>
            </a:p>
          </p:txBody>
        </p:sp>
        <p:cxnSp>
          <p:nvCxnSpPr>
            <p:cNvPr id="32" name="직선 화살표 연결선 31"/>
            <p:cNvCxnSpPr>
              <a:stCxn id="41" idx="1"/>
            </p:cNvCxnSpPr>
            <p:nvPr/>
          </p:nvCxnSpPr>
          <p:spPr>
            <a:xfrm flipH="1" flipV="1">
              <a:off x="1474788" y="2268538"/>
              <a:ext cx="160337" cy="12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H="1">
              <a:off x="1474788" y="2717800"/>
              <a:ext cx="3635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H="1" flipV="1">
              <a:off x="1474788" y="3086100"/>
              <a:ext cx="619125" cy="190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H="1">
              <a:off x="1474788" y="3524250"/>
              <a:ext cx="823912" cy="174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50" idx="3"/>
            </p:cNvCxnSpPr>
            <p:nvPr/>
          </p:nvCxnSpPr>
          <p:spPr>
            <a:xfrm>
              <a:off x="6691313" y="3136900"/>
              <a:ext cx="3587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49" idx="3"/>
            </p:cNvCxnSpPr>
            <p:nvPr/>
          </p:nvCxnSpPr>
          <p:spPr>
            <a:xfrm>
              <a:off x="6538913" y="3503613"/>
              <a:ext cx="511175" cy="95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23" idx="3"/>
              <a:endCxn id="24" idx="1"/>
            </p:cNvCxnSpPr>
            <p:nvPr/>
          </p:nvCxnSpPr>
          <p:spPr>
            <a:xfrm flipV="1">
              <a:off x="7802563" y="3468688"/>
              <a:ext cx="153987" cy="79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H="1" flipV="1">
              <a:off x="7802563" y="2847975"/>
              <a:ext cx="660400" cy="2143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endCxn id="52" idx="3"/>
            </p:cNvCxnSpPr>
            <p:nvPr/>
          </p:nvCxnSpPr>
          <p:spPr>
            <a:xfrm flipH="1" flipV="1">
              <a:off x="7050088" y="2298700"/>
              <a:ext cx="498475" cy="2095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17" name="그룹 113"/>
          <p:cNvGrpSpPr>
            <a:grpSpLocks/>
          </p:cNvGrpSpPr>
          <p:nvPr/>
        </p:nvGrpSpPr>
        <p:grpSpPr bwMode="auto">
          <a:xfrm>
            <a:off x="776289" y="2276475"/>
            <a:ext cx="8497887" cy="3384550"/>
            <a:chOff x="3851275" y="1628775"/>
            <a:chExt cx="5041900" cy="2113515"/>
          </a:xfrm>
        </p:grpSpPr>
        <p:sp>
          <p:nvSpPr>
            <p:cNvPr id="115" name="AutoShape 7"/>
            <p:cNvSpPr>
              <a:spLocks noChangeArrowheads="1"/>
            </p:cNvSpPr>
            <p:nvPr/>
          </p:nvSpPr>
          <p:spPr bwMode="auto">
            <a:xfrm>
              <a:off x="3851275" y="1628775"/>
              <a:ext cx="5041900" cy="2016365"/>
            </a:xfrm>
            <a:prstGeom prst="homePlate">
              <a:avLst>
                <a:gd name="adj" fmla="val 0"/>
              </a:avLst>
            </a:prstGeom>
            <a:noFill/>
            <a:ln>
              <a:headEnd/>
              <a:tailEnd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0000" tIns="46800" rIns="90000" bIns="46800" anchor="ctr"/>
            <a:lstStyle/>
            <a:p>
              <a:pPr algn="ctr">
                <a:defRPr/>
              </a:pPr>
              <a:endParaRPr lang="ko-KR" altLang="en-US" sz="100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16" name="모서리가 둥근 직사각형 115"/>
            <p:cNvSpPr/>
            <p:nvPr/>
          </p:nvSpPr>
          <p:spPr bwMode="auto">
            <a:xfrm>
              <a:off x="5266925" y="3486527"/>
              <a:ext cx="2329277" cy="255763"/>
            </a:xfrm>
            <a:prstGeom prst="roundRect">
              <a:avLst>
                <a:gd name="adj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90000" tIns="46800" rIns="90000" bIns="46800"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  <a:latin typeface="+mn-ea"/>
                </a:rPr>
                <a:t>V-model </a:t>
              </a:r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과 산출물과의 관계</a:t>
              </a:r>
            </a:p>
          </p:txBody>
        </p:sp>
      </p:grpSp>
      <p:sp>
        <p:nvSpPr>
          <p:cNvPr id="7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03947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프로젝트 문서화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161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auto">
          <a:xfrm>
            <a:off x="1131888" y="1185864"/>
            <a:ext cx="7493000" cy="5873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108000"/>
          <a:lstStyle/>
          <a:p>
            <a:pPr marL="361950" eaLnBrk="1" hangingPunct="1">
              <a:spcBef>
                <a:spcPts val="600"/>
              </a:spcBef>
              <a:defRPr/>
            </a:pPr>
            <a:endParaRPr lang="en-US" altLang="ko-KR" sz="1000" dirty="0">
              <a:latin typeface="+mn-ea"/>
            </a:endParaRPr>
          </a:p>
        </p:txBody>
      </p:sp>
      <p:pic>
        <p:nvPicPr>
          <p:cNvPr id="6" name="Picture 2" descr="C:\Documents and Settings\eduenter_99\바탕 화면\1372855797_package_games_boa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2189" y="1052514"/>
            <a:ext cx="617537" cy="636587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9940" name="직사각형 2"/>
          <p:cNvSpPr>
            <a:spLocks noChangeArrowheads="1"/>
          </p:cNvSpPr>
          <p:nvPr/>
        </p:nvSpPr>
        <p:spPr bwMode="auto">
          <a:xfrm>
            <a:off x="1317625" y="1268414"/>
            <a:ext cx="71643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ko-KR" altLang="en-US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여러분이 열심히 프로젝트를 완료하였다면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 완료보고서를 작성하여야 합니다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eaLnBrk="1" hangingPunct="1">
              <a:spcBef>
                <a:spcPts val="600"/>
              </a:spcBef>
            </a:pPr>
            <a:r>
              <a:rPr lang="ko-KR" altLang="en-US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목차를 나열해 본 후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단계별 진행된 사항을 요약하여 보고해 보십시오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39941" name="그룹 1"/>
          <p:cNvGrpSpPr>
            <a:grpSpLocks/>
          </p:cNvGrpSpPr>
          <p:nvPr/>
        </p:nvGrpSpPr>
        <p:grpSpPr bwMode="auto">
          <a:xfrm>
            <a:off x="1211264" y="1916114"/>
            <a:ext cx="7413625" cy="4321175"/>
            <a:chOff x="609600" y="1196973"/>
            <a:chExt cx="4249738" cy="4609689"/>
          </a:xfrm>
        </p:grpSpPr>
        <p:grpSp>
          <p:nvGrpSpPr>
            <p:cNvPr id="39957" name="그룹 3"/>
            <p:cNvGrpSpPr>
              <a:grpSpLocks/>
            </p:cNvGrpSpPr>
            <p:nvPr/>
          </p:nvGrpSpPr>
          <p:grpSpPr bwMode="auto">
            <a:xfrm>
              <a:off x="609600" y="1196973"/>
              <a:ext cx="4249738" cy="4609689"/>
              <a:chOff x="5652119" y="4653128"/>
              <a:chExt cx="4249619" cy="5177242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5652119" y="4653128"/>
                <a:ext cx="4249619" cy="359477"/>
              </a:xfrm>
              <a:prstGeom prst="roundRect">
                <a:avLst>
                  <a:gd name="adj" fmla="val 0"/>
                </a:avLst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ko-KR" altLang="en-US" sz="1200" dirty="0">
                    <a:solidFill>
                      <a:schemeClr val="bg1"/>
                    </a:solidFill>
                  </a:rPr>
                  <a:t>의견 보기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653029" y="5014508"/>
                <a:ext cx="4248709" cy="4815862"/>
              </a:xfrm>
              <a:prstGeom prst="rect">
                <a:avLst/>
              </a:prstGeom>
              <a:ln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90000" tIns="90000" rIns="90000" bIns="90000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  <a:defRPr/>
                </a:pPr>
                <a:endParaRPr lang="ko-KR" altLang="en-US" sz="1000" dirty="0">
                  <a:latin typeface="+mn-ea"/>
                </a:endParaRPr>
              </a:p>
            </p:txBody>
          </p:sp>
        </p:grpSp>
        <p:sp>
          <p:nvSpPr>
            <p:cNvPr id="39958" name="직사각형 4"/>
            <p:cNvSpPr>
              <a:spLocks noChangeArrowheads="1"/>
            </p:cNvSpPr>
            <p:nvPr/>
          </p:nvSpPr>
          <p:spPr bwMode="auto">
            <a:xfrm>
              <a:off x="3960813" y="1196975"/>
              <a:ext cx="105894" cy="32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1400">
                <a:solidFill>
                  <a:srgbClr val="FFFF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1550988" y="2636839"/>
            <a:ext cx="431800" cy="37147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600"/>
              </a:spcBef>
              <a:defRPr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43114" y="2647951"/>
            <a:ext cx="4332287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spcBef>
                <a:spcPts val="600"/>
              </a:spcBef>
              <a:defRPr/>
            </a:pPr>
            <a:r>
              <a:rPr lang="ko-KR" altLang="en-US" sz="1000" dirty="0"/>
              <a:t>프로젝트의 개요 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50988" y="3152776"/>
            <a:ext cx="431800" cy="37147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600"/>
              </a:spcBef>
              <a:defRPr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02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43114" y="3163888"/>
            <a:ext cx="4332287" cy="360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00" dirty="0"/>
              <a:t>프로젝트의 준비 단계 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549400" y="3656014"/>
            <a:ext cx="431800" cy="37147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600"/>
              </a:spcBef>
              <a:defRPr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03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41525" y="3667126"/>
            <a:ext cx="4332288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00" dirty="0"/>
              <a:t>프로젝트의 요구사항 분석 단계 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284289" y="2309813"/>
            <a:ext cx="5038725" cy="2460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Wingdings" pitchFamily="2" charset="2"/>
              <a:buChar char="l"/>
              <a:defRPr/>
            </a:pPr>
            <a:r>
              <a:rPr lang="ko-KR" altLang="en-US" sz="1000" dirty="0">
                <a:latin typeface="+mn-ea"/>
                <a:ea typeface="+mn-ea"/>
              </a:rPr>
              <a:t>여러분이 진행한 프로젝트의 흐름대로 목차를 작성하는 것도 좋은 방법입니다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552575" y="4160839"/>
            <a:ext cx="431800" cy="37147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600"/>
              </a:spcBef>
              <a:defRPr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04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44700" y="4171951"/>
            <a:ext cx="4332288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00" dirty="0"/>
              <a:t>프로젝트의 설계 단계 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552575" y="4664076"/>
            <a:ext cx="431800" cy="37147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600"/>
              </a:spcBef>
              <a:defRPr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05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44700" y="4675188"/>
            <a:ext cx="4332288" cy="360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00" dirty="0"/>
              <a:t>프로젝트의 개발 단계 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550988" y="5168901"/>
            <a:ext cx="431800" cy="37147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600"/>
              </a:spcBef>
              <a:defRPr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06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43114" y="5180013"/>
            <a:ext cx="4332287" cy="360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00" dirty="0"/>
              <a:t>프로젝트의 증명과 검증 단계 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550988" y="5672139"/>
            <a:ext cx="431800" cy="37147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600"/>
              </a:spcBef>
              <a:defRPr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07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43114" y="5683251"/>
            <a:ext cx="4332287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00" dirty="0"/>
              <a:t>프로젝트의 이행 및 유지보수 단계</a:t>
            </a:r>
            <a:endParaRPr lang="en-US" altLang="ko-KR" sz="1000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03947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smtClean="0"/>
              <a:t>프로젝트 문서화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784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프로젝트의 정의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473075" y="649848"/>
            <a:ext cx="3378200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latinLnBrk="0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/>
                </a:solidFill>
              </a:rPr>
              <a:t>1) </a:t>
            </a:r>
            <a:r>
              <a:rPr kumimoji="0" lang="ko-KR" altLang="en-US" sz="1100" b="1" dirty="0">
                <a:solidFill>
                  <a:schemeClr val="tx1"/>
                </a:solidFill>
              </a:rPr>
              <a:t>프로젝트의 </a:t>
            </a:r>
            <a:r>
              <a:rPr kumimoji="0" lang="ko-KR" altLang="en-US" sz="1100" b="1" dirty="0" smtClean="0">
                <a:solidFill>
                  <a:schemeClr val="tx1"/>
                </a:solidFill>
              </a:rPr>
              <a:t>정의 및 특징</a:t>
            </a:r>
            <a:endParaRPr kumimoji="0"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688975" y="1081648"/>
            <a:ext cx="1473200" cy="360363"/>
          </a:xfrm>
          <a:prstGeom prst="round2SameRect">
            <a:avLst>
              <a:gd name="adj1" fmla="val 50000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000" b="1" dirty="0">
                <a:latin typeface="+mn-ea"/>
              </a:rPr>
              <a:t>프로젝트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8975" y="1491223"/>
            <a:ext cx="5048250" cy="382588"/>
          </a:xfrm>
          <a:prstGeom prst="rect">
            <a:avLst/>
          </a:prstGeom>
          <a:ln w="12700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46800" anchor="ctr"/>
          <a:lstStyle/>
          <a:p>
            <a:pPr>
              <a:spcBef>
                <a:spcPts val="600"/>
              </a:spcBef>
              <a:defRPr/>
            </a:pPr>
            <a:r>
              <a:rPr lang="ko-KR" altLang="en-US" sz="1000" dirty="0">
                <a:latin typeface="+mn-ea"/>
              </a:rPr>
              <a:t>특정 제품이나 서비스를 창출하기 위해서 취해지는 한시적인 과업</a:t>
            </a:r>
          </a:p>
        </p:txBody>
      </p:sp>
      <p:grpSp>
        <p:nvGrpSpPr>
          <p:cNvPr id="13" name="그룹 56"/>
          <p:cNvGrpSpPr>
            <a:grpSpLocks/>
          </p:cNvGrpSpPr>
          <p:nvPr/>
        </p:nvGrpSpPr>
        <p:grpSpPr bwMode="auto">
          <a:xfrm>
            <a:off x="782610" y="2372420"/>
            <a:ext cx="5041900" cy="371475"/>
            <a:chOff x="3779838" y="3786720"/>
            <a:chExt cx="5223364" cy="37147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3779838" y="3786720"/>
              <a:ext cx="432540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271585" y="3788308"/>
              <a:ext cx="4731617" cy="360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/>
                <a:t>최종 목적을 가진 </a:t>
              </a:r>
              <a:r>
                <a:rPr lang="ko-KR" altLang="en-US" sz="1000" dirty="0">
                  <a:solidFill>
                    <a:srgbClr val="C00000"/>
                  </a:solidFill>
                </a:rPr>
                <a:t>한시적이고 독창적인 업무</a:t>
              </a:r>
              <a:r>
                <a:rPr lang="en-US" altLang="ko-KR" sz="1000" dirty="0">
                  <a:solidFill>
                    <a:srgbClr val="C00000"/>
                  </a:solidFill>
                </a:rPr>
                <a:t>(Project Work)</a:t>
              </a:r>
              <a:r>
                <a:rPr lang="ko-KR" altLang="en-US" sz="1000" dirty="0"/>
                <a:t>임</a:t>
              </a:r>
              <a:r>
                <a:rPr lang="en-US" altLang="ko-KR" sz="1000" dirty="0"/>
                <a:t>.</a:t>
              </a:r>
            </a:p>
          </p:txBody>
        </p:sp>
        <p:pic>
          <p:nvPicPr>
            <p:cNvPr id="16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왼쪽/오른쪽 화살표 16"/>
          <p:cNvSpPr/>
          <p:nvPr/>
        </p:nvSpPr>
        <p:spPr bwMode="auto">
          <a:xfrm>
            <a:off x="2760635" y="5106095"/>
            <a:ext cx="1101725" cy="539750"/>
          </a:xfrm>
          <a:prstGeom prst="leftRightArrow">
            <a:avLst/>
          </a:prstGeom>
          <a:solidFill>
            <a:schemeClr val="tx1"/>
          </a:solidFill>
          <a:ln w="19050">
            <a:noFill/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ctr">
              <a:defRPr/>
            </a:pPr>
            <a:endParaRPr kumimoji="0" lang="ko-KR" altLang="en-US" sz="10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54098" y="2766120"/>
            <a:ext cx="4713287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eaLnBrk="1" hangingPunct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ko-KR" altLang="en-US" sz="1000" dirty="0">
                <a:latin typeface="+mn-ea"/>
                <a:ea typeface="+mn-ea"/>
              </a:rPr>
              <a:t>동일한 업무를 </a:t>
            </a:r>
            <a:r>
              <a:rPr lang="ko-KR" altLang="en-US" sz="1000" dirty="0">
                <a:solidFill>
                  <a:srgbClr val="C00000"/>
                </a:solidFill>
                <a:latin typeface="+mn-ea"/>
                <a:ea typeface="+mn-ea"/>
              </a:rPr>
              <a:t>반복적</a:t>
            </a:r>
            <a:r>
              <a:rPr lang="ko-KR" altLang="en-US" sz="1000" dirty="0">
                <a:latin typeface="+mn-ea"/>
                <a:ea typeface="+mn-ea"/>
              </a:rPr>
              <a:t>이며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solidFill>
                  <a:srgbClr val="C00000"/>
                </a:solidFill>
                <a:latin typeface="+mn-ea"/>
                <a:ea typeface="+mn-ea"/>
              </a:rPr>
              <a:t>지속적</a:t>
            </a:r>
            <a:r>
              <a:rPr lang="ko-KR" altLang="en-US" sz="1000" dirty="0">
                <a:latin typeface="+mn-ea"/>
                <a:ea typeface="+mn-ea"/>
              </a:rPr>
              <a:t>으로 수행하는 </a:t>
            </a:r>
            <a:r>
              <a:rPr lang="en-US" altLang="ko-KR" sz="1000" dirty="0">
                <a:latin typeface="+mn-ea"/>
                <a:ea typeface="+mn-ea"/>
              </a:rPr>
              <a:t/>
            </a:r>
            <a:br>
              <a:rPr lang="en-US" altLang="ko-KR" sz="1000" dirty="0">
                <a:latin typeface="+mn-ea"/>
                <a:ea typeface="+mn-ea"/>
              </a:rPr>
            </a:br>
            <a:r>
              <a:rPr lang="ko-KR" altLang="en-US" sz="1000" dirty="0">
                <a:solidFill>
                  <a:srgbClr val="C00000"/>
                </a:solidFill>
                <a:latin typeface="+mn-ea"/>
                <a:ea typeface="+mn-ea"/>
              </a:rPr>
              <a:t>운영업무</a:t>
            </a:r>
            <a:r>
              <a:rPr lang="en-US" altLang="ko-KR" sz="1000" dirty="0">
                <a:solidFill>
                  <a:srgbClr val="C00000"/>
                </a:solidFill>
                <a:latin typeface="+mn-ea"/>
                <a:ea typeface="+mn-ea"/>
              </a:rPr>
              <a:t>(Operation Work)</a:t>
            </a:r>
            <a:r>
              <a:rPr lang="ko-KR" altLang="en-US" sz="1000" dirty="0">
                <a:latin typeface="+mn-ea"/>
                <a:ea typeface="+mn-ea"/>
              </a:rPr>
              <a:t>와 구분됨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</p:txBody>
      </p:sp>
      <p:grpSp>
        <p:nvGrpSpPr>
          <p:cNvPr id="19" name="그룹 56"/>
          <p:cNvGrpSpPr>
            <a:grpSpLocks/>
          </p:cNvGrpSpPr>
          <p:nvPr/>
        </p:nvGrpSpPr>
        <p:grpSpPr bwMode="auto">
          <a:xfrm>
            <a:off x="782610" y="3309045"/>
            <a:ext cx="5041900" cy="371475"/>
            <a:chOff x="3779838" y="3786720"/>
            <a:chExt cx="5223364" cy="371475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3779838" y="3786720"/>
              <a:ext cx="432540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71585" y="3788308"/>
              <a:ext cx="4731617" cy="360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/>
                <a:t>사람에 의하여 수행되고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프로젝트를 수행하기 위한 자원</a:t>
              </a:r>
              <a:r>
                <a:rPr lang="en-US" altLang="ko-KR" sz="1000" dirty="0"/>
                <a:t/>
              </a:r>
              <a:br>
                <a:rPr lang="en-US" altLang="ko-KR" sz="1000" dirty="0"/>
              </a:br>
              <a:r>
                <a:rPr lang="en-US" altLang="ko-KR" sz="1000" dirty="0"/>
                <a:t>(Resource / </a:t>
              </a:r>
              <a:r>
                <a:rPr lang="ko-KR" altLang="en-US" sz="1000" dirty="0"/>
                <a:t>인력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예산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시스템 자원 등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에 제한이 있음</a:t>
              </a:r>
              <a:r>
                <a:rPr lang="en-US" altLang="ko-KR" sz="1000" dirty="0"/>
                <a:t>.</a:t>
              </a:r>
            </a:p>
          </p:txBody>
        </p:sp>
        <p:pic>
          <p:nvPicPr>
            <p:cNvPr id="22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그룹 56"/>
          <p:cNvGrpSpPr>
            <a:grpSpLocks/>
          </p:cNvGrpSpPr>
          <p:nvPr/>
        </p:nvGrpSpPr>
        <p:grpSpPr bwMode="auto">
          <a:xfrm>
            <a:off x="782610" y="3883720"/>
            <a:ext cx="5041900" cy="371475"/>
            <a:chOff x="3779838" y="3786720"/>
            <a:chExt cx="5223364" cy="371475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779838" y="3786720"/>
              <a:ext cx="432540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271585" y="3788308"/>
              <a:ext cx="4731617" cy="360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/>
                <a:t>프로젝트를 수행하기 위하여 계획작업을 한 후 수행되고 각 프로젝트 수행이 잘 되도록 통제작업이 이루어짐</a:t>
              </a:r>
              <a:r>
                <a:rPr lang="en-US" altLang="ko-KR" sz="1000" dirty="0"/>
                <a:t>.</a:t>
              </a:r>
            </a:p>
          </p:txBody>
        </p:sp>
        <p:pic>
          <p:nvPicPr>
            <p:cNvPr id="26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타원 26"/>
          <p:cNvSpPr/>
          <p:nvPr/>
        </p:nvSpPr>
        <p:spPr bwMode="auto">
          <a:xfrm>
            <a:off x="4127473" y="4707633"/>
            <a:ext cx="1376362" cy="133667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000" b="1" dirty="0">
                <a:latin typeface="+mn-ea"/>
              </a:rPr>
              <a:t>프로젝트</a:t>
            </a:r>
            <a:br>
              <a:rPr lang="ko-KR" altLang="en-US" sz="1000" b="1" dirty="0">
                <a:latin typeface="+mn-ea"/>
              </a:rPr>
            </a:b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한시적</a:t>
            </a:r>
            <a:r>
              <a:rPr lang="en-US" altLang="ko-KR" sz="1000" dirty="0">
                <a:latin typeface="+mn-ea"/>
              </a:rPr>
              <a:t> · </a:t>
            </a:r>
            <a:r>
              <a:rPr lang="ko-KR" altLang="en-US" sz="1000" dirty="0">
                <a:latin typeface="+mn-ea"/>
              </a:rPr>
              <a:t>독창적</a:t>
            </a:r>
            <a:r>
              <a:rPr lang="en-US" altLang="ko-KR" sz="1000" dirty="0">
                <a:latin typeface="+mn-ea"/>
              </a:rPr>
              <a:t>)</a:t>
            </a:r>
          </a:p>
        </p:txBody>
      </p:sp>
      <p:sp>
        <p:nvSpPr>
          <p:cNvPr id="28" name="타원 27"/>
          <p:cNvSpPr/>
          <p:nvPr/>
        </p:nvSpPr>
        <p:spPr bwMode="auto">
          <a:xfrm>
            <a:off x="1160435" y="4707633"/>
            <a:ext cx="1374775" cy="133667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000" b="1" dirty="0">
                <a:latin typeface="+mn-ea"/>
              </a:rPr>
              <a:t>운영업무</a:t>
            </a:r>
            <a:br>
              <a:rPr lang="ko-KR" altLang="en-US" sz="1000" b="1" dirty="0">
                <a:latin typeface="+mn-ea"/>
              </a:rPr>
            </a:b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반복적</a:t>
            </a:r>
            <a:r>
              <a:rPr lang="en-US" altLang="ko-KR" sz="1000" dirty="0">
                <a:latin typeface="+mn-ea"/>
              </a:rPr>
              <a:t> · </a:t>
            </a:r>
            <a:r>
              <a:rPr lang="ko-KR" altLang="en-US" sz="1000" dirty="0">
                <a:latin typeface="+mn-ea"/>
              </a:rPr>
              <a:t>지속적</a:t>
            </a:r>
            <a:r>
              <a:rPr lang="en-US" altLang="ko-KR" sz="10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873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9" y="1776467"/>
            <a:ext cx="8713787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03947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프로젝트 문서화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1154624" y="1077132"/>
            <a:ext cx="5976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그들의 실수를 보면 내가 어떻게 문서를 작성할 것인지 보인다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13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4" y="1506324"/>
            <a:ext cx="8986837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03947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프로젝트 문서화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154624" y="1077132"/>
            <a:ext cx="5976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그들의 실수를 보면 내가 어떻게 문서를 작성할 것인지 보인다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73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75484" y="3348083"/>
            <a:ext cx="873649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smtClean="0"/>
              <a:t>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716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/>
              <a:t>프로젝트의 정의</a:t>
            </a:r>
            <a:endParaRPr lang="en-US" altLang="ko-KR" sz="1800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820738" y="710124"/>
            <a:ext cx="3378200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latinLnBrk="0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solidFill>
                  <a:schemeClr val="tx1"/>
                </a:solidFill>
              </a:rPr>
              <a:t>2) </a:t>
            </a:r>
            <a:r>
              <a:rPr kumimoji="0" lang="ko-KR" altLang="en-US" sz="1100" b="1" dirty="0">
                <a:solidFill>
                  <a:schemeClr val="tx1"/>
                </a:solidFill>
              </a:rPr>
              <a:t>정보시스템 개발 프로젝트</a:t>
            </a: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1036638" y="1141924"/>
            <a:ext cx="1473200" cy="360363"/>
          </a:xfrm>
          <a:prstGeom prst="round2SameRect">
            <a:avLst>
              <a:gd name="adj1" fmla="val 50000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000" b="1" dirty="0">
                <a:latin typeface="+mn-ea"/>
              </a:rPr>
              <a:t>정보시스템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36638" y="1551499"/>
            <a:ext cx="5048250" cy="669925"/>
          </a:xfrm>
          <a:prstGeom prst="rect">
            <a:avLst/>
          </a:prstGeom>
          <a:ln w="12700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46800" anchor="ctr"/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ko-KR" altLang="en-US" sz="1000" dirty="0">
                <a:latin typeface="+mn-ea"/>
              </a:rPr>
              <a:t>정보시스템을 구축하는 활동 </a:t>
            </a:r>
            <a:endParaRPr lang="en-US" altLang="ko-KR" sz="1000" dirty="0">
              <a:latin typeface="+mn-ea"/>
            </a:endParaRP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ko-KR" altLang="en-US" sz="1000" dirty="0">
                <a:latin typeface="+mn-ea"/>
              </a:rPr>
              <a:t>정보시스템을 단순히 개발하는 활동뿐만 아니라 운영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유지보수 및 폐기하는 일련의 활동</a:t>
            </a: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036638" y="2365887"/>
            <a:ext cx="2160588" cy="57626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000" b="1" dirty="0">
                <a:latin typeface="+mn-ea"/>
              </a:rPr>
              <a:t>소프트웨어 공학적 측면에서의 프로젝트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3917951" y="2365887"/>
            <a:ext cx="2160587" cy="57626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000" dirty="0">
                <a:latin typeface="+mn-ea"/>
              </a:rPr>
              <a:t>정보시스템 개발 프로젝트</a:t>
            </a:r>
          </a:p>
        </p:txBody>
      </p:sp>
      <p:sp>
        <p:nvSpPr>
          <p:cNvPr id="10" name="등호 9"/>
          <p:cNvSpPr/>
          <p:nvPr/>
        </p:nvSpPr>
        <p:spPr bwMode="auto">
          <a:xfrm>
            <a:off x="3270251" y="2437324"/>
            <a:ext cx="574675" cy="431800"/>
          </a:xfrm>
          <a:prstGeom prst="mathEqual">
            <a:avLst/>
          </a:prstGeom>
          <a:solidFill>
            <a:schemeClr val="tx1"/>
          </a:solidFill>
          <a:ln w="19050">
            <a:noFill/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ctr">
              <a:defRPr/>
            </a:pPr>
            <a:endParaRPr kumimoji="0" lang="ko-KR" altLang="en-US" sz="1000" b="1" dirty="0">
              <a:solidFill>
                <a:srgbClr val="FFFF00"/>
              </a:solidFill>
              <a:latin typeface="+mn-ea"/>
            </a:endParaRPr>
          </a:p>
        </p:txBody>
      </p:sp>
      <p:grpSp>
        <p:nvGrpSpPr>
          <p:cNvPr id="11" name="그룹 56"/>
          <p:cNvGrpSpPr>
            <a:grpSpLocks/>
          </p:cNvGrpSpPr>
          <p:nvPr/>
        </p:nvGrpSpPr>
        <p:grpSpPr bwMode="auto">
          <a:xfrm>
            <a:off x="1036638" y="3229487"/>
            <a:ext cx="5041900" cy="371475"/>
            <a:chOff x="3779838" y="3786720"/>
            <a:chExt cx="5223364" cy="371475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3779838" y="3786720"/>
              <a:ext cx="432540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271585" y="3788307"/>
              <a:ext cx="4731617" cy="3603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/>
                <a:t>일련의 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정보시스템</a:t>
              </a:r>
              <a:r>
                <a:rPr lang="en-US" altLang="ko-KR" sz="1000" dirty="0"/>
                <a:t>)</a:t>
              </a:r>
              <a:r>
                <a:rPr lang="ko-KR" altLang="en-US" sz="1000" dirty="0">
                  <a:solidFill>
                    <a:srgbClr val="C00000"/>
                  </a:solidFill>
                </a:rPr>
                <a:t>개발활동을 수행하는 작업</a:t>
              </a:r>
              <a:r>
                <a:rPr lang="ko-KR" altLang="en-US" sz="1000" dirty="0"/>
                <a:t>으로 구성되어 있음</a:t>
              </a:r>
              <a:r>
                <a:rPr lang="en-US" altLang="ko-KR" sz="1000" dirty="0"/>
                <a:t>.</a:t>
              </a:r>
            </a:p>
          </p:txBody>
        </p:sp>
        <p:pic>
          <p:nvPicPr>
            <p:cNvPr id="14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직사각형 14"/>
          <p:cNvSpPr/>
          <p:nvPr/>
        </p:nvSpPr>
        <p:spPr>
          <a:xfrm>
            <a:off x="1508126" y="3589849"/>
            <a:ext cx="4713287" cy="631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eaLnBrk="1" hangingPunct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ko-KR" altLang="en-US" sz="1000" dirty="0">
                <a:latin typeface="+mn-ea"/>
                <a:ea typeface="+mn-ea"/>
              </a:rPr>
              <a:t>소프트웨어 공학 측면에서 프로젝트는 </a:t>
            </a:r>
            <a:r>
              <a:rPr lang="ko-KR" altLang="en-US" sz="1000" dirty="0">
                <a:solidFill>
                  <a:srgbClr val="C00000"/>
                </a:solidFill>
                <a:latin typeface="+mn-ea"/>
                <a:ea typeface="+mn-ea"/>
              </a:rPr>
              <a:t>개발활동의 집합</a:t>
            </a:r>
            <a:r>
              <a:rPr lang="ko-KR" altLang="en-US" sz="1000" dirty="0">
                <a:latin typeface="+mn-ea"/>
                <a:ea typeface="+mn-ea"/>
              </a:rPr>
              <a:t>으로 이해됨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  <a:p>
            <a:pPr marL="171450" indent="-171450" eaLnBrk="1" hangingPunct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ko-KR" altLang="en-US" sz="1000" dirty="0">
                <a:latin typeface="+mn-ea"/>
                <a:ea typeface="+mn-ea"/>
              </a:rPr>
              <a:t>개발활동을 효율적으로 효과적으로 수행하기 위하여 체계적인 접근 방식 및 일련의 기술을 필요로 함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</p:txBody>
      </p:sp>
      <p:grpSp>
        <p:nvGrpSpPr>
          <p:cNvPr id="16" name="그룹 6"/>
          <p:cNvGrpSpPr>
            <a:grpSpLocks/>
          </p:cNvGrpSpPr>
          <p:nvPr/>
        </p:nvGrpSpPr>
        <p:grpSpPr bwMode="auto">
          <a:xfrm>
            <a:off x="1250951" y="4524887"/>
            <a:ext cx="4610100" cy="577850"/>
            <a:chOff x="3995766" y="1904424"/>
            <a:chExt cx="4610414" cy="575436"/>
          </a:xfrm>
        </p:grpSpPr>
        <p:sp>
          <p:nvSpPr>
            <p:cNvPr id="17" name="직사각형 16"/>
            <p:cNvSpPr>
              <a:spLocks noChangeArrowheads="1"/>
            </p:cNvSpPr>
            <p:nvPr/>
          </p:nvSpPr>
          <p:spPr bwMode="auto">
            <a:xfrm>
              <a:off x="4067774" y="1957736"/>
              <a:ext cx="4504380" cy="522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ko-KR" altLang="en-US" sz="140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일련의 </a:t>
              </a:r>
              <a:r>
                <a:rPr lang="ko-KR" altLang="en-US" sz="1400">
                  <a:solidFill>
                    <a:srgbClr val="C00000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정보시스템 개발 프로젝트를 어떻게 </a:t>
              </a:r>
              <a:r>
                <a:rPr lang="en-US" altLang="ko-KR" sz="1400">
                  <a:solidFill>
                    <a:srgbClr val="C00000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/>
              </a:r>
              <a:br>
                <a:rPr lang="en-US" altLang="ko-KR" sz="1400">
                  <a:solidFill>
                    <a:srgbClr val="C00000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</a:br>
              <a:r>
                <a:rPr lang="ko-KR" altLang="en-US" sz="1400">
                  <a:solidFill>
                    <a:srgbClr val="C00000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잘 수행할 수 있는 방법</a:t>
              </a:r>
              <a:r>
                <a:rPr lang="ko-KR" altLang="en-US" sz="140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을 찾는 것이 중요한 과제</a:t>
              </a:r>
            </a:p>
          </p:txBody>
        </p:sp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9F9ED"/>
                </a:clrFrom>
                <a:clrTo>
                  <a:srgbClr val="F9F9ED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995766" y="1904424"/>
              <a:ext cx="369979" cy="345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9F9ED"/>
                </a:clrFrom>
                <a:clrTo>
                  <a:srgbClr val="F9F9ED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44073" y="1910011"/>
              <a:ext cx="362107" cy="353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extBox 1"/>
          <p:cNvSpPr txBox="1"/>
          <p:nvPr/>
        </p:nvSpPr>
        <p:spPr>
          <a:xfrm>
            <a:off x="6718515" y="1356102"/>
            <a:ext cx="2863284" cy="92948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IT</a:t>
            </a:r>
            <a:r>
              <a:rPr lang="ko-KR" altLang="en-US" dirty="0" smtClean="0">
                <a:solidFill>
                  <a:srgbClr val="FF0000"/>
                </a:solidFill>
              </a:rPr>
              <a:t>에서 프로젝트는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정보시스템 개발 프로젝트를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주로 의미함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/>
              <a:t>프로젝트의 정의</a:t>
            </a:r>
            <a:endParaRPr lang="en-US" altLang="ko-KR" sz="1800" dirty="0"/>
          </a:p>
        </p:txBody>
      </p:sp>
      <p:sp>
        <p:nvSpPr>
          <p:cNvPr id="4" name="오른쪽 화살표 3"/>
          <p:cNvSpPr/>
          <p:nvPr/>
        </p:nvSpPr>
        <p:spPr bwMode="auto">
          <a:xfrm>
            <a:off x="1614488" y="4618832"/>
            <a:ext cx="4538662" cy="288925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600"/>
              </a:spcBef>
              <a:defRPr/>
            </a:pPr>
            <a:endParaRPr lang="ko-KR" altLang="en-US" sz="1000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895350" y="956469"/>
            <a:ext cx="3378200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latinLnBrk="0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solidFill>
                  <a:schemeClr val="tx1"/>
                </a:solidFill>
              </a:rPr>
              <a:t>3) </a:t>
            </a:r>
            <a:r>
              <a:rPr kumimoji="0" lang="ko-KR" altLang="en-US" sz="1100" b="1" dirty="0">
                <a:solidFill>
                  <a:schemeClr val="tx1"/>
                </a:solidFill>
              </a:rPr>
              <a:t>소프트웨어 개발 생명주기</a:t>
            </a:r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1111250" y="1388269"/>
            <a:ext cx="2233613" cy="360363"/>
          </a:xfrm>
          <a:prstGeom prst="round2SameRect">
            <a:avLst>
              <a:gd name="adj1" fmla="val 50000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000" b="1" dirty="0">
                <a:latin typeface="+mn-ea"/>
              </a:rPr>
              <a:t>생명주기</a:t>
            </a:r>
            <a:r>
              <a:rPr lang="en-US" altLang="ko-KR" sz="1000" b="1" dirty="0">
                <a:latin typeface="+mn-ea"/>
              </a:rPr>
              <a:t>(Life Cycle / </a:t>
            </a:r>
            <a:r>
              <a:rPr lang="ko-KR" altLang="en-US" sz="1000" b="1" dirty="0">
                <a:latin typeface="+mn-ea"/>
              </a:rPr>
              <a:t>사용주기</a:t>
            </a:r>
            <a:r>
              <a:rPr lang="en-US" altLang="ko-KR" sz="1000" b="1" dirty="0">
                <a:latin typeface="+mn-ea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11250" y="1797844"/>
            <a:ext cx="5048250" cy="382588"/>
          </a:xfrm>
          <a:prstGeom prst="rect">
            <a:avLst/>
          </a:prstGeom>
          <a:ln w="12700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46800" anchor="ctr"/>
          <a:lstStyle/>
          <a:p>
            <a:pPr>
              <a:spcBef>
                <a:spcPts val="600"/>
              </a:spcBef>
              <a:defRPr/>
            </a:pPr>
            <a:r>
              <a:rPr lang="ko-KR" altLang="en-US" sz="1000" dirty="0">
                <a:latin typeface="+mn-ea"/>
              </a:rPr>
              <a:t>전체 진행을 이해하거나 진행하기 위한 전후 관계가 있는 소단위 분류 </a:t>
            </a:r>
          </a:p>
        </p:txBody>
      </p:sp>
      <p:grpSp>
        <p:nvGrpSpPr>
          <p:cNvPr id="9" name="그룹 23"/>
          <p:cNvGrpSpPr>
            <a:grpSpLocks/>
          </p:cNvGrpSpPr>
          <p:nvPr/>
        </p:nvGrpSpPr>
        <p:grpSpPr bwMode="auto">
          <a:xfrm>
            <a:off x="1136650" y="2251869"/>
            <a:ext cx="5022850" cy="576263"/>
            <a:chOff x="3635375" y="4789539"/>
            <a:chExt cx="5023006" cy="575349"/>
          </a:xfrm>
        </p:grpSpPr>
        <p:sp>
          <p:nvSpPr>
            <p:cNvPr id="10" name="직사각형 9"/>
            <p:cNvSpPr/>
            <p:nvPr/>
          </p:nvSpPr>
          <p:spPr>
            <a:xfrm>
              <a:off x="3778254" y="4797464"/>
              <a:ext cx="4880127" cy="567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46800" anchor="ctr"/>
            <a:lstStyle/>
            <a:p>
              <a:pPr marL="447675" indent="-180975" eaLnBrk="1" hangingPunct="1">
                <a:spcBef>
                  <a:spcPts val="600"/>
                </a:spcBef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+mn-ea"/>
                </a:rPr>
                <a:t>사람의 일생</a:t>
              </a:r>
              <a:endParaRPr lang="en-US" altLang="ko-KR" sz="1000" dirty="0">
                <a:latin typeface="+mn-ea"/>
              </a:endParaRPr>
            </a:p>
            <a:p>
              <a:pPr marL="628650" indent="-180975" eaLnBrk="1" hangingPunct="1">
                <a:spcBef>
                  <a:spcPts val="600"/>
                </a:spcBef>
                <a:buFontTx/>
                <a:buChar char="-"/>
                <a:defRPr/>
              </a:pPr>
              <a:r>
                <a:rPr lang="ko-KR" altLang="en-US" sz="1000" dirty="0">
                  <a:latin typeface="+mn-ea"/>
                </a:rPr>
                <a:t>영아기</a:t>
              </a:r>
              <a:r>
                <a:rPr lang="en-US" altLang="ko-KR" sz="1000" dirty="0">
                  <a:latin typeface="+mn-ea"/>
                </a:rPr>
                <a:t> </a:t>
              </a:r>
              <a:r>
                <a:rPr lang="ko-KR" altLang="en-US" sz="1000" dirty="0">
                  <a:latin typeface="+mn-ea"/>
                </a:rPr>
                <a:t>→ 유아기</a:t>
              </a:r>
              <a:r>
                <a:rPr lang="en-US" altLang="ko-KR" sz="1000" dirty="0">
                  <a:latin typeface="+mn-ea"/>
                </a:rPr>
                <a:t> → </a:t>
              </a:r>
              <a:r>
                <a:rPr lang="ko-KR" altLang="en-US" sz="1000" dirty="0">
                  <a:latin typeface="+mn-ea"/>
                </a:rPr>
                <a:t>청소년기</a:t>
              </a:r>
              <a:r>
                <a:rPr lang="en-US" altLang="ko-KR" sz="1000" dirty="0">
                  <a:latin typeface="+mn-ea"/>
                </a:rPr>
                <a:t> → </a:t>
              </a:r>
              <a:r>
                <a:rPr lang="ko-KR" altLang="en-US" sz="1000" dirty="0">
                  <a:latin typeface="+mn-ea"/>
                </a:rPr>
                <a:t>사춘기</a:t>
              </a:r>
              <a:r>
                <a:rPr lang="en-US" altLang="ko-KR" sz="1000" dirty="0">
                  <a:latin typeface="+mn-ea"/>
                </a:rPr>
                <a:t> → </a:t>
              </a:r>
              <a:r>
                <a:rPr lang="ko-KR" altLang="en-US" sz="1000" dirty="0">
                  <a:latin typeface="+mn-ea"/>
                </a:rPr>
                <a:t>청년기</a:t>
              </a:r>
              <a:r>
                <a:rPr lang="en-US" altLang="ko-KR" sz="1000" dirty="0">
                  <a:latin typeface="+mn-ea"/>
                </a:rPr>
                <a:t> → </a:t>
              </a:r>
              <a:r>
                <a:rPr lang="ko-KR" altLang="en-US" sz="1000" dirty="0">
                  <a:latin typeface="+mn-ea"/>
                </a:rPr>
                <a:t>장년기</a:t>
              </a:r>
              <a:r>
                <a:rPr lang="en-US" altLang="ko-KR" sz="1000" dirty="0">
                  <a:latin typeface="+mn-ea"/>
                </a:rPr>
                <a:t> → </a:t>
              </a:r>
              <a:r>
                <a:rPr lang="ko-KR" altLang="en-US" sz="1000" dirty="0">
                  <a:latin typeface="+mn-ea"/>
                </a:rPr>
                <a:t>노년기</a:t>
              </a:r>
            </a:p>
          </p:txBody>
        </p:sp>
        <p:sp>
          <p:nvSpPr>
            <p:cNvPr id="11" name="타원 10"/>
            <p:cNvSpPr/>
            <p:nvPr/>
          </p:nvSpPr>
          <p:spPr>
            <a:xfrm>
              <a:off x="3635375" y="4789539"/>
              <a:ext cx="360374" cy="35979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ko-KR" altLang="en-US" sz="1200" b="1" dirty="0">
                  <a:solidFill>
                    <a:schemeClr val="bg1"/>
                  </a:solidFill>
                  <a:latin typeface="+mn-ea"/>
                </a:rPr>
                <a:t>예</a:t>
              </a:r>
            </a:p>
          </p:txBody>
        </p:sp>
      </p:grpSp>
      <p:grpSp>
        <p:nvGrpSpPr>
          <p:cNvPr id="12" name="그룹 4"/>
          <p:cNvGrpSpPr>
            <a:grpSpLocks/>
          </p:cNvGrpSpPr>
          <p:nvPr/>
        </p:nvGrpSpPr>
        <p:grpSpPr bwMode="auto">
          <a:xfrm>
            <a:off x="1111250" y="3044032"/>
            <a:ext cx="5048250" cy="784225"/>
            <a:chOff x="3851921" y="2256960"/>
            <a:chExt cx="5048894" cy="605053"/>
          </a:xfrm>
        </p:grpSpPr>
        <p:sp>
          <p:nvSpPr>
            <p:cNvPr id="13" name="모서리가 둥근 직사각형 12"/>
            <p:cNvSpPr/>
            <p:nvPr/>
          </p:nvSpPr>
          <p:spPr bwMode="auto">
            <a:xfrm>
              <a:off x="3851921" y="2256960"/>
              <a:ext cx="1152672" cy="605053"/>
            </a:xfrm>
            <a:prstGeom prst="roundRect">
              <a:avLst>
                <a:gd name="adj" fmla="val 716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ko-KR" altLang="en-US" sz="1000" b="1" dirty="0">
                  <a:latin typeface="+mn-ea"/>
                </a:rPr>
                <a:t>소프트웨어 개발 생명주기</a:t>
              </a:r>
              <a:r>
                <a:rPr lang="en-US" altLang="ko-KR" sz="1000" b="1" dirty="0">
                  <a:latin typeface="+mn-ea"/>
                </a:rPr>
                <a:t/>
              </a:r>
              <a:br>
                <a:rPr lang="en-US" altLang="ko-KR" sz="1000" b="1" dirty="0">
                  <a:latin typeface="+mn-ea"/>
                </a:rPr>
              </a:br>
              <a:r>
                <a:rPr lang="en-US" altLang="ko-KR" sz="1000" b="1" dirty="0">
                  <a:latin typeface="+mn-ea"/>
                </a:rPr>
                <a:t>(SDLC)</a:t>
              </a: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5076040" y="2256960"/>
              <a:ext cx="3824775" cy="6050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108000" bIns="108000" anchor="ctr"/>
            <a:lstStyle/>
            <a:p>
              <a:pPr marL="171450" indent="-171450">
                <a:spcBef>
                  <a:spcPts val="600"/>
                </a:spcBef>
                <a:buFont typeface="Wingdings" pitchFamily="2" charset="2"/>
                <a:buChar char="§"/>
                <a:defRPr/>
              </a:pPr>
              <a:r>
                <a:rPr lang="en-US" altLang="ko-KR" sz="1000" dirty="0">
                  <a:latin typeface="+mn-ea"/>
                </a:rPr>
                <a:t>Software Development Life Cycle </a:t>
              </a:r>
              <a:r>
                <a:rPr lang="ko-KR" altLang="en-US" sz="1000" dirty="0">
                  <a:latin typeface="+mn-ea"/>
                </a:rPr>
                <a:t>또는</a:t>
              </a:r>
              <a:r>
                <a:rPr lang="en-US" altLang="ko-KR" sz="1000" dirty="0">
                  <a:latin typeface="+mn-ea"/>
                </a:rPr>
                <a:t> </a:t>
              </a:r>
              <a:br>
                <a:rPr lang="en-US" altLang="ko-KR" sz="1000" dirty="0">
                  <a:latin typeface="+mn-ea"/>
                </a:rPr>
              </a:br>
              <a:r>
                <a:rPr lang="en-US" altLang="ko-KR" sz="1000" dirty="0">
                  <a:latin typeface="+mn-ea"/>
                </a:rPr>
                <a:t>System Development Life Cycle</a:t>
              </a:r>
            </a:p>
            <a:p>
              <a:pPr marL="171450" indent="-171450">
                <a:spcBef>
                  <a:spcPts val="600"/>
                </a:spcBef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+mn-ea"/>
                </a:rPr>
                <a:t>소프트웨어 개발을 위하여 진행되는 개별단위의 활동</a:t>
              </a:r>
              <a:r>
                <a:rPr lang="en-US" altLang="ko-KR" sz="1000" dirty="0">
                  <a:latin typeface="+mn-ea"/>
                </a:rPr>
                <a:t>(Activity)</a:t>
              </a:r>
            </a:p>
          </p:txBody>
        </p:sp>
      </p:grpSp>
      <p:sp>
        <p:nvSpPr>
          <p:cNvPr id="15" name="모서리가 둥근 직사각형 14"/>
          <p:cNvSpPr/>
          <p:nvPr/>
        </p:nvSpPr>
        <p:spPr bwMode="auto">
          <a:xfrm>
            <a:off x="1585913" y="4547394"/>
            <a:ext cx="750887" cy="4318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000" dirty="0">
                <a:latin typeface="+mn-ea"/>
              </a:rPr>
              <a:t>요건 정의</a:t>
            </a: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2457450" y="4547394"/>
            <a:ext cx="749300" cy="4318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000" dirty="0">
                <a:latin typeface="+mn-ea"/>
              </a:rPr>
              <a:t>분석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3328988" y="4547394"/>
            <a:ext cx="749300" cy="4318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000" dirty="0">
                <a:latin typeface="+mn-ea"/>
              </a:rPr>
              <a:t>설계</a:t>
            </a: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4200525" y="4547394"/>
            <a:ext cx="749300" cy="4318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000" dirty="0">
                <a:latin typeface="+mn-ea"/>
              </a:rPr>
              <a:t>구현</a:t>
            </a: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5072063" y="4547394"/>
            <a:ext cx="749300" cy="4318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000" dirty="0" err="1">
                <a:latin typeface="+mn-ea"/>
              </a:rPr>
              <a:t>배포ㆍ운영</a:t>
            </a:r>
            <a:endParaRPr lang="ko-KR" altLang="en-US" sz="1000" dirty="0">
              <a:latin typeface="+mn-ea"/>
            </a:endParaRPr>
          </a:p>
        </p:txBody>
      </p:sp>
      <p:grpSp>
        <p:nvGrpSpPr>
          <p:cNvPr id="20" name="그룹 56"/>
          <p:cNvGrpSpPr>
            <a:grpSpLocks/>
          </p:cNvGrpSpPr>
          <p:nvPr/>
        </p:nvGrpSpPr>
        <p:grpSpPr bwMode="auto">
          <a:xfrm>
            <a:off x="1111250" y="4031457"/>
            <a:ext cx="5041900" cy="371475"/>
            <a:chOff x="3779838" y="3786720"/>
            <a:chExt cx="5223364" cy="371475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3779838" y="3786720"/>
              <a:ext cx="432540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271585" y="3788307"/>
              <a:ext cx="4731617" cy="3603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/>
                <a:t>소프트웨어 개발 생명주기는 </a:t>
              </a:r>
              <a:r>
                <a:rPr lang="ko-KR" altLang="en-US" sz="1000" dirty="0">
                  <a:solidFill>
                    <a:srgbClr val="C00000"/>
                  </a:solidFill>
                </a:rPr>
                <a:t>다섯 가지의 단계</a:t>
              </a:r>
              <a:r>
                <a:rPr lang="ko-KR" altLang="en-US" sz="1000" dirty="0"/>
                <a:t>를 거침</a:t>
              </a:r>
              <a:r>
                <a:rPr lang="en-US" altLang="ko-KR" sz="1000" dirty="0"/>
                <a:t>.</a:t>
              </a:r>
            </a:p>
          </p:txBody>
        </p:sp>
        <p:pic>
          <p:nvPicPr>
            <p:cNvPr id="23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322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/>
              <a:t>프로젝트의 정의</a:t>
            </a:r>
            <a:endParaRPr lang="en-US" altLang="ko-KR" sz="1800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906462" y="886619"/>
            <a:ext cx="4321175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latinLnBrk="0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schemeClr val="tx1"/>
                </a:solidFill>
              </a:rPr>
              <a:t>4</a:t>
            </a:r>
            <a:r>
              <a:rPr kumimoji="0" lang="en-US" altLang="ko-KR" sz="1100" b="1" dirty="0" smtClean="0">
                <a:solidFill>
                  <a:schemeClr val="tx1"/>
                </a:solidFill>
              </a:rPr>
              <a:t>) </a:t>
            </a:r>
            <a:r>
              <a:rPr kumimoji="0" lang="ko-KR" altLang="en-US" sz="1100" b="1" dirty="0">
                <a:solidFill>
                  <a:schemeClr val="tx1"/>
                </a:solidFill>
              </a:rPr>
              <a:t>폭포수 </a:t>
            </a:r>
            <a:r>
              <a:rPr kumimoji="0" lang="ko-KR" altLang="en-US" sz="1100" b="1" dirty="0" smtClean="0">
                <a:solidFill>
                  <a:schemeClr val="tx1"/>
                </a:solidFill>
              </a:rPr>
              <a:t>모델</a:t>
            </a:r>
            <a:endParaRPr kumimoji="0"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1122362" y="1318419"/>
            <a:ext cx="2305050" cy="360363"/>
          </a:xfrm>
          <a:prstGeom prst="round2SameRect">
            <a:avLst>
              <a:gd name="adj1" fmla="val 50000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000" b="1" dirty="0">
                <a:latin typeface="+mn-ea"/>
              </a:rPr>
              <a:t>폭포수 모델</a:t>
            </a:r>
            <a:r>
              <a:rPr lang="en-US" altLang="ko-KR" sz="1000" b="1" dirty="0">
                <a:latin typeface="+mn-ea"/>
              </a:rPr>
              <a:t>(Waterfall Model)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2362" y="1727994"/>
            <a:ext cx="5048250" cy="527050"/>
          </a:xfrm>
          <a:prstGeom prst="rect">
            <a:avLst/>
          </a:prstGeom>
          <a:ln w="12700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46800" anchor="ctr"/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ko-KR" altLang="en-US" sz="1000" dirty="0">
                <a:latin typeface="+mn-ea"/>
              </a:rPr>
              <a:t>일반적인 개발업무의 표준적으로 적용되는 방법론</a:t>
            </a:r>
            <a:endParaRPr lang="en-US" altLang="ko-KR" sz="1000" dirty="0">
              <a:latin typeface="+mn-ea"/>
            </a:endParaRP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ko-KR" altLang="en-US" sz="1000" dirty="0">
                <a:latin typeface="+mn-ea"/>
              </a:rPr>
              <a:t>분석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설계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개발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구현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테스트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배포ㆍ운영이 </a:t>
            </a:r>
            <a:r>
              <a:rPr lang="ko-KR" altLang="en-US" sz="1000" dirty="0">
                <a:latin typeface="+mn-ea"/>
              </a:rPr>
              <a:t>물 흐르듯 차근히 진행되는 모델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122362" y="2397919"/>
            <a:ext cx="5026025" cy="2808288"/>
          </a:xfrm>
          <a:prstGeom prst="homePlate">
            <a:avLst>
              <a:gd name="adj" fmla="val 0"/>
            </a:avLst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ctr">
              <a:defRPr/>
            </a:pPr>
            <a:endParaRPr kumimoji="0" lang="ko-KR" altLang="en-US" sz="10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2466975" y="5039519"/>
            <a:ext cx="2328862" cy="346075"/>
          </a:xfrm>
          <a:prstGeom prst="roundRect">
            <a:avLst>
              <a:gd name="adj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0000" tIns="46800" rIns="90000" bIns="46800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폭포수 모델 단계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0" name="그룹 15"/>
          <p:cNvGrpSpPr>
            <a:grpSpLocks/>
          </p:cNvGrpSpPr>
          <p:nvPr/>
        </p:nvGrpSpPr>
        <p:grpSpPr bwMode="auto">
          <a:xfrm>
            <a:off x="1555750" y="2526507"/>
            <a:ext cx="3987800" cy="2374900"/>
            <a:chOff x="4283968" y="2405225"/>
            <a:chExt cx="3988488" cy="2374343"/>
          </a:xfrm>
        </p:grpSpPr>
        <p:cxnSp>
          <p:nvCxnSpPr>
            <p:cNvPr id="11" name="꺾인 연결선 10"/>
            <p:cNvCxnSpPr/>
            <p:nvPr/>
          </p:nvCxnSpPr>
          <p:spPr>
            <a:xfrm rot="16200000" flipH="1">
              <a:off x="4949300" y="2467036"/>
              <a:ext cx="269812" cy="431874"/>
            </a:xfrm>
            <a:prstGeom prst="bentConnector3">
              <a:avLst>
                <a:gd name="adj1" fmla="val 482"/>
              </a:avLst>
            </a:prstGeom>
            <a:ln w="2540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모서리가 둥근 직사각형 11"/>
            <p:cNvSpPr/>
            <p:nvPr/>
          </p:nvSpPr>
          <p:spPr bwMode="auto">
            <a:xfrm>
              <a:off x="4283968" y="2405225"/>
              <a:ext cx="838345" cy="29679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ko-KR" altLang="en-US" sz="1000">
                  <a:latin typeface="+mn-ea"/>
                </a:rPr>
                <a:t>요건 정의</a:t>
              </a:r>
              <a:endParaRPr lang="ko-KR" altLang="en-US" sz="1000" dirty="0">
                <a:latin typeface="+mn-ea"/>
              </a:endParaRPr>
            </a:p>
          </p:txBody>
        </p:sp>
        <p:cxnSp>
          <p:nvCxnSpPr>
            <p:cNvPr id="13" name="꺾인 연결선 12"/>
            <p:cNvCxnSpPr/>
            <p:nvPr/>
          </p:nvCxnSpPr>
          <p:spPr>
            <a:xfrm rot="16200000" flipH="1">
              <a:off x="5553447" y="2891592"/>
              <a:ext cx="271399" cy="431874"/>
            </a:xfrm>
            <a:prstGeom prst="bentConnector3">
              <a:avLst>
                <a:gd name="adj1" fmla="val 482"/>
              </a:avLst>
            </a:prstGeom>
            <a:ln w="2540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/>
            <p:nvPr/>
          </p:nvCxnSpPr>
          <p:spPr>
            <a:xfrm rot="16200000" flipH="1">
              <a:off x="6194114" y="3295516"/>
              <a:ext cx="269812" cy="431874"/>
            </a:xfrm>
            <a:prstGeom prst="bentConnector3">
              <a:avLst>
                <a:gd name="adj1" fmla="val 482"/>
              </a:avLst>
            </a:prstGeom>
            <a:ln w="2540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/>
            <p:nvPr/>
          </p:nvCxnSpPr>
          <p:spPr>
            <a:xfrm rot="16200000" flipH="1">
              <a:off x="6849865" y="3720866"/>
              <a:ext cx="269812" cy="431874"/>
            </a:xfrm>
            <a:prstGeom prst="bentConnector3">
              <a:avLst>
                <a:gd name="adj1" fmla="val 482"/>
              </a:avLst>
            </a:prstGeom>
            <a:ln w="2540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/>
            <p:nvPr/>
          </p:nvCxnSpPr>
          <p:spPr>
            <a:xfrm rot="16200000" flipH="1">
              <a:off x="7495295" y="4126377"/>
              <a:ext cx="271399" cy="431874"/>
            </a:xfrm>
            <a:prstGeom prst="bentConnector3">
              <a:avLst>
                <a:gd name="adj1" fmla="val 482"/>
              </a:avLst>
            </a:prstGeom>
            <a:ln w="2540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모서리가 둥근 직사각형 16"/>
            <p:cNvSpPr/>
            <p:nvPr/>
          </p:nvSpPr>
          <p:spPr bwMode="auto">
            <a:xfrm>
              <a:off x="4885734" y="2833749"/>
              <a:ext cx="838345" cy="29679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ko-KR" altLang="en-US" sz="1000">
                  <a:latin typeface="+mn-ea"/>
                </a:rPr>
                <a:t>분석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5500203" y="3247989"/>
              <a:ext cx="836756" cy="29679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ko-KR" altLang="en-US" sz="1000">
                  <a:latin typeface="+mn-ea"/>
                </a:rPr>
                <a:t>설계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 bwMode="auto">
            <a:xfrm>
              <a:off x="6138488" y="3654294"/>
              <a:ext cx="838345" cy="29679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ko-KR" altLang="en-US" sz="1000">
                  <a:latin typeface="+mn-ea"/>
                </a:rPr>
                <a:t>구현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 bwMode="auto">
            <a:xfrm>
              <a:off x="6786300" y="4076470"/>
              <a:ext cx="838345" cy="2983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ko-KR" altLang="en-US" sz="1000">
                  <a:latin typeface="+mn-ea"/>
                </a:rPr>
                <a:t>테스트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 bwMode="auto">
            <a:xfrm>
              <a:off x="7434111" y="4482775"/>
              <a:ext cx="838345" cy="29679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ko-KR" altLang="en-US" sz="1000">
                  <a:latin typeface="+mn-ea"/>
                </a:rPr>
                <a:t>배포ㆍ운영</a:t>
              </a:r>
              <a:endParaRPr lang="ko-KR" altLang="en-US" sz="10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08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프로젝트 잘하기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관리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1065213" y="1363663"/>
            <a:ext cx="6878637" cy="7254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latinLnBrk="0">
              <a:spcBef>
                <a:spcPts val="600"/>
              </a:spcBef>
              <a:defRPr/>
            </a:pPr>
            <a:r>
              <a:rPr lang="ko-KR" altLang="en-US" sz="1000" dirty="0" smtClean="0">
                <a:latin typeface="+mn-ea"/>
              </a:rPr>
              <a:t>성공적인 프로젝트를 수행하기 위하여 어떤 것들을 고민해야 할까요</a:t>
            </a:r>
            <a:r>
              <a:rPr lang="en-US" altLang="ko-KR" sz="1000" dirty="0" smtClean="0">
                <a:latin typeface="+mn-ea"/>
              </a:rPr>
              <a:t>? </a:t>
            </a:r>
            <a:br>
              <a:rPr lang="en-US" altLang="ko-KR" sz="1000" dirty="0" smtClean="0">
                <a:latin typeface="+mn-ea"/>
              </a:rPr>
            </a:br>
            <a:r>
              <a:rPr lang="ko-KR" altLang="en-US" sz="1000" dirty="0" smtClean="0">
                <a:latin typeface="+mn-ea"/>
              </a:rPr>
              <a:t>프로젝트의 성공을 위한 중요 요소가 무엇인지 여러분의 생각을 정리해 보세요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69227" y="1340768"/>
            <a:ext cx="629403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5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ea"/>
                <a:ea typeface="+mn-ea"/>
              </a:rPr>
              <a:t>Q.</a:t>
            </a:r>
          </a:p>
        </p:txBody>
      </p:sp>
      <p:grpSp>
        <p:nvGrpSpPr>
          <p:cNvPr id="7" name="그룹 1"/>
          <p:cNvGrpSpPr>
            <a:grpSpLocks/>
          </p:cNvGrpSpPr>
          <p:nvPr/>
        </p:nvGrpSpPr>
        <p:grpSpPr bwMode="auto">
          <a:xfrm>
            <a:off x="1058863" y="2212975"/>
            <a:ext cx="6897687" cy="2592388"/>
            <a:chOff x="609600" y="1196973"/>
            <a:chExt cx="4249738" cy="2592487"/>
          </a:xfrm>
        </p:grpSpPr>
        <p:grpSp>
          <p:nvGrpSpPr>
            <p:cNvPr id="8" name="그룹 3"/>
            <p:cNvGrpSpPr>
              <a:grpSpLocks/>
            </p:cNvGrpSpPr>
            <p:nvPr/>
          </p:nvGrpSpPr>
          <p:grpSpPr bwMode="auto">
            <a:xfrm>
              <a:off x="609600" y="1196973"/>
              <a:ext cx="4249738" cy="2592487"/>
              <a:chOff x="5652119" y="4653128"/>
              <a:chExt cx="4249619" cy="2911678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5652119" y="4653128"/>
                <a:ext cx="4249619" cy="360171"/>
              </a:xfrm>
              <a:prstGeom prst="roundRect">
                <a:avLst>
                  <a:gd name="adj" fmla="val 0"/>
                </a:avLst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의견 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보기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5654075" y="5015082"/>
                <a:ext cx="4247663" cy="2549724"/>
              </a:xfrm>
              <a:prstGeom prst="rect">
                <a:avLst/>
              </a:prstGeom>
              <a:ln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90000" tIns="90000" rIns="90000" bIns="90000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  <a:defRPr/>
                </a:pPr>
                <a:r>
                  <a:rPr lang="ko-KR" altLang="en-US" sz="1000" dirty="0" smtClean="0">
                    <a:latin typeface="+mn-ea"/>
                  </a:rPr>
                  <a:t>프로젝트 구성원은 서로 조직을 이끌며 솔선 수범하는 능력이 있어야 합니다</a:t>
                </a:r>
                <a:r>
                  <a:rPr lang="en-US" altLang="ko-KR" sz="1000" dirty="0" smtClean="0">
                    <a:latin typeface="+mn-ea"/>
                  </a:rPr>
                  <a:t>. </a:t>
                </a:r>
                <a:r>
                  <a:rPr lang="ko-KR" altLang="en-US" sz="1000" dirty="0" err="1" smtClean="0">
                    <a:latin typeface="+mn-ea"/>
                  </a:rPr>
                  <a:t>리더쉽이</a:t>
                </a:r>
                <a:r>
                  <a:rPr lang="ko-KR" altLang="en-US" sz="1000" dirty="0" smtClean="0">
                    <a:latin typeface="+mn-ea"/>
                  </a:rPr>
                  <a:t> 필요한 것이죠</a:t>
                </a:r>
                <a:r>
                  <a:rPr lang="en-US" altLang="ko-KR" sz="1000" dirty="0" smtClean="0">
                    <a:latin typeface="+mn-ea"/>
                  </a:rPr>
                  <a:t>. </a:t>
                </a:r>
              </a:p>
              <a:p>
                <a:pPr eaLnBrk="1" hangingPunct="1">
                  <a:spcBef>
                    <a:spcPts val="600"/>
                  </a:spcBef>
                  <a:defRPr/>
                </a:pPr>
                <a:r>
                  <a:rPr lang="ko-KR" altLang="en-US" sz="1000" dirty="0" smtClean="0">
                    <a:latin typeface="+mn-ea"/>
                  </a:rPr>
                  <a:t>또한 요청부서</a:t>
                </a:r>
                <a:r>
                  <a:rPr lang="en-US" altLang="ko-KR" sz="1000" dirty="0" smtClean="0">
                    <a:latin typeface="+mn-ea"/>
                  </a:rPr>
                  <a:t>, </a:t>
                </a:r>
                <a:r>
                  <a:rPr lang="ko-KR" altLang="en-US" sz="1000" dirty="0" smtClean="0">
                    <a:latin typeface="+mn-ea"/>
                  </a:rPr>
                  <a:t>개발부서</a:t>
                </a:r>
                <a:r>
                  <a:rPr lang="en-US" altLang="ko-KR" sz="1000" dirty="0" smtClean="0">
                    <a:latin typeface="+mn-ea"/>
                  </a:rPr>
                  <a:t>, </a:t>
                </a:r>
                <a:r>
                  <a:rPr lang="ko-KR" altLang="en-US" sz="1000" dirty="0" smtClean="0">
                    <a:latin typeface="+mn-ea"/>
                  </a:rPr>
                  <a:t>기타 관련부서와 의사소통을 원활하게 해야 하며 프로젝트가 어떤 난관의 부딪쳤을 때 그를 해결하도록 해야 합니다</a:t>
                </a:r>
                <a:r>
                  <a:rPr lang="en-US" altLang="ko-KR" sz="1000" dirty="0" smtClean="0">
                    <a:latin typeface="+mn-ea"/>
                  </a:rPr>
                  <a:t>. </a:t>
                </a:r>
                <a:br>
                  <a:rPr lang="en-US" altLang="ko-KR" sz="1000" dirty="0" smtClean="0">
                    <a:latin typeface="+mn-ea"/>
                  </a:rPr>
                </a:br>
                <a:r>
                  <a:rPr lang="ko-KR" altLang="en-US" sz="1000" dirty="0" smtClean="0">
                    <a:latin typeface="+mn-ea"/>
                  </a:rPr>
                  <a:t>즉 </a:t>
                </a:r>
                <a:r>
                  <a:rPr lang="ko-KR" altLang="en-US" sz="1000" dirty="0" err="1" smtClean="0">
                    <a:latin typeface="+mn-ea"/>
                  </a:rPr>
                  <a:t>의사소통력</a:t>
                </a:r>
                <a:r>
                  <a:rPr lang="en-US" altLang="ko-KR" sz="1000" dirty="0" smtClean="0">
                    <a:latin typeface="+mn-ea"/>
                  </a:rPr>
                  <a:t>, </a:t>
                </a:r>
                <a:r>
                  <a:rPr lang="ko-KR" altLang="en-US" sz="1000" dirty="0" smtClean="0">
                    <a:latin typeface="+mn-ea"/>
                  </a:rPr>
                  <a:t>협상력 및 문제해결능력이 필요합니다</a:t>
                </a:r>
                <a:r>
                  <a:rPr lang="en-US" altLang="ko-KR" sz="1000" dirty="0" smtClean="0">
                    <a:latin typeface="+mn-ea"/>
                  </a:rPr>
                  <a:t>. </a:t>
                </a:r>
              </a:p>
              <a:p>
                <a:pPr eaLnBrk="1" hangingPunct="1">
                  <a:spcBef>
                    <a:spcPts val="600"/>
                  </a:spcBef>
                  <a:defRPr/>
                </a:pPr>
                <a:r>
                  <a:rPr lang="ko-KR" altLang="en-US" sz="1000" dirty="0" smtClean="0">
                    <a:latin typeface="+mn-ea"/>
                  </a:rPr>
                  <a:t>프로젝트를 진행하다 보면 여러 가지 선택에 대한 장단이 있는 문제들이 나타납니다</a:t>
                </a:r>
                <a:r>
                  <a:rPr lang="en-US" altLang="ko-KR" sz="1000" dirty="0" smtClean="0">
                    <a:latin typeface="+mn-ea"/>
                  </a:rPr>
                  <a:t>. </a:t>
                </a:r>
                <a:r>
                  <a:rPr lang="ko-KR" altLang="en-US" sz="1000" dirty="0" smtClean="0">
                    <a:latin typeface="+mn-ea"/>
                  </a:rPr>
                  <a:t>이때 어떠한 방향으로 진행할 것인지 결정</a:t>
                </a:r>
                <a:r>
                  <a:rPr lang="en-US" altLang="ko-KR" sz="1000" dirty="0" smtClean="0">
                    <a:latin typeface="+mn-ea"/>
                  </a:rPr>
                  <a:t>, </a:t>
                </a:r>
                <a:r>
                  <a:rPr lang="ko-KR" altLang="en-US" sz="1000" dirty="0" smtClean="0">
                    <a:latin typeface="+mn-ea"/>
                  </a:rPr>
                  <a:t>또한 그에 따른 후속조치 및 책임과 권한을 다하는 결정력이 필요하기도 합니다</a:t>
                </a:r>
                <a:r>
                  <a:rPr lang="en-US" altLang="ko-KR" sz="1000" dirty="0" smtClean="0">
                    <a:latin typeface="+mn-ea"/>
                  </a:rPr>
                  <a:t>.</a:t>
                </a:r>
              </a:p>
              <a:p>
                <a:pPr eaLnBrk="1" hangingPunct="1">
                  <a:spcBef>
                    <a:spcPts val="600"/>
                  </a:spcBef>
                  <a:defRPr/>
                </a:pPr>
                <a:r>
                  <a:rPr lang="ko-KR" altLang="en-US" sz="1000" dirty="0" smtClean="0">
                    <a:latin typeface="+mn-ea"/>
                  </a:rPr>
                  <a:t>프로젝트를 성공적으로 끝마치기 위하여  프로젝트 구성원들은 </a:t>
                </a:r>
                <a:r>
                  <a:rPr lang="ko-KR" altLang="en-US" sz="1000" dirty="0" err="1" smtClean="0">
                    <a:latin typeface="+mn-ea"/>
                  </a:rPr>
                  <a:t>리더쉽</a:t>
                </a:r>
                <a:r>
                  <a:rPr lang="en-US" altLang="ko-KR" sz="1000" dirty="0" smtClean="0">
                    <a:latin typeface="+mn-ea"/>
                  </a:rPr>
                  <a:t>, </a:t>
                </a:r>
                <a:r>
                  <a:rPr lang="ko-KR" altLang="en-US" sz="1000" dirty="0" err="1" smtClean="0">
                    <a:latin typeface="+mn-ea"/>
                  </a:rPr>
                  <a:t>의사소통력</a:t>
                </a:r>
                <a:r>
                  <a:rPr lang="en-US" altLang="ko-KR" sz="1000" dirty="0" smtClean="0">
                    <a:latin typeface="+mn-ea"/>
                  </a:rPr>
                  <a:t>, </a:t>
                </a:r>
                <a:r>
                  <a:rPr lang="ko-KR" altLang="en-US" sz="1000" dirty="0" smtClean="0">
                    <a:latin typeface="+mn-ea"/>
                  </a:rPr>
                  <a:t>협상력</a:t>
                </a:r>
                <a:r>
                  <a:rPr lang="en-US" altLang="ko-KR" sz="1000" dirty="0" smtClean="0">
                    <a:latin typeface="+mn-ea"/>
                  </a:rPr>
                  <a:t>, </a:t>
                </a:r>
                <a:r>
                  <a:rPr lang="ko-KR" altLang="en-US" sz="1000" dirty="0" err="1" smtClean="0">
                    <a:latin typeface="+mn-ea"/>
                  </a:rPr>
                  <a:t>문제해결력</a:t>
                </a:r>
                <a:r>
                  <a:rPr lang="en-US" altLang="ko-KR" sz="1000" dirty="0" smtClean="0">
                    <a:latin typeface="+mn-ea"/>
                  </a:rPr>
                  <a:t>, </a:t>
                </a:r>
                <a:r>
                  <a:rPr lang="ko-KR" altLang="en-US" sz="1000" dirty="0" smtClean="0">
                    <a:latin typeface="+mn-ea"/>
                  </a:rPr>
                  <a:t>의사결정력 등의 요소를 중요하게</a:t>
                </a:r>
                <a:r>
                  <a:rPr lang="en-US" altLang="ko-KR" sz="1000" dirty="0">
                    <a:latin typeface="+mn-ea"/>
                  </a:rPr>
                  <a:t> </a:t>
                </a:r>
                <a:r>
                  <a:rPr lang="ko-KR" altLang="en-US" sz="1000" dirty="0" smtClean="0">
                    <a:latin typeface="+mn-ea"/>
                  </a:rPr>
                  <a:t>고려해야 합니다</a:t>
                </a:r>
                <a:r>
                  <a:rPr lang="en-US" altLang="ko-KR" sz="1000" dirty="0" smtClean="0">
                    <a:latin typeface="+mn-ea"/>
                  </a:rPr>
                  <a:t>.</a:t>
                </a:r>
              </a:p>
            </p:txBody>
          </p:sp>
        </p:grpSp>
        <p:sp>
          <p:nvSpPr>
            <p:cNvPr id="9" name="직사각형 4"/>
            <p:cNvSpPr>
              <a:spLocks noChangeArrowheads="1"/>
            </p:cNvSpPr>
            <p:nvPr/>
          </p:nvSpPr>
          <p:spPr bwMode="auto">
            <a:xfrm>
              <a:off x="3960813" y="1196975"/>
              <a:ext cx="113815" cy="307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1400" b="1">
                <a:solidFill>
                  <a:srgbClr val="FFFF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58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프로젝트 잘하기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관리</a:t>
            </a:r>
            <a:endParaRPr lang="en-US" altLang="ko-KR" dirty="0"/>
          </a:p>
        </p:txBody>
      </p:sp>
      <p:grpSp>
        <p:nvGrpSpPr>
          <p:cNvPr id="4" name="그룹 3"/>
          <p:cNvGrpSpPr>
            <a:grpSpLocks/>
          </p:cNvGrpSpPr>
          <p:nvPr/>
        </p:nvGrpSpPr>
        <p:grpSpPr bwMode="auto">
          <a:xfrm>
            <a:off x="1116013" y="1247775"/>
            <a:ext cx="7031037" cy="4232275"/>
            <a:chOff x="3489325" y="482600"/>
            <a:chExt cx="5410200" cy="4232275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3489325" y="482600"/>
              <a:ext cx="3378779" cy="279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tx1"/>
                  </a:solidFill>
                </a:rPr>
                <a:t>1. </a:t>
              </a:r>
              <a:r>
                <a:rPr kumimoji="0" lang="ko-KR" altLang="en-US" sz="1200" b="1" dirty="0">
                  <a:solidFill>
                    <a:schemeClr val="tx1"/>
                  </a:solidFill>
                </a:rPr>
                <a:t>프로젝트 전체활동</a:t>
              </a: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3635910" y="765175"/>
              <a:ext cx="3377558" cy="33813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kumimoji="0" lang="en-US" altLang="ko-KR" sz="1100" b="1" dirty="0" smtClean="0">
                  <a:solidFill>
                    <a:schemeClr val="tx1"/>
                  </a:solidFill>
                </a:rPr>
                <a:t>1) </a:t>
              </a:r>
              <a:r>
                <a:rPr kumimoji="0" lang="ko-KR" altLang="en-US" sz="1100" b="1" dirty="0" smtClean="0">
                  <a:solidFill>
                    <a:schemeClr val="tx1"/>
                  </a:solidFill>
                </a:rPr>
                <a:t>프로젝트 관리의 정의</a:t>
              </a:r>
              <a:endParaRPr kumimoji="0"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3844793" y="2286000"/>
              <a:ext cx="1473177" cy="360363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ko-KR" altLang="en-US" sz="1000" b="1" dirty="0"/>
                <a:t>프로젝트 관리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844793" y="2695575"/>
              <a:ext cx="5048625" cy="382588"/>
            </a:xfrm>
            <a:prstGeom prst="rect">
              <a:avLst/>
            </a:prstGeom>
            <a:ln w="12700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46800"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프로젝트를 잘 수행하기 위하여 어떠한 지식과 기술</a:t>
              </a:r>
              <a:r>
                <a:rPr lang="en-US" altLang="ko-KR" sz="1000" dirty="0">
                  <a:latin typeface="+mn-ea"/>
                </a:rPr>
                <a:t>,</a:t>
              </a:r>
              <a:r>
                <a:rPr lang="ko-KR" altLang="en-US" sz="1000" dirty="0">
                  <a:latin typeface="+mn-ea"/>
                </a:rPr>
                <a:t> 기법</a:t>
              </a:r>
              <a:r>
                <a:rPr lang="en-US" altLang="ko-KR" sz="1000" dirty="0">
                  <a:latin typeface="+mn-ea"/>
                </a:rPr>
                <a:t>,</a:t>
              </a:r>
              <a:r>
                <a:rPr lang="ko-KR" altLang="en-US" sz="1000" dirty="0">
                  <a:latin typeface="+mn-ea"/>
                </a:rPr>
                <a:t> 도구 등을 적용하여 </a:t>
              </a:r>
              <a:r>
                <a:rPr lang="en-US" altLang="ko-KR" sz="1000" dirty="0">
                  <a:latin typeface="+mn-ea"/>
                </a:rPr>
                <a:t/>
              </a:r>
              <a:br>
                <a:rPr lang="en-US" altLang="ko-KR" sz="1000" dirty="0">
                  <a:latin typeface="+mn-ea"/>
                </a:rPr>
              </a:br>
              <a:r>
                <a:rPr lang="ko-KR" altLang="en-US" sz="1000" dirty="0">
                  <a:latin typeface="+mn-ea"/>
                </a:rPr>
                <a:t>처음 생각하였던 요구조건과 기대수준을 만족하는 결과를 얻는 것 </a:t>
              </a: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>
              <a:off x="3850901" y="1196975"/>
              <a:ext cx="1473177" cy="360363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ko-KR" altLang="en-US" sz="1000" b="1" dirty="0">
                  <a:latin typeface="+mn-ea"/>
                </a:rPr>
                <a:t>프로젝트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850901" y="1606550"/>
              <a:ext cx="5048624" cy="382588"/>
            </a:xfrm>
            <a:prstGeom prst="rect">
              <a:avLst/>
            </a:prstGeom>
            <a:ln w="12700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46800"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특정 제품이나 서비스를 창출하기 위해서 취해지는 한시적인 과업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 bwMode="auto">
            <a:xfrm>
              <a:off x="4142848" y="3571875"/>
              <a:ext cx="1065183" cy="1143000"/>
            </a:xfrm>
            <a:prstGeom prst="roundRect">
              <a:avLst>
                <a:gd name="adj" fmla="val 0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ko-KR" altLang="en-US" sz="1000" b="1" dirty="0" err="1">
                  <a:latin typeface="+mn-ea"/>
                </a:rPr>
                <a:t>지식</a:t>
              </a:r>
              <a:r>
                <a:rPr lang="ko-KR" altLang="en-US" sz="1000" b="1" dirty="0" err="1">
                  <a:latin typeface="+mn-ea"/>
                  <a:ea typeface="나눔바른고딕"/>
                </a:rPr>
                <a:t>ㆍ</a:t>
              </a:r>
              <a:r>
                <a:rPr lang="ko-KR" altLang="en-US" sz="1000" b="1" dirty="0" err="1">
                  <a:latin typeface="+mn-ea"/>
                </a:rPr>
                <a:t>기술</a:t>
              </a:r>
              <a:endParaRPr lang="ko-KR" altLang="en-US" sz="1000" b="1" dirty="0">
                <a:latin typeface="+mn-ea"/>
              </a:endParaRPr>
            </a:p>
            <a:p>
              <a:pPr algn="ctr">
                <a:spcBef>
                  <a:spcPts val="600"/>
                </a:spcBef>
                <a:defRPr/>
              </a:pPr>
              <a:r>
                <a:rPr lang="ko-KR" altLang="en-US" sz="1000" b="1" dirty="0" err="1">
                  <a:latin typeface="+mn-ea"/>
                </a:rPr>
                <a:t>기법</a:t>
              </a:r>
              <a:r>
                <a:rPr lang="ko-KR" altLang="en-US" sz="1000" b="1" dirty="0" err="1">
                  <a:latin typeface="+mn-ea"/>
                  <a:ea typeface="나눔바른고딕"/>
                </a:rPr>
                <a:t>ㆍ</a:t>
              </a:r>
              <a:r>
                <a:rPr lang="ko-KR" altLang="en-US" sz="1000" b="1" dirty="0" err="1">
                  <a:latin typeface="+mn-ea"/>
                </a:rPr>
                <a:t>도구</a:t>
              </a:r>
              <a:r>
                <a:rPr lang="ko-KR" altLang="en-US" sz="1000" b="1" dirty="0">
                  <a:latin typeface="+mn-ea"/>
                </a:rPr>
                <a:t> </a:t>
              </a:r>
            </a:p>
          </p:txBody>
        </p:sp>
        <p:sp>
          <p:nvSpPr>
            <p:cNvPr id="13" name="오른쪽 화살표 12"/>
            <p:cNvSpPr/>
            <p:nvPr/>
          </p:nvSpPr>
          <p:spPr bwMode="auto">
            <a:xfrm>
              <a:off x="5291096" y="3857625"/>
              <a:ext cx="428761" cy="48418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  <a:headEnd/>
              <a:tailEnd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46800" rIns="0" bIns="46800" anchor="ctr"/>
            <a:lstStyle/>
            <a:p>
              <a:pPr algn="ctr">
                <a:defRPr/>
              </a:pPr>
              <a:r>
                <a:rPr kumimoji="0" lang="ko-KR" altLang="en-US" sz="1000" b="1" dirty="0">
                  <a:solidFill>
                    <a:schemeClr val="tx1"/>
                  </a:solidFill>
                  <a:latin typeface="+mn-ea"/>
                </a:rPr>
                <a:t>적용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 bwMode="auto">
            <a:xfrm>
              <a:off x="5787041" y="3571875"/>
              <a:ext cx="1065183" cy="1143000"/>
            </a:xfrm>
            <a:prstGeom prst="roundRect">
              <a:avLst>
                <a:gd name="adj" fmla="val 0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ko-KR" altLang="en-US" sz="1000" b="1" dirty="0">
                  <a:latin typeface="+mn-ea"/>
                </a:rPr>
                <a:t>프로젝트 활동</a:t>
              </a:r>
            </a:p>
          </p:txBody>
        </p:sp>
        <p:sp>
          <p:nvSpPr>
            <p:cNvPr id="15" name="오른쪽 화살표 14"/>
            <p:cNvSpPr/>
            <p:nvPr/>
          </p:nvSpPr>
          <p:spPr bwMode="auto">
            <a:xfrm>
              <a:off x="6934068" y="3857625"/>
              <a:ext cx="428760" cy="48418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  <a:headEnd/>
              <a:tailEnd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46800" rIns="0" bIns="46800" anchor="ctr"/>
            <a:lstStyle/>
            <a:p>
              <a:pPr algn="ctr">
                <a:defRPr/>
              </a:pPr>
              <a:r>
                <a:rPr kumimoji="0" lang="ko-KR" altLang="en-US" sz="1000" b="1" dirty="0">
                  <a:solidFill>
                    <a:schemeClr val="tx1"/>
                  </a:solidFill>
                  <a:latin typeface="+mn-ea"/>
                </a:rPr>
                <a:t>결과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 bwMode="auto">
            <a:xfrm>
              <a:off x="7441006" y="3571875"/>
              <a:ext cx="1065183" cy="1143000"/>
            </a:xfrm>
            <a:prstGeom prst="roundRect">
              <a:avLst>
                <a:gd name="adj" fmla="val 0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ko-KR" altLang="en-US" sz="1000" b="1" dirty="0">
                  <a:latin typeface="+mn-ea"/>
                </a:rPr>
                <a:t>요구</a:t>
              </a:r>
              <a:r>
                <a:rPr lang="en-US" altLang="ko-KR" sz="1000" b="1" dirty="0">
                  <a:latin typeface="+mn-ea"/>
                  <a:ea typeface="나눔바른고딕"/>
                </a:rPr>
                <a:t> </a:t>
              </a:r>
              <a:r>
                <a:rPr lang="ko-KR" altLang="en-US" sz="1000" b="1" dirty="0" err="1">
                  <a:latin typeface="+mn-ea"/>
                  <a:ea typeface="나눔바른고딕"/>
                </a:rPr>
                <a:t>ㆍ</a:t>
              </a:r>
              <a:r>
                <a:rPr lang="en-US" altLang="ko-KR" sz="1000" b="1" dirty="0">
                  <a:latin typeface="+mn-ea"/>
                  <a:ea typeface="나눔바른고딕"/>
                </a:rPr>
                <a:t> </a:t>
              </a:r>
              <a:r>
                <a:rPr lang="ko-KR" altLang="en-US" sz="1000" b="1" dirty="0">
                  <a:latin typeface="+mn-ea"/>
                </a:rPr>
                <a:t>기대 만족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96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49479</TotalTime>
  <Words>2785</Words>
  <Application>Microsoft Office PowerPoint</Application>
  <PresentationFormat>A4 용지(210x297mm)</PresentationFormat>
  <Paragraphs>584</Paragraphs>
  <Slides>42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42</vt:i4>
      </vt:variant>
    </vt:vector>
  </HeadingPairs>
  <TitlesOfParts>
    <vt:vector size="54" baseType="lpstr">
      <vt:lpstr>가는각진제목체</vt:lpstr>
      <vt:lpstr>굴림</vt:lpstr>
      <vt:lpstr>나눔바른고딕</vt:lpstr>
      <vt:lpstr>돋움</vt:lpstr>
      <vt:lpstr>맑은 고딕</vt:lpstr>
      <vt:lpstr>휴먼모음T</vt:lpstr>
      <vt:lpstr>휴먼엑스포</vt:lpstr>
      <vt:lpstr>Arial</vt:lpstr>
      <vt:lpstr>Wingdings</vt:lpstr>
      <vt:lpstr>1_Default Design</vt:lpstr>
      <vt:lpstr>기본 디자인</vt:lpstr>
      <vt:lpstr>3_Default Design</vt:lpstr>
      <vt:lpstr>1. 프로젝트관리를 급히 배우기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홍필두</cp:lastModifiedBy>
  <cp:revision>2963</cp:revision>
  <cp:lastPrinted>2015-10-28T04:44:44Z</cp:lastPrinted>
  <dcterms:created xsi:type="dcterms:W3CDTF">2003-10-22T07:02:37Z</dcterms:created>
  <dcterms:modified xsi:type="dcterms:W3CDTF">2021-02-22T06:22:00Z</dcterms:modified>
</cp:coreProperties>
</file>