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08"/>
  </p:notesMasterIdLst>
  <p:sldIdLst>
    <p:sldId id="1321" r:id="rId2"/>
    <p:sldId id="1322" r:id="rId3"/>
    <p:sldId id="1236" r:id="rId4"/>
    <p:sldId id="1388" r:id="rId5"/>
    <p:sldId id="1325" r:id="rId6"/>
    <p:sldId id="1339" r:id="rId7"/>
    <p:sldId id="1193" r:id="rId8"/>
    <p:sldId id="1222" r:id="rId9"/>
    <p:sldId id="1195" r:id="rId10"/>
    <p:sldId id="1223" r:id="rId11"/>
    <p:sldId id="1341" r:id="rId12"/>
    <p:sldId id="1227" r:id="rId13"/>
    <p:sldId id="1228" r:id="rId14"/>
    <p:sldId id="1340" r:id="rId15"/>
    <p:sldId id="1229" r:id="rId16"/>
    <p:sldId id="1230" r:id="rId17"/>
    <p:sldId id="1231" r:id="rId18"/>
    <p:sldId id="1232" r:id="rId19"/>
    <p:sldId id="1342" r:id="rId20"/>
    <p:sldId id="1225" r:id="rId21"/>
    <p:sldId id="1226" r:id="rId22"/>
    <p:sldId id="1233" r:id="rId23"/>
    <p:sldId id="1241" r:id="rId24"/>
    <p:sldId id="1343" r:id="rId25"/>
    <p:sldId id="1345" r:id="rId26"/>
    <p:sldId id="1346" r:id="rId27"/>
    <p:sldId id="1374" r:id="rId28"/>
    <p:sldId id="1371" r:id="rId29"/>
    <p:sldId id="1375" r:id="rId30"/>
    <p:sldId id="1372" r:id="rId31"/>
    <p:sldId id="1376" r:id="rId32"/>
    <p:sldId id="1377" r:id="rId33"/>
    <p:sldId id="984" r:id="rId34"/>
    <p:sldId id="1352" r:id="rId35"/>
    <p:sldId id="1315" r:id="rId36"/>
    <p:sldId id="1363" r:id="rId37"/>
    <p:sldId id="1357" r:id="rId38"/>
    <p:sldId id="1378" r:id="rId39"/>
    <p:sldId id="1359" r:id="rId40"/>
    <p:sldId id="1360" r:id="rId41"/>
    <p:sldId id="1379" r:id="rId42"/>
    <p:sldId id="1362" r:id="rId43"/>
    <p:sldId id="1364" r:id="rId44"/>
    <p:sldId id="1365" r:id="rId45"/>
    <p:sldId id="1369" r:id="rId46"/>
    <p:sldId id="1366" r:id="rId47"/>
    <p:sldId id="1260" r:id="rId48"/>
    <p:sldId id="1261" r:id="rId49"/>
    <p:sldId id="1262" r:id="rId50"/>
    <p:sldId id="1380" r:id="rId51"/>
    <p:sldId id="1263" r:id="rId52"/>
    <p:sldId id="1264" r:id="rId53"/>
    <p:sldId id="1381" r:id="rId54"/>
    <p:sldId id="1265" r:id="rId55"/>
    <p:sldId id="1266" r:id="rId56"/>
    <p:sldId id="1267" r:id="rId57"/>
    <p:sldId id="1268" r:id="rId58"/>
    <p:sldId id="1269" r:id="rId59"/>
    <p:sldId id="1270" r:id="rId60"/>
    <p:sldId id="1271" r:id="rId61"/>
    <p:sldId id="1272" r:id="rId62"/>
    <p:sldId id="1273" r:id="rId63"/>
    <p:sldId id="1274" r:id="rId64"/>
    <p:sldId id="1382" r:id="rId65"/>
    <p:sldId id="1275" r:id="rId66"/>
    <p:sldId id="1277" r:id="rId67"/>
    <p:sldId id="1276" r:id="rId68"/>
    <p:sldId id="1278" r:id="rId69"/>
    <p:sldId id="1279" r:id="rId70"/>
    <p:sldId id="1370" r:id="rId71"/>
    <p:sldId id="1281" r:id="rId72"/>
    <p:sldId id="1282" r:id="rId73"/>
    <p:sldId id="1283" r:id="rId74"/>
    <p:sldId id="1353" r:id="rId75"/>
    <p:sldId id="1389" r:id="rId76"/>
    <p:sldId id="1368" r:id="rId77"/>
    <p:sldId id="1384" r:id="rId78"/>
    <p:sldId id="1319" r:id="rId79"/>
    <p:sldId id="1307" r:id="rId80"/>
    <p:sldId id="1308" r:id="rId81"/>
    <p:sldId id="1309" r:id="rId82"/>
    <p:sldId id="1310" r:id="rId83"/>
    <p:sldId id="1311" r:id="rId84"/>
    <p:sldId id="1312" r:id="rId85"/>
    <p:sldId id="1290" r:id="rId86"/>
    <p:sldId id="1291" r:id="rId87"/>
    <p:sldId id="1292" r:id="rId88"/>
    <p:sldId id="1293" r:id="rId89"/>
    <p:sldId id="1294" r:id="rId90"/>
    <p:sldId id="1295" r:id="rId91"/>
    <p:sldId id="1296" r:id="rId92"/>
    <p:sldId id="1297" r:id="rId93"/>
    <p:sldId id="1298" r:id="rId94"/>
    <p:sldId id="1299" r:id="rId95"/>
    <p:sldId id="1302" r:id="rId96"/>
    <p:sldId id="1330" r:id="rId97"/>
    <p:sldId id="1303" r:id="rId98"/>
    <p:sldId id="1331" r:id="rId99"/>
    <p:sldId id="1304" r:id="rId100"/>
    <p:sldId id="1305" r:id="rId101"/>
    <p:sldId id="1313" r:id="rId102"/>
    <p:sldId id="1314" r:id="rId103"/>
    <p:sldId id="1318" r:id="rId104"/>
    <p:sldId id="1385" r:id="rId105"/>
    <p:sldId id="1285" r:id="rId106"/>
    <p:sldId id="1332" r:id="rId10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9"/>
      <p:bold r:id="rId1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E4E07D68-B12D-4B07-BF5C-9D9B6653D5EA}">
          <p14:sldIdLst>
            <p14:sldId id="1321"/>
            <p14:sldId id="1322"/>
            <p14:sldId id="1236"/>
          </p14:sldIdLst>
        </p14:section>
        <p14:section name="1일차" id="{24677696-F8DD-4403-AE74-BF316A81DB69}">
          <p14:sldIdLst>
            <p14:sldId id="1388"/>
          </p14:sldIdLst>
        </p14:section>
        <p14:section name="1교시" id="{56782BFA-5124-4000-AAF0-FDE4781AEECD}">
          <p14:sldIdLst>
            <p14:sldId id="1325"/>
            <p14:sldId id="1339"/>
            <p14:sldId id="1193"/>
            <p14:sldId id="1222"/>
            <p14:sldId id="1195"/>
            <p14:sldId id="1223"/>
            <p14:sldId id="1341"/>
            <p14:sldId id="1227"/>
            <p14:sldId id="1228"/>
            <p14:sldId id="1340"/>
            <p14:sldId id="1229"/>
            <p14:sldId id="1230"/>
            <p14:sldId id="1231"/>
            <p14:sldId id="1232"/>
            <p14:sldId id="1342"/>
            <p14:sldId id="1225"/>
            <p14:sldId id="1226"/>
            <p14:sldId id="1233"/>
            <p14:sldId id="1241"/>
          </p14:sldIdLst>
        </p14:section>
        <p14:section name="2교시" id="{F0769BFD-A325-443C-99CC-17AC2DE9A933}">
          <p14:sldIdLst>
            <p14:sldId id="1343"/>
            <p14:sldId id="1345"/>
            <p14:sldId id="1346"/>
            <p14:sldId id="1374"/>
            <p14:sldId id="1371"/>
            <p14:sldId id="1375"/>
            <p14:sldId id="1372"/>
            <p14:sldId id="1376"/>
            <p14:sldId id="1377"/>
            <p14:sldId id="984"/>
            <p14:sldId id="1352"/>
          </p14:sldIdLst>
        </p14:section>
        <p14:section name="3교시" id="{8FD6F6A2-38BC-4232-B7FE-0719896BBF3C}">
          <p14:sldIdLst>
            <p14:sldId id="1315"/>
            <p14:sldId id="1363"/>
            <p14:sldId id="1357"/>
            <p14:sldId id="1378"/>
            <p14:sldId id="1359"/>
            <p14:sldId id="1360"/>
            <p14:sldId id="1379"/>
            <p14:sldId id="1362"/>
            <p14:sldId id="1364"/>
            <p14:sldId id="1365"/>
            <p14:sldId id="1369"/>
            <p14:sldId id="1366"/>
            <p14:sldId id="1260"/>
            <p14:sldId id="1261"/>
            <p14:sldId id="1262"/>
            <p14:sldId id="1380"/>
            <p14:sldId id="1263"/>
            <p14:sldId id="1264"/>
            <p14:sldId id="1381"/>
            <p14:sldId id="1265"/>
            <p14:sldId id="1266"/>
            <p14:sldId id="1267"/>
            <p14:sldId id="1268"/>
            <p14:sldId id="1269"/>
            <p14:sldId id="1270"/>
            <p14:sldId id="1271"/>
            <p14:sldId id="1272"/>
            <p14:sldId id="1273"/>
            <p14:sldId id="1274"/>
            <p14:sldId id="1382"/>
            <p14:sldId id="1275"/>
            <p14:sldId id="1277"/>
            <p14:sldId id="1276"/>
            <p14:sldId id="1278"/>
            <p14:sldId id="1279"/>
            <p14:sldId id="1370"/>
            <p14:sldId id="1281"/>
            <p14:sldId id="1282"/>
            <p14:sldId id="1283"/>
            <p14:sldId id="1353"/>
          </p14:sldIdLst>
        </p14:section>
        <p14:section name="2일차" id="{3B9C1561-CF75-48A5-8400-58386F67877F}">
          <p14:sldIdLst>
            <p14:sldId id="1389"/>
          </p14:sldIdLst>
        </p14:section>
        <p14:section name="4교시" id="{122E4092-8D96-4B21-B028-400F1583ED0B}">
          <p14:sldIdLst>
            <p14:sldId id="1368"/>
            <p14:sldId id="1384"/>
          </p14:sldIdLst>
        </p14:section>
        <p14:section name="5교시" id="{4134804B-DBF5-4607-A108-D03981C0D051}">
          <p14:sldIdLst>
            <p14:sldId id="1319"/>
            <p14:sldId id="1307"/>
            <p14:sldId id="1308"/>
            <p14:sldId id="1309"/>
            <p14:sldId id="1310"/>
            <p14:sldId id="1311"/>
            <p14:sldId id="1312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2"/>
            <p14:sldId id="1330"/>
            <p14:sldId id="1303"/>
            <p14:sldId id="1331"/>
            <p14:sldId id="1304"/>
            <p14:sldId id="1305"/>
            <p14:sldId id="1313"/>
            <p14:sldId id="1314"/>
          </p14:sldIdLst>
        </p14:section>
        <p14:section name="6교시" id="{6FC067C9-47CD-43AE-A6A0-3D24692CC4B8}">
          <p14:sldIdLst>
            <p14:sldId id="1318"/>
            <p14:sldId id="1385"/>
            <p14:sldId id="1285"/>
            <p14:sldId id="1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BC7"/>
    <a:srgbClr val="2684DC"/>
    <a:srgbClr val="FFFFCC"/>
    <a:srgbClr val="7B9C38"/>
    <a:srgbClr val="E54E35"/>
    <a:srgbClr val="E96752"/>
    <a:srgbClr val="2A90AA"/>
    <a:srgbClr val="A4302D"/>
    <a:srgbClr val="2F62A0"/>
    <a:srgbClr val="4F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5667" autoAdjust="0"/>
  </p:normalViewPr>
  <p:slideViewPr>
    <p:cSldViewPr snapToGrid="0">
      <p:cViewPr varScale="1">
        <p:scale>
          <a:sx n="110" d="100"/>
          <a:sy n="110" d="100"/>
        </p:scale>
        <p:origin x="898" y="77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6180afef90c0bf" providerId="LiveId" clId="{712A1677-D478-4694-B611-2F620F52ABA2}"/>
    <pc:docChg chg="undo redo custSel addSld delSld modSld sldOrd delSection modSection">
      <pc:chgData name="" userId="fd6180afef90c0bf" providerId="LiveId" clId="{712A1677-D478-4694-B611-2F620F52ABA2}" dt="2022-07-06T13:33:41.718" v="156" actId="18676"/>
      <pc:docMkLst>
        <pc:docMk/>
      </pc:docMkLst>
      <pc:sldChg chg="addSp delSp modSp modAnim">
        <pc:chgData name="" userId="fd6180afef90c0bf" providerId="LiveId" clId="{712A1677-D478-4694-B611-2F620F52ABA2}" dt="2022-07-06T13:29:47.664" v="147" actId="207"/>
        <pc:sldMkLst>
          <pc:docMk/>
          <pc:sldMk cId="593909308" sldId="1225"/>
        </pc:sldMkLst>
        <pc:spChg chg="mod">
          <ac:chgData name="" userId="fd6180afef90c0bf" providerId="LiveId" clId="{712A1677-D478-4694-B611-2F620F52ABA2}" dt="2022-07-06T13:21:37.635" v="87"/>
          <ac:spMkLst>
            <pc:docMk/>
            <pc:sldMk cId="593909308" sldId="1225"/>
            <ac:spMk id="2" creationId="{77560D93-DA3B-4FCB-9C74-04C5E2D8F938}"/>
          </ac:spMkLst>
        </pc:spChg>
        <pc:spChg chg="add del mod">
          <ac:chgData name="" userId="fd6180afef90c0bf" providerId="LiveId" clId="{712A1677-D478-4694-B611-2F620F52ABA2}" dt="2022-07-06T13:17:32.334" v="19"/>
          <ac:spMkLst>
            <pc:docMk/>
            <pc:sldMk cId="593909308" sldId="1225"/>
            <ac:spMk id="12" creationId="{98A2093C-3B9E-4E51-B751-F3617C1546DA}"/>
          </ac:spMkLst>
        </pc:spChg>
        <pc:spChg chg="mod">
          <ac:chgData name="" userId="fd6180afef90c0bf" providerId="LiveId" clId="{712A1677-D478-4694-B611-2F620F52ABA2}" dt="2022-07-06T13:29:45.226" v="146" actId="207"/>
          <ac:spMkLst>
            <pc:docMk/>
            <pc:sldMk cId="593909308" sldId="1225"/>
            <ac:spMk id="14" creationId="{2AC13D2C-5D78-49D8-9970-514A0848EEA6}"/>
          </ac:spMkLst>
        </pc:spChg>
        <pc:spChg chg="mod">
          <ac:chgData name="" userId="fd6180afef90c0bf" providerId="LiveId" clId="{712A1677-D478-4694-B611-2F620F52ABA2}" dt="2022-07-06T13:18:10.514" v="34" actId="3064"/>
          <ac:spMkLst>
            <pc:docMk/>
            <pc:sldMk cId="593909308" sldId="1225"/>
            <ac:spMk id="15" creationId="{20D9F4AC-923F-4B00-8C71-EA2EFBDDF4F3}"/>
          </ac:spMkLst>
        </pc:spChg>
        <pc:spChg chg="mod">
          <ac:chgData name="" userId="fd6180afef90c0bf" providerId="LiveId" clId="{712A1677-D478-4694-B611-2F620F52ABA2}" dt="2022-07-06T13:16:12.496" v="12" actId="207"/>
          <ac:spMkLst>
            <pc:docMk/>
            <pc:sldMk cId="593909308" sldId="1225"/>
            <ac:spMk id="16" creationId="{F1EB68A8-C301-42D7-8BB9-CE8B45278F75}"/>
          </ac:spMkLst>
        </pc:spChg>
        <pc:spChg chg="mod">
          <ac:chgData name="" userId="fd6180afef90c0bf" providerId="LiveId" clId="{712A1677-D478-4694-B611-2F620F52ABA2}" dt="2022-07-06T13:18:19.157" v="40" actId="3064"/>
          <ac:spMkLst>
            <pc:docMk/>
            <pc:sldMk cId="593909308" sldId="1225"/>
            <ac:spMk id="17" creationId="{E8ACA16A-A6EF-4D72-8846-E056C992D518}"/>
          </ac:spMkLst>
        </pc:spChg>
        <pc:spChg chg="mod">
          <ac:chgData name="" userId="fd6180afef90c0bf" providerId="LiveId" clId="{712A1677-D478-4694-B611-2F620F52ABA2}" dt="2022-07-06T13:18:42.926" v="61" actId="3064"/>
          <ac:spMkLst>
            <pc:docMk/>
            <pc:sldMk cId="593909308" sldId="1225"/>
            <ac:spMk id="18" creationId="{1E6D1F4B-E160-4284-B6BA-131A303427A5}"/>
          </ac:spMkLst>
        </pc:spChg>
        <pc:spChg chg="mod">
          <ac:chgData name="" userId="fd6180afef90c0bf" providerId="LiveId" clId="{712A1677-D478-4694-B611-2F620F52ABA2}" dt="2022-07-06T13:18:32.247" v="54" actId="3064"/>
          <ac:spMkLst>
            <pc:docMk/>
            <pc:sldMk cId="593909308" sldId="1225"/>
            <ac:spMk id="19" creationId="{E2CAE0DB-94EB-4A49-AFAD-073D0072E67A}"/>
          </ac:spMkLst>
        </pc:spChg>
        <pc:spChg chg="mod">
          <ac:chgData name="" userId="fd6180afef90c0bf" providerId="LiveId" clId="{712A1677-D478-4694-B611-2F620F52ABA2}" dt="2022-07-06T13:18:28.608" v="52" actId="3064"/>
          <ac:spMkLst>
            <pc:docMk/>
            <pc:sldMk cId="593909308" sldId="1225"/>
            <ac:spMk id="20" creationId="{7ED7842F-5C6B-40C4-BFE4-755E54ABA6A2}"/>
          </ac:spMkLst>
        </pc:spChg>
        <pc:spChg chg="add del mod">
          <ac:chgData name="" userId="fd6180afef90c0bf" providerId="LiveId" clId="{712A1677-D478-4694-B611-2F620F52ABA2}" dt="2022-07-06T13:18:37.099" v="55"/>
          <ac:spMkLst>
            <pc:docMk/>
            <pc:sldMk cId="593909308" sldId="1225"/>
            <ac:spMk id="21" creationId="{FA15A5C7-F9CD-40AA-B07B-F6C894E8C818}"/>
          </ac:spMkLst>
        </pc:spChg>
        <pc:spChg chg="add mod">
          <ac:chgData name="" userId="fd6180afef90c0bf" providerId="LiveId" clId="{712A1677-D478-4694-B611-2F620F52ABA2}" dt="2022-07-06T13:29:47.664" v="147" actId="207"/>
          <ac:spMkLst>
            <pc:docMk/>
            <pc:sldMk cId="593909308" sldId="1225"/>
            <ac:spMk id="22" creationId="{483F49C9-7068-48DA-B6DE-FDDD2E253AA6}"/>
          </ac:spMkLst>
        </pc:spChg>
      </pc:sldChg>
      <pc:sldChg chg="modSp">
        <pc:chgData name="" userId="fd6180afef90c0bf" providerId="LiveId" clId="{712A1677-D478-4694-B611-2F620F52ABA2}" dt="2022-07-06T13:21:44.774" v="91" actId="20577"/>
        <pc:sldMkLst>
          <pc:docMk/>
          <pc:sldMk cId="1193012" sldId="1226"/>
        </pc:sldMkLst>
        <pc:spChg chg="mod">
          <ac:chgData name="" userId="fd6180afef90c0bf" providerId="LiveId" clId="{712A1677-D478-4694-B611-2F620F52ABA2}" dt="2022-07-06T13:21:44.774" v="91" actId="20577"/>
          <ac:spMkLst>
            <pc:docMk/>
            <pc:sldMk cId="1193012" sldId="1226"/>
            <ac:spMk id="2" creationId="{44DB054E-E225-4443-96F5-FCB0631881D6}"/>
          </ac:spMkLst>
        </pc:spChg>
      </pc:sldChg>
      <pc:sldChg chg="ord">
        <pc:chgData name="" userId="fd6180afef90c0bf" providerId="LiveId" clId="{712A1677-D478-4694-B611-2F620F52ABA2}" dt="2022-07-06T13:20:53.497" v="63"/>
        <pc:sldMkLst>
          <pc:docMk/>
          <pc:sldMk cId="966270147" sldId="1227"/>
        </pc:sldMkLst>
      </pc:sldChg>
    </pc:docChg>
  </pc:docChgLst>
  <pc:docChgLst>
    <pc:chgData userId="fd6180afef90c0bf" providerId="LiveId" clId="{FACBF0D0-B086-453C-A0D8-7ADF7057C535}"/>
    <pc:docChg chg="addSld delSld modSld sldOrd modSection">
      <pc:chgData name="" userId="fd6180afef90c0bf" providerId="LiveId" clId="{FACBF0D0-B086-453C-A0D8-7ADF7057C535}" dt="2022-09-13T08:20:16.111" v="22" actId="2696"/>
      <pc:docMkLst>
        <pc:docMk/>
      </pc:docMkLst>
      <pc:sldChg chg="modSp">
        <pc:chgData name="" userId="fd6180afef90c0bf" providerId="LiveId" clId="{FACBF0D0-B086-453C-A0D8-7ADF7057C535}" dt="2022-09-13T08:12:35.157" v="7" actId="113"/>
        <pc:sldMkLst>
          <pc:docMk/>
          <pc:sldMk cId="610614625" sldId="1281"/>
        </pc:sldMkLst>
        <pc:spChg chg="mod">
          <ac:chgData name="" userId="fd6180afef90c0bf" providerId="LiveId" clId="{FACBF0D0-B086-453C-A0D8-7ADF7057C535}" dt="2022-09-13T08:12:35.157" v="7" actId="113"/>
          <ac:spMkLst>
            <pc:docMk/>
            <pc:sldMk cId="610614625" sldId="1281"/>
            <ac:spMk id="7" creationId="{29F8F97C-FA3C-40F2-BD48-B885C2988EE1}"/>
          </ac:spMkLst>
        </pc:spChg>
      </pc:sldChg>
      <pc:sldChg chg="modSp">
        <pc:chgData name="" userId="fd6180afef90c0bf" providerId="LiveId" clId="{FACBF0D0-B086-453C-A0D8-7ADF7057C535}" dt="2022-09-13T08:19:37.393" v="17" actId="1076"/>
        <pc:sldMkLst>
          <pc:docMk/>
          <pc:sldMk cId="476410678" sldId="1321"/>
        </pc:sldMkLst>
        <pc:spChg chg="mod">
          <ac:chgData name="" userId="fd6180afef90c0bf" providerId="LiveId" clId="{FACBF0D0-B086-453C-A0D8-7ADF7057C535}" dt="2022-09-13T08:19:37.393" v="17" actId="1076"/>
          <ac:spMkLst>
            <pc:docMk/>
            <pc:sldMk cId="476410678" sldId="1321"/>
            <ac:spMk id="15" creationId="{D2CE9260-E8D8-430B-9325-1814CC3AA00F}"/>
          </ac:spMkLst>
        </pc:spChg>
      </pc:sldChg>
      <pc:sldChg chg="modSp">
        <pc:chgData name="" userId="fd6180afef90c0bf" providerId="LiveId" clId="{FACBF0D0-B086-453C-A0D8-7ADF7057C535}" dt="2022-09-13T08:19:42.161" v="18" actId="1076"/>
        <pc:sldMkLst>
          <pc:docMk/>
          <pc:sldMk cId="3071610526" sldId="1322"/>
        </pc:sldMkLst>
        <pc:spChg chg="mod">
          <ac:chgData name="" userId="fd6180afef90c0bf" providerId="LiveId" clId="{FACBF0D0-B086-453C-A0D8-7ADF7057C535}" dt="2022-09-13T08:19:42.161" v="18" actId="1076"/>
          <ac:spMkLst>
            <pc:docMk/>
            <pc:sldMk cId="3071610526" sldId="1322"/>
            <ac:spMk id="15" creationId="{D2CE9260-E8D8-430B-9325-1814CC3AA00F}"/>
          </ac:spMkLst>
        </pc:spChg>
      </pc:sldChg>
      <pc:sldChg chg="ord">
        <pc:chgData name="" userId="fd6180afef90c0bf" providerId="LiveId" clId="{FACBF0D0-B086-453C-A0D8-7ADF7057C535}" dt="2022-09-13T08:18:57.074" v="11"/>
        <pc:sldMkLst>
          <pc:docMk/>
          <pc:sldMk cId="2219702891" sldId="1368"/>
        </pc:sldMkLst>
      </pc:sldChg>
      <pc:sldChg chg="ord">
        <pc:chgData name="" userId="fd6180afef90c0bf" providerId="LiveId" clId="{FACBF0D0-B086-453C-A0D8-7ADF7057C535}" dt="2022-09-13T08:18:57.074" v="11"/>
        <pc:sldMkLst>
          <pc:docMk/>
          <pc:sldMk cId="2502833159" sldId="1384"/>
        </pc:sldMkLst>
      </pc:sldChg>
      <pc:sldChg chg="del">
        <pc:chgData name="" userId="fd6180afef90c0bf" providerId="LiveId" clId="{FACBF0D0-B086-453C-A0D8-7ADF7057C535}" dt="2022-09-13T08:19:56.056" v="20" actId="2696"/>
        <pc:sldMkLst>
          <pc:docMk/>
          <pc:sldMk cId="2577133710" sldId="1386"/>
        </pc:sldMkLst>
      </pc:sldChg>
      <pc:sldChg chg="del">
        <pc:chgData name="" userId="fd6180afef90c0bf" providerId="LiveId" clId="{FACBF0D0-B086-453C-A0D8-7ADF7057C535}" dt="2022-09-13T08:20:16.111" v="22" actId="2696"/>
        <pc:sldMkLst>
          <pc:docMk/>
          <pc:sldMk cId="4187027021" sldId="1387"/>
        </pc:sldMkLst>
      </pc:sldChg>
      <pc:sldChg chg="add">
        <pc:chgData name="" userId="fd6180afef90c0bf" providerId="LiveId" clId="{FACBF0D0-B086-453C-A0D8-7ADF7057C535}" dt="2022-09-13T08:19:53.658" v="19"/>
        <pc:sldMkLst>
          <pc:docMk/>
          <pc:sldMk cId="3961286424" sldId="1388"/>
        </pc:sldMkLst>
      </pc:sldChg>
      <pc:sldChg chg="add">
        <pc:chgData name="" userId="fd6180afef90c0bf" providerId="LiveId" clId="{FACBF0D0-B086-453C-A0D8-7ADF7057C535}" dt="2022-09-13T08:20:13.034" v="21"/>
        <pc:sldMkLst>
          <pc:docMk/>
          <pc:sldMk cId="1514150963" sldId="13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C1596-DE89-4003-86EC-B6E3CE1AB204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E3B530B-52E1-4D05-96CA-5347D25E17B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요구사항</a:t>
          </a:r>
        </a:p>
      </dgm:t>
    </dgm:pt>
    <dgm:pt modelId="{AA5D08C3-2D5E-429D-AA32-EB424F67AF7B}" type="par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A6FCA9FB-2BB4-42E7-B6D5-FDB51B4EF19F}" type="sib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7895292-199F-4C1B-8F5A-4347ABD83FB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기능적 요구사항</a:t>
          </a:r>
        </a:p>
      </dgm:t>
    </dgm:pt>
    <dgm:pt modelId="{5C36A056-19A4-4CE3-8E31-7B8A14F8BA31}" type="par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32B63111-BF5E-4D97-9E3F-8F2DD543560A}" type="sib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3EDB88-40ED-4354-95FA-397D099AA655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비기능적 요구사항</a:t>
          </a:r>
        </a:p>
      </dgm:t>
    </dgm:pt>
    <dgm:pt modelId="{E394B5DC-F979-4C4C-B5EF-74090D1DE4D5}" type="par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2546111-E99F-4EC6-92DD-3A9DC7AFB2D5}" type="sib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FF528DA4-682D-4EB8-AA7A-0A29D9FC9392}">
      <dgm:prSet custT="1"/>
      <dgm:spPr/>
      <dgm:t>
        <a:bodyPr/>
        <a:lstStyle/>
        <a:p>
          <a:pPr latinLnBrk="1"/>
          <a:r>
            <a:rPr lang="ko-KR" altLang="en-US" sz="1400" b="1" dirty="0"/>
            <a:t>품질</a:t>
          </a:r>
        </a:p>
      </dgm:t>
    </dgm:pt>
    <dgm:pt modelId="{90B0051A-2018-4111-BD92-AFBE34EAFD3E}" type="parTrans" cxnId="{9765F390-6456-4FF3-BC89-F9CD43950ED4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6F9649-784A-4C74-86D4-7A705A2B8DEE}" type="sibTrans" cxnId="{9765F390-6456-4FF3-BC89-F9CD43950ED4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90069F99-7FAA-4E9F-B1B9-21D5FFBA5FAE}">
      <dgm:prSet custT="1"/>
      <dgm:spPr/>
      <dgm:t>
        <a:bodyPr/>
        <a:lstStyle/>
        <a:p>
          <a:pPr latinLnBrk="1"/>
          <a:r>
            <a:rPr lang="ko-KR" altLang="en-US" sz="1400" b="1" dirty="0"/>
            <a:t>제약사항</a:t>
          </a:r>
        </a:p>
      </dgm:t>
    </dgm:pt>
    <dgm:pt modelId="{1483915D-5018-420B-B88E-7B9A800F3E52}" type="parTrans" cxnId="{4944C0A4-47DD-4B04-8971-2C770A9629F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D6B14175-D71C-4BAE-ABD6-A9F568858A54}" type="sibTrans" cxnId="{4944C0A4-47DD-4B04-8971-2C770A9629F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E2FA637C-D896-4E5C-B9C4-BF29292E9BCB}" type="pres">
      <dgm:prSet presAssocID="{087C1596-DE89-4003-86EC-B6E3CE1AB2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1388B-BB50-458B-83B2-0D10BD19F2A9}" type="pres">
      <dgm:prSet presAssocID="{EE3B530B-52E1-4D05-96CA-5347D25E17BC}" presName="hierRoot1" presStyleCnt="0">
        <dgm:presLayoutVars>
          <dgm:hierBranch val="init"/>
        </dgm:presLayoutVars>
      </dgm:prSet>
      <dgm:spPr/>
    </dgm:pt>
    <dgm:pt modelId="{EE23CB62-4048-4684-BE2A-9AA31B8F6CBC}" type="pres">
      <dgm:prSet presAssocID="{EE3B530B-52E1-4D05-96CA-5347D25E17BC}" presName="rootComposite1" presStyleCnt="0"/>
      <dgm:spPr/>
    </dgm:pt>
    <dgm:pt modelId="{1F74D622-9BC0-4986-87D4-DC0409F62A4E}" type="pres">
      <dgm:prSet presAssocID="{EE3B530B-52E1-4D05-96CA-5347D25E17B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026467F-D966-4321-9CCC-52F8B4861B66}" type="pres">
      <dgm:prSet presAssocID="{EE3B530B-52E1-4D05-96CA-5347D25E17BC}" presName="rootConnector1" presStyleLbl="node1" presStyleIdx="0" presStyleCnt="0"/>
      <dgm:spPr/>
    </dgm:pt>
    <dgm:pt modelId="{4AA723C4-8F6C-4968-9E2D-411D407A4138}" type="pres">
      <dgm:prSet presAssocID="{EE3B530B-52E1-4D05-96CA-5347D25E17BC}" presName="hierChild2" presStyleCnt="0"/>
      <dgm:spPr/>
    </dgm:pt>
    <dgm:pt modelId="{011BF542-4559-42C3-9040-40E0274BF63B}" type="pres">
      <dgm:prSet presAssocID="{5C36A056-19A4-4CE3-8E31-7B8A14F8BA31}" presName="Name37" presStyleLbl="parChTrans1D2" presStyleIdx="0" presStyleCnt="2"/>
      <dgm:spPr/>
    </dgm:pt>
    <dgm:pt modelId="{A763C7F6-5488-4B11-9282-891172545631}" type="pres">
      <dgm:prSet presAssocID="{57895292-199F-4C1B-8F5A-4347ABD83FB1}" presName="hierRoot2" presStyleCnt="0">
        <dgm:presLayoutVars>
          <dgm:hierBranch val="init"/>
        </dgm:presLayoutVars>
      </dgm:prSet>
      <dgm:spPr/>
    </dgm:pt>
    <dgm:pt modelId="{8932DF1C-A59C-4BF3-9272-B04D37096069}" type="pres">
      <dgm:prSet presAssocID="{57895292-199F-4C1B-8F5A-4347ABD83FB1}" presName="rootComposite" presStyleCnt="0"/>
      <dgm:spPr/>
    </dgm:pt>
    <dgm:pt modelId="{C2E9881A-B472-4CF3-AF61-C85523456BDB}" type="pres">
      <dgm:prSet presAssocID="{57895292-199F-4C1B-8F5A-4347ABD83FB1}" presName="rootText" presStyleLbl="node2" presStyleIdx="0" presStyleCnt="2" custScaleY="68902">
        <dgm:presLayoutVars>
          <dgm:chPref val="3"/>
        </dgm:presLayoutVars>
      </dgm:prSet>
      <dgm:spPr/>
    </dgm:pt>
    <dgm:pt modelId="{A9F8B21C-7FF6-4D45-A1BF-615D827040B1}" type="pres">
      <dgm:prSet presAssocID="{57895292-199F-4C1B-8F5A-4347ABD83FB1}" presName="rootConnector" presStyleLbl="node2" presStyleIdx="0" presStyleCnt="2"/>
      <dgm:spPr/>
    </dgm:pt>
    <dgm:pt modelId="{A60D9889-39FB-4B40-84DF-8ED18486F9CD}" type="pres">
      <dgm:prSet presAssocID="{57895292-199F-4C1B-8F5A-4347ABD83FB1}" presName="hierChild4" presStyleCnt="0"/>
      <dgm:spPr/>
    </dgm:pt>
    <dgm:pt modelId="{4FD3C156-3D8E-4F3A-817E-C4AFD15766D0}" type="pres">
      <dgm:prSet presAssocID="{57895292-199F-4C1B-8F5A-4347ABD83FB1}" presName="hierChild5" presStyleCnt="0"/>
      <dgm:spPr/>
    </dgm:pt>
    <dgm:pt modelId="{6375BCAB-79A5-42BC-936A-E23DBCB8E147}" type="pres">
      <dgm:prSet presAssocID="{E394B5DC-F979-4C4C-B5EF-74090D1DE4D5}" presName="Name37" presStyleLbl="parChTrans1D2" presStyleIdx="1" presStyleCnt="2"/>
      <dgm:spPr/>
    </dgm:pt>
    <dgm:pt modelId="{010828E7-0B77-4F87-83E3-F556F0120FEC}" type="pres">
      <dgm:prSet presAssocID="{B93EDB88-40ED-4354-95FA-397D099AA655}" presName="hierRoot2" presStyleCnt="0">
        <dgm:presLayoutVars>
          <dgm:hierBranch/>
        </dgm:presLayoutVars>
      </dgm:prSet>
      <dgm:spPr/>
    </dgm:pt>
    <dgm:pt modelId="{E0D65DA1-384A-4DA6-922F-81EF8CCB4D7E}" type="pres">
      <dgm:prSet presAssocID="{B93EDB88-40ED-4354-95FA-397D099AA655}" presName="rootComposite" presStyleCnt="0"/>
      <dgm:spPr/>
    </dgm:pt>
    <dgm:pt modelId="{3678BCDF-2286-421D-BF3B-898973474D20}" type="pres">
      <dgm:prSet presAssocID="{B93EDB88-40ED-4354-95FA-397D099AA655}" presName="rootText" presStyleLbl="node2" presStyleIdx="1" presStyleCnt="2" custScaleY="68902">
        <dgm:presLayoutVars>
          <dgm:chPref val="3"/>
        </dgm:presLayoutVars>
      </dgm:prSet>
      <dgm:spPr/>
    </dgm:pt>
    <dgm:pt modelId="{3B4CE017-022A-40CE-896E-1E4FCDEAED6E}" type="pres">
      <dgm:prSet presAssocID="{B93EDB88-40ED-4354-95FA-397D099AA655}" presName="rootConnector" presStyleLbl="node2" presStyleIdx="1" presStyleCnt="2"/>
      <dgm:spPr/>
    </dgm:pt>
    <dgm:pt modelId="{37BD25E5-BFF0-4534-8934-56B33B60B63C}" type="pres">
      <dgm:prSet presAssocID="{B93EDB88-40ED-4354-95FA-397D099AA655}" presName="hierChild4" presStyleCnt="0"/>
      <dgm:spPr/>
    </dgm:pt>
    <dgm:pt modelId="{F22043CE-FE25-40E7-82CE-CF4E60F6D827}" type="pres">
      <dgm:prSet presAssocID="{90B0051A-2018-4111-BD92-AFBE34EAFD3E}" presName="Name35" presStyleLbl="parChTrans1D3" presStyleIdx="0" presStyleCnt="2"/>
      <dgm:spPr/>
    </dgm:pt>
    <dgm:pt modelId="{EB86894E-7D87-4416-9C9B-8FE4C1CE0BD6}" type="pres">
      <dgm:prSet presAssocID="{FF528DA4-682D-4EB8-AA7A-0A29D9FC9392}" presName="hierRoot2" presStyleCnt="0">
        <dgm:presLayoutVars>
          <dgm:hierBranch val="init"/>
        </dgm:presLayoutVars>
      </dgm:prSet>
      <dgm:spPr/>
    </dgm:pt>
    <dgm:pt modelId="{D3AFB505-306B-4B2B-B73B-9CDFD847E3A7}" type="pres">
      <dgm:prSet presAssocID="{FF528DA4-682D-4EB8-AA7A-0A29D9FC9392}" presName="rootComposite" presStyleCnt="0"/>
      <dgm:spPr/>
    </dgm:pt>
    <dgm:pt modelId="{824A7DBF-CF55-4560-93D9-5981C207E9F9}" type="pres">
      <dgm:prSet presAssocID="{FF528DA4-682D-4EB8-AA7A-0A29D9FC9392}" presName="rootText" presStyleLbl="node3" presStyleIdx="0" presStyleCnt="2" custScaleY="68902">
        <dgm:presLayoutVars>
          <dgm:chPref val="3"/>
        </dgm:presLayoutVars>
      </dgm:prSet>
      <dgm:spPr/>
    </dgm:pt>
    <dgm:pt modelId="{8C056518-035C-4BD4-97E4-28F672C316D4}" type="pres">
      <dgm:prSet presAssocID="{FF528DA4-682D-4EB8-AA7A-0A29D9FC9392}" presName="rootConnector" presStyleLbl="node3" presStyleIdx="0" presStyleCnt="2"/>
      <dgm:spPr/>
    </dgm:pt>
    <dgm:pt modelId="{C926D800-E747-4A7A-80EE-B6412FA7FB3D}" type="pres">
      <dgm:prSet presAssocID="{FF528DA4-682D-4EB8-AA7A-0A29D9FC9392}" presName="hierChild4" presStyleCnt="0"/>
      <dgm:spPr/>
    </dgm:pt>
    <dgm:pt modelId="{DD3F3B22-9C4A-4E08-8EB8-C2CB065D610B}" type="pres">
      <dgm:prSet presAssocID="{FF528DA4-682D-4EB8-AA7A-0A29D9FC9392}" presName="hierChild5" presStyleCnt="0"/>
      <dgm:spPr/>
    </dgm:pt>
    <dgm:pt modelId="{4B7F093C-C76B-4CD2-A0CA-699087B428D0}" type="pres">
      <dgm:prSet presAssocID="{1483915D-5018-420B-B88E-7B9A800F3E52}" presName="Name35" presStyleLbl="parChTrans1D3" presStyleIdx="1" presStyleCnt="2"/>
      <dgm:spPr/>
    </dgm:pt>
    <dgm:pt modelId="{0278C0A5-7F6E-4150-96EB-0526AD4CB34F}" type="pres">
      <dgm:prSet presAssocID="{90069F99-7FAA-4E9F-B1B9-21D5FFBA5FAE}" presName="hierRoot2" presStyleCnt="0">
        <dgm:presLayoutVars>
          <dgm:hierBranch val="init"/>
        </dgm:presLayoutVars>
      </dgm:prSet>
      <dgm:spPr/>
    </dgm:pt>
    <dgm:pt modelId="{2B3F2F49-D5E0-4549-A221-7C4193528700}" type="pres">
      <dgm:prSet presAssocID="{90069F99-7FAA-4E9F-B1B9-21D5FFBA5FAE}" presName="rootComposite" presStyleCnt="0"/>
      <dgm:spPr/>
    </dgm:pt>
    <dgm:pt modelId="{73E84012-6B1E-479C-BD0E-EFDA1D6ADB98}" type="pres">
      <dgm:prSet presAssocID="{90069F99-7FAA-4E9F-B1B9-21D5FFBA5FAE}" presName="rootText" presStyleLbl="node3" presStyleIdx="1" presStyleCnt="2" custScaleY="68902">
        <dgm:presLayoutVars>
          <dgm:chPref val="3"/>
        </dgm:presLayoutVars>
      </dgm:prSet>
      <dgm:spPr/>
    </dgm:pt>
    <dgm:pt modelId="{5EE9F4F5-8120-4DF5-AA9A-3E89600C47D2}" type="pres">
      <dgm:prSet presAssocID="{90069F99-7FAA-4E9F-B1B9-21D5FFBA5FAE}" presName="rootConnector" presStyleLbl="node3" presStyleIdx="1" presStyleCnt="2"/>
      <dgm:spPr/>
    </dgm:pt>
    <dgm:pt modelId="{F3F3FC3C-3833-4336-BEB9-6A1855B22328}" type="pres">
      <dgm:prSet presAssocID="{90069F99-7FAA-4E9F-B1B9-21D5FFBA5FAE}" presName="hierChild4" presStyleCnt="0"/>
      <dgm:spPr/>
    </dgm:pt>
    <dgm:pt modelId="{1208449B-0152-4C80-AF9E-9EA78F549D68}" type="pres">
      <dgm:prSet presAssocID="{90069F99-7FAA-4E9F-B1B9-21D5FFBA5FAE}" presName="hierChild5" presStyleCnt="0"/>
      <dgm:spPr/>
    </dgm:pt>
    <dgm:pt modelId="{FC199490-6CFF-4F17-A351-2341279417FB}" type="pres">
      <dgm:prSet presAssocID="{B93EDB88-40ED-4354-95FA-397D099AA655}" presName="hierChild5" presStyleCnt="0"/>
      <dgm:spPr/>
    </dgm:pt>
    <dgm:pt modelId="{7C6E6B54-FABD-49A5-809F-3EEF62B8AEC1}" type="pres">
      <dgm:prSet presAssocID="{EE3B530B-52E1-4D05-96CA-5347D25E17BC}" presName="hierChild3" presStyleCnt="0"/>
      <dgm:spPr/>
    </dgm:pt>
  </dgm:ptLst>
  <dgm:cxnLst>
    <dgm:cxn modelId="{0ADC2E13-1507-4828-9C76-9C4A182B4D47}" type="presOf" srcId="{90069F99-7FAA-4E9F-B1B9-21D5FFBA5FAE}" destId="{73E84012-6B1E-479C-BD0E-EFDA1D6ADB98}" srcOrd="0" destOrd="0" presId="urn:microsoft.com/office/officeart/2005/8/layout/orgChart1"/>
    <dgm:cxn modelId="{00DEF415-2E69-4298-BC31-522253759E79}" type="presOf" srcId="{FF528DA4-682D-4EB8-AA7A-0A29D9FC9392}" destId="{824A7DBF-CF55-4560-93D9-5981C207E9F9}" srcOrd="0" destOrd="0" presId="urn:microsoft.com/office/officeart/2005/8/layout/orgChart1"/>
    <dgm:cxn modelId="{5755DC21-601D-4E41-9803-7049EE2A7EC6}" type="presOf" srcId="{90B0051A-2018-4111-BD92-AFBE34EAFD3E}" destId="{F22043CE-FE25-40E7-82CE-CF4E60F6D827}" srcOrd="0" destOrd="0" presId="urn:microsoft.com/office/officeart/2005/8/layout/orgChart1"/>
    <dgm:cxn modelId="{2DD5E926-86E2-469E-9053-4B66D0863A02}" type="presOf" srcId="{087C1596-DE89-4003-86EC-B6E3CE1AB204}" destId="{E2FA637C-D896-4E5C-B9C4-BF29292E9BCB}" srcOrd="0" destOrd="0" presId="urn:microsoft.com/office/officeart/2005/8/layout/orgChart1"/>
    <dgm:cxn modelId="{A7BC2331-6406-4863-8299-055AEF4FAFF7}" srcId="{EE3B530B-52E1-4D05-96CA-5347D25E17BC}" destId="{57895292-199F-4C1B-8F5A-4347ABD83FB1}" srcOrd="0" destOrd="0" parTransId="{5C36A056-19A4-4CE3-8E31-7B8A14F8BA31}" sibTransId="{32B63111-BF5E-4D97-9E3F-8F2DD543560A}"/>
    <dgm:cxn modelId="{AFDEA46C-5FC2-4C7D-BDC9-11551CFE3A7B}" type="presOf" srcId="{57895292-199F-4C1B-8F5A-4347ABD83FB1}" destId="{A9F8B21C-7FF6-4D45-A1BF-615D827040B1}" srcOrd="1" destOrd="0" presId="urn:microsoft.com/office/officeart/2005/8/layout/orgChart1"/>
    <dgm:cxn modelId="{1D217287-A741-47E9-BDBB-0A26AABFFC6F}" srcId="{087C1596-DE89-4003-86EC-B6E3CE1AB204}" destId="{EE3B530B-52E1-4D05-96CA-5347D25E17BC}" srcOrd="0" destOrd="0" parTransId="{AA5D08C3-2D5E-429D-AA32-EB424F67AF7B}" sibTransId="{A6FCA9FB-2BB4-42E7-B6D5-FDB51B4EF19F}"/>
    <dgm:cxn modelId="{5518398C-1897-4878-A6AB-3F2A83563B7D}" srcId="{EE3B530B-52E1-4D05-96CA-5347D25E17BC}" destId="{B93EDB88-40ED-4354-95FA-397D099AA655}" srcOrd="1" destOrd="0" parTransId="{E394B5DC-F979-4C4C-B5EF-74090D1DE4D5}" sibTransId="{52546111-E99F-4EC6-92DD-3A9DC7AFB2D5}"/>
    <dgm:cxn modelId="{9765F390-6456-4FF3-BC89-F9CD43950ED4}" srcId="{B93EDB88-40ED-4354-95FA-397D099AA655}" destId="{FF528DA4-682D-4EB8-AA7A-0A29D9FC9392}" srcOrd="0" destOrd="0" parTransId="{90B0051A-2018-4111-BD92-AFBE34EAFD3E}" sibTransId="{B96F9649-784A-4C74-86D4-7A705A2B8DEE}"/>
    <dgm:cxn modelId="{3789F89B-3E4D-4CCD-B427-B9162D8964CE}" type="presOf" srcId="{E394B5DC-F979-4C4C-B5EF-74090D1DE4D5}" destId="{6375BCAB-79A5-42BC-936A-E23DBCB8E147}" srcOrd="0" destOrd="0" presId="urn:microsoft.com/office/officeart/2005/8/layout/orgChart1"/>
    <dgm:cxn modelId="{4944C0A4-47DD-4B04-8971-2C770A9629FF}" srcId="{B93EDB88-40ED-4354-95FA-397D099AA655}" destId="{90069F99-7FAA-4E9F-B1B9-21D5FFBA5FAE}" srcOrd="1" destOrd="0" parTransId="{1483915D-5018-420B-B88E-7B9A800F3E52}" sibTransId="{D6B14175-D71C-4BAE-ABD6-A9F568858A54}"/>
    <dgm:cxn modelId="{AF10E6AA-563A-4387-9B34-D003B8F4E08C}" type="presOf" srcId="{B93EDB88-40ED-4354-95FA-397D099AA655}" destId="{3678BCDF-2286-421D-BF3B-898973474D20}" srcOrd="0" destOrd="0" presId="urn:microsoft.com/office/officeart/2005/8/layout/orgChart1"/>
    <dgm:cxn modelId="{BFF0B1BB-40DC-4D4E-BEB3-9E0FC05E1CA1}" type="presOf" srcId="{FF528DA4-682D-4EB8-AA7A-0A29D9FC9392}" destId="{8C056518-035C-4BD4-97E4-28F672C316D4}" srcOrd="1" destOrd="0" presId="urn:microsoft.com/office/officeart/2005/8/layout/orgChart1"/>
    <dgm:cxn modelId="{7CAE16BD-7FBD-46DD-B956-97D758CA5239}" type="presOf" srcId="{5C36A056-19A4-4CE3-8E31-7B8A14F8BA31}" destId="{011BF542-4559-42C3-9040-40E0274BF63B}" srcOrd="0" destOrd="0" presId="urn:microsoft.com/office/officeart/2005/8/layout/orgChart1"/>
    <dgm:cxn modelId="{E412FFBE-B76F-4E1A-98E2-B7EDC113E17B}" type="presOf" srcId="{EE3B530B-52E1-4D05-96CA-5347D25E17BC}" destId="{1F74D622-9BC0-4986-87D4-DC0409F62A4E}" srcOrd="0" destOrd="0" presId="urn:microsoft.com/office/officeart/2005/8/layout/orgChart1"/>
    <dgm:cxn modelId="{6BC5A6D3-5068-44E3-AD29-504E5CFD6F88}" type="presOf" srcId="{B93EDB88-40ED-4354-95FA-397D099AA655}" destId="{3B4CE017-022A-40CE-896E-1E4FCDEAED6E}" srcOrd="1" destOrd="0" presId="urn:microsoft.com/office/officeart/2005/8/layout/orgChart1"/>
    <dgm:cxn modelId="{F6667DE8-5420-48AB-A87F-0BE79326B1AA}" type="presOf" srcId="{EE3B530B-52E1-4D05-96CA-5347D25E17BC}" destId="{D026467F-D966-4321-9CCC-52F8B4861B66}" srcOrd="1" destOrd="0" presId="urn:microsoft.com/office/officeart/2005/8/layout/orgChart1"/>
    <dgm:cxn modelId="{D75807EE-1659-42DB-9029-6EB7CF3C0C7C}" type="presOf" srcId="{90069F99-7FAA-4E9F-B1B9-21D5FFBA5FAE}" destId="{5EE9F4F5-8120-4DF5-AA9A-3E89600C47D2}" srcOrd="1" destOrd="0" presId="urn:microsoft.com/office/officeart/2005/8/layout/orgChart1"/>
    <dgm:cxn modelId="{48E5F1FE-EE9B-40A7-868C-6F9956C4F964}" type="presOf" srcId="{57895292-199F-4C1B-8F5A-4347ABD83FB1}" destId="{C2E9881A-B472-4CF3-AF61-C85523456BDB}" srcOrd="0" destOrd="0" presId="urn:microsoft.com/office/officeart/2005/8/layout/orgChart1"/>
    <dgm:cxn modelId="{B811F2FF-0A44-43F0-AAF1-6476FDF42C52}" type="presOf" srcId="{1483915D-5018-420B-B88E-7B9A800F3E52}" destId="{4B7F093C-C76B-4CD2-A0CA-699087B428D0}" srcOrd="0" destOrd="0" presId="urn:microsoft.com/office/officeart/2005/8/layout/orgChart1"/>
    <dgm:cxn modelId="{5C80B686-A62D-4521-9AF6-69448130CB40}" type="presParOf" srcId="{E2FA637C-D896-4E5C-B9C4-BF29292E9BCB}" destId="{2001388B-BB50-458B-83B2-0D10BD19F2A9}" srcOrd="0" destOrd="0" presId="urn:microsoft.com/office/officeart/2005/8/layout/orgChart1"/>
    <dgm:cxn modelId="{69C91376-763C-42CE-BCF4-04A5447F8144}" type="presParOf" srcId="{2001388B-BB50-458B-83B2-0D10BD19F2A9}" destId="{EE23CB62-4048-4684-BE2A-9AA31B8F6CBC}" srcOrd="0" destOrd="0" presId="urn:microsoft.com/office/officeart/2005/8/layout/orgChart1"/>
    <dgm:cxn modelId="{4A7F8C3D-B310-4F7C-9B67-DBF57BC23EF3}" type="presParOf" srcId="{EE23CB62-4048-4684-BE2A-9AA31B8F6CBC}" destId="{1F74D622-9BC0-4986-87D4-DC0409F62A4E}" srcOrd="0" destOrd="0" presId="urn:microsoft.com/office/officeart/2005/8/layout/orgChart1"/>
    <dgm:cxn modelId="{2ACF0D80-2E10-4D9C-AD1C-5C0A552FB2DB}" type="presParOf" srcId="{EE23CB62-4048-4684-BE2A-9AA31B8F6CBC}" destId="{D026467F-D966-4321-9CCC-52F8B4861B66}" srcOrd="1" destOrd="0" presId="urn:microsoft.com/office/officeart/2005/8/layout/orgChart1"/>
    <dgm:cxn modelId="{92603383-5DAB-4FDB-A472-9D6D91E6E4C8}" type="presParOf" srcId="{2001388B-BB50-458B-83B2-0D10BD19F2A9}" destId="{4AA723C4-8F6C-4968-9E2D-411D407A4138}" srcOrd="1" destOrd="0" presId="urn:microsoft.com/office/officeart/2005/8/layout/orgChart1"/>
    <dgm:cxn modelId="{6550C314-C8DD-432F-A015-EE385B671F45}" type="presParOf" srcId="{4AA723C4-8F6C-4968-9E2D-411D407A4138}" destId="{011BF542-4559-42C3-9040-40E0274BF63B}" srcOrd="0" destOrd="0" presId="urn:microsoft.com/office/officeart/2005/8/layout/orgChart1"/>
    <dgm:cxn modelId="{A9E5CB8A-AD14-4FC1-A58B-085DDE927830}" type="presParOf" srcId="{4AA723C4-8F6C-4968-9E2D-411D407A4138}" destId="{A763C7F6-5488-4B11-9282-891172545631}" srcOrd="1" destOrd="0" presId="urn:microsoft.com/office/officeart/2005/8/layout/orgChart1"/>
    <dgm:cxn modelId="{A2683960-1B2A-412E-9734-8DAC3A98A5DA}" type="presParOf" srcId="{A763C7F6-5488-4B11-9282-891172545631}" destId="{8932DF1C-A59C-4BF3-9272-B04D37096069}" srcOrd="0" destOrd="0" presId="urn:microsoft.com/office/officeart/2005/8/layout/orgChart1"/>
    <dgm:cxn modelId="{9D943D50-30DB-43F3-9FC1-8FB4C9B4D405}" type="presParOf" srcId="{8932DF1C-A59C-4BF3-9272-B04D37096069}" destId="{C2E9881A-B472-4CF3-AF61-C85523456BDB}" srcOrd="0" destOrd="0" presId="urn:microsoft.com/office/officeart/2005/8/layout/orgChart1"/>
    <dgm:cxn modelId="{92938A11-2A08-4A42-9429-5304197ECC2B}" type="presParOf" srcId="{8932DF1C-A59C-4BF3-9272-B04D37096069}" destId="{A9F8B21C-7FF6-4D45-A1BF-615D827040B1}" srcOrd="1" destOrd="0" presId="urn:microsoft.com/office/officeart/2005/8/layout/orgChart1"/>
    <dgm:cxn modelId="{E9ADA60E-0F1E-45FD-BF02-B72A19B06AF0}" type="presParOf" srcId="{A763C7F6-5488-4B11-9282-891172545631}" destId="{A60D9889-39FB-4B40-84DF-8ED18486F9CD}" srcOrd="1" destOrd="0" presId="urn:microsoft.com/office/officeart/2005/8/layout/orgChart1"/>
    <dgm:cxn modelId="{5B6AE4EB-0262-4C05-97DF-2000AB239084}" type="presParOf" srcId="{A763C7F6-5488-4B11-9282-891172545631}" destId="{4FD3C156-3D8E-4F3A-817E-C4AFD15766D0}" srcOrd="2" destOrd="0" presId="urn:microsoft.com/office/officeart/2005/8/layout/orgChart1"/>
    <dgm:cxn modelId="{DA7C04F7-A18A-4AC6-9DFB-E01DD081FBC1}" type="presParOf" srcId="{4AA723C4-8F6C-4968-9E2D-411D407A4138}" destId="{6375BCAB-79A5-42BC-936A-E23DBCB8E147}" srcOrd="2" destOrd="0" presId="urn:microsoft.com/office/officeart/2005/8/layout/orgChart1"/>
    <dgm:cxn modelId="{43B03EAB-05A8-4FE1-B4B0-D4632F82DEDD}" type="presParOf" srcId="{4AA723C4-8F6C-4968-9E2D-411D407A4138}" destId="{010828E7-0B77-4F87-83E3-F556F0120FEC}" srcOrd="3" destOrd="0" presId="urn:microsoft.com/office/officeart/2005/8/layout/orgChart1"/>
    <dgm:cxn modelId="{C1E0F7B5-7793-4457-A3A3-B27988C24F11}" type="presParOf" srcId="{010828E7-0B77-4F87-83E3-F556F0120FEC}" destId="{E0D65DA1-384A-4DA6-922F-81EF8CCB4D7E}" srcOrd="0" destOrd="0" presId="urn:microsoft.com/office/officeart/2005/8/layout/orgChart1"/>
    <dgm:cxn modelId="{404A839E-1223-43B4-8BF0-9CCEA6CC8E3B}" type="presParOf" srcId="{E0D65DA1-384A-4DA6-922F-81EF8CCB4D7E}" destId="{3678BCDF-2286-421D-BF3B-898973474D20}" srcOrd="0" destOrd="0" presId="urn:microsoft.com/office/officeart/2005/8/layout/orgChart1"/>
    <dgm:cxn modelId="{E438A1BB-B6EA-4BFB-8611-B6C709BCDA58}" type="presParOf" srcId="{E0D65DA1-384A-4DA6-922F-81EF8CCB4D7E}" destId="{3B4CE017-022A-40CE-896E-1E4FCDEAED6E}" srcOrd="1" destOrd="0" presId="urn:microsoft.com/office/officeart/2005/8/layout/orgChart1"/>
    <dgm:cxn modelId="{C6E5A6CF-A169-447A-ABA8-96733F24BD54}" type="presParOf" srcId="{010828E7-0B77-4F87-83E3-F556F0120FEC}" destId="{37BD25E5-BFF0-4534-8934-56B33B60B63C}" srcOrd="1" destOrd="0" presId="urn:microsoft.com/office/officeart/2005/8/layout/orgChart1"/>
    <dgm:cxn modelId="{A243CF7E-9154-4204-A12D-A63CA78602B8}" type="presParOf" srcId="{37BD25E5-BFF0-4534-8934-56B33B60B63C}" destId="{F22043CE-FE25-40E7-82CE-CF4E60F6D827}" srcOrd="0" destOrd="0" presId="urn:microsoft.com/office/officeart/2005/8/layout/orgChart1"/>
    <dgm:cxn modelId="{6F72C195-B28B-4E0B-87F0-6B2531496BAE}" type="presParOf" srcId="{37BD25E5-BFF0-4534-8934-56B33B60B63C}" destId="{EB86894E-7D87-4416-9C9B-8FE4C1CE0BD6}" srcOrd="1" destOrd="0" presId="urn:microsoft.com/office/officeart/2005/8/layout/orgChart1"/>
    <dgm:cxn modelId="{AFAF43C1-FAED-4DEA-8442-93C1F0DC422E}" type="presParOf" srcId="{EB86894E-7D87-4416-9C9B-8FE4C1CE0BD6}" destId="{D3AFB505-306B-4B2B-B73B-9CDFD847E3A7}" srcOrd="0" destOrd="0" presId="urn:microsoft.com/office/officeart/2005/8/layout/orgChart1"/>
    <dgm:cxn modelId="{83E3ECA8-7853-4484-AACE-CE600BC1B5AF}" type="presParOf" srcId="{D3AFB505-306B-4B2B-B73B-9CDFD847E3A7}" destId="{824A7DBF-CF55-4560-93D9-5981C207E9F9}" srcOrd="0" destOrd="0" presId="urn:microsoft.com/office/officeart/2005/8/layout/orgChart1"/>
    <dgm:cxn modelId="{EDB55774-D667-4759-B829-998E7BA775BC}" type="presParOf" srcId="{D3AFB505-306B-4B2B-B73B-9CDFD847E3A7}" destId="{8C056518-035C-4BD4-97E4-28F672C316D4}" srcOrd="1" destOrd="0" presId="urn:microsoft.com/office/officeart/2005/8/layout/orgChart1"/>
    <dgm:cxn modelId="{0758235B-F747-4AA4-A1A4-D55F951E8485}" type="presParOf" srcId="{EB86894E-7D87-4416-9C9B-8FE4C1CE0BD6}" destId="{C926D800-E747-4A7A-80EE-B6412FA7FB3D}" srcOrd="1" destOrd="0" presId="urn:microsoft.com/office/officeart/2005/8/layout/orgChart1"/>
    <dgm:cxn modelId="{44E1E9B1-F7BE-4FCA-BB2D-26F7F7B30353}" type="presParOf" srcId="{EB86894E-7D87-4416-9C9B-8FE4C1CE0BD6}" destId="{DD3F3B22-9C4A-4E08-8EB8-C2CB065D610B}" srcOrd="2" destOrd="0" presId="urn:microsoft.com/office/officeart/2005/8/layout/orgChart1"/>
    <dgm:cxn modelId="{06E99F5C-6A98-4B8B-B8C0-D1818D9330F1}" type="presParOf" srcId="{37BD25E5-BFF0-4534-8934-56B33B60B63C}" destId="{4B7F093C-C76B-4CD2-A0CA-699087B428D0}" srcOrd="2" destOrd="0" presId="urn:microsoft.com/office/officeart/2005/8/layout/orgChart1"/>
    <dgm:cxn modelId="{7DED0565-F1CF-4325-B1F1-C55F0BD10290}" type="presParOf" srcId="{37BD25E5-BFF0-4534-8934-56B33B60B63C}" destId="{0278C0A5-7F6E-4150-96EB-0526AD4CB34F}" srcOrd="3" destOrd="0" presId="urn:microsoft.com/office/officeart/2005/8/layout/orgChart1"/>
    <dgm:cxn modelId="{3ED66B2B-C710-4CFB-973C-979AA016E12A}" type="presParOf" srcId="{0278C0A5-7F6E-4150-96EB-0526AD4CB34F}" destId="{2B3F2F49-D5E0-4549-A221-7C4193528700}" srcOrd="0" destOrd="0" presId="urn:microsoft.com/office/officeart/2005/8/layout/orgChart1"/>
    <dgm:cxn modelId="{3083AB15-70B8-4BFC-A8AD-7EAE648D888D}" type="presParOf" srcId="{2B3F2F49-D5E0-4549-A221-7C4193528700}" destId="{73E84012-6B1E-479C-BD0E-EFDA1D6ADB98}" srcOrd="0" destOrd="0" presId="urn:microsoft.com/office/officeart/2005/8/layout/orgChart1"/>
    <dgm:cxn modelId="{39CD6E39-FC58-4552-8EC5-AFF4F1E337FE}" type="presParOf" srcId="{2B3F2F49-D5E0-4549-A221-7C4193528700}" destId="{5EE9F4F5-8120-4DF5-AA9A-3E89600C47D2}" srcOrd="1" destOrd="0" presId="urn:microsoft.com/office/officeart/2005/8/layout/orgChart1"/>
    <dgm:cxn modelId="{7618E157-BA59-47B2-B380-99C17B6BB69B}" type="presParOf" srcId="{0278C0A5-7F6E-4150-96EB-0526AD4CB34F}" destId="{F3F3FC3C-3833-4336-BEB9-6A1855B22328}" srcOrd="1" destOrd="0" presId="urn:microsoft.com/office/officeart/2005/8/layout/orgChart1"/>
    <dgm:cxn modelId="{58ABA2B9-5C9B-45E4-8C61-72BF95D40311}" type="presParOf" srcId="{0278C0A5-7F6E-4150-96EB-0526AD4CB34F}" destId="{1208449B-0152-4C80-AF9E-9EA78F549D68}" srcOrd="2" destOrd="0" presId="urn:microsoft.com/office/officeart/2005/8/layout/orgChart1"/>
    <dgm:cxn modelId="{8A0F6C59-7ADD-472D-8AC4-B3FC33F5F5BC}" type="presParOf" srcId="{010828E7-0B77-4F87-83E3-F556F0120FEC}" destId="{FC199490-6CFF-4F17-A351-2341279417FB}" srcOrd="2" destOrd="0" presId="urn:microsoft.com/office/officeart/2005/8/layout/orgChart1"/>
    <dgm:cxn modelId="{0FEC19AA-4362-4580-A31D-679C7BAEB79C}" type="presParOf" srcId="{2001388B-BB50-458B-83B2-0D10BD19F2A9}" destId="{7C6E6B54-FABD-49A5-809F-3EEF62B8A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C1596-DE89-4003-86EC-B6E3CE1AB204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E3B530B-52E1-4D05-96CA-5347D25E17B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요구사항</a:t>
          </a:r>
        </a:p>
      </dgm:t>
    </dgm:pt>
    <dgm:pt modelId="{AA5D08C3-2D5E-429D-AA32-EB424F67AF7B}" type="par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A6FCA9FB-2BB4-42E7-B6D5-FDB51B4EF19F}" type="sib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7895292-199F-4C1B-8F5A-4347ABD83FB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사용자 요구사항</a:t>
          </a:r>
        </a:p>
      </dgm:t>
    </dgm:pt>
    <dgm:pt modelId="{5C36A056-19A4-4CE3-8E31-7B8A14F8BA31}" type="par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32B63111-BF5E-4D97-9E3F-8F2DD543560A}" type="sib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3EDB88-40ED-4354-95FA-397D099AA655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시스템 요구사항</a:t>
          </a:r>
        </a:p>
      </dgm:t>
    </dgm:pt>
    <dgm:pt modelId="{E394B5DC-F979-4C4C-B5EF-74090D1DE4D5}" type="par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2546111-E99F-4EC6-92DD-3A9DC7AFB2D5}" type="sib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E2FA637C-D896-4E5C-B9C4-BF29292E9BCB}" type="pres">
      <dgm:prSet presAssocID="{087C1596-DE89-4003-86EC-B6E3CE1AB2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1388B-BB50-458B-83B2-0D10BD19F2A9}" type="pres">
      <dgm:prSet presAssocID="{EE3B530B-52E1-4D05-96CA-5347D25E17BC}" presName="hierRoot1" presStyleCnt="0">
        <dgm:presLayoutVars>
          <dgm:hierBranch val="init"/>
        </dgm:presLayoutVars>
      </dgm:prSet>
      <dgm:spPr/>
    </dgm:pt>
    <dgm:pt modelId="{EE23CB62-4048-4684-BE2A-9AA31B8F6CBC}" type="pres">
      <dgm:prSet presAssocID="{EE3B530B-52E1-4D05-96CA-5347D25E17BC}" presName="rootComposite1" presStyleCnt="0"/>
      <dgm:spPr/>
    </dgm:pt>
    <dgm:pt modelId="{1F74D622-9BC0-4986-87D4-DC0409F62A4E}" type="pres">
      <dgm:prSet presAssocID="{EE3B530B-52E1-4D05-96CA-5347D25E17B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026467F-D966-4321-9CCC-52F8B4861B66}" type="pres">
      <dgm:prSet presAssocID="{EE3B530B-52E1-4D05-96CA-5347D25E17BC}" presName="rootConnector1" presStyleLbl="node1" presStyleIdx="0" presStyleCnt="0"/>
      <dgm:spPr/>
    </dgm:pt>
    <dgm:pt modelId="{4AA723C4-8F6C-4968-9E2D-411D407A4138}" type="pres">
      <dgm:prSet presAssocID="{EE3B530B-52E1-4D05-96CA-5347D25E17BC}" presName="hierChild2" presStyleCnt="0"/>
      <dgm:spPr/>
    </dgm:pt>
    <dgm:pt modelId="{011BF542-4559-42C3-9040-40E0274BF63B}" type="pres">
      <dgm:prSet presAssocID="{5C36A056-19A4-4CE3-8E31-7B8A14F8BA31}" presName="Name37" presStyleLbl="parChTrans1D2" presStyleIdx="0" presStyleCnt="2"/>
      <dgm:spPr/>
    </dgm:pt>
    <dgm:pt modelId="{A763C7F6-5488-4B11-9282-891172545631}" type="pres">
      <dgm:prSet presAssocID="{57895292-199F-4C1B-8F5A-4347ABD83FB1}" presName="hierRoot2" presStyleCnt="0">
        <dgm:presLayoutVars>
          <dgm:hierBranch val="init"/>
        </dgm:presLayoutVars>
      </dgm:prSet>
      <dgm:spPr/>
    </dgm:pt>
    <dgm:pt modelId="{8932DF1C-A59C-4BF3-9272-B04D37096069}" type="pres">
      <dgm:prSet presAssocID="{57895292-199F-4C1B-8F5A-4347ABD83FB1}" presName="rootComposite" presStyleCnt="0"/>
      <dgm:spPr/>
    </dgm:pt>
    <dgm:pt modelId="{C2E9881A-B472-4CF3-AF61-C85523456BDB}" type="pres">
      <dgm:prSet presAssocID="{57895292-199F-4C1B-8F5A-4347ABD83FB1}" presName="rootText" presStyleLbl="node2" presStyleIdx="0" presStyleCnt="2" custScaleY="68902">
        <dgm:presLayoutVars>
          <dgm:chPref val="3"/>
        </dgm:presLayoutVars>
      </dgm:prSet>
      <dgm:spPr/>
    </dgm:pt>
    <dgm:pt modelId="{A9F8B21C-7FF6-4D45-A1BF-615D827040B1}" type="pres">
      <dgm:prSet presAssocID="{57895292-199F-4C1B-8F5A-4347ABD83FB1}" presName="rootConnector" presStyleLbl="node2" presStyleIdx="0" presStyleCnt="2"/>
      <dgm:spPr/>
    </dgm:pt>
    <dgm:pt modelId="{A60D9889-39FB-4B40-84DF-8ED18486F9CD}" type="pres">
      <dgm:prSet presAssocID="{57895292-199F-4C1B-8F5A-4347ABD83FB1}" presName="hierChild4" presStyleCnt="0"/>
      <dgm:spPr/>
    </dgm:pt>
    <dgm:pt modelId="{4FD3C156-3D8E-4F3A-817E-C4AFD15766D0}" type="pres">
      <dgm:prSet presAssocID="{57895292-199F-4C1B-8F5A-4347ABD83FB1}" presName="hierChild5" presStyleCnt="0"/>
      <dgm:spPr/>
    </dgm:pt>
    <dgm:pt modelId="{6375BCAB-79A5-42BC-936A-E23DBCB8E147}" type="pres">
      <dgm:prSet presAssocID="{E394B5DC-F979-4C4C-B5EF-74090D1DE4D5}" presName="Name37" presStyleLbl="parChTrans1D2" presStyleIdx="1" presStyleCnt="2"/>
      <dgm:spPr/>
    </dgm:pt>
    <dgm:pt modelId="{010828E7-0B77-4F87-83E3-F556F0120FEC}" type="pres">
      <dgm:prSet presAssocID="{B93EDB88-40ED-4354-95FA-397D099AA655}" presName="hierRoot2" presStyleCnt="0">
        <dgm:presLayoutVars>
          <dgm:hierBranch/>
        </dgm:presLayoutVars>
      </dgm:prSet>
      <dgm:spPr/>
    </dgm:pt>
    <dgm:pt modelId="{E0D65DA1-384A-4DA6-922F-81EF8CCB4D7E}" type="pres">
      <dgm:prSet presAssocID="{B93EDB88-40ED-4354-95FA-397D099AA655}" presName="rootComposite" presStyleCnt="0"/>
      <dgm:spPr/>
    </dgm:pt>
    <dgm:pt modelId="{3678BCDF-2286-421D-BF3B-898973474D20}" type="pres">
      <dgm:prSet presAssocID="{B93EDB88-40ED-4354-95FA-397D099AA655}" presName="rootText" presStyleLbl="node2" presStyleIdx="1" presStyleCnt="2" custScaleY="68902">
        <dgm:presLayoutVars>
          <dgm:chPref val="3"/>
        </dgm:presLayoutVars>
      </dgm:prSet>
      <dgm:spPr/>
    </dgm:pt>
    <dgm:pt modelId="{3B4CE017-022A-40CE-896E-1E4FCDEAED6E}" type="pres">
      <dgm:prSet presAssocID="{B93EDB88-40ED-4354-95FA-397D099AA655}" presName="rootConnector" presStyleLbl="node2" presStyleIdx="1" presStyleCnt="2"/>
      <dgm:spPr/>
    </dgm:pt>
    <dgm:pt modelId="{37BD25E5-BFF0-4534-8934-56B33B60B63C}" type="pres">
      <dgm:prSet presAssocID="{B93EDB88-40ED-4354-95FA-397D099AA655}" presName="hierChild4" presStyleCnt="0"/>
      <dgm:spPr/>
    </dgm:pt>
    <dgm:pt modelId="{FC199490-6CFF-4F17-A351-2341279417FB}" type="pres">
      <dgm:prSet presAssocID="{B93EDB88-40ED-4354-95FA-397D099AA655}" presName="hierChild5" presStyleCnt="0"/>
      <dgm:spPr/>
    </dgm:pt>
    <dgm:pt modelId="{7C6E6B54-FABD-49A5-809F-3EEF62B8AEC1}" type="pres">
      <dgm:prSet presAssocID="{EE3B530B-52E1-4D05-96CA-5347D25E17BC}" presName="hierChild3" presStyleCnt="0"/>
      <dgm:spPr/>
    </dgm:pt>
  </dgm:ptLst>
  <dgm:cxnLst>
    <dgm:cxn modelId="{2DD5E926-86E2-469E-9053-4B66D0863A02}" type="presOf" srcId="{087C1596-DE89-4003-86EC-B6E3CE1AB204}" destId="{E2FA637C-D896-4E5C-B9C4-BF29292E9BCB}" srcOrd="0" destOrd="0" presId="urn:microsoft.com/office/officeart/2005/8/layout/orgChart1"/>
    <dgm:cxn modelId="{A7BC2331-6406-4863-8299-055AEF4FAFF7}" srcId="{EE3B530B-52E1-4D05-96CA-5347D25E17BC}" destId="{57895292-199F-4C1B-8F5A-4347ABD83FB1}" srcOrd="0" destOrd="0" parTransId="{5C36A056-19A4-4CE3-8E31-7B8A14F8BA31}" sibTransId="{32B63111-BF5E-4D97-9E3F-8F2DD543560A}"/>
    <dgm:cxn modelId="{AFDEA46C-5FC2-4C7D-BDC9-11551CFE3A7B}" type="presOf" srcId="{57895292-199F-4C1B-8F5A-4347ABD83FB1}" destId="{A9F8B21C-7FF6-4D45-A1BF-615D827040B1}" srcOrd="1" destOrd="0" presId="urn:microsoft.com/office/officeart/2005/8/layout/orgChart1"/>
    <dgm:cxn modelId="{1D217287-A741-47E9-BDBB-0A26AABFFC6F}" srcId="{087C1596-DE89-4003-86EC-B6E3CE1AB204}" destId="{EE3B530B-52E1-4D05-96CA-5347D25E17BC}" srcOrd="0" destOrd="0" parTransId="{AA5D08C3-2D5E-429D-AA32-EB424F67AF7B}" sibTransId="{A6FCA9FB-2BB4-42E7-B6D5-FDB51B4EF19F}"/>
    <dgm:cxn modelId="{5518398C-1897-4878-A6AB-3F2A83563B7D}" srcId="{EE3B530B-52E1-4D05-96CA-5347D25E17BC}" destId="{B93EDB88-40ED-4354-95FA-397D099AA655}" srcOrd="1" destOrd="0" parTransId="{E394B5DC-F979-4C4C-B5EF-74090D1DE4D5}" sibTransId="{52546111-E99F-4EC6-92DD-3A9DC7AFB2D5}"/>
    <dgm:cxn modelId="{3789F89B-3E4D-4CCD-B427-B9162D8964CE}" type="presOf" srcId="{E394B5DC-F979-4C4C-B5EF-74090D1DE4D5}" destId="{6375BCAB-79A5-42BC-936A-E23DBCB8E147}" srcOrd="0" destOrd="0" presId="urn:microsoft.com/office/officeart/2005/8/layout/orgChart1"/>
    <dgm:cxn modelId="{AF10E6AA-563A-4387-9B34-D003B8F4E08C}" type="presOf" srcId="{B93EDB88-40ED-4354-95FA-397D099AA655}" destId="{3678BCDF-2286-421D-BF3B-898973474D20}" srcOrd="0" destOrd="0" presId="urn:microsoft.com/office/officeart/2005/8/layout/orgChart1"/>
    <dgm:cxn modelId="{7CAE16BD-7FBD-46DD-B956-97D758CA5239}" type="presOf" srcId="{5C36A056-19A4-4CE3-8E31-7B8A14F8BA31}" destId="{011BF542-4559-42C3-9040-40E0274BF63B}" srcOrd="0" destOrd="0" presId="urn:microsoft.com/office/officeart/2005/8/layout/orgChart1"/>
    <dgm:cxn modelId="{E412FFBE-B76F-4E1A-98E2-B7EDC113E17B}" type="presOf" srcId="{EE3B530B-52E1-4D05-96CA-5347D25E17BC}" destId="{1F74D622-9BC0-4986-87D4-DC0409F62A4E}" srcOrd="0" destOrd="0" presId="urn:microsoft.com/office/officeart/2005/8/layout/orgChart1"/>
    <dgm:cxn modelId="{6BC5A6D3-5068-44E3-AD29-504E5CFD6F88}" type="presOf" srcId="{B93EDB88-40ED-4354-95FA-397D099AA655}" destId="{3B4CE017-022A-40CE-896E-1E4FCDEAED6E}" srcOrd="1" destOrd="0" presId="urn:microsoft.com/office/officeart/2005/8/layout/orgChart1"/>
    <dgm:cxn modelId="{F6667DE8-5420-48AB-A87F-0BE79326B1AA}" type="presOf" srcId="{EE3B530B-52E1-4D05-96CA-5347D25E17BC}" destId="{D026467F-D966-4321-9CCC-52F8B4861B66}" srcOrd="1" destOrd="0" presId="urn:microsoft.com/office/officeart/2005/8/layout/orgChart1"/>
    <dgm:cxn modelId="{48E5F1FE-EE9B-40A7-868C-6F9956C4F964}" type="presOf" srcId="{57895292-199F-4C1B-8F5A-4347ABD83FB1}" destId="{C2E9881A-B472-4CF3-AF61-C85523456BDB}" srcOrd="0" destOrd="0" presId="urn:microsoft.com/office/officeart/2005/8/layout/orgChart1"/>
    <dgm:cxn modelId="{5C80B686-A62D-4521-9AF6-69448130CB40}" type="presParOf" srcId="{E2FA637C-D896-4E5C-B9C4-BF29292E9BCB}" destId="{2001388B-BB50-458B-83B2-0D10BD19F2A9}" srcOrd="0" destOrd="0" presId="urn:microsoft.com/office/officeart/2005/8/layout/orgChart1"/>
    <dgm:cxn modelId="{69C91376-763C-42CE-BCF4-04A5447F8144}" type="presParOf" srcId="{2001388B-BB50-458B-83B2-0D10BD19F2A9}" destId="{EE23CB62-4048-4684-BE2A-9AA31B8F6CBC}" srcOrd="0" destOrd="0" presId="urn:microsoft.com/office/officeart/2005/8/layout/orgChart1"/>
    <dgm:cxn modelId="{4A7F8C3D-B310-4F7C-9B67-DBF57BC23EF3}" type="presParOf" srcId="{EE23CB62-4048-4684-BE2A-9AA31B8F6CBC}" destId="{1F74D622-9BC0-4986-87D4-DC0409F62A4E}" srcOrd="0" destOrd="0" presId="urn:microsoft.com/office/officeart/2005/8/layout/orgChart1"/>
    <dgm:cxn modelId="{2ACF0D80-2E10-4D9C-AD1C-5C0A552FB2DB}" type="presParOf" srcId="{EE23CB62-4048-4684-BE2A-9AA31B8F6CBC}" destId="{D026467F-D966-4321-9CCC-52F8B4861B66}" srcOrd="1" destOrd="0" presId="urn:microsoft.com/office/officeart/2005/8/layout/orgChart1"/>
    <dgm:cxn modelId="{92603383-5DAB-4FDB-A472-9D6D91E6E4C8}" type="presParOf" srcId="{2001388B-BB50-458B-83B2-0D10BD19F2A9}" destId="{4AA723C4-8F6C-4968-9E2D-411D407A4138}" srcOrd="1" destOrd="0" presId="urn:microsoft.com/office/officeart/2005/8/layout/orgChart1"/>
    <dgm:cxn modelId="{6550C314-C8DD-432F-A015-EE385B671F45}" type="presParOf" srcId="{4AA723C4-8F6C-4968-9E2D-411D407A4138}" destId="{011BF542-4559-42C3-9040-40E0274BF63B}" srcOrd="0" destOrd="0" presId="urn:microsoft.com/office/officeart/2005/8/layout/orgChart1"/>
    <dgm:cxn modelId="{A9E5CB8A-AD14-4FC1-A58B-085DDE927830}" type="presParOf" srcId="{4AA723C4-8F6C-4968-9E2D-411D407A4138}" destId="{A763C7F6-5488-4B11-9282-891172545631}" srcOrd="1" destOrd="0" presId="urn:microsoft.com/office/officeart/2005/8/layout/orgChart1"/>
    <dgm:cxn modelId="{A2683960-1B2A-412E-9734-8DAC3A98A5DA}" type="presParOf" srcId="{A763C7F6-5488-4B11-9282-891172545631}" destId="{8932DF1C-A59C-4BF3-9272-B04D37096069}" srcOrd="0" destOrd="0" presId="urn:microsoft.com/office/officeart/2005/8/layout/orgChart1"/>
    <dgm:cxn modelId="{9D943D50-30DB-43F3-9FC1-8FB4C9B4D405}" type="presParOf" srcId="{8932DF1C-A59C-4BF3-9272-B04D37096069}" destId="{C2E9881A-B472-4CF3-AF61-C85523456BDB}" srcOrd="0" destOrd="0" presId="urn:microsoft.com/office/officeart/2005/8/layout/orgChart1"/>
    <dgm:cxn modelId="{92938A11-2A08-4A42-9429-5304197ECC2B}" type="presParOf" srcId="{8932DF1C-A59C-4BF3-9272-B04D37096069}" destId="{A9F8B21C-7FF6-4D45-A1BF-615D827040B1}" srcOrd="1" destOrd="0" presId="urn:microsoft.com/office/officeart/2005/8/layout/orgChart1"/>
    <dgm:cxn modelId="{E9ADA60E-0F1E-45FD-BF02-B72A19B06AF0}" type="presParOf" srcId="{A763C7F6-5488-4B11-9282-891172545631}" destId="{A60D9889-39FB-4B40-84DF-8ED18486F9CD}" srcOrd="1" destOrd="0" presId="urn:microsoft.com/office/officeart/2005/8/layout/orgChart1"/>
    <dgm:cxn modelId="{5B6AE4EB-0262-4C05-97DF-2000AB239084}" type="presParOf" srcId="{A763C7F6-5488-4B11-9282-891172545631}" destId="{4FD3C156-3D8E-4F3A-817E-C4AFD15766D0}" srcOrd="2" destOrd="0" presId="urn:microsoft.com/office/officeart/2005/8/layout/orgChart1"/>
    <dgm:cxn modelId="{DA7C04F7-A18A-4AC6-9DFB-E01DD081FBC1}" type="presParOf" srcId="{4AA723C4-8F6C-4968-9E2D-411D407A4138}" destId="{6375BCAB-79A5-42BC-936A-E23DBCB8E147}" srcOrd="2" destOrd="0" presId="urn:microsoft.com/office/officeart/2005/8/layout/orgChart1"/>
    <dgm:cxn modelId="{43B03EAB-05A8-4FE1-B4B0-D4632F82DEDD}" type="presParOf" srcId="{4AA723C4-8F6C-4968-9E2D-411D407A4138}" destId="{010828E7-0B77-4F87-83E3-F556F0120FEC}" srcOrd="3" destOrd="0" presId="urn:microsoft.com/office/officeart/2005/8/layout/orgChart1"/>
    <dgm:cxn modelId="{C1E0F7B5-7793-4457-A3A3-B27988C24F11}" type="presParOf" srcId="{010828E7-0B77-4F87-83E3-F556F0120FEC}" destId="{E0D65DA1-384A-4DA6-922F-81EF8CCB4D7E}" srcOrd="0" destOrd="0" presId="urn:microsoft.com/office/officeart/2005/8/layout/orgChart1"/>
    <dgm:cxn modelId="{404A839E-1223-43B4-8BF0-9CCEA6CC8E3B}" type="presParOf" srcId="{E0D65DA1-384A-4DA6-922F-81EF8CCB4D7E}" destId="{3678BCDF-2286-421D-BF3B-898973474D20}" srcOrd="0" destOrd="0" presId="urn:microsoft.com/office/officeart/2005/8/layout/orgChart1"/>
    <dgm:cxn modelId="{E438A1BB-B6EA-4BFB-8611-B6C709BCDA58}" type="presParOf" srcId="{E0D65DA1-384A-4DA6-922F-81EF8CCB4D7E}" destId="{3B4CE017-022A-40CE-896E-1E4FCDEAED6E}" srcOrd="1" destOrd="0" presId="urn:microsoft.com/office/officeart/2005/8/layout/orgChart1"/>
    <dgm:cxn modelId="{C6E5A6CF-A169-447A-ABA8-96733F24BD54}" type="presParOf" srcId="{010828E7-0B77-4F87-83E3-F556F0120FEC}" destId="{37BD25E5-BFF0-4534-8934-56B33B60B63C}" srcOrd="1" destOrd="0" presId="urn:microsoft.com/office/officeart/2005/8/layout/orgChart1"/>
    <dgm:cxn modelId="{8A0F6C59-7ADD-472D-8AC4-B3FC33F5F5BC}" type="presParOf" srcId="{010828E7-0B77-4F87-83E3-F556F0120FEC}" destId="{FC199490-6CFF-4F17-A351-2341279417FB}" srcOrd="2" destOrd="0" presId="urn:microsoft.com/office/officeart/2005/8/layout/orgChart1"/>
    <dgm:cxn modelId="{0FEC19AA-4362-4580-A31D-679C7BAEB79C}" type="presParOf" srcId="{2001388B-BB50-458B-83B2-0D10BD19F2A9}" destId="{7C6E6B54-FABD-49A5-809F-3EEF62B8A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093C-C76B-4CD2-A0CA-699087B428D0}">
      <dsp:nvSpPr>
        <dsp:cNvPr id="0" name=""/>
        <dsp:cNvSpPr/>
      </dsp:nvSpPr>
      <dsp:spPr>
        <a:xfrm>
          <a:off x="2856862" y="1985321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5"/>
              </a:lnTo>
              <a:lnTo>
                <a:pt x="1010725" y="175415"/>
              </a:lnTo>
              <a:lnTo>
                <a:pt x="1010725" y="35083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43CE-FE25-40E7-82CE-CF4E60F6D827}">
      <dsp:nvSpPr>
        <dsp:cNvPr id="0" name=""/>
        <dsp:cNvSpPr/>
      </dsp:nvSpPr>
      <dsp:spPr>
        <a:xfrm>
          <a:off x="1846136" y="1985321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1010725" y="0"/>
              </a:moveTo>
              <a:lnTo>
                <a:pt x="1010725" y="175415"/>
              </a:lnTo>
              <a:lnTo>
                <a:pt x="0" y="175415"/>
              </a:lnTo>
              <a:lnTo>
                <a:pt x="0" y="35083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BCAB-79A5-42BC-936A-E23DBCB8E147}">
      <dsp:nvSpPr>
        <dsp:cNvPr id="0" name=""/>
        <dsp:cNvSpPr/>
      </dsp:nvSpPr>
      <dsp:spPr>
        <a:xfrm>
          <a:off x="1846136" y="1058945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5"/>
              </a:lnTo>
              <a:lnTo>
                <a:pt x="1010725" y="175415"/>
              </a:lnTo>
              <a:lnTo>
                <a:pt x="1010725" y="3508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BF542-4559-42C3-9040-40E0274BF63B}">
      <dsp:nvSpPr>
        <dsp:cNvPr id="0" name=""/>
        <dsp:cNvSpPr/>
      </dsp:nvSpPr>
      <dsp:spPr>
        <a:xfrm>
          <a:off x="835410" y="1058945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1010725" y="0"/>
              </a:moveTo>
              <a:lnTo>
                <a:pt x="1010725" y="175415"/>
              </a:lnTo>
              <a:lnTo>
                <a:pt x="0" y="175415"/>
              </a:lnTo>
              <a:lnTo>
                <a:pt x="0" y="3508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D622-9BC0-4986-87D4-DC0409F62A4E}">
      <dsp:nvSpPr>
        <dsp:cNvPr id="0" name=""/>
        <dsp:cNvSpPr/>
      </dsp:nvSpPr>
      <dsp:spPr>
        <a:xfrm>
          <a:off x="1010826" y="223634"/>
          <a:ext cx="1670620" cy="835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요구사항</a:t>
          </a:r>
        </a:p>
      </dsp:txBody>
      <dsp:txXfrm>
        <a:off x="1051602" y="264410"/>
        <a:ext cx="1589068" cy="753758"/>
      </dsp:txXfrm>
    </dsp:sp>
    <dsp:sp modelId="{C2E9881A-B472-4CF3-AF61-C85523456BDB}">
      <dsp:nvSpPr>
        <dsp:cNvPr id="0" name=""/>
        <dsp:cNvSpPr/>
      </dsp:nvSpPr>
      <dsp:spPr>
        <a:xfrm>
          <a:off x="100" y="1409775"/>
          <a:ext cx="1670620" cy="575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기능적 요구사항</a:t>
          </a:r>
        </a:p>
      </dsp:txBody>
      <dsp:txXfrm>
        <a:off x="100" y="1409775"/>
        <a:ext cx="1670620" cy="575545"/>
      </dsp:txXfrm>
    </dsp:sp>
    <dsp:sp modelId="{3678BCDF-2286-421D-BF3B-898973474D20}">
      <dsp:nvSpPr>
        <dsp:cNvPr id="0" name=""/>
        <dsp:cNvSpPr/>
      </dsp:nvSpPr>
      <dsp:spPr>
        <a:xfrm>
          <a:off x="2021551" y="1409775"/>
          <a:ext cx="1670620" cy="575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비기능적 요구사항</a:t>
          </a:r>
        </a:p>
      </dsp:txBody>
      <dsp:txXfrm>
        <a:off x="2021551" y="1409775"/>
        <a:ext cx="1670620" cy="575545"/>
      </dsp:txXfrm>
    </dsp:sp>
    <dsp:sp modelId="{824A7DBF-CF55-4560-93D9-5981C207E9F9}">
      <dsp:nvSpPr>
        <dsp:cNvPr id="0" name=""/>
        <dsp:cNvSpPr/>
      </dsp:nvSpPr>
      <dsp:spPr>
        <a:xfrm>
          <a:off x="1010826" y="2336151"/>
          <a:ext cx="1670620" cy="5755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품질</a:t>
          </a:r>
        </a:p>
      </dsp:txBody>
      <dsp:txXfrm>
        <a:off x="1010826" y="2336151"/>
        <a:ext cx="1670620" cy="575545"/>
      </dsp:txXfrm>
    </dsp:sp>
    <dsp:sp modelId="{73E84012-6B1E-479C-BD0E-EFDA1D6ADB98}">
      <dsp:nvSpPr>
        <dsp:cNvPr id="0" name=""/>
        <dsp:cNvSpPr/>
      </dsp:nvSpPr>
      <dsp:spPr>
        <a:xfrm>
          <a:off x="3032277" y="2336151"/>
          <a:ext cx="1670620" cy="5755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제약사항</a:t>
          </a:r>
        </a:p>
      </dsp:txBody>
      <dsp:txXfrm>
        <a:off x="3032277" y="2336151"/>
        <a:ext cx="1670620" cy="57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5BCAB-79A5-42BC-936A-E23DBCB8E147}">
      <dsp:nvSpPr>
        <dsp:cNvPr id="0" name=""/>
        <dsp:cNvSpPr/>
      </dsp:nvSpPr>
      <dsp:spPr>
        <a:xfrm>
          <a:off x="1794658" y="1243010"/>
          <a:ext cx="982122" cy="340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0"/>
              </a:lnTo>
              <a:lnTo>
                <a:pt x="982122" y="170450"/>
              </a:lnTo>
              <a:lnTo>
                <a:pt x="982122" y="34090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BF542-4559-42C3-9040-40E0274BF63B}">
      <dsp:nvSpPr>
        <dsp:cNvPr id="0" name=""/>
        <dsp:cNvSpPr/>
      </dsp:nvSpPr>
      <dsp:spPr>
        <a:xfrm>
          <a:off x="812536" y="1243010"/>
          <a:ext cx="982122" cy="340901"/>
        </a:xfrm>
        <a:custGeom>
          <a:avLst/>
          <a:gdLst/>
          <a:ahLst/>
          <a:cxnLst/>
          <a:rect l="0" t="0" r="0" b="0"/>
          <a:pathLst>
            <a:path>
              <a:moveTo>
                <a:pt x="982122" y="0"/>
              </a:moveTo>
              <a:lnTo>
                <a:pt x="982122" y="170450"/>
              </a:lnTo>
              <a:lnTo>
                <a:pt x="0" y="170450"/>
              </a:lnTo>
              <a:lnTo>
                <a:pt x="0" y="34090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D622-9BC0-4986-87D4-DC0409F62A4E}">
      <dsp:nvSpPr>
        <dsp:cNvPr id="0" name=""/>
        <dsp:cNvSpPr/>
      </dsp:nvSpPr>
      <dsp:spPr>
        <a:xfrm>
          <a:off x="982987" y="431339"/>
          <a:ext cx="1623342" cy="8116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요구사항</a:t>
          </a:r>
        </a:p>
      </dsp:txBody>
      <dsp:txXfrm>
        <a:off x="1022610" y="470962"/>
        <a:ext cx="1544096" cy="732425"/>
      </dsp:txXfrm>
    </dsp:sp>
    <dsp:sp modelId="{C2E9881A-B472-4CF3-AF61-C85523456BDB}">
      <dsp:nvSpPr>
        <dsp:cNvPr id="0" name=""/>
        <dsp:cNvSpPr/>
      </dsp:nvSpPr>
      <dsp:spPr>
        <a:xfrm>
          <a:off x="865" y="1583912"/>
          <a:ext cx="1623342" cy="559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사용자 요구사항</a:t>
          </a:r>
        </a:p>
      </dsp:txBody>
      <dsp:txXfrm>
        <a:off x="865" y="1583912"/>
        <a:ext cx="1623342" cy="559257"/>
      </dsp:txXfrm>
    </dsp:sp>
    <dsp:sp modelId="{3678BCDF-2286-421D-BF3B-898973474D20}">
      <dsp:nvSpPr>
        <dsp:cNvPr id="0" name=""/>
        <dsp:cNvSpPr/>
      </dsp:nvSpPr>
      <dsp:spPr>
        <a:xfrm>
          <a:off x="1965109" y="1583912"/>
          <a:ext cx="1623342" cy="559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시스템 요구사항</a:t>
          </a:r>
        </a:p>
      </dsp:txBody>
      <dsp:txXfrm>
        <a:off x="1965109" y="1583912"/>
        <a:ext cx="1623342" cy="559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44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8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4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6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21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3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94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31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5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4A886-C433-449C-87D0-5201D485F168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986338"/>
            <a:ext cx="9144000" cy="157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1800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42864" y="5001423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600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872279" y="5001423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600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24712" y="5024311"/>
            <a:ext cx="945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6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요구사항정의 개요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 sz="2000" dirty="0">
              <a:latin typeface="+mn-ea"/>
              <a:ea typeface="+mn-ea"/>
            </a:endParaRP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/>
              <a:t>현행 시스템 분석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 확인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(2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43125-4AC5-41DD-B19B-0E81B8085B6A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(1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64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027A-872B-42D8-AE9A-3A2602B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9F90C-4178-4AEF-A9FC-730297B2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10</a:t>
            </a:fld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4E7DF4-4C24-4427-8714-C4BDD51D03E4}"/>
              </a:ext>
            </a:extLst>
          </p:cNvPr>
          <p:cNvSpPr/>
          <p:nvPr/>
        </p:nvSpPr>
        <p:spPr>
          <a:xfrm>
            <a:off x="4414106" y="4423646"/>
            <a:ext cx="447989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Software Requirements 3  by </a:t>
            </a:r>
            <a:r>
              <a:rPr lang="ko-KR" altLang="en-US" sz="1200" i="1" dirty="0">
                <a:latin typeface="+mn-ea"/>
              </a:rPr>
              <a:t>칼 위거스</a:t>
            </a:r>
            <a:r>
              <a:rPr lang="en-US" altLang="ko-KR" sz="1200" i="1" dirty="0">
                <a:latin typeface="+mn-ea"/>
              </a:rPr>
              <a:t>, </a:t>
            </a:r>
            <a:r>
              <a:rPr lang="ko-KR" altLang="en-US" sz="1200" i="1" dirty="0">
                <a:latin typeface="+mn-ea"/>
              </a:rPr>
              <a:t>조이 비티</a:t>
            </a:r>
            <a:endParaRPr lang="en-US" altLang="ko-KR" sz="1200" i="1" dirty="0"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2D6768-3F9B-4DDC-9F95-C2E8939EB4DD}"/>
              </a:ext>
            </a:extLst>
          </p:cNvPr>
          <p:cNvCxnSpPr>
            <a:cxnSpLocks/>
          </p:cNvCxnSpPr>
          <p:nvPr/>
        </p:nvCxnSpPr>
        <p:spPr bwMode="auto">
          <a:xfrm>
            <a:off x="1783709" y="1188136"/>
            <a:ext cx="308628" cy="48841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0F4CE4-50EC-41E9-8BCD-FAA40AB1AD4F}"/>
              </a:ext>
            </a:extLst>
          </p:cNvPr>
          <p:cNvCxnSpPr>
            <a:cxnSpLocks/>
          </p:cNvCxnSpPr>
          <p:nvPr/>
        </p:nvCxnSpPr>
        <p:spPr bwMode="auto">
          <a:xfrm>
            <a:off x="2374799" y="2145312"/>
            <a:ext cx="293338" cy="46421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602ABC-71FF-41C3-B473-B8AECA78F670}"/>
              </a:ext>
            </a:extLst>
          </p:cNvPr>
          <p:cNvCxnSpPr>
            <a:cxnSpLocks/>
          </p:cNvCxnSpPr>
          <p:nvPr/>
        </p:nvCxnSpPr>
        <p:spPr bwMode="auto">
          <a:xfrm>
            <a:off x="2989539" y="3100376"/>
            <a:ext cx="471096" cy="74845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F315B1B-6776-438E-AACA-90C9DA797B32}"/>
              </a:ext>
            </a:extLst>
          </p:cNvPr>
          <p:cNvSpPr/>
          <p:nvPr/>
        </p:nvSpPr>
        <p:spPr bwMode="auto">
          <a:xfrm>
            <a:off x="950872" y="719854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9755042-2F27-42E0-8FDA-C4DF064FC3F0}"/>
              </a:ext>
            </a:extLst>
          </p:cNvPr>
          <p:cNvSpPr/>
          <p:nvPr/>
        </p:nvSpPr>
        <p:spPr bwMode="auto">
          <a:xfrm>
            <a:off x="3538678" y="719854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0FCEEA4-DC6D-41EF-B5A9-4055849CD3C1}"/>
              </a:ext>
            </a:extLst>
          </p:cNvPr>
          <p:cNvSpPr/>
          <p:nvPr/>
        </p:nvSpPr>
        <p:spPr bwMode="auto">
          <a:xfrm>
            <a:off x="1534087" y="1683819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0E87DB-6C67-4A19-AC1A-3FA06F336934}"/>
              </a:ext>
            </a:extLst>
          </p:cNvPr>
          <p:cNvSpPr/>
          <p:nvPr/>
        </p:nvSpPr>
        <p:spPr bwMode="auto">
          <a:xfrm>
            <a:off x="5744472" y="1470812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속성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33F4023-1D9A-4572-99CF-419A0A1BDD73}"/>
              </a:ext>
            </a:extLst>
          </p:cNvPr>
          <p:cNvSpPr/>
          <p:nvPr/>
        </p:nvSpPr>
        <p:spPr bwMode="auto">
          <a:xfrm>
            <a:off x="250001" y="2621317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952AF5-E532-40EF-8E85-BE8615E79393}"/>
              </a:ext>
            </a:extLst>
          </p:cNvPr>
          <p:cNvSpPr/>
          <p:nvPr/>
        </p:nvSpPr>
        <p:spPr bwMode="auto">
          <a:xfrm>
            <a:off x="2101022" y="2621317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기능적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644C83-8F08-425D-82AC-DAE149F659A3}"/>
              </a:ext>
            </a:extLst>
          </p:cNvPr>
          <p:cNvSpPr/>
          <p:nvPr/>
        </p:nvSpPr>
        <p:spPr bwMode="auto">
          <a:xfrm>
            <a:off x="4569303" y="2453106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CA4BF2-21C8-4964-BB6A-C3B8FABE3D88}"/>
              </a:ext>
            </a:extLst>
          </p:cNvPr>
          <p:cNvSpPr/>
          <p:nvPr/>
        </p:nvSpPr>
        <p:spPr bwMode="auto">
          <a:xfrm>
            <a:off x="6917203" y="2777100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6875A3-884B-4D8F-8173-6C6762228956}"/>
              </a:ext>
            </a:extLst>
          </p:cNvPr>
          <p:cNvSpPr/>
          <p:nvPr/>
        </p:nvSpPr>
        <p:spPr bwMode="auto">
          <a:xfrm>
            <a:off x="1331179" y="3848833"/>
            <a:ext cx="6476248" cy="537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요구사항 명세화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D82DED0-577D-411B-A52A-2DF33CBA5C3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1872" y="1194519"/>
            <a:ext cx="1365787" cy="59143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ECDE1D-AAE7-413D-8CC7-8DBBF0D9DC27}"/>
              </a:ext>
            </a:extLst>
          </p:cNvPr>
          <p:cNvCxnSpPr>
            <a:cxnSpLocks/>
            <a:stCxn id="33" idx="4"/>
          </p:cNvCxnSpPr>
          <p:nvPr/>
        </p:nvCxnSpPr>
        <p:spPr bwMode="auto">
          <a:xfrm flipH="1">
            <a:off x="3064700" y="1188136"/>
            <a:ext cx="1156872" cy="1423888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8F978E-5409-4BE5-8075-238F925A57F5}"/>
              </a:ext>
            </a:extLst>
          </p:cNvPr>
          <p:cNvCxnSpPr>
            <a:cxnSpLocks/>
          </p:cNvCxnSpPr>
          <p:nvPr/>
        </p:nvCxnSpPr>
        <p:spPr bwMode="auto">
          <a:xfrm flipH="1">
            <a:off x="3309582" y="1800369"/>
            <a:ext cx="2434890" cy="88141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82D3BF-974C-47AB-A1D6-2F2B960C518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 bwMode="auto">
          <a:xfrm flipH="1">
            <a:off x="3466809" y="2687247"/>
            <a:ext cx="1102495" cy="16821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4AB919-F0B2-491F-B5CD-013F26B49B36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 bwMode="auto">
          <a:xfrm flipH="1">
            <a:off x="4569303" y="2921388"/>
            <a:ext cx="682894" cy="927445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B7292D-4390-4FC7-93C9-7403B339E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84543" y="1940313"/>
            <a:ext cx="442822" cy="1901532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7992F61-503B-460F-9665-529FC335B518}"/>
              </a:ext>
            </a:extLst>
          </p:cNvPr>
          <p:cNvCxnSpPr>
            <a:cxnSpLocks/>
          </p:cNvCxnSpPr>
          <p:nvPr/>
        </p:nvCxnSpPr>
        <p:spPr bwMode="auto">
          <a:xfrm flipH="1">
            <a:off x="7267433" y="3245382"/>
            <a:ext cx="183631" cy="59646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5748D-EE34-4712-B862-6583851B47DD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 bwMode="auto">
          <a:xfrm>
            <a:off x="1615788" y="2855457"/>
            <a:ext cx="485235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ADBB727-9C2D-4591-B8D5-05FC59D9460F}"/>
              </a:ext>
            </a:extLst>
          </p:cNvPr>
          <p:cNvCxnSpPr>
            <a:cxnSpLocks/>
          </p:cNvCxnSpPr>
          <p:nvPr/>
        </p:nvCxnSpPr>
        <p:spPr bwMode="auto">
          <a:xfrm>
            <a:off x="250001" y="1334474"/>
            <a:ext cx="8643998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38314B-B7FD-4B7E-BC13-8A610E9AC5D4}"/>
              </a:ext>
            </a:extLst>
          </p:cNvPr>
          <p:cNvCxnSpPr>
            <a:cxnSpLocks/>
          </p:cNvCxnSpPr>
          <p:nvPr/>
        </p:nvCxnSpPr>
        <p:spPr bwMode="auto">
          <a:xfrm>
            <a:off x="250001" y="2241268"/>
            <a:ext cx="8643998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94086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</a:t>
            </a:r>
            <a:endParaRPr lang="en-US" altLang="ko-KR" dirty="0"/>
          </a:p>
          <a:p>
            <a:pPr lvl="1"/>
            <a:r>
              <a:rPr lang="ko-KR" altLang="en-US" dirty="0"/>
              <a:t>기능을 확인할 수 있는 다른 방법</a:t>
            </a:r>
            <a:r>
              <a:rPr lang="en-US" altLang="ko-KR" dirty="0"/>
              <a:t>(</a:t>
            </a:r>
            <a:r>
              <a:rPr lang="ko-KR" altLang="en-US" dirty="0"/>
              <a:t>이미 있는 기능을 활용</a:t>
            </a:r>
            <a:r>
              <a:rPr lang="en-US" altLang="ko-KR" dirty="0"/>
              <a:t>)</a:t>
            </a:r>
            <a:r>
              <a:rPr lang="ko-KR" altLang="en-US" dirty="0"/>
              <a:t>을 찾아본다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카드입회신청등록의 정상처리여부는 카드정보조회 기능을 이용하여 확인한다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테스트케이스 목적에 부합하는 기대값만 압축하여 작성한다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카드할부전표 매입 케이스와 카드일시불전표 매입케이스에서 신용공여기간에 따른 결제일을 확정하는 기준은 동일하다</a:t>
            </a:r>
            <a:r>
              <a:rPr lang="en-US" altLang="ko-KR" dirty="0"/>
              <a:t>. </a:t>
            </a:r>
            <a:r>
              <a:rPr lang="ko-KR" altLang="en-US" dirty="0"/>
              <a:t>카드일시불전표 매입케이스에서 신용공여기간에 따른 결제일 확정의 정당성을 기대값으로 확인하였다면</a:t>
            </a:r>
            <a:r>
              <a:rPr lang="en-US" altLang="ko-KR" dirty="0"/>
              <a:t>, </a:t>
            </a:r>
            <a:r>
              <a:rPr lang="ko-KR" altLang="en-US" dirty="0"/>
              <a:t>카드할부전표 매입 케이스는 이를 확인할 필요는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Regression Test</a:t>
            </a:r>
            <a:r>
              <a:rPr lang="ko-KR" altLang="en-US" dirty="0"/>
              <a:t>를 위한 고려사항</a:t>
            </a:r>
          </a:p>
          <a:p>
            <a:pPr lvl="2"/>
            <a:r>
              <a:rPr lang="ko-KR" altLang="en-US" dirty="0"/>
              <a:t>테스트데이터를 재활용하지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753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코코카드 테스트케이스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101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</a:p>
          <a:p>
            <a:pPr algn="ctr">
              <a:lnSpc>
                <a:spcPct val="8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Review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430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66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테스트케이스 작성 실습</a:t>
            </a:r>
          </a:p>
        </p:txBody>
      </p:sp>
    </p:spTree>
    <p:extLst>
      <p:ext uri="{BB962C8B-B14F-4D97-AF65-F5344CB8AC3E}">
        <p14:creationId xmlns:p14="http://schemas.microsoft.com/office/powerpoint/2010/main" val="12310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104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Practice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02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5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4496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중요성</a:t>
            </a:r>
          </a:p>
        </p:txBody>
      </p:sp>
    </p:spTree>
    <p:extLst>
      <p:ext uri="{BB962C8B-B14F-4D97-AF65-F5344CB8AC3E}">
        <p14:creationId xmlns:p14="http://schemas.microsoft.com/office/powerpoint/2010/main" val="30587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AC96-13E5-4EDE-98B0-442D4D4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정의의 의의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F058-A6B6-4119-96B3-081C860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66B82-C0D6-46C2-AEFC-B30E614D89C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무엇을 개발해야 하는가</a:t>
            </a:r>
            <a:r>
              <a:rPr lang="en-US" altLang="ko-KR" dirty="0"/>
              <a:t>? </a:t>
            </a:r>
            <a:r>
              <a:rPr lang="ko-KR" altLang="en-US" dirty="0"/>
              <a:t>를 결정</a:t>
            </a:r>
          </a:p>
          <a:p>
            <a:r>
              <a:rPr lang="ko-KR" altLang="en-US" dirty="0"/>
              <a:t>소프트웨어 개발에 있어서</a:t>
            </a:r>
            <a:r>
              <a:rPr lang="en-US" altLang="ko-KR" dirty="0"/>
              <a:t>, </a:t>
            </a:r>
            <a:r>
              <a:rPr lang="ko-KR" altLang="en-US" dirty="0"/>
              <a:t>출발점이자</a:t>
            </a:r>
            <a:r>
              <a:rPr lang="en-US" altLang="ko-KR" dirty="0"/>
              <a:t>, </a:t>
            </a:r>
            <a:r>
              <a:rPr lang="ko-KR" altLang="en-US" dirty="0"/>
              <a:t>달성해야 하는 최종 목표</a:t>
            </a:r>
            <a:endParaRPr lang="en-US" altLang="ko-KR" dirty="0"/>
          </a:p>
          <a:p>
            <a:r>
              <a:rPr lang="ko-KR" altLang="en-US" dirty="0"/>
              <a:t>소프트웨어</a:t>
            </a:r>
            <a:r>
              <a:rPr lang="en-US" altLang="ko-KR" dirty="0"/>
              <a:t>/</a:t>
            </a:r>
            <a:r>
              <a:rPr lang="ko-KR" altLang="en-US" dirty="0"/>
              <a:t>시스템의 범위 결정</a:t>
            </a:r>
          </a:p>
          <a:p>
            <a:r>
              <a:rPr lang="ko-KR" altLang="en-US" dirty="0"/>
              <a:t>요구사항 중 기능목록은 </a:t>
            </a:r>
            <a:r>
              <a:rPr lang="ko-KR" altLang="en-US" dirty="0" err="1"/>
              <a:t>개발리소스</a:t>
            </a:r>
            <a:r>
              <a:rPr lang="ko-KR" altLang="en-US" dirty="0"/>
              <a:t> 목록의 원천이 됨</a:t>
            </a:r>
          </a:p>
        </p:txBody>
      </p:sp>
    </p:spTree>
    <p:extLst>
      <p:ext uri="{BB962C8B-B14F-4D97-AF65-F5344CB8AC3E}">
        <p14:creationId xmlns:p14="http://schemas.microsoft.com/office/powerpoint/2010/main" val="96627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AC96-13E5-4EDE-98B0-442D4D4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견적과 </a:t>
            </a:r>
            <a:r>
              <a:rPr lang="ko-KR" altLang="en-US" dirty="0" err="1"/>
              <a:t>개발로드맵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F058-A6B6-4119-96B3-081C860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13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86AB33-22C6-4A1B-BD89-9EDF54AB8872}"/>
              </a:ext>
            </a:extLst>
          </p:cNvPr>
          <p:cNvGrpSpPr/>
          <p:nvPr/>
        </p:nvGrpSpPr>
        <p:grpSpPr>
          <a:xfrm>
            <a:off x="250001" y="1419668"/>
            <a:ext cx="3942513" cy="2605536"/>
            <a:chOff x="250001" y="1419668"/>
            <a:chExt cx="3942513" cy="26055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2EAEDA-4937-40E9-BB22-BA1AA61DECA2}"/>
                </a:ext>
              </a:extLst>
            </p:cNvPr>
            <p:cNvSpPr/>
            <p:nvPr/>
          </p:nvSpPr>
          <p:spPr bwMode="auto">
            <a:xfrm>
              <a:off x="250001" y="2434404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F3F5DE-B2E2-4FF5-A10A-9637E9C390C4}"/>
                </a:ext>
              </a:extLst>
            </p:cNvPr>
            <p:cNvSpPr/>
            <p:nvPr/>
          </p:nvSpPr>
          <p:spPr bwMode="auto">
            <a:xfrm>
              <a:off x="2655254" y="1419668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8E47D5-AF80-4537-9913-9B814AE74509}"/>
                </a:ext>
              </a:extLst>
            </p:cNvPr>
            <p:cNvSpPr/>
            <p:nvPr/>
          </p:nvSpPr>
          <p:spPr bwMode="auto">
            <a:xfrm>
              <a:off x="2655254" y="2434404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소스코드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33E39C-F975-4B60-9823-DB8DA3B818BB}"/>
                </a:ext>
              </a:extLst>
            </p:cNvPr>
            <p:cNvSpPr/>
            <p:nvPr/>
          </p:nvSpPr>
          <p:spPr bwMode="auto">
            <a:xfrm>
              <a:off x="2655254" y="3449140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825C977-0380-433E-B6CE-10F3A66EED4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 flipV="1">
              <a:off x="1787261" y="1707700"/>
              <a:ext cx="867993" cy="1014736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F9053EB-2B6B-46FC-A83B-5EAA46ECBDE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 bwMode="auto">
            <a:xfrm>
              <a:off x="1787261" y="2722436"/>
              <a:ext cx="867993" cy="1014736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5B3135-753C-4188-8333-97A21DE1933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423884" y="3010468"/>
              <a:ext cx="0" cy="438672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32DC15C-947D-468F-A579-94249116430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3423884" y="1995732"/>
              <a:ext cx="0" cy="438672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4D78B12-4823-4A5A-9416-EE66C9E6A0E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 bwMode="auto">
            <a:xfrm>
              <a:off x="1787261" y="2722436"/>
              <a:ext cx="867993" cy="0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38FB3-5189-4823-99F8-B1ADF5946D89}"/>
              </a:ext>
            </a:extLst>
          </p:cNvPr>
          <p:cNvSpPr/>
          <p:nvPr/>
        </p:nvSpPr>
        <p:spPr bwMode="auto">
          <a:xfrm>
            <a:off x="7356739" y="1419668"/>
            <a:ext cx="1537260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개발로드맵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C4291D-AE77-4E4E-A269-9D445C46E7D0}"/>
              </a:ext>
            </a:extLst>
          </p:cNvPr>
          <p:cNvCxnSpPr>
            <a:cxnSpLocks/>
          </p:cNvCxnSpPr>
          <p:nvPr/>
        </p:nvCxnSpPr>
        <p:spPr bwMode="auto">
          <a:xfrm>
            <a:off x="4192514" y="1707700"/>
            <a:ext cx="76863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866DB5-48CB-4D35-BA58-371512546955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6498404" y="1707700"/>
            <a:ext cx="858335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9">
            <a:extLst>
              <a:ext uri="{FF2B5EF4-FFF2-40B4-BE49-F238E27FC236}">
                <a16:creationId xmlns:a16="http://schemas.microsoft.com/office/drawing/2014/main" id="{C009AD70-F8F0-47F5-B7E9-AE92A1EA4CCE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 rot="5400000">
            <a:off x="5795590" y="392657"/>
            <a:ext cx="726704" cy="3932855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06A3F-5CC7-47E9-B138-32683F7E2565}"/>
              </a:ext>
            </a:extLst>
          </p:cNvPr>
          <p:cNvSpPr/>
          <p:nvPr/>
        </p:nvSpPr>
        <p:spPr bwMode="auto">
          <a:xfrm>
            <a:off x="4961144" y="1419668"/>
            <a:ext cx="1537260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1CA437-A0A6-4D85-931D-B1BAB417D287}"/>
              </a:ext>
            </a:extLst>
          </p:cNvPr>
          <p:cNvSpPr/>
          <p:nvPr/>
        </p:nvSpPr>
        <p:spPr bwMode="auto">
          <a:xfrm>
            <a:off x="2655254" y="1419545"/>
            <a:ext cx="1537260" cy="576064"/>
          </a:xfrm>
          <a:prstGeom prst="rect">
            <a:avLst/>
          </a:prstGeom>
          <a:solidFill>
            <a:srgbClr val="C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284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정의가 어려운 이유</a:t>
            </a:r>
          </a:p>
        </p:txBody>
      </p:sp>
    </p:spTree>
    <p:extLst>
      <p:ext uri="{BB962C8B-B14F-4D97-AF65-F5344CB8AC3E}">
        <p14:creationId xmlns:p14="http://schemas.microsoft.com/office/powerpoint/2010/main" val="42366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7341-37AD-47B0-94EB-A8E57386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사람이 나쁜 요구사항을 만났을 때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E311A4-4043-4767-9A7D-19E8B23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D0C60-9673-47AE-AB4E-A471378484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사용자 참여 부족</a:t>
            </a:r>
          </a:p>
          <a:p>
            <a:r>
              <a:rPr lang="ko-KR" altLang="en-US" dirty="0"/>
              <a:t>불충분한 사용자와의 대화</a:t>
            </a:r>
          </a:p>
          <a:p>
            <a:r>
              <a:rPr lang="ko-KR" altLang="en-US" dirty="0"/>
              <a:t>빈약하고 불충분한 요구사항</a:t>
            </a:r>
          </a:p>
          <a:p>
            <a:r>
              <a:rPr lang="ko-KR" altLang="en-US" dirty="0"/>
              <a:t>점점 늘어나는 사용자 요구사항</a:t>
            </a:r>
          </a:p>
          <a:p>
            <a:r>
              <a:rPr lang="ko-KR" altLang="en-US" dirty="0"/>
              <a:t>모호한 요구사항</a:t>
            </a:r>
          </a:p>
          <a:p>
            <a:r>
              <a:rPr lang="ko-KR" altLang="en-US" dirty="0"/>
              <a:t>간과된 이해관계자</a:t>
            </a:r>
          </a:p>
          <a:p>
            <a:r>
              <a:rPr lang="ko-KR" altLang="en-US" dirty="0"/>
              <a:t>조율되거나 검토되지 않은 요구사항</a:t>
            </a:r>
            <a:br>
              <a:rPr lang="ko-KR" altLang="en-US" dirty="0"/>
            </a:br>
            <a:r>
              <a:rPr lang="en-US" altLang="ko-KR" dirty="0"/>
              <a:t>(a.k.a </a:t>
            </a:r>
            <a:r>
              <a:rPr lang="ko-KR" altLang="en-US" dirty="0"/>
              <a:t>그냥 좋을 것 같아서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53DE22-AAA9-4675-9775-A58F3BB5BB68}"/>
              </a:ext>
            </a:extLst>
          </p:cNvPr>
          <p:cNvSpPr/>
          <p:nvPr/>
        </p:nvSpPr>
        <p:spPr>
          <a:xfrm>
            <a:off x="4414106" y="4423646"/>
            <a:ext cx="447989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Software Requirements 3  by </a:t>
            </a:r>
            <a:r>
              <a:rPr lang="ko-KR" altLang="en-US" sz="1200" i="1" dirty="0">
                <a:latin typeface="+mn-ea"/>
              </a:rPr>
              <a:t>칼 위거스</a:t>
            </a:r>
            <a:r>
              <a:rPr lang="en-US" altLang="ko-KR" sz="1200" i="1" dirty="0">
                <a:latin typeface="+mn-ea"/>
              </a:rPr>
              <a:t>, </a:t>
            </a:r>
            <a:r>
              <a:rPr lang="ko-KR" altLang="en-US" sz="1200" i="1" dirty="0">
                <a:latin typeface="+mn-ea"/>
              </a:rPr>
              <a:t>조이 비티</a:t>
            </a:r>
            <a:endParaRPr lang="en-US" altLang="ko-KR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92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E627-D71F-490D-AB63-D865F15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커뮤니케이션의 중요성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0BB91C-E4B2-4DD5-B9A4-F647F009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B5CE0-94B8-42D2-8854-ACEFB7806A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말했다 </a:t>
            </a:r>
            <a:r>
              <a:rPr lang="en-US" altLang="ko-KR" dirty="0"/>
              <a:t>vs. </a:t>
            </a:r>
            <a:r>
              <a:rPr lang="ko-KR" altLang="en-US" dirty="0"/>
              <a:t>안 했다</a:t>
            </a:r>
          </a:p>
          <a:p>
            <a:r>
              <a:rPr lang="ko-KR" altLang="en-US" dirty="0"/>
              <a:t>하기로 했다 </a:t>
            </a:r>
            <a:r>
              <a:rPr lang="en-US" altLang="ko-KR" dirty="0"/>
              <a:t>vs. </a:t>
            </a:r>
            <a:r>
              <a:rPr lang="ko-KR" altLang="en-US" dirty="0"/>
              <a:t>하기로 한 적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늦었다 </a:t>
            </a:r>
            <a:r>
              <a:rPr lang="en-US" altLang="ko-KR" dirty="0"/>
              <a:t>vs. </a:t>
            </a:r>
            <a:r>
              <a:rPr lang="ko-KR" altLang="en-US" dirty="0"/>
              <a:t>꼭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결정해야 한다 </a:t>
            </a:r>
            <a:r>
              <a:rPr lang="en-US" altLang="ko-KR" dirty="0"/>
              <a:t>vs. </a:t>
            </a: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일단 이렇게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결정해야 한다 </a:t>
            </a:r>
            <a:r>
              <a:rPr lang="en-US" altLang="ko-KR" dirty="0"/>
              <a:t>vs. </a:t>
            </a:r>
            <a:r>
              <a:rPr lang="ko-KR" altLang="en-US" dirty="0"/>
              <a:t>둘 다 되게 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들은 적 없다 </a:t>
            </a:r>
            <a:r>
              <a:rPr lang="en-US" altLang="ko-KR" dirty="0"/>
              <a:t>vs. </a:t>
            </a:r>
            <a:r>
              <a:rPr lang="ko-KR" altLang="en-US" dirty="0"/>
              <a:t>그런 것 까지 말해줘야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3DCC36-1408-43A5-99EC-49BE2021913B}"/>
              </a:ext>
            </a:extLst>
          </p:cNvPr>
          <p:cNvSpPr/>
          <p:nvPr/>
        </p:nvSpPr>
        <p:spPr>
          <a:xfrm>
            <a:off x="663787" y="4423646"/>
            <a:ext cx="823021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 시스템 개발만 하면 싸워댈까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49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분쟁 사례로 배우는 프로젝트 관리 비법 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호소카와 요시히로</a:t>
            </a:r>
            <a:endParaRPr lang="en-US" altLang="ko-KR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6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C267-F5BE-4527-87CA-4F77161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현장의 현실</a:t>
            </a:r>
            <a:r>
              <a:rPr lang="ko-KR" altLang="en-US" b="0" dirty="0"/>
              <a:t> </a:t>
            </a:r>
            <a:r>
              <a:rPr lang="en-US" altLang="ko-KR" b="0" dirty="0"/>
              <a:t>(1/2)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910B3-718A-4A42-A199-B85AE035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A878-CD86-4581-9173-D578C38336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프로젝트 구성원이 최종 시스템 이미지에 대한 상호 공감이 없는 상태에서 시작</a:t>
            </a:r>
          </a:p>
          <a:p>
            <a:pPr lvl="1"/>
            <a:r>
              <a:rPr lang="en-US" altLang="ko-KR"/>
              <a:t>IT</a:t>
            </a:r>
            <a:r>
              <a:rPr lang="ko-KR" altLang="en-US"/>
              <a:t>는 업무요건을 잘 모르고</a:t>
            </a:r>
            <a:r>
              <a:rPr lang="en-US" altLang="ko-KR"/>
              <a:t>, </a:t>
            </a:r>
            <a:r>
              <a:rPr lang="ko-KR" altLang="en-US"/>
              <a:t>현업은 </a:t>
            </a:r>
            <a:r>
              <a:rPr lang="en-US" altLang="ko-KR"/>
              <a:t>IT</a:t>
            </a:r>
            <a:r>
              <a:rPr lang="ko-KR" altLang="en-US"/>
              <a:t>를 잘 모르고 시작함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요구사항 정의는 미래의 시스템을 상상하며 합의하는 과정</a:t>
            </a:r>
          </a:p>
          <a:p>
            <a:r>
              <a:rPr lang="ko-KR" altLang="en-US"/>
              <a:t>이해당사자</a:t>
            </a:r>
            <a:r>
              <a:rPr lang="en-US" altLang="ko-KR"/>
              <a:t>(</a:t>
            </a:r>
            <a:r>
              <a:rPr lang="ko-KR" altLang="en-US"/>
              <a:t>현업</a:t>
            </a:r>
            <a:r>
              <a:rPr lang="en-US" altLang="ko-KR"/>
              <a:t>)</a:t>
            </a:r>
            <a:r>
              <a:rPr lang="ko-KR" altLang="en-US"/>
              <a:t>간의 이해관계 상충</a:t>
            </a:r>
          </a:p>
          <a:p>
            <a:r>
              <a:rPr lang="ko-KR" altLang="en-US"/>
              <a:t>멀티벤더 간의 이해관계 상충</a:t>
            </a:r>
          </a:p>
          <a:p>
            <a:pPr lvl="1"/>
            <a:r>
              <a:rPr lang="ko-KR" altLang="en-US"/>
              <a:t>프로젝트 초반에는 </a:t>
            </a:r>
            <a:r>
              <a:rPr lang="en-US" altLang="ko-KR"/>
              <a:t>R&amp;R</a:t>
            </a:r>
            <a:r>
              <a:rPr lang="ko-KR" altLang="en-US"/>
              <a:t>이 불분명한 상태에서 프로젝트가 시작됨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특히 멀티벤더인 경우에는 이 문제가 더욱 부각된다</a:t>
            </a:r>
            <a:r>
              <a:rPr lang="en-US" altLang="ko-KR"/>
              <a:t>.</a:t>
            </a:r>
          </a:p>
          <a:p>
            <a:r>
              <a:rPr lang="en-US" altLang="ko-KR"/>
              <a:t>Regulation &amp; Compliance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29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C267-F5BE-4527-87CA-4F77161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현장의 현실</a:t>
            </a:r>
            <a:r>
              <a:rPr lang="ko-KR" altLang="en-US" b="0" dirty="0"/>
              <a:t> </a:t>
            </a:r>
            <a:r>
              <a:rPr lang="en-US" altLang="ko-KR" b="0" dirty="0"/>
              <a:t>(2/2)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910B3-718A-4A42-A199-B85AE035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A878-CD86-4581-9173-D578C38336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Legacy System</a:t>
            </a:r>
          </a:p>
          <a:p>
            <a:pPr lvl="1"/>
            <a:r>
              <a:rPr lang="en-US" altLang="ko-KR"/>
              <a:t>Legacy</a:t>
            </a:r>
            <a:r>
              <a:rPr lang="ko-KR" altLang="en-US"/>
              <a:t>를 잘 아는 사람이 있는가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Legacy</a:t>
            </a:r>
            <a:r>
              <a:rPr lang="ko-KR" altLang="en-US"/>
              <a:t>를 잘 아는 사람이 프로젝트에 투입되는가</a:t>
            </a:r>
            <a:r>
              <a:rPr lang="en-US" altLang="ko-KR"/>
              <a:t>?</a:t>
            </a:r>
          </a:p>
          <a:p>
            <a:r>
              <a:rPr lang="ko-KR" altLang="en-US"/>
              <a:t>대외기관 </a:t>
            </a:r>
            <a:r>
              <a:rPr lang="en-US" altLang="ko-KR"/>
              <a:t>I/F</a:t>
            </a:r>
          </a:p>
          <a:p>
            <a:r>
              <a:rPr lang="en-US" altLang="ko-KR"/>
              <a:t>COTS(Commercial, off-the-shelf)</a:t>
            </a:r>
          </a:p>
          <a:p>
            <a:r>
              <a:rPr lang="ko-KR" altLang="en-US"/>
              <a:t>요구사항정의는 기본적으로 문장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요구사항의 정의 참여자는 명확하게 문서화하는 기술을 갖추어야 함</a:t>
            </a:r>
            <a:r>
              <a:rPr lang="en-US" altLang="ko-KR"/>
              <a:t>. </a:t>
            </a:r>
          </a:p>
          <a:p>
            <a:r>
              <a:rPr lang="ko-KR" altLang="en-US"/>
              <a:t>모든 요구사항의 명세는 동일 수준일까</a:t>
            </a:r>
            <a:r>
              <a:rPr lang="en-US" altLang="ko-KR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31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</a:t>
            </a:r>
          </a:p>
        </p:txBody>
      </p:sp>
    </p:spTree>
    <p:extLst>
      <p:ext uri="{BB962C8B-B14F-4D97-AF65-F5344CB8AC3E}">
        <p14:creationId xmlns:p14="http://schemas.microsoft.com/office/powerpoint/2010/main" val="1220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기능 요구사항 작성 실습</a:t>
            </a:r>
            <a:r>
              <a:rPr lang="ko-KR" altLang="en-US" sz="1100" b="0" dirty="0">
                <a:latin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테스트케이스 설계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(2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테스트케이스 작성 실습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7607D-F4B1-4267-A4DA-59697DB1B264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(2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16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D93-DA3B-4FCB-9C74-04C5E2D8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4718D3-5265-4C0A-96DF-554A037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20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E07F0F-DBC7-436B-95CF-76A04AD116A6}"/>
              </a:ext>
            </a:extLst>
          </p:cNvPr>
          <p:cNvGrpSpPr/>
          <p:nvPr/>
        </p:nvGrpSpPr>
        <p:grpSpPr>
          <a:xfrm>
            <a:off x="250001" y="1321345"/>
            <a:ext cx="8643999" cy="2759336"/>
            <a:chOff x="1014412" y="2060848"/>
            <a:chExt cx="12152856" cy="3283584"/>
          </a:xfrm>
        </p:grpSpPr>
        <p:sp>
          <p:nvSpPr>
            <p:cNvPr id="14" name="갈매기형 수장 5">
              <a:extLst>
                <a:ext uri="{FF2B5EF4-FFF2-40B4-BE49-F238E27FC236}">
                  <a16:creationId xmlns:a16="http://schemas.microsoft.com/office/drawing/2014/main" id="{2AC13D2C-5D78-49D8-9970-514A0848EEA6}"/>
                </a:ext>
              </a:extLst>
            </p:cNvPr>
            <p:cNvSpPr/>
            <p:nvPr/>
          </p:nvSpPr>
          <p:spPr>
            <a:xfrm>
              <a:off x="1014412" y="2060848"/>
              <a:ext cx="2600563" cy="1051336"/>
            </a:xfrm>
            <a:prstGeom prst="chevron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ea typeface="맑은 고딕" panose="020B0503020000020004" pitchFamily="50" charset="-127"/>
                </a:rPr>
                <a:t>요구사항 정의</a:t>
              </a:r>
            </a:p>
          </p:txBody>
        </p:sp>
        <p:sp>
          <p:nvSpPr>
            <p:cNvPr id="15" name="갈매기형 수장 6">
              <a:extLst>
                <a:ext uri="{FF2B5EF4-FFF2-40B4-BE49-F238E27FC236}">
                  <a16:creationId xmlns:a16="http://schemas.microsoft.com/office/drawing/2014/main" id="{20D9F4AC-923F-4B00-8C71-EA2EFBDDF4F3}"/>
                </a:ext>
              </a:extLst>
            </p:cNvPr>
            <p:cNvSpPr/>
            <p:nvPr/>
          </p:nvSpPr>
          <p:spPr>
            <a:xfrm>
              <a:off x="3287689" y="2060848"/>
              <a:ext cx="2600562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외부설계</a:t>
              </a:r>
            </a:p>
          </p:txBody>
        </p:sp>
        <p:sp>
          <p:nvSpPr>
            <p:cNvPr id="16" name="갈매기형 수장 7">
              <a:extLst>
                <a:ext uri="{FF2B5EF4-FFF2-40B4-BE49-F238E27FC236}">
                  <a16:creationId xmlns:a16="http://schemas.microsoft.com/office/drawing/2014/main" id="{F1EB68A8-C301-42D7-8BB9-CE8B45278F75}"/>
                </a:ext>
              </a:extLst>
            </p:cNvPr>
            <p:cNvSpPr/>
            <p:nvPr/>
          </p:nvSpPr>
          <p:spPr>
            <a:xfrm>
              <a:off x="5560965" y="2060848"/>
              <a:ext cx="53441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개발 스프린트</a:t>
              </a:r>
              <a:endParaRPr lang="en-US" altLang="ko-KR" sz="12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내부설계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&gt; 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개발 및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Unit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테스트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&gt; 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거래테스트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7" name="갈매기형 수장 8">
              <a:extLst>
                <a:ext uri="{FF2B5EF4-FFF2-40B4-BE49-F238E27FC236}">
                  <a16:creationId xmlns:a16="http://schemas.microsoft.com/office/drawing/2014/main" id="{E8ACA16A-A6EF-4D72-8846-E056C992D518}"/>
                </a:ext>
              </a:extLst>
            </p:cNvPr>
            <p:cNvSpPr/>
            <p:nvPr/>
          </p:nvSpPr>
          <p:spPr>
            <a:xfrm>
              <a:off x="10566706" y="2060848"/>
              <a:ext cx="2600562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결합테스트</a:t>
              </a:r>
            </a:p>
          </p:txBody>
        </p:sp>
        <p:sp>
          <p:nvSpPr>
            <p:cNvPr id="18" name="갈매기형 수장 8">
              <a:extLst>
                <a:ext uri="{FF2B5EF4-FFF2-40B4-BE49-F238E27FC236}">
                  <a16:creationId xmlns:a16="http://schemas.microsoft.com/office/drawing/2014/main" id="{1E6D1F4B-E160-4284-B6BA-131A303427A5}"/>
                </a:ext>
              </a:extLst>
            </p:cNvPr>
            <p:cNvSpPr/>
            <p:nvPr/>
          </p:nvSpPr>
          <p:spPr>
            <a:xfrm>
              <a:off x="3225769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통합테스트</a:t>
              </a:r>
            </a:p>
          </p:txBody>
        </p:sp>
        <p:sp>
          <p:nvSpPr>
            <p:cNvPr id="19" name="갈매기형 수장 8">
              <a:extLst>
                <a:ext uri="{FF2B5EF4-FFF2-40B4-BE49-F238E27FC236}">
                  <a16:creationId xmlns:a16="http://schemas.microsoft.com/office/drawing/2014/main" id="{E2CAE0DB-94EB-4A49-AFAD-073D0072E67A}"/>
                </a:ext>
              </a:extLst>
            </p:cNvPr>
            <p:cNvSpPr/>
            <p:nvPr/>
          </p:nvSpPr>
          <p:spPr>
            <a:xfrm>
              <a:off x="5533000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   인수테스트</a:t>
              </a:r>
              <a:r>
                <a:rPr lang="en-US" altLang="ko-KR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교육</a:t>
              </a:r>
            </a:p>
          </p:txBody>
        </p:sp>
        <p:sp>
          <p:nvSpPr>
            <p:cNvPr id="20" name="갈매기형 수장 8">
              <a:extLst>
                <a:ext uri="{FF2B5EF4-FFF2-40B4-BE49-F238E27FC236}">
                  <a16:creationId xmlns:a16="http://schemas.microsoft.com/office/drawing/2014/main" id="{7ED7842F-5C6B-40C4-BFE4-755E54ABA6A2}"/>
                </a:ext>
              </a:extLst>
            </p:cNvPr>
            <p:cNvSpPr/>
            <p:nvPr/>
          </p:nvSpPr>
          <p:spPr>
            <a:xfrm>
              <a:off x="7966143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컷오버</a:t>
              </a:r>
            </a:p>
          </p:txBody>
        </p:sp>
      </p:grpSp>
      <p:sp>
        <p:nvSpPr>
          <p:cNvPr id="22" name="갈매기형 수장 8">
            <a:extLst>
              <a:ext uri="{FF2B5EF4-FFF2-40B4-BE49-F238E27FC236}">
                <a16:creationId xmlns:a16="http://schemas.microsoft.com/office/drawing/2014/main" id="{483F49C9-7068-48DA-B6DE-FDDD2E253AA6}"/>
              </a:ext>
            </a:extLst>
          </p:cNvPr>
          <p:cNvSpPr/>
          <p:nvPr/>
        </p:nvSpPr>
        <p:spPr>
          <a:xfrm>
            <a:off x="1822880" y="3197197"/>
            <a:ext cx="1849710" cy="883483"/>
          </a:xfrm>
          <a:prstGeom prst="chevron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통합테스트</a:t>
            </a:r>
          </a:p>
        </p:txBody>
      </p:sp>
    </p:spTree>
    <p:extLst>
      <p:ext uri="{BB962C8B-B14F-4D97-AF65-F5344CB8AC3E}">
        <p14:creationId xmlns:p14="http://schemas.microsoft.com/office/powerpoint/2010/main" val="5939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054E-E225-4443-96F5-FCB06318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 </a:t>
            </a:r>
            <a:r>
              <a:rPr lang="en-US" altLang="ko-KR" dirty="0"/>
              <a:t>- V</a:t>
            </a:r>
            <a:r>
              <a:rPr lang="ko-KR" altLang="en-US" dirty="0"/>
              <a:t>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AABE8-C16B-4AB6-B695-C7CB11A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E381D-FB60-46A3-83AE-B10AF964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개발 프로세스에 따라</a:t>
            </a:r>
            <a:r>
              <a:rPr lang="en-US" altLang="ko-KR" dirty="0"/>
              <a:t>,</a:t>
            </a:r>
          </a:p>
          <a:p>
            <a:pPr marL="346083" lvl="1" indent="0">
              <a:buNone/>
            </a:pPr>
            <a:r>
              <a:rPr lang="ko-KR" altLang="en-US" dirty="0"/>
              <a:t>   각 개발단계에 대응하는</a:t>
            </a:r>
            <a:endParaRPr lang="en-US" altLang="ko-KR" dirty="0"/>
          </a:p>
          <a:p>
            <a:pPr marL="346083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테스트단계를 도식화한 것</a:t>
            </a:r>
          </a:p>
        </p:txBody>
      </p:sp>
      <p:pic>
        <p:nvPicPr>
          <p:cNvPr id="5" name="Picture 2" descr="V-model (Software Engineering) - javatpoint">
            <a:extLst>
              <a:ext uri="{FF2B5EF4-FFF2-40B4-BE49-F238E27FC236}">
                <a16:creationId xmlns:a16="http://schemas.microsoft.com/office/drawing/2014/main" id="{E0E8CBAF-3DA5-47F7-A1DA-84743922A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"/>
          <a:stretch/>
        </p:blipFill>
        <p:spPr bwMode="auto">
          <a:xfrm>
            <a:off x="3729380" y="1032765"/>
            <a:ext cx="4702797" cy="34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0A94BD-B719-4B91-951B-D5101B17B855}"/>
              </a:ext>
            </a:extLst>
          </p:cNvPr>
          <p:cNvSpPr/>
          <p:nvPr/>
        </p:nvSpPr>
        <p:spPr bwMode="auto">
          <a:xfrm>
            <a:off x="3746310" y="1303362"/>
            <a:ext cx="4967786" cy="12683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63382-060D-45EF-8D91-EBE8539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개발프로젝트의 해결 방식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26E1-63DD-46C1-B1C5-15E380E7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EAE21-2E66-4BFA-835B-B706DF8558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문서화 및 합의</a:t>
            </a:r>
          </a:p>
          <a:p>
            <a:r>
              <a:rPr lang="ko-KR" altLang="en-US" dirty="0"/>
              <a:t>프로젝트 단계별 구체화</a:t>
            </a:r>
          </a:p>
          <a:p>
            <a:r>
              <a:rPr lang="ko-KR" altLang="en-US" dirty="0"/>
              <a:t>프로토타이핑</a:t>
            </a:r>
          </a:p>
          <a:p>
            <a:r>
              <a:rPr lang="ko-KR" altLang="en-US" dirty="0"/>
              <a:t>요구사항 추적관리</a:t>
            </a:r>
          </a:p>
          <a:p>
            <a:r>
              <a:rPr lang="ko-KR" altLang="en-US" dirty="0"/>
              <a:t>솔루션 찾기</a:t>
            </a:r>
          </a:p>
          <a:p>
            <a:r>
              <a:rPr lang="ko-KR" altLang="en-US" dirty="0"/>
              <a:t>패턴의 적용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… </a:t>
            </a:r>
            <a:r>
              <a:rPr lang="ko-KR" altLang="en-US" dirty="0"/>
              <a:t>테스팅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4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현행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4928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93F3A-5DDF-46B4-A6EE-17BEF5E4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현행 시스템 파악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33736-2441-4B23-BACE-3BE50A75EF4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현행 시스템이 어떤 하위 시스템으로 구성되어 있는지</a:t>
            </a:r>
            <a:endParaRPr lang="en-US" altLang="ko-KR"/>
          </a:p>
          <a:p>
            <a:r>
              <a:rPr lang="ko-KR" altLang="en-US"/>
              <a:t>제공하는 기능이 무엇인지</a:t>
            </a:r>
            <a:endParaRPr lang="en-US" altLang="ko-KR"/>
          </a:p>
          <a:p>
            <a:r>
              <a:rPr lang="ko-KR" altLang="en-US"/>
              <a:t>다른 시스템들과 어떤 정보를 주고받는지</a:t>
            </a:r>
            <a:endParaRPr lang="en-US" altLang="ko-KR"/>
          </a:p>
          <a:p>
            <a:r>
              <a:rPr lang="ko-KR" altLang="en-US"/>
              <a:t>어떤 기술요소를 사용하고 있는지</a:t>
            </a:r>
            <a:endParaRPr lang="en-US" altLang="ko-KR"/>
          </a:p>
          <a:p>
            <a:r>
              <a:rPr lang="ko-KR" altLang="en-US"/>
              <a:t>사용하고 있는 소프트웨어 및 하드웨어는 무엇인지</a:t>
            </a:r>
            <a:endParaRPr lang="en-US" altLang="ko-KR"/>
          </a:p>
          <a:p>
            <a:r>
              <a:rPr lang="ko-KR" altLang="en-US"/>
              <a:t>네트워크는 어떻게 구성되어 있는지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7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구성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인터페이스 현황</a:t>
            </a:r>
            <a:r>
              <a:rPr lang="en-US" altLang="ko-KR" dirty="0"/>
              <a:t>(</a:t>
            </a:r>
            <a:r>
              <a:rPr lang="ko-KR" altLang="en-US" dirty="0"/>
              <a:t>입출력에 대한 설계</a:t>
            </a:r>
            <a:r>
              <a:rPr lang="en-US" altLang="ko-KR" dirty="0"/>
              <a:t>)</a:t>
            </a:r>
            <a:r>
              <a:rPr lang="ko-KR" altLang="en-US" dirty="0"/>
              <a:t>을 파악하는 단계</a:t>
            </a:r>
            <a:endParaRPr lang="en-US" altLang="ko-KR" dirty="0"/>
          </a:p>
          <a:p>
            <a:pPr lvl="1"/>
            <a:r>
              <a:rPr lang="ko-KR" altLang="en-US" dirty="0"/>
              <a:t>각 업무에 속하는 단위 업무 정보시스템들의 명칭</a:t>
            </a:r>
            <a:r>
              <a:rPr lang="en-US" altLang="ko-KR" dirty="0"/>
              <a:t>, </a:t>
            </a:r>
            <a:r>
              <a:rPr lang="ko-KR" altLang="en-US" dirty="0"/>
              <a:t>주요 기능들을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시스템에서 제공하는 기능들을 주요 기능과 하부 기능으로 구분하여 계층형으로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시스템이 다른 단위 업무 시스템과 주고받는 데이터의 종류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, </a:t>
            </a:r>
            <a:r>
              <a:rPr lang="ko-KR" altLang="en-US" dirty="0"/>
              <a:t>연계유형</a:t>
            </a:r>
            <a:r>
              <a:rPr lang="en-US" altLang="ko-KR" dirty="0"/>
              <a:t>, </a:t>
            </a:r>
            <a:r>
              <a:rPr lang="ko-KR" altLang="en-US" dirty="0"/>
              <a:t>주기 등을 파악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CB1CA-B247-408A-BB9D-F73EDD7EBBE8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구성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기능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인터페이스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파악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D0346A-EDD9-4B07-95CC-5999199CC340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2E6DF-0845-43AE-A400-15FD79ADA99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4ADC916-164E-47D5-8C90-143E6308CDFF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252360F-0F37-4B63-B323-56A9E0F19523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1D8AC0-B994-4CDF-A1FE-F008F41C3132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EC3596D-0543-4A3E-B276-1A2280149333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구성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인터페이스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각 업무에 속하는 단위 업무 정보시스템들의 명칭</a:t>
            </a:r>
            <a:r>
              <a:rPr lang="en-US" altLang="ko-KR" dirty="0"/>
              <a:t>, </a:t>
            </a:r>
            <a:r>
              <a:rPr lang="ko-KR" altLang="en-US" dirty="0"/>
              <a:t>주요 기능들을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시스템에서 제공하는 기능들을 주요 기능과 하부 기능으로 구분하여 계층형으로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시스템이 다른 단위 업무 시스템과 주고받는 데이터의 종류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, </a:t>
            </a:r>
            <a:r>
              <a:rPr lang="ko-KR" altLang="en-US" dirty="0"/>
              <a:t>연계유형</a:t>
            </a:r>
            <a:r>
              <a:rPr lang="en-US" altLang="ko-KR" dirty="0"/>
              <a:t>, </a:t>
            </a:r>
            <a:r>
              <a:rPr lang="ko-KR" altLang="en-US" dirty="0"/>
              <a:t>주기 등을 파악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60D8CF-B506-4803-82E9-0A136EE2400C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bject 1669">
            <a:extLst>
              <a:ext uri="{FF2B5EF4-FFF2-40B4-BE49-F238E27FC236}">
                <a16:creationId xmlns:a16="http://schemas.microsoft.com/office/drawing/2014/main" id="{E8F41B90-5322-40A2-9860-DF375D68740D}"/>
              </a:ext>
            </a:extLst>
          </p:cNvPr>
          <p:cNvSpPr/>
          <p:nvPr/>
        </p:nvSpPr>
        <p:spPr>
          <a:xfrm>
            <a:off x="2010111" y="1977168"/>
            <a:ext cx="5123776" cy="2666678"/>
          </a:xfrm>
          <a:prstGeom prst="rect">
            <a:avLst/>
          </a:prstGeom>
          <a:blipFill>
            <a:blip r:embed="rId2" cstate="print"/>
            <a:stretch>
              <a:fillRect t="1" b="-10066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C05D8-71A6-4136-8310-8F5D60003AC0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시스템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C9BD1F-C77C-48CB-9B8A-BF1CDBC38BEA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구성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기능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인터페이스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3913B-D31F-46F7-9CC0-9C5D5E47A956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2E1A0-819C-43DC-AE43-4721E04A5A48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31AD9E-BC3E-4EE5-83F8-46866AB0A9F5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96C3F9-22F0-4CE5-A5F5-F239C7F6997B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C1ADDD-81F9-4FC5-AC29-FC2C1B36D784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24BA7F-CAAC-4409-BBC9-42A628745EAB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아키텍처 및 소프트웨어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기간 업무를 수행하기 위하여 계층별로 어떠한 기술 요소들을 사용하고 있는지를 구성도로 작성</a:t>
            </a:r>
            <a:endParaRPr lang="en-US" altLang="ko-KR" dirty="0"/>
          </a:p>
          <a:p>
            <a:pPr lvl="1"/>
            <a:r>
              <a:rPr lang="ko-KR" altLang="en-US" dirty="0"/>
              <a:t>단위 업무 시스템의 업무 처리를 위해 설치되어 있는 소프트웨어들의 제품명</a:t>
            </a:r>
            <a:r>
              <a:rPr lang="en-US" altLang="ko-KR" dirty="0"/>
              <a:t>, </a:t>
            </a:r>
            <a:r>
              <a:rPr lang="ko-KR" altLang="en-US" dirty="0"/>
              <a:t>용 도</a:t>
            </a:r>
            <a:r>
              <a:rPr lang="en-US" altLang="ko-KR" dirty="0"/>
              <a:t>, </a:t>
            </a:r>
            <a:r>
              <a:rPr lang="ko-KR" altLang="en-US" dirty="0"/>
              <a:t>라이선스 적용 방식</a:t>
            </a:r>
            <a:r>
              <a:rPr lang="en-US" altLang="ko-KR" dirty="0"/>
              <a:t>, </a:t>
            </a:r>
            <a:r>
              <a:rPr lang="ko-KR" altLang="en-US" dirty="0"/>
              <a:t>라이선스 수를 파악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A2B5C-A4BC-4BAD-AC3C-813F6DC2CDA3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27D8BD-08D6-4D3B-BD85-B405D9CBCEB2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아키텍처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S/</a:t>
            </a:r>
            <a:r>
              <a:rPr lang="en-US" altLang="ko-KR" sz="1600" b="1" spc="-300">
                <a:solidFill>
                  <a:schemeClr val="lt1"/>
                </a:solidFill>
              </a:rPr>
              <a:t>W</a:t>
            </a:r>
            <a:r>
              <a:rPr lang="ko-KR" altLang="en-US" sz="1600" b="1" spc="-300">
                <a:solidFill>
                  <a:schemeClr val="lt1"/>
                </a:solidFill>
              </a:rPr>
              <a:t>구성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381584-A40F-46A6-B316-557A1B20F3BD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A250AA-BAF9-4E72-8C19-80841B341687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0817E28-A928-4E3E-9601-B1C8B21B7DFF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B99B2F-690F-475F-81D8-92FD01F59E05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CF2D3CA-0FCA-49F5-97B4-4727A435C900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995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아키텍처 및 소프트웨어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기간 업무를 수행하기 위하여 계층별로 어떠한 기술 요소들을 사용하고 있는지를 구성도로 작성</a:t>
            </a:r>
            <a:endParaRPr lang="en-US" altLang="ko-KR" dirty="0"/>
          </a:p>
          <a:p>
            <a:pPr lvl="1"/>
            <a:r>
              <a:rPr lang="ko-KR" altLang="en-US" dirty="0"/>
              <a:t>단위 업무 시스템의 업무 처리를 위해 설치되어 있는 소프트웨어들의 제품명</a:t>
            </a:r>
            <a:r>
              <a:rPr lang="en-US" altLang="ko-KR" dirty="0"/>
              <a:t>, </a:t>
            </a:r>
            <a:r>
              <a:rPr lang="ko-KR" altLang="en-US" dirty="0"/>
              <a:t>용 도</a:t>
            </a:r>
            <a:r>
              <a:rPr lang="en-US" altLang="ko-KR" dirty="0"/>
              <a:t>, </a:t>
            </a:r>
            <a:r>
              <a:rPr lang="ko-KR" altLang="en-US" dirty="0"/>
              <a:t>라이선스 적용 방식</a:t>
            </a:r>
            <a:r>
              <a:rPr lang="en-US" altLang="ko-KR" dirty="0"/>
              <a:t>, </a:t>
            </a:r>
            <a:r>
              <a:rPr lang="ko-KR" altLang="en-US" dirty="0"/>
              <a:t>라이선스 수를 파악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0CA5E8-9DCB-4516-9A1A-7E43FAAC35B7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FCEF457-CA04-40FA-AB23-252DAA8C39B1}"/>
              </a:ext>
            </a:extLst>
          </p:cNvPr>
          <p:cNvSpPr/>
          <p:nvPr/>
        </p:nvSpPr>
        <p:spPr>
          <a:xfrm>
            <a:off x="1646647" y="2032878"/>
            <a:ext cx="5850703" cy="217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6A32B-F971-45EC-BF2F-A868C04D6593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소프트웨어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CD098-D3F1-451C-AFF3-AD208F9363C0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030C1E-65F8-42DE-B96E-AF53829EBF41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아키텍처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S/</a:t>
            </a:r>
            <a:r>
              <a:rPr lang="en-US" altLang="ko-KR" sz="1600" b="1" spc="-300">
                <a:solidFill>
                  <a:schemeClr val="lt1"/>
                </a:solidFill>
              </a:rPr>
              <a:t>W</a:t>
            </a:r>
            <a:r>
              <a:rPr lang="ko-KR" altLang="en-US" sz="1600" b="1" spc="-300">
                <a:solidFill>
                  <a:schemeClr val="lt1"/>
                </a:solidFill>
              </a:rPr>
              <a:t>구성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0D66D-437D-4772-9FF4-16951B4F2C62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502DD13-7D0D-4EA6-9E3D-F1866F7E8723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68BD170-83AE-4193-92FD-8174441A4B64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731A33-F040-48C3-8E64-3C093F3EEBBE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49D8C03-789A-471C-B3B6-1BE47926F1E5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9FE3-5D6B-41CA-85B0-C03F6F3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18D098-FBCA-409B-9868-2F889B2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9FB248-7513-400E-B8CB-EE47944D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9" y="695359"/>
            <a:ext cx="1453296" cy="1799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C15E1C-4D71-4A51-AA5D-9B3FCD23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4" y="695359"/>
            <a:ext cx="1399014" cy="1799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4A518-C7B1-4CB1-9AE9-936BFB36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17" y="695359"/>
            <a:ext cx="2282600" cy="1799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047D72E-A5E0-4381-BFEE-9DB4C3C8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8" y="2723604"/>
            <a:ext cx="1453295" cy="195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DFC1C23-22BB-4298-9A30-80224D5B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4" y="2723603"/>
            <a:ext cx="1399012" cy="19549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1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하드웨어 및 네트워크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단위 업무 시스템들이 어디에 위치하고 있는 서버에서 운용되고 있는지</a:t>
            </a:r>
            <a:r>
              <a:rPr lang="en-US" altLang="ko-KR" dirty="0"/>
              <a:t>,</a:t>
            </a:r>
            <a:r>
              <a:rPr lang="ko-KR" altLang="en-US" dirty="0"/>
              <a:t> 서버의 주요 사양</a:t>
            </a:r>
            <a:r>
              <a:rPr lang="en-US" altLang="ko-KR" dirty="0"/>
              <a:t>(CPU </a:t>
            </a:r>
            <a:r>
              <a:rPr lang="ko-KR" altLang="en-US" dirty="0"/>
              <a:t>처리 속도</a:t>
            </a:r>
            <a:r>
              <a:rPr lang="en-US" altLang="ko-KR" dirty="0"/>
              <a:t>, </a:t>
            </a:r>
            <a:r>
              <a:rPr lang="ko-KR" altLang="en-US" dirty="0"/>
              <a:t>메모리 크기</a:t>
            </a:r>
            <a:r>
              <a:rPr lang="en-US" altLang="ko-KR" dirty="0"/>
              <a:t>, </a:t>
            </a:r>
            <a:r>
              <a:rPr lang="ko-KR" altLang="en-US" dirty="0"/>
              <a:t>하드디스크의 용량 등</a:t>
            </a:r>
            <a:r>
              <a:rPr lang="en-US" altLang="ko-KR" dirty="0"/>
              <a:t>)</a:t>
            </a:r>
            <a:r>
              <a:rPr lang="ko-KR" altLang="en-US" dirty="0"/>
              <a:t>과 수량</a:t>
            </a:r>
            <a:r>
              <a:rPr lang="en-US" altLang="ko-KR" dirty="0"/>
              <a:t>, </a:t>
            </a:r>
            <a:r>
              <a:rPr lang="ko-KR" altLang="en-US" dirty="0"/>
              <a:t>이중화 가 적용되어 있는지</a:t>
            </a:r>
            <a:r>
              <a:rPr lang="en-US" altLang="ko-KR" dirty="0"/>
              <a:t>, </a:t>
            </a:r>
            <a:r>
              <a:rPr lang="ko-KR" altLang="en-US" dirty="0"/>
              <a:t>어떠한 네트워크 구성을 가지고 있는지를 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E36586-8B6E-491A-B32A-F7A27B63CE43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88CFC4-0E61-4B75-ADAE-B0200200D599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CFB80-7D2C-4E90-BDA3-08F1B986DDE9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lt1"/>
                </a:solidFill>
              </a:rPr>
              <a:t>H/W</a:t>
            </a:r>
            <a:r>
              <a:rPr lang="ko-KR" altLang="en-US" sz="1600" b="1" spc="-300" dirty="0">
                <a:solidFill>
                  <a:schemeClr val="lt1"/>
                </a:solidFill>
              </a:rPr>
              <a:t>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B6C1849-4E74-4372-8387-65039ACB7342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E15A468-7E05-4BE7-8559-560E5E339E15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D7967F-3113-446D-A510-58AC577C60F9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E2AF9E-3533-4ED0-A727-B89A5AC5153B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418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하드웨어 및 네트워크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단위 업무 시스템들이 어디에 위치하고 있는 서버에서 운용되고 있는지</a:t>
            </a:r>
            <a:r>
              <a:rPr lang="en-US" altLang="ko-KR" dirty="0"/>
              <a:t>,</a:t>
            </a:r>
            <a:r>
              <a:rPr lang="ko-KR" altLang="en-US" dirty="0"/>
              <a:t> 서버의 주요 사양</a:t>
            </a:r>
            <a:r>
              <a:rPr lang="en-US" altLang="ko-KR" dirty="0"/>
              <a:t>(CPU </a:t>
            </a:r>
            <a:r>
              <a:rPr lang="ko-KR" altLang="en-US" dirty="0"/>
              <a:t>처리 속도</a:t>
            </a:r>
            <a:r>
              <a:rPr lang="en-US" altLang="ko-KR" dirty="0"/>
              <a:t>, </a:t>
            </a:r>
            <a:r>
              <a:rPr lang="ko-KR" altLang="en-US" dirty="0"/>
              <a:t>메모리 크기</a:t>
            </a:r>
            <a:r>
              <a:rPr lang="en-US" altLang="ko-KR" dirty="0"/>
              <a:t>, </a:t>
            </a:r>
            <a:r>
              <a:rPr lang="ko-KR" altLang="en-US" dirty="0"/>
              <a:t>하드디스크의 용량 등</a:t>
            </a:r>
            <a:r>
              <a:rPr lang="en-US" altLang="ko-KR" dirty="0"/>
              <a:t>)</a:t>
            </a:r>
            <a:r>
              <a:rPr lang="ko-KR" altLang="en-US" dirty="0"/>
              <a:t>과 수량</a:t>
            </a:r>
            <a:r>
              <a:rPr lang="en-US" altLang="ko-KR" dirty="0"/>
              <a:t>, </a:t>
            </a:r>
            <a:r>
              <a:rPr lang="ko-KR" altLang="en-US" dirty="0"/>
              <a:t>이중화 가 적용되어 있는지</a:t>
            </a:r>
            <a:r>
              <a:rPr lang="en-US" altLang="ko-KR" dirty="0"/>
              <a:t>, </a:t>
            </a:r>
            <a:r>
              <a:rPr lang="ko-KR" altLang="en-US" dirty="0"/>
              <a:t>어떠한 네트워크 구성을 가지고 있는지를 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6D9796-D11B-4B25-9F6A-4F9668468D4D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FF2A14C2-11D8-4AE4-8BDA-7A4587817207}"/>
              </a:ext>
            </a:extLst>
          </p:cNvPr>
          <p:cNvSpPr/>
          <p:nvPr/>
        </p:nvSpPr>
        <p:spPr>
          <a:xfrm>
            <a:off x="1606706" y="2237984"/>
            <a:ext cx="5930587" cy="237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55847-E2E2-4A2C-A180-1262FC159C81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서버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9E419E-7717-4BD8-BC9F-8D651FFB8F89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7189EE-264C-491F-BCD1-557DED2B7B0A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B1059B-6432-4B78-9892-D5043F95A42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lt1"/>
                </a:solidFill>
              </a:rPr>
              <a:t>H/W</a:t>
            </a:r>
            <a:r>
              <a:rPr lang="ko-KR" altLang="en-US" sz="1600" b="1" spc="-300" dirty="0">
                <a:solidFill>
                  <a:schemeClr val="lt1"/>
                </a:solidFill>
              </a:rPr>
              <a:t>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9F676DC-A74D-40E3-B8D4-77D0E0A5F1EE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026D8B2-9013-4971-A25E-1CE6E6E0E200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2114-A32A-4FC9-A25C-0A974B64B01B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0D930A-9D0B-4023-A47A-42C8F2273487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54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 파악을 토대로</a:t>
            </a:r>
            <a:r>
              <a:rPr lang="en-US" altLang="ko-KR" dirty="0"/>
              <a:t>, </a:t>
            </a:r>
            <a:r>
              <a:rPr lang="ko-KR" altLang="en-US" dirty="0"/>
              <a:t>개발 기술 환경을 정의</a:t>
            </a:r>
          </a:p>
          <a:p>
            <a:pPr lvl="1"/>
            <a:r>
              <a:rPr lang="ko-KR" altLang="en-US" dirty="0"/>
              <a:t>운영체제</a:t>
            </a:r>
            <a:r>
              <a:rPr lang="en-US" altLang="ko-KR" dirty="0"/>
              <a:t>, DBMS, </a:t>
            </a:r>
            <a:r>
              <a:rPr lang="ko-KR" altLang="en-US" dirty="0"/>
              <a:t>미들웨어</a:t>
            </a:r>
            <a:r>
              <a:rPr lang="en-US" altLang="ko-KR" dirty="0"/>
              <a:t>, </a:t>
            </a:r>
            <a:r>
              <a:rPr lang="ko-KR" altLang="en-US" dirty="0"/>
              <a:t>오픈 소스 순</a:t>
            </a:r>
          </a:p>
          <a:p>
            <a:pPr lvl="1"/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호환성</a:t>
            </a:r>
            <a:r>
              <a:rPr lang="en-US" altLang="ko-KR" dirty="0"/>
              <a:t>, </a:t>
            </a:r>
            <a:r>
              <a:rPr lang="ko-KR" altLang="en-US" dirty="0"/>
              <a:t>구축비용</a:t>
            </a:r>
            <a:r>
              <a:rPr lang="en-US" altLang="ko-KR" dirty="0"/>
              <a:t>, </a:t>
            </a:r>
            <a:r>
              <a:rPr lang="ko-KR" altLang="en-US" dirty="0"/>
              <a:t>기술지원 등을 고려하여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9E419E-7717-4BD8-BC9F-8D651FFB8F89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7189EE-264C-491F-BCD1-557DED2B7B0A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B1059B-6432-4B78-9892-D5043F95A42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9F676DC-A74D-40E3-B8D4-77D0E0A5F1EE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026D8B2-9013-4971-A25E-1CE6E6E0E200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2114-A32A-4FC9-A25C-0A974B64B01B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개발 </a:t>
            </a:r>
            <a:r>
              <a:rPr lang="ko-KR" altLang="en-US" sz="1600" b="1" spc="-300">
                <a:solidFill>
                  <a:schemeClr val="lt1"/>
                </a:solidFill>
              </a:rPr>
              <a:t>기술 환경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0D930A-9D0B-4023-A47A-42C8F2273487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31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시스템 업무분석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</a:p>
          <a:p>
            <a:pPr algn="ctr">
              <a:lnSpc>
                <a:spcPct val="8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Review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89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87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20841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</a:p>
        </p:txBody>
      </p:sp>
    </p:spTree>
    <p:extLst>
      <p:ext uri="{BB962C8B-B14F-4D97-AF65-F5344CB8AC3E}">
        <p14:creationId xmlns:p14="http://schemas.microsoft.com/office/powerpoint/2010/main" val="252052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12BE789-F9DD-436D-B392-031749AE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요구공학</a:t>
            </a:r>
            <a:r>
              <a:rPr lang="en-US" altLang="ko-KR"/>
              <a:t>(Requirements Engineering)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7A6A8-8627-498D-BB04-A3064991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요구사항의 획득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검증 및 변경관리 등에 대한 제반 활동과 원칙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 생성 및 관리를 체계적</a:t>
            </a:r>
            <a:r>
              <a:rPr lang="en-US" altLang="ko-KR" dirty="0"/>
              <a:t>, </a:t>
            </a:r>
            <a:r>
              <a:rPr lang="ko-KR" altLang="en-US" dirty="0"/>
              <a:t>반복적으로 수행</a:t>
            </a:r>
            <a:endParaRPr lang="en-US" altLang="ko-KR" dirty="0"/>
          </a:p>
          <a:p>
            <a:pPr lvl="1"/>
            <a:r>
              <a:rPr lang="ko-KR" altLang="en-US" dirty="0"/>
              <a:t>시스템 요구사항 문서를 생성</a:t>
            </a:r>
            <a:r>
              <a:rPr lang="en-US" altLang="ko-KR" dirty="0"/>
              <a:t>,</a:t>
            </a:r>
            <a:r>
              <a:rPr lang="ko-KR" altLang="en-US" dirty="0"/>
              <a:t>검증</a:t>
            </a:r>
            <a:r>
              <a:rPr lang="en-US" altLang="ko-KR" dirty="0"/>
              <a:t>,</a:t>
            </a:r>
            <a:r>
              <a:rPr lang="ko-KR" altLang="en-US" dirty="0"/>
              <a:t>관리하기 위하여 수행되는 구조화된 활동의 집합</a:t>
            </a:r>
            <a:endParaRPr lang="en-US" altLang="ko-KR" dirty="0"/>
          </a:p>
          <a:p>
            <a:pPr lvl="1"/>
            <a:r>
              <a:rPr lang="ko-KR" altLang="en-US" dirty="0"/>
              <a:t>요구사항 명세를 최종 산출물로 생성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이해관계자 사이에 효과적인 통신수단을 제공 및 요구사항에 대한 공통 이해 설정</a:t>
            </a:r>
          </a:p>
          <a:p>
            <a:pPr lvl="1"/>
            <a:r>
              <a:rPr lang="ko-KR" altLang="en-US" dirty="0"/>
              <a:t>요구사항 손실 방지 및 에러 감지로 불필요한 비용 절감</a:t>
            </a:r>
          </a:p>
          <a:p>
            <a:pPr lvl="1"/>
            <a:r>
              <a:rPr lang="ko-KR" altLang="en-US" dirty="0"/>
              <a:t>구조화된 요구사항으로 요구사항 변경 추적을 가능하게 함</a:t>
            </a:r>
          </a:p>
          <a:p>
            <a:pPr lvl="1"/>
            <a:r>
              <a:rPr lang="ko-KR" altLang="en-US" dirty="0"/>
              <a:t>프로젝트 비용 초과와 기간 지연 방지</a:t>
            </a:r>
          </a:p>
        </p:txBody>
      </p:sp>
    </p:spTree>
    <p:extLst>
      <p:ext uri="{BB962C8B-B14F-4D97-AF65-F5344CB8AC3E}">
        <p14:creationId xmlns:p14="http://schemas.microsoft.com/office/powerpoint/2010/main" val="315776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9581-0EDB-40AE-A1C4-9828C877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개발 프로세스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DF73C9-009C-4504-B745-744E8637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889E9-8E4A-4DB4-988B-EBDF96B49222}"/>
              </a:ext>
            </a:extLst>
          </p:cNvPr>
          <p:cNvSpPr/>
          <p:nvPr/>
        </p:nvSpPr>
        <p:spPr>
          <a:xfrm>
            <a:off x="251972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Elicitation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35732-C94B-4158-806B-3577E114194E}"/>
              </a:ext>
            </a:extLst>
          </p:cNvPr>
          <p:cNvSpPr/>
          <p:nvPr/>
        </p:nvSpPr>
        <p:spPr>
          <a:xfrm>
            <a:off x="2541084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Analysis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34057-19FB-4F48-BFF3-7731EC028F2C}"/>
              </a:ext>
            </a:extLst>
          </p:cNvPr>
          <p:cNvSpPr/>
          <p:nvPr/>
        </p:nvSpPr>
        <p:spPr>
          <a:xfrm>
            <a:off x="4830196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lt1"/>
                </a:solidFill>
              </a:rPr>
              <a:t>Specification</a:t>
            </a: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70CE1CF-9474-466A-9AAD-CD5B606ABEE7}"/>
              </a:ext>
            </a:extLst>
          </p:cNvPr>
          <p:cNvSpPr/>
          <p:nvPr/>
        </p:nvSpPr>
        <p:spPr>
          <a:xfrm>
            <a:off x="2165322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6A05AA7-74AF-4EF3-9EB0-91F82C6E4FA7}"/>
              </a:ext>
            </a:extLst>
          </p:cNvPr>
          <p:cNvSpPr/>
          <p:nvPr/>
        </p:nvSpPr>
        <p:spPr>
          <a:xfrm>
            <a:off x="4454434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5F46CC-5680-4AB7-BDEF-8040A45DB714}"/>
              </a:ext>
            </a:extLst>
          </p:cNvPr>
          <p:cNvSpPr/>
          <p:nvPr/>
        </p:nvSpPr>
        <p:spPr>
          <a:xfrm>
            <a:off x="7119308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lt1"/>
                </a:solidFill>
              </a:rPr>
              <a:t>Validation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1D9EE9D-123F-4F8C-9558-85B83F69B747}"/>
              </a:ext>
            </a:extLst>
          </p:cNvPr>
          <p:cNvSpPr/>
          <p:nvPr/>
        </p:nvSpPr>
        <p:spPr>
          <a:xfrm>
            <a:off x="6743546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49614-86DE-4656-9EBE-39D58B1E0E46}"/>
              </a:ext>
            </a:extLst>
          </p:cNvPr>
          <p:cNvSpPr/>
          <p:nvPr/>
        </p:nvSpPr>
        <p:spPr>
          <a:xfrm>
            <a:off x="250001" y="2823679"/>
            <a:ext cx="1772720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소스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도출기법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4AA68-BE25-4BE6-AC29-CD32017DA4F0}"/>
              </a:ext>
            </a:extLst>
          </p:cNvPr>
          <p:cNvSpPr/>
          <p:nvPr/>
        </p:nvSpPr>
        <p:spPr>
          <a:xfrm>
            <a:off x="2541084" y="2823679"/>
            <a:ext cx="1772720" cy="155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분류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개념 모델링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기술구조 설계 및 요구사항 할당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C12D6F-2233-470A-9263-53E9AACB6160}"/>
              </a:ext>
            </a:extLst>
          </p:cNvPr>
          <p:cNvSpPr/>
          <p:nvPr/>
        </p:nvSpPr>
        <p:spPr>
          <a:xfrm>
            <a:off x="4830196" y="2823679"/>
            <a:ext cx="1772720" cy="151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시스템 정의서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시스템 요구사항 명세서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소프트웨어 요구사항 명세서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3F52A7-1F17-44DD-A229-354FE9A17098}"/>
              </a:ext>
            </a:extLst>
          </p:cNvPr>
          <p:cNvSpPr/>
          <p:nvPr/>
        </p:nvSpPr>
        <p:spPr>
          <a:xfrm>
            <a:off x="7119308" y="2823679"/>
            <a:ext cx="1772720" cy="128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검토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프로토타이핑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모델 검증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인수 테스트</a:t>
            </a:r>
          </a:p>
        </p:txBody>
      </p:sp>
    </p:spTree>
    <p:extLst>
      <p:ext uri="{BB962C8B-B14F-4D97-AF65-F5344CB8AC3E}">
        <p14:creationId xmlns:p14="http://schemas.microsoft.com/office/powerpoint/2010/main" val="144331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5CBC-A2AD-4914-899D-20243843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95A3C3-9B7D-4EA4-A2E4-14EA643A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FE2C1-7562-4655-B62C-24C5652511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요구사항이 어디에 있고</a:t>
            </a:r>
            <a:r>
              <a:rPr lang="en-US" altLang="ko-KR" dirty="0"/>
              <a:t>,</a:t>
            </a:r>
            <a:r>
              <a:rPr lang="ko-KR" altLang="en-US" dirty="0"/>
              <a:t> 어떻게 수집할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이해관계자</a:t>
            </a:r>
            <a:r>
              <a:rPr lang="en-US" altLang="ko-KR" dirty="0"/>
              <a:t>(Stakeholder)</a:t>
            </a:r>
            <a:r>
              <a:rPr lang="ko-KR" altLang="en-US" dirty="0"/>
              <a:t> 식별</a:t>
            </a:r>
            <a:endParaRPr lang="en-US" altLang="ko-KR" dirty="0"/>
          </a:p>
          <a:p>
            <a:r>
              <a:rPr lang="ko-KR" altLang="en-US" dirty="0"/>
              <a:t>개발 팀과 고객 사이의 관계 형성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FF188-FD43-4F3D-AC7E-8639842E52E6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/>
              <a:t>Elicitation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323F5E-00F2-4C25-9848-31A7921867F8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4B00A-6CF4-4213-B2CE-65B6C6869B4A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6BD21D4-E915-4694-8D71-61CF8FFC15B2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F74D207-6E99-4936-97AC-5E4B7C329202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65C691-9DEA-4A35-AD1D-1A2C83CA790E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5E2A551-467B-42C8-8A6D-9493F9C91085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7EA9EC-07B6-467E-97C0-19760910F153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요구사항정의 개요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 sz="2000" dirty="0">
              <a:latin typeface="+mn-ea"/>
              <a:ea typeface="+mn-ea"/>
            </a:endParaRP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/>
              <a:t>현행 시스템 분석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 확인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(2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43125-4AC5-41DD-B19B-0E81B8085B6A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(1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2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06B6D9-AC45-4D5F-86C6-87704BCE3743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97BE24-243E-456D-BEC4-CFFAFD1BE2C9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Analysis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F48407-3329-4FCD-952F-778E310AF045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8831A51-B9E6-41B8-97FE-F6137E15DC27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34B5303-3D6D-4D92-B1F0-3B7533B3FEFB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647A16-5346-4F42-8649-B340F5A81A8D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D1A5687-2F00-4DF7-A3D8-58127F8C729F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595BF9-7F49-46E4-9D93-6BC372FF4483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4CBA7-517F-4EEC-B66C-0CDF79EF9F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요구사항들 간 상충되는 것을 해결</a:t>
            </a:r>
            <a:endParaRPr lang="en-US" altLang="ko-KR" dirty="0"/>
          </a:p>
          <a:p>
            <a:r>
              <a:rPr lang="ko-KR" altLang="en-US" dirty="0"/>
              <a:t>소프트웨어의 범위 파악</a:t>
            </a:r>
            <a:endParaRPr lang="en-US" altLang="ko-KR" dirty="0"/>
          </a:p>
          <a:p>
            <a:r>
              <a:rPr lang="ko-KR" altLang="en-US" dirty="0"/>
              <a:t>소프트웨어가 환경과 어떻게 상호 작용하는지 이해</a:t>
            </a:r>
            <a:endParaRPr lang="en-US" altLang="ko-KR" dirty="0"/>
          </a:p>
          <a:p>
            <a:r>
              <a:rPr lang="ko-KR" altLang="en-US" dirty="0"/>
              <a:t>시스템 요구사항을 정제하여 소프트웨어 요구사항을 도출</a:t>
            </a:r>
            <a:endParaRPr lang="en-US" altLang="ko-KR" dirty="0"/>
          </a:p>
          <a:p>
            <a:r>
              <a:rPr lang="ko-KR" altLang="en-US" dirty="0"/>
              <a:t>개념 모델링</a:t>
            </a:r>
            <a:r>
              <a:rPr lang="en-US" altLang="ko-KR" dirty="0"/>
              <a:t>(Conceptual Modeling)</a:t>
            </a:r>
          </a:p>
          <a:p>
            <a:pPr lvl="1"/>
            <a:r>
              <a:rPr lang="ko-KR" altLang="en-US" dirty="0"/>
              <a:t>문제 도메인의 엔티티</a:t>
            </a:r>
            <a:r>
              <a:rPr lang="en-US" altLang="ko-KR" dirty="0"/>
              <a:t>(entity)</a:t>
            </a:r>
            <a:r>
              <a:rPr lang="ko-KR" altLang="en-US" dirty="0"/>
              <a:t>들과 그들의 관계 및 종속성 식별</a:t>
            </a:r>
            <a:endParaRPr lang="en-US" altLang="ko-KR" dirty="0"/>
          </a:p>
          <a:p>
            <a:pPr lvl="1"/>
            <a:r>
              <a:rPr lang="ko-KR" altLang="en-US" dirty="0"/>
              <a:t>데이터 모델</a:t>
            </a:r>
            <a:r>
              <a:rPr lang="en-US" altLang="ko-KR" dirty="0"/>
              <a:t>(Data Model), </a:t>
            </a:r>
            <a:r>
              <a:rPr lang="ko-KR" altLang="en-US" dirty="0"/>
              <a:t>데이터 흐름 모델</a:t>
            </a:r>
            <a:r>
              <a:rPr lang="en-US" altLang="ko-KR" dirty="0"/>
              <a:t>(Data Flow Model),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(Use Case Diagram), </a:t>
            </a:r>
            <a:r>
              <a:rPr lang="ko-KR" altLang="en-US" dirty="0"/>
              <a:t>사용자 인터랙션</a:t>
            </a:r>
            <a:r>
              <a:rPr lang="en-US" altLang="ko-KR" dirty="0"/>
              <a:t>(User Interactions) </a:t>
            </a:r>
            <a:r>
              <a:rPr lang="ko-KR" altLang="en-US" dirty="0"/>
              <a:t>등을 작성</a:t>
            </a:r>
            <a:endParaRPr lang="en-US" altLang="ko-KR" dirty="0"/>
          </a:p>
          <a:p>
            <a:r>
              <a:rPr lang="en-US" altLang="ko-KR" dirty="0"/>
              <a:t>UML(Unified Modeling Language)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, </a:t>
            </a:r>
            <a:r>
              <a:rPr lang="ko-KR" altLang="en-US" dirty="0"/>
              <a:t>구조 다이어그램</a:t>
            </a:r>
            <a:r>
              <a:rPr lang="en-US" altLang="ko-KR" dirty="0"/>
              <a:t>(Structure Diagram), </a:t>
            </a:r>
            <a:r>
              <a:rPr lang="ko-KR" altLang="en-US" dirty="0"/>
              <a:t>행위 다이어그램</a:t>
            </a:r>
            <a:r>
              <a:rPr lang="en-US" altLang="ko-KR" dirty="0"/>
              <a:t>(Behavior Diagram)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29452-232C-4266-BA97-1F9780F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D4E62D-5674-4413-8C86-3E8D648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11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DBFF09AF-CE5A-4DE8-99EC-E466397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명세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BAC7C-1914-42F7-9273-DC9E8A1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41</a:t>
            </a:fld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3633DF50-CE9E-4A24-8D31-993CC5ECE78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체계적으로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승인될 수 있는 문서를 작성</a:t>
            </a:r>
            <a:endParaRPr lang="en-US" altLang="ko-KR" dirty="0"/>
          </a:p>
          <a:p>
            <a:r>
              <a:rPr lang="ko-KR" altLang="en-US" dirty="0"/>
              <a:t>시스템 정의</a:t>
            </a:r>
            <a:r>
              <a:rPr lang="en-US" altLang="ko-KR" dirty="0"/>
              <a:t>, </a:t>
            </a:r>
            <a:r>
              <a:rPr lang="ko-KR" altLang="en-US" dirty="0"/>
              <a:t>시스템 요구사항</a:t>
            </a:r>
            <a:r>
              <a:rPr lang="en-US" altLang="ko-KR" dirty="0"/>
              <a:t>, </a:t>
            </a:r>
            <a:r>
              <a:rPr lang="ko-KR" altLang="en-US" dirty="0"/>
              <a:t>소프트웨어 요구사항 등을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204D9-B04B-4407-9647-3694CF9DD173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12308-5DE6-4CFB-B146-258EBCEE72CA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3CDDA-B6FD-433B-85B5-2FCAD807CF92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Specification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65BFEE0-9392-45C5-A7A7-7F5836C2F739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F0C645-F56C-4B9B-8260-8937CE440ABD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36D26-6295-4C45-8473-484F759AAA7E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C901BA9-6702-4850-B5D5-41FA33C3C92B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997061-36B6-42E5-8624-CCB4451233D1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4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5089-CDFB-4E38-9684-E23FF93E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</p:spPr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6940EB-04B7-4A5A-970D-56F7EF3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F5EC2-094F-4DF5-BFBA-0760C2C7BF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분석가가 요구사항을 이해했는지 확인</a:t>
            </a:r>
            <a:r>
              <a:rPr lang="en-US" altLang="ko-KR" dirty="0"/>
              <a:t>(Validation)</a:t>
            </a:r>
            <a:r>
              <a:rPr lang="ko-KR" altLang="en-US" dirty="0"/>
              <a:t>이 필요</a:t>
            </a:r>
            <a:endParaRPr lang="en-US" altLang="ko-KR" dirty="0"/>
          </a:p>
          <a:p>
            <a:r>
              <a:rPr lang="ko-KR" altLang="en-US" dirty="0"/>
              <a:t>요구사항 문서가 회사의 표준에 적합하고 이해 가능하며</a:t>
            </a:r>
            <a:r>
              <a:rPr lang="en-US" altLang="ko-KR" dirty="0"/>
              <a:t>, </a:t>
            </a:r>
            <a:r>
              <a:rPr lang="ko-KR" altLang="en-US" dirty="0"/>
              <a:t>일관성이 있고</a:t>
            </a:r>
            <a:r>
              <a:rPr lang="en-US" altLang="ko-KR" dirty="0"/>
              <a:t>, </a:t>
            </a:r>
            <a:r>
              <a:rPr lang="ko-KR" altLang="en-US" dirty="0"/>
              <a:t>완전한지 검증</a:t>
            </a:r>
            <a:r>
              <a:rPr lang="en-US" altLang="ko-KR" dirty="0"/>
              <a:t>(Verification) </a:t>
            </a:r>
            <a:r>
              <a:rPr lang="ko-KR" altLang="en-US" dirty="0"/>
              <a:t>하는 것이 중요</a:t>
            </a:r>
            <a:endParaRPr lang="en-US" altLang="ko-KR" dirty="0"/>
          </a:p>
          <a:p>
            <a:r>
              <a:rPr lang="ko-KR" altLang="en-US" dirty="0"/>
              <a:t>이해관계자들이 문서를 검토해야 하며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요구사항 정의 문서들에 대해 형상관리</a:t>
            </a:r>
            <a:endParaRPr lang="en-US" altLang="ko-KR" dirty="0"/>
          </a:p>
          <a:p>
            <a:r>
              <a:rPr lang="ko-KR" altLang="en-US" dirty="0"/>
              <a:t>리소스가 요구사항에 할당되기 전에 문제를 파악하기 위하여 검증을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7046EA-4678-4EA6-9510-3199C050771C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A2CBB4-4E44-4CDA-B7F3-A9E319AC479A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F051B4-6507-4C28-BDF0-2D424F02AE6A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D849C7-97F3-4520-AB04-52BBCDFF8D9B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86B082-C5C9-40C8-B45B-95273304FA7B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C8E1E6-2842-43B0-94D8-7BE21EBFE878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Validation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952E70-9502-4F61-AF7A-305DF1EEB25F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3814F3-40D2-483E-BE78-8FCE1C067446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92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분류</a:t>
            </a:r>
          </a:p>
        </p:txBody>
      </p:sp>
    </p:spTree>
    <p:extLst>
      <p:ext uri="{BB962C8B-B14F-4D97-AF65-F5344CB8AC3E}">
        <p14:creationId xmlns:p14="http://schemas.microsoft.com/office/powerpoint/2010/main" val="62482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A3C316F-D47C-42A7-BEDB-BD365B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분류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39978B-DB5B-4713-9951-4F8E2FE95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058758"/>
              </p:ext>
            </p:extLst>
          </p:nvPr>
        </p:nvGraphicFramePr>
        <p:xfrm>
          <a:off x="250001" y="1284495"/>
          <a:ext cx="4702999" cy="313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A55F891-8FD4-4DEF-888C-324F45E20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357033"/>
              </p:ext>
            </p:extLst>
          </p:nvPr>
        </p:nvGraphicFramePr>
        <p:xfrm>
          <a:off x="5281672" y="1068958"/>
          <a:ext cx="3589317" cy="2574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2147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2706318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D46B-F196-4942-8C94-CB8BB973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1076D9-C522-4CA5-B171-F4835A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54B5010-62C7-43AD-9EB9-2AD835F33F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</p:spPr>
        <p:txBody>
          <a:bodyPr/>
          <a:lstStyle/>
          <a:p>
            <a:r>
              <a:rPr lang="ko-KR" altLang="en-US" dirty="0"/>
              <a:t>사용자가 원하는 기능</a:t>
            </a:r>
            <a:endParaRPr lang="en-US" altLang="ko-KR" dirty="0"/>
          </a:p>
          <a:p>
            <a:pPr lvl="1"/>
            <a:r>
              <a:rPr lang="ko-KR" altLang="en-US" dirty="0"/>
              <a:t>사용자의 요구를 빠진 것 없이 정확하게 도출하고</a:t>
            </a:r>
            <a:r>
              <a:rPr lang="en-US" altLang="ko-KR" dirty="0"/>
              <a:t>, </a:t>
            </a:r>
            <a:r>
              <a:rPr lang="ko-KR" altLang="en-US" dirty="0"/>
              <a:t>도출된 기능을 요구 분석 명세서에 완전하고 일관성 있게 표현해야 하며</a:t>
            </a:r>
            <a:r>
              <a:rPr lang="en-US" altLang="ko-KR" dirty="0"/>
              <a:t>, </a:t>
            </a:r>
            <a:r>
              <a:rPr lang="ko-KR" altLang="en-US" dirty="0"/>
              <a:t>시스템에도 전부 반영하여 사용자에게 </a:t>
            </a:r>
            <a:r>
              <a:rPr lang="en-US" altLang="ko-KR" dirty="0"/>
              <a:t>100% </a:t>
            </a:r>
            <a:r>
              <a:rPr lang="ko-KR" altLang="en-US" dirty="0"/>
              <a:t>제공해야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완전성</a:t>
            </a:r>
            <a:r>
              <a:rPr lang="en-US" altLang="ko-KR" dirty="0"/>
              <a:t>(completeness)</a:t>
            </a:r>
          </a:p>
          <a:p>
            <a:pPr lvl="1"/>
            <a:r>
              <a:rPr lang="ko-KR" altLang="en-US" dirty="0"/>
              <a:t>사용자가 원하는 모든 기능이 포함되어 있어야 한다</a:t>
            </a:r>
            <a:endParaRPr lang="en-US" altLang="ko-KR" dirty="0"/>
          </a:p>
          <a:p>
            <a:r>
              <a:rPr lang="ko-KR" altLang="en-US" dirty="0"/>
              <a:t>일관성</a:t>
            </a:r>
            <a:r>
              <a:rPr lang="en-US" altLang="ko-KR" dirty="0"/>
              <a:t>(consistency)</a:t>
            </a:r>
          </a:p>
          <a:p>
            <a:pPr lvl="1"/>
            <a:r>
              <a:rPr lang="ko-KR" altLang="en-US" dirty="0"/>
              <a:t>요구사항들이 서로 간에 모순이 있어서는 안 된다</a:t>
            </a:r>
          </a:p>
        </p:txBody>
      </p:sp>
    </p:spTree>
    <p:extLst>
      <p:ext uri="{BB962C8B-B14F-4D97-AF65-F5344CB8AC3E}">
        <p14:creationId xmlns:p14="http://schemas.microsoft.com/office/powerpoint/2010/main" val="2537195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D7C27B-9910-48E6-B7CF-314354B4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정의서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F8538AB6-7384-4422-8A9E-CFD2ED94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47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E8415-1A44-4A50-8D38-543ABEB57C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프로젝트의 요구사항의 중심 산출물</a:t>
            </a:r>
            <a:endParaRPr lang="en-US" altLang="ko-KR" dirty="0"/>
          </a:p>
          <a:p>
            <a:r>
              <a:rPr lang="ko-KR" altLang="en-US" dirty="0"/>
              <a:t>작성 순서</a:t>
            </a:r>
            <a:endParaRPr lang="en-US" altLang="ko-KR" dirty="0"/>
          </a:p>
          <a:p>
            <a:pPr lvl="1"/>
            <a:r>
              <a:rPr lang="ko-KR" altLang="en-US" dirty="0"/>
              <a:t>시스템이 담당해야 할 </a:t>
            </a:r>
            <a:r>
              <a:rPr lang="en-US" altLang="ko-KR" dirty="0"/>
              <a:t>Task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1"/>
            <a:r>
              <a:rPr lang="ko-KR" altLang="en-US" dirty="0"/>
              <a:t>식별된 기능의 내용이나 구체적인 업무규칙 등을 문장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별도의 다이어그램 형태로 기재</a:t>
            </a:r>
            <a:endParaRPr lang="en-US" altLang="ko-KR" dirty="0"/>
          </a:p>
          <a:p>
            <a:pPr lvl="1"/>
            <a:r>
              <a:rPr lang="ko-KR" altLang="en-US" dirty="0"/>
              <a:t>이를 현업과 합의해야 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78CDB-5263-43AD-B8F2-47DC962C7ECA}"/>
              </a:ext>
            </a:extLst>
          </p:cNvPr>
          <p:cNvSpPr/>
          <p:nvPr/>
        </p:nvSpPr>
        <p:spPr bwMode="auto">
          <a:xfrm>
            <a:off x="997731" y="2893276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309425-9CEF-41DF-AB28-F5335B5195B4}"/>
              </a:ext>
            </a:extLst>
          </p:cNvPr>
          <p:cNvSpPr/>
          <p:nvPr/>
        </p:nvSpPr>
        <p:spPr bwMode="auto">
          <a:xfrm>
            <a:off x="3606712" y="2893276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 </a:t>
            </a:r>
            <a:endParaRPr kumimoji="0" lang="en-US" altLang="ko-K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D0853C-746F-4C16-BE4E-1E0148C91AE1}"/>
              </a:ext>
            </a:extLst>
          </p:cNvPr>
          <p:cNvSpPr/>
          <p:nvPr/>
        </p:nvSpPr>
        <p:spPr bwMode="auto">
          <a:xfrm>
            <a:off x="997731" y="3876983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8276DD-4719-4418-8794-D552CEF0E8A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2833731" y="3325276"/>
            <a:ext cx="772981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494BAE1B-6F2F-4E75-8975-BD4BB4D3B98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 bwMode="auto">
          <a:xfrm flipV="1">
            <a:off x="2833731" y="3325276"/>
            <a:ext cx="772981" cy="98370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FA84DF-9A05-434B-BF8E-AAE1CDD30EDD}"/>
              </a:ext>
            </a:extLst>
          </p:cNvPr>
          <p:cNvSpPr/>
          <p:nvPr/>
        </p:nvSpPr>
        <p:spPr bwMode="auto">
          <a:xfrm>
            <a:off x="6215693" y="2892780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외부설계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82A6EF0B-F222-4B3B-91F6-3D062897319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 bwMode="auto">
          <a:xfrm flipV="1">
            <a:off x="5442712" y="3324780"/>
            <a:ext cx="772981" cy="49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6628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A8542-FC42-46FD-9DBC-B929C784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정의서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3127D7-5442-40D5-9493-7DB1008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48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622C8-1B41-4DC9-9768-B842A94862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 요구사항 정의서는 기능의 패턴으로 구분하여 작성</a:t>
            </a:r>
          </a:p>
          <a:p>
            <a:pPr lvl="1"/>
            <a:r>
              <a:rPr lang="ko-KR" altLang="en-US" dirty="0"/>
              <a:t>채널서비스</a:t>
            </a:r>
          </a:p>
          <a:p>
            <a:pPr lvl="1"/>
            <a:r>
              <a:rPr lang="ko-KR" altLang="en-US" dirty="0"/>
              <a:t>화면</a:t>
            </a:r>
          </a:p>
          <a:p>
            <a:pPr lvl="1"/>
            <a:r>
              <a:rPr lang="ko-KR" altLang="en-US" dirty="0"/>
              <a:t>시스템 인터페이스</a:t>
            </a:r>
          </a:p>
          <a:p>
            <a:pPr lvl="1"/>
            <a:r>
              <a:rPr lang="ko-KR" altLang="en-US" dirty="0"/>
              <a:t>배치작업</a:t>
            </a:r>
          </a:p>
          <a:p>
            <a:pPr lvl="1"/>
            <a:r>
              <a:rPr lang="ko-KR" altLang="en-US" dirty="0"/>
              <a:t>기타 중요 업무규칙</a:t>
            </a:r>
          </a:p>
          <a:p>
            <a:r>
              <a:rPr lang="ko-KR" altLang="en-US" dirty="0"/>
              <a:t>각 기능 요구사항은 개발방법론 상의 후 공정인 외부설계의 단위와 연결된다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종료 시점까지 요구사항 추적관리의 형태로 추적되고 검증된다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203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>
            <a:extLst>
              <a:ext uri="{FF2B5EF4-FFF2-40B4-BE49-F238E27FC236}">
                <a16:creationId xmlns:a16="http://schemas.microsoft.com/office/drawing/2014/main" id="{A4A9ADBD-2CA6-4630-BF38-6413BC8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ko-KR" altLang="en-US"/>
              <a:t>요구사항 정의서의 역할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4BCFF-FD58-4823-96AE-ADFFF4A5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DA49A-7EC3-447A-9D92-DB6AF0FA64E8}"/>
              </a:ext>
            </a:extLst>
          </p:cNvPr>
          <p:cNvSpPr/>
          <p:nvPr/>
        </p:nvSpPr>
        <p:spPr bwMode="auto">
          <a:xfrm>
            <a:off x="797868" y="167309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B7010-B80B-4C7D-B14F-331E98D2F2EE}"/>
              </a:ext>
            </a:extLst>
          </p:cNvPr>
          <p:cNvSpPr/>
          <p:nvPr/>
        </p:nvSpPr>
        <p:spPr bwMode="auto">
          <a:xfrm>
            <a:off x="2778088" y="1673092"/>
            <a:ext cx="1152128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기능요구사항 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A3D0A9-D0DA-472E-BA43-FC29E514BEBE}"/>
              </a:ext>
            </a:extLst>
          </p:cNvPr>
          <p:cNvSpPr/>
          <p:nvPr/>
        </p:nvSpPr>
        <p:spPr bwMode="auto">
          <a:xfrm>
            <a:off x="4742676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56B4D1-23E7-41B2-B4E7-581F77925927}"/>
              </a:ext>
            </a:extLst>
          </p:cNvPr>
          <p:cNvSpPr/>
          <p:nvPr/>
        </p:nvSpPr>
        <p:spPr bwMode="auto">
          <a:xfrm>
            <a:off x="4742676" y="2368767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D73A4-2319-4090-B474-31FDA5E00357}"/>
              </a:ext>
            </a:extLst>
          </p:cNvPr>
          <p:cNvSpPr/>
          <p:nvPr/>
        </p:nvSpPr>
        <p:spPr bwMode="auto">
          <a:xfrm>
            <a:off x="4742676" y="3088841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채널서비스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63755-D623-412A-B686-2FB92E25FD6A}"/>
              </a:ext>
            </a:extLst>
          </p:cNvPr>
          <p:cNvSpPr/>
          <p:nvPr/>
        </p:nvSpPr>
        <p:spPr bwMode="auto">
          <a:xfrm>
            <a:off x="4742676" y="3817957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2E7B9-F3A5-4F36-8977-7FC909302162}"/>
              </a:ext>
            </a:extLst>
          </p:cNvPr>
          <p:cNvSpPr/>
          <p:nvPr/>
        </p:nvSpPr>
        <p:spPr bwMode="auto">
          <a:xfrm>
            <a:off x="7507490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AA2D78-7B68-4E35-8035-7D1B71333E6A}"/>
              </a:ext>
            </a:extLst>
          </p:cNvPr>
          <p:cNvSpPr/>
          <p:nvPr/>
        </p:nvSpPr>
        <p:spPr bwMode="auto">
          <a:xfrm>
            <a:off x="797868" y="2656799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154D9B-3499-4AE3-8E25-2C47AD941CE8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1949996" y="1961124"/>
            <a:ext cx="828092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61861AA7-1B3C-4D8A-A723-E21BEE3363B3}"/>
              </a:ext>
            </a:extLst>
          </p:cNvPr>
          <p:cNvCxnSpPr>
            <a:stCxn id="12" idx="3"/>
            <a:endCxn id="6" idx="1"/>
          </p:cNvCxnSpPr>
          <p:nvPr/>
        </p:nvCxnSpPr>
        <p:spPr bwMode="auto">
          <a:xfrm flipV="1">
            <a:off x="1949996" y="1961124"/>
            <a:ext cx="828092" cy="98370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E5AED4-D455-47C6-A256-8659D5F8AA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930216" y="1949704"/>
            <a:ext cx="812460" cy="1142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23">
            <a:extLst>
              <a:ext uri="{FF2B5EF4-FFF2-40B4-BE49-F238E27FC236}">
                <a16:creationId xmlns:a16="http://schemas.microsoft.com/office/drawing/2014/main" id="{B606DB35-187D-43B2-8BB2-F501E6D352F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3930216" y="1961124"/>
            <a:ext cx="812460" cy="695675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23">
            <a:extLst>
              <a:ext uri="{FF2B5EF4-FFF2-40B4-BE49-F238E27FC236}">
                <a16:creationId xmlns:a16="http://schemas.microsoft.com/office/drawing/2014/main" id="{953838EA-9E40-4E4C-88A9-608C7F19360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>
            <a:off x="3930216" y="1961124"/>
            <a:ext cx="812460" cy="141574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23">
            <a:extLst>
              <a:ext uri="{FF2B5EF4-FFF2-40B4-BE49-F238E27FC236}">
                <a16:creationId xmlns:a16="http://schemas.microsoft.com/office/drawing/2014/main" id="{3D5F559C-054A-4227-BAB6-DC9FA83673B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 bwMode="auto">
          <a:xfrm>
            <a:off x="3930216" y="1961124"/>
            <a:ext cx="812460" cy="2144865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A8B3CE-8BB3-404C-9F52-09653660FD5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 bwMode="auto">
          <a:xfrm>
            <a:off x="5894804" y="1949704"/>
            <a:ext cx="236396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36">
            <a:extLst>
              <a:ext uri="{FF2B5EF4-FFF2-40B4-BE49-F238E27FC236}">
                <a16:creationId xmlns:a16="http://schemas.microsoft.com/office/drawing/2014/main" id="{ED81AC51-B102-4DE1-A2C2-608ACC42280D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 bwMode="auto">
          <a:xfrm flipV="1">
            <a:off x="7283328" y="1949704"/>
            <a:ext cx="224162" cy="142584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CA77E9-8E5C-4F07-B331-F77992FD8D73}"/>
              </a:ext>
            </a:extLst>
          </p:cNvPr>
          <p:cNvSpPr txBox="1"/>
          <p:nvPr/>
        </p:nvSpPr>
        <p:spPr>
          <a:xfrm>
            <a:off x="2364042" y="109657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요구사항</a:t>
            </a:r>
            <a:r>
              <a:rPr kumimoji="1" lang="ko-KR" altLang="en-US" sz="1200" dirty="0"/>
              <a:t> 정의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9745F-BBEF-47E5-B533-B11CB133EED4}"/>
              </a:ext>
            </a:extLst>
          </p:cNvPr>
          <p:cNvSpPr txBox="1"/>
          <p:nvPr/>
        </p:nvSpPr>
        <p:spPr>
          <a:xfrm>
            <a:off x="6738528" y="109657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외부 설계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471C95-7B9E-4200-AA05-544E27BA98A2}"/>
              </a:ext>
            </a:extLst>
          </p:cNvPr>
          <p:cNvCxnSpPr>
            <a:cxnSpLocks/>
          </p:cNvCxnSpPr>
          <p:nvPr/>
        </p:nvCxnSpPr>
        <p:spPr bwMode="auto">
          <a:xfrm>
            <a:off x="725860" y="1356713"/>
            <a:ext cx="4592880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03F199-514C-4EC7-A1EC-3E39603B437B}"/>
              </a:ext>
            </a:extLst>
          </p:cNvPr>
          <p:cNvCxnSpPr>
            <a:cxnSpLocks/>
          </p:cNvCxnSpPr>
          <p:nvPr/>
        </p:nvCxnSpPr>
        <p:spPr bwMode="auto">
          <a:xfrm>
            <a:off x="5318740" y="1356713"/>
            <a:ext cx="3340878" cy="16858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91B227-1AAB-4DC4-AAB0-B9D2AF52A44C}"/>
              </a:ext>
            </a:extLst>
          </p:cNvPr>
          <p:cNvSpPr/>
          <p:nvPr/>
        </p:nvSpPr>
        <p:spPr bwMode="auto">
          <a:xfrm>
            <a:off x="6131200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F950FB-A012-4E35-9C2E-42FE7165D403}"/>
              </a:ext>
            </a:extLst>
          </p:cNvPr>
          <p:cNvSpPr/>
          <p:nvPr/>
        </p:nvSpPr>
        <p:spPr bwMode="auto">
          <a:xfrm>
            <a:off x="6131200" y="2367101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1B9315-A7AE-487A-8F85-B50B7419477D}"/>
              </a:ext>
            </a:extLst>
          </p:cNvPr>
          <p:cNvSpPr/>
          <p:nvPr/>
        </p:nvSpPr>
        <p:spPr bwMode="auto">
          <a:xfrm>
            <a:off x="6131200" y="3087515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채널서비스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6B6F67-1903-450E-8081-E15D836C3436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 bwMode="auto">
          <a:xfrm flipV="1">
            <a:off x="5894804" y="2655133"/>
            <a:ext cx="236396" cy="166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01BC09-31D9-4ACB-B3E4-809F4761EC5D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 bwMode="auto">
          <a:xfrm flipV="1">
            <a:off x="5894804" y="3375547"/>
            <a:ext cx="236396" cy="132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609916-ECC3-4DD7-B528-BA5EA3D41B2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 bwMode="auto">
          <a:xfrm>
            <a:off x="7283328" y="1949704"/>
            <a:ext cx="224162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4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요구사항정의 개요</a:t>
            </a:r>
          </a:p>
        </p:txBody>
      </p:sp>
    </p:spTree>
    <p:extLst>
      <p:ext uri="{BB962C8B-B14F-4D97-AF65-F5344CB8AC3E}">
        <p14:creationId xmlns:p14="http://schemas.microsoft.com/office/powerpoint/2010/main" val="3190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107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2C62-BA1F-489B-9061-4928EB5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 </a:t>
            </a:r>
            <a:r>
              <a:rPr lang="ko-KR" altLang="en-US" dirty="0"/>
              <a:t>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9765F-C733-4500-8D21-F540428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386A0-85B0-4400-AB0A-C49FE9FA2D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고객의 요구사항은 관심 분야에만 집중된다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고객의 요구사항만으로 기능 요구사항을 정의하면</a:t>
            </a:r>
            <a:r>
              <a:rPr lang="en-US" altLang="ko-KR" dirty="0"/>
              <a:t>, </a:t>
            </a:r>
            <a:r>
              <a:rPr lang="ko-KR" altLang="en-US" dirty="0"/>
              <a:t>계단이 없는 </a:t>
            </a:r>
            <a:r>
              <a:rPr lang="en-US" altLang="ko-KR" dirty="0"/>
              <a:t>2</a:t>
            </a:r>
            <a:r>
              <a:rPr lang="ko-KR" altLang="en-US" dirty="0"/>
              <a:t>층 건물을 짓는 실수를 범하게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명백히 건축설계자의 오류이다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84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2C62-BA1F-489B-9061-4928EB5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 </a:t>
            </a:r>
            <a:r>
              <a:rPr lang="ko-KR" altLang="en-US" dirty="0"/>
              <a:t>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9765F-C733-4500-8D21-F540428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386A0-85B0-4400-AB0A-C49FE9FA2D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A/B/C Frame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영역이라고 해서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en-US" altLang="ko-KR" dirty="0"/>
              <a:t>CBP</a:t>
            </a:r>
            <a:r>
              <a:rPr lang="ko-KR" altLang="en-US" dirty="0"/>
              <a:t>기능을 그대로 사용한다는 것은 아닐 수 있으므로</a:t>
            </a:r>
            <a:r>
              <a:rPr lang="en-US" altLang="ko-KR" dirty="0"/>
              <a:t>, </a:t>
            </a:r>
            <a:r>
              <a:rPr lang="ko-KR" altLang="en-US" dirty="0"/>
              <a:t>데모를 통해 기능을 이해시키고</a:t>
            </a:r>
            <a:r>
              <a:rPr lang="en-US" altLang="ko-KR" dirty="0"/>
              <a:t>, </a:t>
            </a:r>
            <a:r>
              <a:rPr lang="ko-KR" altLang="en-US" dirty="0"/>
              <a:t>변경 요구사항을 받아야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19EA5A-9E54-4780-9A15-86522CB3A245}"/>
              </a:ext>
            </a:extLst>
          </p:cNvPr>
          <p:cNvGrpSpPr/>
          <p:nvPr/>
        </p:nvGrpSpPr>
        <p:grpSpPr>
          <a:xfrm>
            <a:off x="622925" y="1066800"/>
            <a:ext cx="8044825" cy="2780413"/>
            <a:chOff x="1316596" y="3117910"/>
            <a:chExt cx="6444716" cy="29393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A6995C-A950-41D7-9F6E-E1F2BA9B8EE6}"/>
                </a:ext>
              </a:extLst>
            </p:cNvPr>
            <p:cNvSpPr/>
            <p:nvPr/>
          </p:nvSpPr>
          <p:spPr bwMode="auto">
            <a:xfrm>
              <a:off x="1429622" y="3117910"/>
              <a:ext cx="1080120" cy="1679239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</a:t>
              </a:r>
              <a:endPara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8E3932-0C98-4D24-8753-2B9915886AD8}"/>
                </a:ext>
              </a:extLst>
            </p:cNvPr>
            <p:cNvSpPr/>
            <p:nvPr/>
          </p:nvSpPr>
          <p:spPr bwMode="auto">
            <a:xfrm>
              <a:off x="2756756" y="3789040"/>
              <a:ext cx="1080120" cy="2268241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en-US" altLang="ko-Kore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CBP</a:t>
              </a:r>
              <a:endParaRPr kumimoji="0" lang="ko-Kore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[R] 32">
              <a:extLst>
                <a:ext uri="{FF2B5EF4-FFF2-40B4-BE49-F238E27FC236}">
                  <a16:creationId xmlns:a16="http://schemas.microsoft.com/office/drawing/2014/main" id="{28534B40-FE15-4218-97CC-1C5ECD1436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3117910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[R] 33">
              <a:extLst>
                <a:ext uri="{FF2B5EF4-FFF2-40B4-BE49-F238E27FC236}">
                  <a16:creationId xmlns:a16="http://schemas.microsoft.com/office/drawing/2014/main" id="{F2A1047E-541E-4723-A4B5-3FEFE81332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3789040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[R] 34">
              <a:extLst>
                <a:ext uri="{FF2B5EF4-FFF2-40B4-BE49-F238E27FC236}">
                  <a16:creationId xmlns:a16="http://schemas.microsoft.com/office/drawing/2014/main" id="{CD9F9492-8045-4EF2-9179-90474112B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4797149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[R] 35">
              <a:extLst>
                <a:ext uri="{FF2B5EF4-FFF2-40B4-BE49-F238E27FC236}">
                  <a16:creationId xmlns:a16="http://schemas.microsoft.com/office/drawing/2014/main" id="{A07FABC8-8F30-42F1-86C9-05A6DABD3E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5661248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D3AA4F-4917-40A4-BC3E-8C7690C52A0A}"/>
                </a:ext>
              </a:extLst>
            </p:cNvPr>
            <p:cNvSpPr txBox="1"/>
            <p:nvPr/>
          </p:nvSpPr>
          <p:spPr>
            <a:xfrm>
              <a:off x="4116044" y="3306996"/>
              <a:ext cx="2094733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A: </a:t>
              </a:r>
              <a:r>
                <a:rPr lang="en-US" altLang="ko-Kore-KR" sz="1200" dirty="0"/>
                <a:t>CBP</a:t>
              </a:r>
              <a:r>
                <a:rPr lang="ko-KR" altLang="en-US" sz="1200" dirty="0"/>
                <a:t> 범위 외 신규 기능요구사항 </a:t>
              </a:r>
              <a:endParaRPr kumimoji="1" lang="ko-Kore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BA2F35-3879-4D0B-AC83-EA5143427A9D}"/>
                </a:ext>
              </a:extLst>
            </p:cNvPr>
            <p:cNvSpPr txBox="1"/>
            <p:nvPr/>
          </p:nvSpPr>
          <p:spPr>
            <a:xfrm>
              <a:off x="4113779" y="4149447"/>
              <a:ext cx="1954760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B: </a:t>
              </a:r>
              <a:r>
                <a:rPr lang="en-US" altLang="ko-Kore-KR" sz="1200" dirty="0"/>
                <a:t>CBP</a:t>
              </a:r>
              <a:r>
                <a:rPr lang="ko-Kore-KR" altLang="en-US" sz="1200" dirty="0"/>
                <a:t>가</a:t>
              </a:r>
              <a:r>
                <a:rPr lang="ko-KR" altLang="en-US" sz="1200" dirty="0"/>
                <a:t> 제공하는 기능요구사항</a:t>
              </a:r>
              <a:endParaRPr kumimoji="1" lang="ko-Kore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EE295-CFB9-4FB9-845C-10D85D2C7C2B}"/>
                </a:ext>
              </a:extLst>
            </p:cNvPr>
            <p:cNvSpPr txBox="1"/>
            <p:nvPr/>
          </p:nvSpPr>
          <p:spPr>
            <a:xfrm>
              <a:off x="4099824" y="5082781"/>
              <a:ext cx="3395595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sz="1200" dirty="0"/>
                <a:t>C</a:t>
              </a:r>
              <a:r>
                <a:rPr kumimoji="1" lang="en-US" altLang="ko-Kore-KR" sz="1200" dirty="0"/>
                <a:t>: </a:t>
              </a:r>
              <a:r>
                <a:rPr kumimoji="1" lang="ko-KR" altLang="en-US" sz="1200" dirty="0"/>
                <a:t>고객의 명시적인 요구사항은 없었으나</a:t>
              </a:r>
              <a:r>
                <a:rPr kumimoji="1" lang="en-US" altLang="ko-KR" sz="1200" dirty="0"/>
                <a:t>, </a:t>
              </a:r>
              <a:r>
                <a:rPr kumimoji="1" lang="ko-KR" altLang="en-US" sz="1200" dirty="0"/>
                <a:t>필요한 </a:t>
              </a:r>
              <a:r>
                <a:rPr kumimoji="1" lang="en-US" altLang="ko-KR" sz="1200" dirty="0"/>
                <a:t>CBP </a:t>
              </a:r>
              <a:r>
                <a:rPr kumimoji="1" lang="ko-KR" altLang="en-US" sz="1200" dirty="0"/>
                <a:t>기능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729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작성요령</a:t>
            </a:r>
          </a:p>
        </p:txBody>
      </p:sp>
    </p:spTree>
    <p:extLst>
      <p:ext uri="{BB962C8B-B14F-4D97-AF65-F5344CB8AC3E}">
        <p14:creationId xmlns:p14="http://schemas.microsoft.com/office/powerpoint/2010/main" val="1419230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5D826-286F-4C05-88E6-A2B96DEC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3DE81D-C0B9-40A6-BD14-DDFFB653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61DD1-13D1-4BEE-991B-FE1F337403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전제사항 작성하기</a:t>
            </a:r>
          </a:p>
          <a:p>
            <a:pPr lvl="1"/>
            <a:r>
              <a:rPr lang="ko-KR" altLang="en-US" dirty="0"/>
              <a:t>기능 요구사항은 시스템의 제공하는 서비스를 기술하는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서비스를 제공하기 위한 타 솔루션의 의존관계 또는 제약사항을 기술한다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전제사항은 견적에 중대한 영향을 미칠 수 있으므로</a:t>
            </a:r>
            <a:r>
              <a:rPr lang="en-US" altLang="ko-KR" dirty="0"/>
              <a:t>, </a:t>
            </a:r>
            <a:r>
              <a:rPr lang="ko-KR" altLang="en-US" dirty="0"/>
              <a:t>작성하는 개발팀이나 리뷰하는 현업 모두</a:t>
            </a:r>
            <a:r>
              <a:rPr lang="en-US" altLang="ko-KR" dirty="0"/>
              <a:t>, </a:t>
            </a:r>
            <a:r>
              <a:rPr lang="ko-KR" altLang="en-US" dirty="0"/>
              <a:t>주의깊게 검토해야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346083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고객이 제출한 본인확인서류 이미지와 발행기관</a:t>
            </a:r>
            <a:r>
              <a:rPr lang="en-US" altLang="ko-KR" dirty="0"/>
              <a:t>, </a:t>
            </a:r>
            <a:r>
              <a:rPr lang="ko-KR" altLang="en-US" dirty="0"/>
              <a:t>발행번호를 보관한다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전제사항 </a:t>
            </a:r>
            <a:r>
              <a:rPr lang="en-US" altLang="ko-KR" dirty="0"/>
              <a:t>: </a:t>
            </a:r>
            <a:r>
              <a:rPr lang="ko-KR" altLang="en-US" dirty="0"/>
              <a:t>본인확인서류의 이미지는 별도의 </a:t>
            </a:r>
            <a:r>
              <a:rPr lang="en-US" altLang="ko-KR" dirty="0"/>
              <a:t>EDMS</a:t>
            </a:r>
            <a:r>
              <a:rPr lang="ko-KR" altLang="en-US" dirty="0"/>
              <a:t>솔루션에 보관한다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전제사항 </a:t>
            </a:r>
            <a:r>
              <a:rPr lang="en-US" altLang="ko-KR" dirty="0"/>
              <a:t>: </a:t>
            </a:r>
            <a:r>
              <a:rPr lang="ko-KR" altLang="en-US" dirty="0"/>
              <a:t>본인확인서류 이미지의 발행기관</a:t>
            </a:r>
            <a:r>
              <a:rPr lang="en-US" altLang="ko-KR" dirty="0"/>
              <a:t>, </a:t>
            </a:r>
            <a:r>
              <a:rPr lang="ko-KR" altLang="en-US" dirty="0"/>
              <a:t>발행번호 추출은 별도 </a:t>
            </a:r>
            <a:r>
              <a:rPr lang="en-US" altLang="ko-KR" dirty="0"/>
              <a:t>OCR</a:t>
            </a:r>
            <a:r>
              <a:rPr lang="ko-KR" altLang="en-US" dirty="0"/>
              <a:t>솔루션을 의존한다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281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1C656-EF15-4398-A251-2662E887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9B7F6-578C-4557-842A-5188B2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A6967-6472-4E7D-AFF1-2A3005B436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설계와 요구사항을 구분하기</a:t>
            </a:r>
          </a:p>
          <a:p>
            <a:pPr lvl="1"/>
            <a:r>
              <a:rPr lang="ko-KR" altLang="en-US" dirty="0"/>
              <a:t>요구사항은 고객이 원하는 것을 기술한 것이고</a:t>
            </a:r>
            <a:r>
              <a:rPr lang="en-US" altLang="ko-KR" dirty="0"/>
              <a:t>, </a:t>
            </a:r>
            <a:r>
              <a:rPr lang="ko-KR" altLang="en-US" dirty="0"/>
              <a:t>설계는 </a:t>
            </a:r>
            <a:r>
              <a:rPr lang="en-US" altLang="ko-KR" dirty="0"/>
              <a:t>IT</a:t>
            </a:r>
            <a:r>
              <a:rPr lang="ko-KR" altLang="en-US" dirty="0"/>
              <a:t>리소스의 책임할당에 대한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요구사항은 </a:t>
            </a:r>
            <a:r>
              <a:rPr lang="en-US" altLang="ko-KR" dirty="0"/>
              <a:t>What, </a:t>
            </a:r>
            <a:r>
              <a:rPr lang="ko-KR" altLang="en-US" dirty="0"/>
              <a:t>설계는 </a:t>
            </a:r>
            <a:r>
              <a:rPr lang="en-US" altLang="ko-KR" dirty="0"/>
              <a:t>How.</a:t>
            </a:r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What</a:t>
            </a:r>
            <a:r>
              <a:rPr lang="ko-KR" altLang="en-US" dirty="0"/>
              <a:t>과 </a:t>
            </a:r>
            <a:r>
              <a:rPr lang="en-US" altLang="ko-KR" dirty="0"/>
              <a:t>How</a:t>
            </a:r>
            <a:r>
              <a:rPr lang="ko-KR" altLang="en-US" dirty="0"/>
              <a:t>는 문맥에 따라 달라지는 면이 있기 때문에 구분하기 어려운 면이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289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ED781-51A6-494F-AFCD-806A85EF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91BE66-8466-44F4-92D0-6BC71A3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474E7-1C9C-4F79-B4AB-19E8B71152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개발팀을 짜증나게 하는 고객 </a:t>
            </a:r>
          </a:p>
          <a:p>
            <a:pPr lvl="1"/>
            <a:r>
              <a:rPr lang="ko-KR" altLang="en-US" dirty="0"/>
              <a:t>설계에 간섭하거나 의사결정을 내리려고 할 때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우리는 적어도 </a:t>
            </a:r>
            <a:r>
              <a:rPr lang="en-US" altLang="ko-KR" dirty="0"/>
              <a:t>5</a:t>
            </a:r>
            <a:r>
              <a:rPr lang="ko-KR" altLang="en-US" dirty="0"/>
              <a:t>분주기로 계좌개설</a:t>
            </a:r>
            <a:r>
              <a:rPr lang="en-US" altLang="ko-KR" dirty="0"/>
              <a:t>, </a:t>
            </a:r>
            <a:r>
              <a:rPr lang="ko-KR" altLang="en-US" dirty="0"/>
              <a:t>해지</a:t>
            </a:r>
            <a:r>
              <a:rPr lang="en-US" altLang="ko-KR" dirty="0"/>
              <a:t>, </a:t>
            </a:r>
            <a:r>
              <a:rPr lang="ko-KR" altLang="en-US" dirty="0"/>
              <a:t>입금</a:t>
            </a:r>
            <a:r>
              <a:rPr lang="en-US" altLang="ko-KR" dirty="0"/>
              <a:t>, </a:t>
            </a:r>
            <a:r>
              <a:rPr lang="ko-KR" altLang="en-US" dirty="0"/>
              <a:t>출금</a:t>
            </a:r>
            <a:r>
              <a:rPr lang="en-US" altLang="ko-KR" dirty="0"/>
              <a:t>, </a:t>
            </a:r>
            <a:r>
              <a:rPr lang="ko-KR" altLang="en-US" dirty="0"/>
              <a:t>송금</a:t>
            </a:r>
            <a:r>
              <a:rPr lang="en-US" altLang="ko-KR" dirty="0"/>
              <a:t>, </a:t>
            </a:r>
            <a:r>
              <a:rPr lang="ko-KR" altLang="en-US" dirty="0"/>
              <a:t>대출승인</a:t>
            </a:r>
            <a:r>
              <a:rPr lang="en-US" altLang="ko-KR" dirty="0"/>
              <a:t>, </a:t>
            </a:r>
            <a:r>
              <a:rPr lang="ko-KR" altLang="en-US" dirty="0"/>
              <a:t>대출상환에 대한 모니터링을 하고 싶습니다</a:t>
            </a:r>
            <a:r>
              <a:rPr lang="en-US" altLang="ko-KR" dirty="0"/>
              <a:t>. </a:t>
            </a:r>
            <a:r>
              <a:rPr lang="ko-KR" altLang="en-US" dirty="0"/>
              <a:t>이상 징후가 있는 거래에 대해서 모니터링 시스템을 별도로 구축하려 합니다</a:t>
            </a:r>
            <a:r>
              <a:rPr lang="en-US" altLang="ko-KR" dirty="0"/>
              <a:t>. 5</a:t>
            </a:r>
            <a:r>
              <a:rPr lang="ko-KR" altLang="en-US" dirty="0"/>
              <a:t>분간의 거래내역을 파일로 생성하여</a:t>
            </a:r>
            <a:r>
              <a:rPr lang="en-US" altLang="ko-KR" dirty="0"/>
              <a:t>, </a:t>
            </a:r>
            <a:r>
              <a:rPr lang="ko-KR" altLang="en-US" dirty="0"/>
              <a:t>모니터링 시스템에 전송하고</a:t>
            </a:r>
            <a:r>
              <a:rPr lang="en-US" altLang="ko-KR" dirty="0"/>
              <a:t>, 5</a:t>
            </a:r>
            <a:r>
              <a:rPr lang="ko-KR" altLang="en-US" dirty="0"/>
              <a:t>분 단위의 파일의 전송결과</a:t>
            </a:r>
            <a:r>
              <a:rPr lang="en-US" altLang="ko-KR" dirty="0"/>
              <a:t>, </a:t>
            </a:r>
            <a:r>
              <a:rPr lang="ko-KR" altLang="en-US" dirty="0"/>
              <a:t>파일 내의 거래내역 건수를 표시하는 화면을 업무담당자가 모니터링할 수 있도록 제공요청합니다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79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3A28-2BCE-4F6A-9D0A-0D26D338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B88AA-5874-4B9B-98DC-E2824D98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8763C-5AEF-4B73-88F7-B629AFD079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고객을 짜증나게 하는 개발팀</a:t>
            </a:r>
          </a:p>
          <a:p>
            <a:pPr lvl="1"/>
            <a:r>
              <a:rPr lang="ko-KR" altLang="en-US" dirty="0"/>
              <a:t>설계 결정을 고객에게 미룰 때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고객에 통지하는 유형에 따라</a:t>
            </a:r>
            <a:r>
              <a:rPr lang="en-US" altLang="ko-KR" dirty="0"/>
              <a:t>, </a:t>
            </a:r>
            <a:r>
              <a:rPr lang="ko-KR" altLang="en-US" dirty="0"/>
              <a:t>야간에는 통지 금지가 필요하다고 말씀하셨는데</a:t>
            </a:r>
            <a:r>
              <a:rPr lang="en-US" altLang="ko-KR" dirty="0"/>
              <a:t>, </a:t>
            </a:r>
            <a:r>
              <a:rPr lang="ko-KR" altLang="en-US" dirty="0"/>
              <a:t>통지가 발생하는 각 거래에서 야간통지가 가능한지 관리하고</a:t>
            </a:r>
            <a:r>
              <a:rPr lang="en-US" altLang="ko-KR" dirty="0"/>
              <a:t>, </a:t>
            </a:r>
            <a:r>
              <a:rPr lang="ko-KR" altLang="en-US" dirty="0"/>
              <a:t>야간 시간에는 통지를 발송하지 않고</a:t>
            </a:r>
            <a:r>
              <a:rPr lang="en-US" altLang="ko-KR" dirty="0"/>
              <a:t>, </a:t>
            </a:r>
            <a:r>
              <a:rPr lang="ko-KR" altLang="en-US" dirty="0"/>
              <a:t>통지 통합발송모듈을 두고</a:t>
            </a:r>
            <a:r>
              <a:rPr lang="en-US" altLang="ko-KR" dirty="0"/>
              <a:t>, </a:t>
            </a:r>
            <a:r>
              <a:rPr lang="ko-KR" altLang="en-US" dirty="0"/>
              <a:t>주간지연발송 플래그를 삽입하여 발송의뢰하면</a:t>
            </a:r>
            <a:r>
              <a:rPr lang="en-US" altLang="ko-KR" dirty="0"/>
              <a:t>, </a:t>
            </a:r>
            <a:r>
              <a:rPr lang="ko-KR" altLang="en-US" dirty="0"/>
              <a:t>통지통합발송 모듈에서 주간지연발송분을 주간에 지연일괄발송하는 방식이 있을 수 있습니다</a:t>
            </a:r>
            <a:r>
              <a:rPr lang="en-US" altLang="ko-KR" dirty="0"/>
              <a:t>. </a:t>
            </a:r>
            <a:r>
              <a:rPr lang="ko-KR" altLang="en-US" dirty="0"/>
              <a:t>어떤 방식으로 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789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C441D76A-0BB6-4B46-A07D-8A820A9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9CE262-A326-4402-9591-418F8C5C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58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18EA2-EB85-4758-9751-5EA37A70EE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필요 이상으로 세부적으로 작성하지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요구사항은 외부설계와 상세설계를 진행하면서 더욱 세부적인 의사결정을 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단계에서 상세화할 것을 미리 적는 경우</a:t>
            </a:r>
            <a:r>
              <a:rPr lang="en-US" altLang="ko-KR" dirty="0"/>
              <a:t>, </a:t>
            </a:r>
            <a:r>
              <a:rPr lang="ko-KR" altLang="en-US" dirty="0"/>
              <a:t>요구사항을 현행화하는데</a:t>
            </a:r>
            <a:r>
              <a:rPr lang="en-US" altLang="ko-KR" dirty="0"/>
              <a:t>, </a:t>
            </a:r>
            <a:r>
              <a:rPr lang="ko-KR" altLang="en-US" dirty="0"/>
              <a:t>너무 많은 공수가 들게 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전계좌목록 조회의 조회대상 상품유형과 주요 항목은 요구사항이 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세부 검색조건이나 조회결과의 정렬기준</a:t>
            </a:r>
            <a:r>
              <a:rPr lang="en-US" altLang="ko-KR" dirty="0"/>
              <a:t>, </a:t>
            </a:r>
            <a:r>
              <a:rPr lang="ko-KR" altLang="en-US" dirty="0"/>
              <a:t>조회결과를 이용하여 계좌정보조회화면으로 이동 등은 화면설계의 시점에 상세화할 성격이다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797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F903C36-6F1F-4429-A4C7-AAF7B0D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B47E73-ED70-4F0E-A909-A63F90D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59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B1BAF-80B9-4C8E-9BF0-351D9986DE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기능요구사항의 업무 분류</a:t>
            </a:r>
          </a:p>
          <a:p>
            <a:pPr lvl="1"/>
            <a:r>
              <a:rPr lang="ko-KR" altLang="en-US" dirty="0"/>
              <a:t>업무 영역을 기준으로 잘 분류된 기능 요구사항은 이 후 단계 메뉴체계나 </a:t>
            </a:r>
            <a:r>
              <a:rPr lang="en-US" altLang="ko-KR" dirty="0"/>
              <a:t>Java Package</a:t>
            </a:r>
            <a:r>
              <a:rPr lang="ko-KR" altLang="en-US" dirty="0"/>
              <a:t>를 구성하는데</a:t>
            </a:r>
            <a:r>
              <a:rPr lang="en-US" altLang="ko-KR" dirty="0"/>
              <a:t>, </a:t>
            </a:r>
            <a:r>
              <a:rPr lang="ko-KR" altLang="en-US" dirty="0"/>
              <a:t>근간을 제공한다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레벨 </a:t>
            </a:r>
            <a:r>
              <a:rPr lang="en-US" altLang="ko-KR" dirty="0"/>
              <a:t>– </a:t>
            </a:r>
            <a:r>
              <a:rPr lang="ko-KR" altLang="en-US" dirty="0"/>
              <a:t>어플리케이션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레벨 </a:t>
            </a:r>
            <a:r>
              <a:rPr lang="en-US" altLang="ko-KR" dirty="0"/>
              <a:t>~ 3</a:t>
            </a:r>
            <a:r>
              <a:rPr lang="ko-KR" altLang="en-US" dirty="0"/>
              <a:t>레벨로 추가 업무분류</a:t>
            </a:r>
          </a:p>
        </p:txBody>
      </p:sp>
    </p:spTree>
    <p:extLst>
      <p:ext uri="{BB962C8B-B14F-4D97-AF65-F5344CB8AC3E}">
        <p14:creationId xmlns:p14="http://schemas.microsoft.com/office/powerpoint/2010/main" val="54113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86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41">
            <a:extLst>
              <a:ext uri="{FF2B5EF4-FFF2-40B4-BE49-F238E27FC236}">
                <a16:creationId xmlns:a16="http://schemas.microsoft.com/office/drawing/2014/main" id="{3A789C5F-3EA7-43D5-9BE2-180986A1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F4E79C-1C22-45DF-8425-3438F06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729D8-9561-4760-A52B-A1D31972AC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7214C-8236-44C0-8C77-49303579F57B}"/>
              </a:ext>
            </a:extLst>
          </p:cNvPr>
          <p:cNvSpPr/>
          <p:nvPr/>
        </p:nvSpPr>
        <p:spPr bwMode="auto">
          <a:xfrm>
            <a:off x="1179054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612CD3-F8E4-4608-9892-F378892B223A}"/>
              </a:ext>
            </a:extLst>
          </p:cNvPr>
          <p:cNvSpPr/>
          <p:nvPr/>
        </p:nvSpPr>
        <p:spPr bwMode="auto">
          <a:xfrm>
            <a:off x="2979255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AEC99B-E419-4696-9446-295A1A8F5DDD}"/>
              </a:ext>
            </a:extLst>
          </p:cNvPr>
          <p:cNvSpPr/>
          <p:nvPr/>
        </p:nvSpPr>
        <p:spPr bwMode="auto">
          <a:xfrm>
            <a:off x="4776958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FB9921-7BCB-4160-8E60-D92864FD8D1F}"/>
              </a:ext>
            </a:extLst>
          </p:cNvPr>
          <p:cNvSpPr/>
          <p:nvPr/>
        </p:nvSpPr>
        <p:spPr bwMode="auto">
          <a:xfrm>
            <a:off x="6615658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C6571-FD48-4197-AAAD-5474137E6055}"/>
              </a:ext>
            </a:extLst>
          </p:cNvPr>
          <p:cNvSpPr/>
          <p:nvPr/>
        </p:nvSpPr>
        <p:spPr bwMode="auto">
          <a:xfrm>
            <a:off x="6651662" y="1801226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7DB842-39B7-4240-8443-83E522BDB63A}"/>
              </a:ext>
            </a:extLst>
          </p:cNvPr>
          <p:cNvSpPr/>
          <p:nvPr/>
        </p:nvSpPr>
        <p:spPr bwMode="auto">
          <a:xfrm>
            <a:off x="6615658" y="2485302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CB75F-6311-4B2A-A3D0-419E015F1673}"/>
              </a:ext>
            </a:extLst>
          </p:cNvPr>
          <p:cNvSpPr/>
          <p:nvPr/>
        </p:nvSpPr>
        <p:spPr bwMode="auto">
          <a:xfrm>
            <a:off x="2979254" y="1828281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87162-0BCB-44DB-8B39-D061B732376B}"/>
              </a:ext>
            </a:extLst>
          </p:cNvPr>
          <p:cNvSpPr/>
          <p:nvPr/>
        </p:nvSpPr>
        <p:spPr bwMode="auto">
          <a:xfrm>
            <a:off x="4781904" y="1832078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[R] 12">
            <a:extLst>
              <a:ext uri="{FF2B5EF4-FFF2-40B4-BE49-F238E27FC236}">
                <a16:creationId xmlns:a16="http://schemas.microsoft.com/office/drawing/2014/main" id="{AE560ED9-97BF-4645-9514-F8DF731F2B55}"/>
              </a:ext>
            </a:extLst>
          </p:cNvPr>
          <p:cNvCxnSpPr>
            <a:stCxn id="22" idx="3"/>
            <a:endCxn id="23" idx="1"/>
          </p:cNvCxnSpPr>
          <p:nvPr/>
        </p:nvCxnSpPr>
        <p:spPr bwMode="auto">
          <a:xfrm>
            <a:off x="2475198" y="1363657"/>
            <a:ext cx="504057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[R] 13">
            <a:extLst>
              <a:ext uri="{FF2B5EF4-FFF2-40B4-BE49-F238E27FC236}">
                <a16:creationId xmlns:a16="http://schemas.microsoft.com/office/drawing/2014/main" id="{62C4070D-5DBD-438A-8C91-887B465E5A04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 bwMode="auto">
          <a:xfrm>
            <a:off x="2475198" y="1363657"/>
            <a:ext cx="504056" cy="71665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[R] 13">
            <a:extLst>
              <a:ext uri="{FF2B5EF4-FFF2-40B4-BE49-F238E27FC236}">
                <a16:creationId xmlns:a16="http://schemas.microsoft.com/office/drawing/2014/main" id="{D8FAAACA-CCF9-4547-8329-4CCD92C78E56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 bwMode="auto">
          <a:xfrm>
            <a:off x="4275399" y="1363657"/>
            <a:ext cx="506505" cy="72044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[R] 19">
            <a:extLst>
              <a:ext uri="{FF2B5EF4-FFF2-40B4-BE49-F238E27FC236}">
                <a16:creationId xmlns:a16="http://schemas.microsoft.com/office/drawing/2014/main" id="{1BA31DD6-0282-41CC-9EA1-8F783F30F66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4275399" y="1363657"/>
            <a:ext cx="501559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[R] 22">
            <a:extLst>
              <a:ext uri="{FF2B5EF4-FFF2-40B4-BE49-F238E27FC236}">
                <a16:creationId xmlns:a16="http://schemas.microsoft.com/office/drawing/2014/main" id="{A6E6B601-8EC9-4077-B403-23CA7E6AA35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 bwMode="auto">
          <a:xfrm>
            <a:off x="6073102" y="1363657"/>
            <a:ext cx="542556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[R] 13">
            <a:extLst>
              <a:ext uri="{FF2B5EF4-FFF2-40B4-BE49-F238E27FC236}">
                <a16:creationId xmlns:a16="http://schemas.microsoft.com/office/drawing/2014/main" id="{352A643B-61CE-4D48-A335-699CA13F88AB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 bwMode="auto">
          <a:xfrm>
            <a:off x="6073102" y="1363657"/>
            <a:ext cx="578560" cy="68959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[R] 13">
            <a:extLst>
              <a:ext uri="{FF2B5EF4-FFF2-40B4-BE49-F238E27FC236}">
                <a16:creationId xmlns:a16="http://schemas.microsoft.com/office/drawing/2014/main" id="{1F83CE51-54DD-4934-915A-BF847A4391B0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auto">
          <a:xfrm>
            <a:off x="6073102" y="1363657"/>
            <a:ext cx="542556" cy="137367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5DBAA4-61D5-4D5F-831B-E0B36BB60662}"/>
              </a:ext>
            </a:extLst>
          </p:cNvPr>
          <p:cNvSpPr txBox="1"/>
          <p:nvPr/>
        </p:nvSpPr>
        <p:spPr>
          <a:xfrm>
            <a:off x="1334683" y="30973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고객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962B1B-33B4-432E-905B-0B863CF146EB}"/>
              </a:ext>
            </a:extLst>
          </p:cNvPr>
          <p:cNvSpPr txBox="1"/>
          <p:nvPr/>
        </p:nvSpPr>
        <p:spPr>
          <a:xfrm>
            <a:off x="2913236" y="3097369"/>
            <a:ext cx="1612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계좌개설관리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r>
              <a:rPr kumimoji="1" lang="ko-Kore-KR" altLang="en-US" sz="1200" dirty="0"/>
              <a:t>제신고</a:t>
            </a:r>
            <a:r>
              <a:rPr kumimoji="1" lang="en-US" altLang="ko-Kore-KR" sz="1200" dirty="0"/>
              <a:t>/</a:t>
            </a:r>
            <a:r>
              <a:rPr lang="ko-KR" altLang="en-US" sz="1200" dirty="0"/>
              <a:t>고객정보관리</a:t>
            </a:r>
            <a:endParaRPr lang="en-US" altLang="ko-Kore-KR" sz="1200" dirty="0"/>
          </a:p>
          <a:p>
            <a:r>
              <a:rPr kumimoji="1" lang="ko-KR" altLang="en-US" sz="1200" dirty="0"/>
              <a:t>법인관리</a:t>
            </a:r>
            <a:endParaRPr kumimoji="1" lang="en-US" altLang="ko-KR" sz="1200" dirty="0"/>
          </a:p>
          <a:p>
            <a:r>
              <a:rPr lang="ko-KR" altLang="en-US" sz="1200" dirty="0"/>
              <a:t>고객해지</a:t>
            </a:r>
            <a:endParaRPr lang="en-US" altLang="ko-KR" sz="1200" dirty="0"/>
          </a:p>
          <a:p>
            <a:r>
              <a:rPr kumimoji="1" lang="ko-KR" altLang="en-US" sz="1200" dirty="0"/>
              <a:t>증명서발행</a:t>
            </a:r>
            <a:endParaRPr kumimoji="1" lang="en-US" altLang="ko-KR" sz="1200" dirty="0"/>
          </a:p>
          <a:p>
            <a:r>
              <a:rPr kumimoji="1" lang="en-US" altLang="ko-KR" sz="1200" dirty="0"/>
              <a:t>AML</a:t>
            </a:r>
            <a:r>
              <a:rPr kumimoji="1" lang="ko-KR" altLang="en-US" sz="1200" dirty="0"/>
              <a:t>관리</a:t>
            </a:r>
            <a:endParaRPr kumimoji="1" lang="en-US" altLang="ko-KR" sz="1200" dirty="0"/>
          </a:p>
          <a:p>
            <a:r>
              <a:rPr lang="ko-KR" altLang="en-US" sz="1200" dirty="0"/>
              <a:t>고객인증</a:t>
            </a:r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kumimoji="1" lang="en-US" altLang="ko-KR" sz="1200" dirty="0"/>
          </a:p>
          <a:p>
            <a:endParaRPr kumimoji="1" lang="en-US" altLang="ko-Kore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AC506-BFB3-4E9D-96AD-0534B1BB056C}"/>
              </a:ext>
            </a:extLst>
          </p:cNvPr>
          <p:cNvSpPr txBox="1"/>
          <p:nvPr/>
        </p:nvSpPr>
        <p:spPr>
          <a:xfrm>
            <a:off x="4618559" y="30973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개설신청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개설심사</a:t>
            </a:r>
            <a:endParaRPr lang="en-US" altLang="ko-KR" sz="1200" dirty="0"/>
          </a:p>
          <a:p>
            <a:r>
              <a:rPr lang="ko-KR" altLang="en-US" sz="1200" dirty="0"/>
              <a:t>개설심사기준관리</a:t>
            </a:r>
            <a:endParaRPr lang="en-US" altLang="ko-KR" sz="1200" dirty="0"/>
          </a:p>
          <a:p>
            <a:r>
              <a:rPr lang="en-US" altLang="ko-KR" sz="1200" dirty="0"/>
              <a:t>KYC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ko-KR" altLang="en-US" sz="1200" dirty="0"/>
              <a:t>고객동의접수</a:t>
            </a:r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kumimoji="1" lang="en-US" altLang="ko-KR" sz="1200" dirty="0"/>
          </a:p>
          <a:p>
            <a:endParaRPr kumimoji="1"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388281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A404456-CC7D-4EF8-A467-A805225E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E077B8-34BD-4426-86A3-EF8AA188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EA0B4-1D7C-4335-AE8F-F97776A65E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 작성하기</a:t>
            </a:r>
          </a:p>
          <a:p>
            <a:pPr lvl="1"/>
            <a:r>
              <a:rPr lang="ko-KR" altLang="en-US" dirty="0"/>
              <a:t>제목</a:t>
            </a:r>
          </a:p>
          <a:p>
            <a:pPr lvl="1"/>
            <a:r>
              <a:rPr lang="ko-KR" altLang="en-US" dirty="0"/>
              <a:t>한 문장으로 정리</a:t>
            </a:r>
          </a:p>
          <a:p>
            <a:pPr lvl="1"/>
            <a:r>
              <a:rPr lang="ko-KR" altLang="en-US" dirty="0"/>
              <a:t>세부사항은 다단계 번호 붙여서 세분화하여 작성</a:t>
            </a:r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9C84495-319F-4FD9-81C0-C1BB3DBA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31332"/>
              </p:ext>
            </p:extLst>
          </p:nvPr>
        </p:nvGraphicFramePr>
        <p:xfrm>
          <a:off x="823464" y="2073974"/>
          <a:ext cx="781286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506">
                  <a:extLst>
                    <a:ext uri="{9D8B030D-6E8A-4147-A177-3AD203B41FA5}">
                      <a16:colId xmlns:a16="http://schemas.microsoft.com/office/drawing/2014/main" val="3039374395"/>
                    </a:ext>
                  </a:extLst>
                </a:gridCol>
                <a:gridCol w="4425142">
                  <a:extLst>
                    <a:ext uri="{9D8B030D-6E8A-4147-A177-3AD203B41FA5}">
                      <a16:colId xmlns:a16="http://schemas.microsoft.com/office/drawing/2014/main" val="2333194964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12566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Title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Description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Precondition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FATCA </a:t>
                      </a:r>
                      <a:r>
                        <a:rPr lang="ko-KR" altLang="en-US" sz="1200" dirty="0"/>
                        <a:t>서류도착등록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FATCA</a:t>
                      </a:r>
                      <a:r>
                        <a:rPr lang="ko-KR" altLang="en-US" sz="1200" dirty="0"/>
                        <a:t> 서류 도착분을 등록하거나 기 등록된 내역을 취소한다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endParaRPr lang="en-US" altLang="ko-KR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서류의 바코드를 읽어서 접수번호를 설정한다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바코드가 없는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접수번호를 직접 입력하여 접수번호를 설정한다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접수번호로 서류도착 시간과 접수자를 등록하고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해당 계좌개설 신청 건을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심사대기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상태로 설정한다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계좌개설 신청 건이 </a:t>
                      </a:r>
                      <a:r>
                        <a:rPr lang="en-US" altLang="ko-KR" sz="1200" dirty="0"/>
                        <a:t>FATCA</a:t>
                      </a:r>
                      <a:r>
                        <a:rPr lang="ko-KR" altLang="en-US" sz="1200" dirty="0"/>
                        <a:t> 서류접수 대상인 경우에만 등록되어야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서류도착등록을 취소하는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심사대기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상태인 경우에만 가능하다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기 등록된 도착시간과 접수자를 취소하고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상태를 </a:t>
                      </a:r>
                      <a:r>
                        <a:rPr lang="en-US" altLang="ko-KR" sz="1200" dirty="0"/>
                        <a:t>“FATCA</a:t>
                      </a:r>
                      <a:r>
                        <a:rPr lang="ko-KR" altLang="en-US" sz="1200" dirty="0"/>
                        <a:t>서류도착등록대기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상태로 변경한다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 브라우저용 바코드 스캐너 프로그램은 별도로 제공받는다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4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50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7299-9325-4899-97BA-AC1AB49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냄새나는 요구사항 판별하기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4B82BA-28B2-4430-86BC-FFF390D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7EFA0-1693-49EF-8B59-561C110AF3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테스트케이스</a:t>
            </a:r>
          </a:p>
          <a:p>
            <a:pPr lvl="1"/>
            <a:r>
              <a:rPr lang="ko-KR" altLang="en-US" dirty="0"/>
              <a:t>테스트케이스를 쓸 수 없다면</a:t>
            </a:r>
            <a:r>
              <a:rPr lang="en-US" altLang="ko-KR" dirty="0"/>
              <a:t>, </a:t>
            </a:r>
            <a:r>
              <a:rPr lang="ko-KR" altLang="en-US" dirty="0"/>
              <a:t>요구사항이 너무 추상적이거나 모호하다는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유비쿼터스 랭귀지</a:t>
            </a:r>
            <a:r>
              <a:rPr lang="en-US" altLang="ko-KR" dirty="0"/>
              <a:t>(</a:t>
            </a:r>
            <a:r>
              <a:rPr lang="en-US" altLang="ko-KR" dirty="0" err="1"/>
              <a:t>uml</a:t>
            </a:r>
            <a:r>
              <a:rPr lang="ko-KR" altLang="en-US" dirty="0"/>
              <a:t>같은 시각적인 도표</a:t>
            </a:r>
            <a:r>
              <a:rPr lang="en-US" altLang="ko-KR" dirty="0"/>
              <a:t>, </a:t>
            </a:r>
            <a:r>
              <a:rPr lang="ko-KR" altLang="en-US" dirty="0"/>
              <a:t>그림으로 잘 </a:t>
            </a:r>
            <a:r>
              <a:rPr lang="ko-KR" altLang="en-US" dirty="0" err="1"/>
              <a:t>이해할수</a:t>
            </a:r>
            <a:r>
              <a:rPr lang="ko-KR" altLang="en-US" dirty="0"/>
              <a:t> 있게 하는</a:t>
            </a:r>
            <a:r>
              <a:rPr lang="en-US" altLang="ko-KR" dirty="0"/>
              <a:t>)</a:t>
            </a:r>
            <a:r>
              <a:rPr lang="ko-KR" altLang="en-US" dirty="0"/>
              <a:t>를 준수하지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요구사항이 설계에 지나치게 간섭하거나 제약하고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상호 모순된 요구사항</a:t>
            </a:r>
          </a:p>
          <a:p>
            <a:r>
              <a:rPr lang="ko-KR" altLang="en-US" dirty="0"/>
              <a:t>비효율적인 방식으로 기술되고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동일한 요구사항이 지나치게 중복되어 기술되어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문장보다는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r>
              <a:rPr lang="ko-KR" altLang="en-US" dirty="0"/>
              <a:t>이 훨씬 명확하다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17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7299-9325-4899-97BA-AC1AB49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냄새나는 요구사항 판별하기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4B82BA-28B2-4430-86BC-FFF390D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7EFA0-1693-49EF-8B59-561C110AF3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시스템화 범위에서 벗어나는 요구사항을 기술하고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우리가 하는 작업은 </a:t>
            </a:r>
            <a:r>
              <a:rPr lang="en-US" altLang="ko-KR" dirty="0"/>
              <a:t>Software Requirement Specification</a:t>
            </a:r>
            <a:r>
              <a:rPr lang="ko-KR" altLang="en-US" dirty="0"/>
              <a:t>에 해당하는 것이라는 것을 명심하자</a:t>
            </a:r>
          </a:p>
          <a:p>
            <a:r>
              <a:rPr lang="ko-KR" altLang="en-US" dirty="0"/>
              <a:t>누락된 요구사항</a:t>
            </a:r>
          </a:p>
          <a:p>
            <a:pPr lvl="1"/>
            <a:r>
              <a:rPr lang="ko-KR" altLang="en-US" dirty="0"/>
              <a:t>누락된 요구사항은 쉽게 알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누락된 요구사항은 현업과의 반복된 리뷰과정을 거쳐 개선할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기술적으로 별도 </a:t>
            </a:r>
            <a:r>
              <a:rPr lang="en-US" altLang="ko-KR" dirty="0"/>
              <a:t>Track</a:t>
            </a:r>
            <a:r>
              <a:rPr lang="ko-KR" altLang="en-US" dirty="0"/>
              <a:t>으로 진행되는 데이터모델링과의 비교검증을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vs </a:t>
            </a:r>
            <a:r>
              <a:rPr lang="ko-KR" altLang="en-US" dirty="0"/>
              <a:t>엔티티 </a:t>
            </a:r>
            <a:r>
              <a:rPr lang="en-US" altLang="ko-KR" dirty="0"/>
              <a:t>CRUD </a:t>
            </a:r>
            <a:r>
              <a:rPr lang="ko-KR" altLang="en-US" dirty="0"/>
              <a:t>매트릭스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30DD2-722C-49B4-8037-5A53863D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67" y="2859960"/>
            <a:ext cx="3086172" cy="19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</a:t>
            </a:r>
          </a:p>
        </p:txBody>
      </p:sp>
    </p:spTree>
    <p:extLst>
      <p:ext uri="{BB962C8B-B14F-4D97-AF65-F5344CB8AC3E}">
        <p14:creationId xmlns:p14="http://schemas.microsoft.com/office/powerpoint/2010/main" val="3613299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CD02-15C3-4873-ACDA-2D893D6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1191CA-B027-44AA-B4E5-5CFA7D2B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BB0E9-379D-4EF6-9CA4-CB39E52D7B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 </a:t>
            </a:r>
            <a:r>
              <a:rPr lang="ko-KR" altLang="en-US" dirty="0"/>
              <a:t>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 </a:t>
            </a:r>
            <a:r>
              <a:rPr lang="ko-KR" altLang="en-US" dirty="0"/>
              <a:t>비밀번호 검증규칙</a:t>
            </a:r>
          </a:p>
          <a:p>
            <a:pPr lvl="2"/>
            <a:r>
              <a:rPr lang="ko-KR" altLang="en-US" dirty="0"/>
              <a:t>영숫자기호가 포함될 것</a:t>
            </a:r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글자이상</a:t>
            </a:r>
            <a:r>
              <a:rPr lang="en-US" altLang="ko-KR" dirty="0"/>
              <a:t>, 12</a:t>
            </a:r>
            <a:r>
              <a:rPr lang="ko-KR" altLang="en-US" dirty="0"/>
              <a:t>글자 이내일 것</a:t>
            </a:r>
          </a:p>
          <a:p>
            <a:pPr lvl="2"/>
            <a:r>
              <a:rPr lang="ko-KR" altLang="en-US" dirty="0"/>
              <a:t>연속된 숫자를 </a:t>
            </a:r>
            <a:r>
              <a:rPr lang="en-US" altLang="ko-KR" dirty="0"/>
              <a:t>4</a:t>
            </a:r>
            <a:r>
              <a:rPr lang="ko-KR" altLang="en-US" dirty="0"/>
              <a:t>개 이상 사용 금지</a:t>
            </a:r>
          </a:p>
          <a:p>
            <a:pPr lvl="2"/>
            <a:r>
              <a:rPr lang="ko-KR" altLang="en-US" dirty="0"/>
              <a:t>동일한 숫자</a:t>
            </a:r>
            <a:r>
              <a:rPr lang="en-US" altLang="ko-KR" dirty="0"/>
              <a:t>/</a:t>
            </a:r>
            <a:r>
              <a:rPr lang="ko-KR" altLang="en-US" dirty="0"/>
              <a:t>문자 </a:t>
            </a:r>
            <a:r>
              <a:rPr lang="en-US" altLang="ko-KR" dirty="0"/>
              <a:t>4</a:t>
            </a:r>
            <a:r>
              <a:rPr lang="ko-KR" altLang="en-US" dirty="0"/>
              <a:t>개 이상 연속 사용 금지</a:t>
            </a:r>
          </a:p>
          <a:p>
            <a:pPr lvl="2"/>
            <a:r>
              <a:rPr lang="ko-KR" altLang="en-US" dirty="0"/>
              <a:t>고객의 생년월일 포함 금지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940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CD02-15C3-4873-ACDA-2D893D6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1191CA-B027-44AA-B4E5-5CFA7D2B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BB0E9-379D-4EF6-9CA4-CB39E52D7B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 </a:t>
            </a:r>
            <a:r>
              <a:rPr lang="ko-KR" altLang="en-US" dirty="0"/>
              <a:t>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 </a:t>
            </a:r>
            <a:r>
              <a:rPr lang="ko-KR" altLang="en-US" dirty="0"/>
              <a:t>자동이체수수료 부과 규칙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963FE-8041-4A4B-B625-4BAA96B976B5}"/>
              </a:ext>
            </a:extLst>
          </p:cNvPr>
          <p:cNvSpPr txBox="1"/>
          <p:nvPr/>
        </p:nvSpPr>
        <p:spPr>
          <a:xfrm>
            <a:off x="866774" y="1787117"/>
            <a:ext cx="8029575" cy="2970044"/>
          </a:xfrm>
          <a:prstGeom prst="rect">
            <a:avLst/>
          </a:prstGeom>
          <a:solidFill>
            <a:srgbClr val="E9EDF4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....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가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자동이체수수료의 정의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자동이체 업무를 위해 금융기관에 자동이체 파일을 송수신하는 경우 금융기관에서는 자동이체 처리를 위한 수수료를 청구한다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이 수수료는 보통 카드회사에서 납부하고 건수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출금 요청 건수 또는 정상 출금 건수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에 따라 금액이 다르다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나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자동이체수수료 단가 유형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금융기관별로 해당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가지 단가 유형을 지정할 수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01.</a:t>
            </a:r>
            <a:r>
              <a:rPr lang="ko-KR" altLang="en-US" sz="1100" dirty="0">
                <a:latin typeface="+mn-ea"/>
              </a:rPr>
              <a:t>의뢰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성공 또는 실패에 관계 없이 신청 건수에 따라 수수료를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02.</a:t>
            </a:r>
            <a:r>
              <a:rPr lang="ko-KR" altLang="en-US" sz="1100" dirty="0">
                <a:latin typeface="+mn-ea"/>
              </a:rPr>
              <a:t>성공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이체가 성공한 건수에 따라 수수료를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03.</a:t>
            </a:r>
            <a:r>
              <a:rPr lang="ko-KR" altLang="en-US" sz="1100" dirty="0">
                <a:latin typeface="+mn-ea"/>
              </a:rPr>
              <a:t>월정액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건수에 관계 없이 월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회 일정 금액을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※ '</a:t>
            </a:r>
            <a:r>
              <a:rPr lang="ko-KR" altLang="en-US" sz="1100" dirty="0">
                <a:latin typeface="+mn-ea"/>
              </a:rPr>
              <a:t>월정액 </a:t>
            </a:r>
            <a:r>
              <a:rPr lang="en-US" altLang="ko-KR" sz="1100" dirty="0">
                <a:latin typeface="+mn-ea"/>
              </a:rPr>
              <a:t>+ </a:t>
            </a:r>
            <a:r>
              <a:rPr lang="ko-KR" altLang="en-US" sz="1100" dirty="0">
                <a:latin typeface="+mn-ea"/>
              </a:rPr>
              <a:t>의뢰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또는 </a:t>
            </a:r>
            <a:r>
              <a:rPr lang="en-US" altLang="ko-KR" sz="1100" dirty="0">
                <a:latin typeface="+mn-ea"/>
              </a:rPr>
              <a:t>"</a:t>
            </a:r>
            <a:r>
              <a:rPr lang="ko-KR" altLang="en-US" sz="1100" dirty="0">
                <a:latin typeface="+mn-ea"/>
              </a:rPr>
              <a:t>월정액 </a:t>
            </a:r>
            <a:r>
              <a:rPr lang="en-US" altLang="ko-KR" sz="1100" dirty="0">
                <a:latin typeface="+mn-ea"/>
              </a:rPr>
              <a:t>+ </a:t>
            </a:r>
            <a:r>
              <a:rPr lang="ko-KR" altLang="en-US" sz="1100" dirty="0">
                <a:latin typeface="+mn-ea"/>
              </a:rPr>
              <a:t>성공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조합의 수수료 관리도 가능하다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다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정산주기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일</a:t>
            </a:r>
            <a:r>
              <a:rPr lang="en-US" altLang="ko-KR" sz="1100" dirty="0">
                <a:latin typeface="+mn-ea"/>
              </a:rPr>
              <a:t>'/'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을 선택하고 해당 은행의 정산 주기와는 관계 없이 조회할 수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028189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송금 수수료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BA65D21-F1EA-48BC-9B6F-9ED699887F3C}"/>
              </a:ext>
            </a:extLst>
          </p:cNvPr>
          <p:cNvGraphicFramePr>
            <a:graphicFrameLocks noGrp="1"/>
          </p:cNvGraphicFramePr>
          <p:nvPr/>
        </p:nvGraphicFramePr>
        <p:xfrm>
          <a:off x="906066" y="1859280"/>
          <a:ext cx="6604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10231121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3510101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171852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62279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200" dirty="0"/>
                        <a:t>송금은행</a:t>
                      </a:r>
                      <a:endParaRPr lang="en-US" altLang="ko-Kore-KR" sz="1200" dirty="0"/>
                    </a:p>
                    <a:p>
                      <a:r>
                        <a:rPr lang="ko-Kore-KR" altLang="en-US" sz="1200" dirty="0"/>
                        <a:t>송금금액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당행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제휴은행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만원 미만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200" dirty="0"/>
                        <a:t>무료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/>
                        <a:t>1200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5</a:t>
                      </a:r>
                      <a:r>
                        <a:rPr lang="ko-KR" altLang="en-US" sz="1200" dirty="0"/>
                        <a:t>만원 초과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 백만원 미만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ore-KR" altLang="en-US" sz="12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5</a:t>
                      </a:r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4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백만원</a:t>
                      </a:r>
                      <a:r>
                        <a:rPr lang="ko-KR" altLang="en-US" sz="1200" dirty="0"/>
                        <a:t> 초과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000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3</a:t>
                      </a:r>
                      <a:r>
                        <a:rPr lang="en-US" altLang="ko-KR" sz="1200" dirty="0"/>
                        <a:t>000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1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12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 – </a:t>
            </a:r>
            <a:r>
              <a:rPr lang="ko-KR" altLang="en-US" dirty="0"/>
              <a:t>매트릭스 라고 표현하기도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Watchlist </a:t>
            </a:r>
            <a:r>
              <a:rPr lang="ko-KR" altLang="en-US" dirty="0"/>
              <a:t>필터링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70EEC-2EDE-4B10-AEB0-AA3B9C284374}"/>
              </a:ext>
            </a:extLst>
          </p:cNvPr>
          <p:cNvGraphicFramePr>
            <a:graphicFrameLocks noGrp="1"/>
          </p:cNvGraphicFramePr>
          <p:nvPr/>
        </p:nvGraphicFramePr>
        <p:xfrm>
          <a:off x="906066" y="1861170"/>
          <a:ext cx="660400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35101015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717185258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1762279943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61133870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1339049779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913173554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607767385"/>
                    </a:ext>
                  </a:extLst>
                </a:gridCol>
              </a:tblGrid>
              <a:tr h="30537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영문성명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주소지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휴대전화번호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본인확인자료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판정결과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357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1471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41931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Gray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19342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7683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White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1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5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Diagram </a:t>
            </a:r>
            <a:r>
              <a:rPr lang="ko-KR" altLang="en-US" dirty="0"/>
              <a:t>또는 그림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신용카드 한도액 구조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A7A7D-6561-4267-B250-1394FB922F43}"/>
              </a:ext>
            </a:extLst>
          </p:cNvPr>
          <p:cNvSpPr/>
          <p:nvPr/>
        </p:nvSpPr>
        <p:spPr bwMode="auto">
          <a:xfrm>
            <a:off x="935782" y="1840522"/>
            <a:ext cx="6336704" cy="21962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2898E8-5E4A-4671-999B-B3E2EA9896D7}"/>
              </a:ext>
            </a:extLst>
          </p:cNvPr>
          <p:cNvSpPr/>
          <p:nvPr/>
        </p:nvSpPr>
        <p:spPr bwMode="auto">
          <a:xfrm>
            <a:off x="1967218" y="2452590"/>
            <a:ext cx="3787778" cy="15841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4F28F3-54E0-46A6-936D-D629CA363A1D}"/>
              </a:ext>
            </a:extLst>
          </p:cNvPr>
          <p:cNvSpPr/>
          <p:nvPr/>
        </p:nvSpPr>
        <p:spPr bwMode="auto">
          <a:xfrm>
            <a:off x="5760318" y="2452590"/>
            <a:ext cx="1506846" cy="15841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A75E5-495E-4CBD-93B2-1C33E8D5A3A0}"/>
              </a:ext>
            </a:extLst>
          </p:cNvPr>
          <p:cNvSpPr/>
          <p:nvPr/>
        </p:nvSpPr>
        <p:spPr bwMode="auto">
          <a:xfrm>
            <a:off x="2742465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182A8-9B8C-4C91-B91E-B9582713EAA3}"/>
              </a:ext>
            </a:extLst>
          </p:cNvPr>
          <p:cNvSpPr/>
          <p:nvPr/>
        </p:nvSpPr>
        <p:spPr bwMode="auto">
          <a:xfrm>
            <a:off x="3750577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F44EB-00C9-4A8B-A155-3CE6C95F7A0E}"/>
              </a:ext>
            </a:extLst>
          </p:cNvPr>
          <p:cNvSpPr/>
          <p:nvPr/>
        </p:nvSpPr>
        <p:spPr bwMode="auto">
          <a:xfrm>
            <a:off x="4746884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1F04-586E-40D4-84C3-D84C2E1CFE7D}"/>
              </a:ext>
            </a:extLst>
          </p:cNvPr>
          <p:cNvSpPr txBox="1"/>
          <p:nvPr/>
        </p:nvSpPr>
        <p:spPr>
          <a:xfrm>
            <a:off x="930298" y="18405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고객카드이용한도액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3819-B70F-47B2-AE6B-18BB6F33D840}"/>
              </a:ext>
            </a:extLst>
          </p:cNvPr>
          <p:cNvSpPr txBox="1"/>
          <p:nvPr/>
        </p:nvSpPr>
        <p:spPr>
          <a:xfrm>
            <a:off x="1981858" y="2469172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쇼핑이용한도액</a:t>
            </a:r>
            <a:endParaRPr lang="en-US" altLang="en-US" sz="1200" dirty="0"/>
          </a:p>
          <a:p>
            <a:r>
              <a:rPr kumimoji="1" lang="en-US" altLang="en-US" sz="1200" dirty="0"/>
              <a:t>(= </a:t>
            </a:r>
            <a:r>
              <a:rPr kumimoji="1" lang="ko-KR" altLang="en-US" sz="1200" dirty="0"/>
              <a:t>할부이용한도액 </a:t>
            </a:r>
            <a:r>
              <a:rPr kumimoji="1" lang="en-US" altLang="ko-KR" sz="1200" dirty="0"/>
              <a:t>+ </a:t>
            </a:r>
            <a:r>
              <a:rPr kumimoji="1" lang="ko-KR" altLang="en-US" sz="1200" dirty="0"/>
              <a:t>특정한도액</a:t>
            </a:r>
            <a:r>
              <a:rPr kumimoji="1" lang="en-US" altLang="ko-KR" sz="1200" dirty="0"/>
              <a:t>1 + </a:t>
            </a:r>
            <a:r>
              <a:rPr kumimoji="1" lang="ko-KR" altLang="en-US" sz="1200" dirty="0"/>
              <a:t>특정한도액</a:t>
            </a:r>
            <a:r>
              <a:rPr kumimoji="1" lang="en-US" altLang="ko-KR" sz="1200" dirty="0"/>
              <a:t>2)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12459-1B73-47FE-82AB-D84C31937F48}"/>
              </a:ext>
            </a:extLst>
          </p:cNvPr>
          <p:cNvSpPr txBox="1"/>
          <p:nvPr/>
        </p:nvSpPr>
        <p:spPr>
          <a:xfrm>
            <a:off x="2629931" y="296767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할부이용한도액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5483D-6CF0-473A-9558-A9B9CD2454E1}"/>
              </a:ext>
            </a:extLst>
          </p:cNvPr>
          <p:cNvSpPr txBox="1"/>
          <p:nvPr/>
        </p:nvSpPr>
        <p:spPr>
          <a:xfrm>
            <a:off x="3765775" y="296767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특정한도액</a:t>
            </a:r>
            <a:r>
              <a:rPr lang="en-US" altLang="ko-Kore-KR" sz="1200" dirty="0"/>
              <a:t>1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A09B-21D1-4544-B3D0-74861426DEB2}"/>
              </a:ext>
            </a:extLst>
          </p:cNvPr>
          <p:cNvSpPr txBox="1"/>
          <p:nvPr/>
        </p:nvSpPr>
        <p:spPr>
          <a:xfrm>
            <a:off x="5750672" y="24525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현금서비스한도액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EC4CD-7C32-4543-96D8-8C17DD19787B}"/>
              </a:ext>
            </a:extLst>
          </p:cNvPr>
          <p:cNvSpPr txBox="1"/>
          <p:nvPr/>
        </p:nvSpPr>
        <p:spPr>
          <a:xfrm>
            <a:off x="4786548" y="297676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특정한도액</a:t>
            </a:r>
            <a:r>
              <a:rPr lang="en-US" altLang="ko-KR" sz="1200" dirty="0"/>
              <a:t>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7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1566C-360B-4AF9-BBF5-B0C6E3E5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7366D3-0E0A-4CC3-A26A-BE17727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165FA-9AE5-4E57-A761-EE2AC5E60A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컴퓨터 프로그래밍이 탄생한 지 수십 년이 지난 지금도 소프트웨어 전문가들은 </a:t>
            </a:r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이 무엇인지에 대해 여전히 격렬한 논쟁을 벌이고 있다</a:t>
            </a:r>
            <a:r>
              <a:rPr lang="en-US" altLang="ko-KR" dirty="0"/>
              <a:t>…. 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요구사항이란 </a:t>
            </a:r>
            <a:r>
              <a:rPr lang="en-US" altLang="ko-KR" dirty="0"/>
              <a:t>"</a:t>
            </a:r>
            <a:r>
              <a:rPr lang="ko-KR" altLang="en-US" dirty="0"/>
              <a:t>설계안을 도출하기 위한 모든 것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- Lawrence 1997</a:t>
            </a:r>
          </a:p>
          <a:p>
            <a:pPr lvl="1"/>
            <a:r>
              <a:rPr lang="ko-KR" altLang="en-US" dirty="0"/>
              <a:t>요구사항이란 무엇을 구현해야 하는가에 대한 명세다</a:t>
            </a:r>
            <a:r>
              <a:rPr lang="en-US" altLang="ko-KR" dirty="0"/>
              <a:t>. </a:t>
            </a:r>
            <a:r>
              <a:rPr lang="ko-KR" altLang="en-US" dirty="0"/>
              <a:t>요구사항은 시스템이 동작하는 방법이나 시스템 속성 혹은 특성을 설명한 것이다</a:t>
            </a:r>
            <a:r>
              <a:rPr lang="en-US" altLang="ko-KR" dirty="0"/>
              <a:t>. </a:t>
            </a:r>
            <a:r>
              <a:rPr lang="ko-KR" altLang="en-US" dirty="0"/>
              <a:t>이는 시스템 개발 프로세스의 제약조건이라고 볼 수 있다</a:t>
            </a:r>
            <a:r>
              <a:rPr lang="en-US" altLang="ko-KR" dirty="0"/>
              <a:t>.</a:t>
            </a:r>
          </a:p>
          <a:p>
            <a:pPr marL="346083" lvl="1" indent="0">
              <a:buNone/>
            </a:pPr>
            <a:r>
              <a:rPr lang="en-US" altLang="ko-KR" dirty="0"/>
              <a:t>    - Ian Sommerville and Pete Sawyer 1997</a:t>
            </a:r>
          </a:p>
        </p:txBody>
      </p:sp>
    </p:spTree>
    <p:extLst>
      <p:ext uri="{BB962C8B-B14F-4D97-AF65-F5344CB8AC3E}">
        <p14:creationId xmlns:p14="http://schemas.microsoft.com/office/powerpoint/2010/main" val="3442767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2378989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8C0E1-0BD9-480E-9249-D8E38EE3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1C612A-553B-4500-A448-A9A4FA06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71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F8F97C-FA3C-40F2-BD48-B885C2988E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ko-KR" altLang="en-US" dirty="0"/>
              <a:t>기능성이 아닌 범주의 요구사항을 의미</a:t>
            </a:r>
            <a:endParaRPr lang="en-US" altLang="ko-KR" dirty="0"/>
          </a:p>
          <a:p>
            <a:pPr>
              <a:lnSpc>
                <a:spcPct val="135000"/>
              </a:lnSpc>
            </a:pPr>
            <a:r>
              <a:rPr lang="ko-KR" altLang="en-US" dirty="0"/>
              <a:t>수행 가능한 환경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제약 사항 등</a:t>
            </a:r>
          </a:p>
          <a:p>
            <a:pPr>
              <a:lnSpc>
                <a:spcPct val="135000"/>
              </a:lnSpc>
            </a:pPr>
            <a:r>
              <a:rPr lang="ko-KR" altLang="en-US" dirty="0"/>
              <a:t>품질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신뢰성</a:t>
            </a:r>
            <a:r>
              <a:rPr lang="en-US" altLang="ko-KR" b="0" dirty="0"/>
              <a:t>(reliability)</a:t>
            </a:r>
            <a:r>
              <a:rPr lang="en-US" altLang="ko-KR" dirty="0"/>
              <a:t> : </a:t>
            </a:r>
            <a:r>
              <a:rPr lang="ko-KR" altLang="en-US" dirty="0"/>
              <a:t>장애 없이 동작하는 시간의 비율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성능</a:t>
            </a:r>
            <a:r>
              <a:rPr lang="en-US" altLang="ko-KR" b="0" dirty="0"/>
              <a:t>(performance)</a:t>
            </a:r>
            <a:r>
              <a:rPr lang="en-US" altLang="ko-KR" dirty="0"/>
              <a:t> : </a:t>
            </a:r>
            <a:r>
              <a:rPr lang="ko-KR" altLang="en-US" dirty="0"/>
              <a:t>원하는 조건</a:t>
            </a:r>
            <a:r>
              <a:rPr lang="en-US" altLang="ko-KR" dirty="0"/>
              <a:t>(</a:t>
            </a:r>
            <a:r>
              <a:rPr lang="ko-KR" altLang="en-US" dirty="0"/>
              <a:t>응답 시간</a:t>
            </a:r>
            <a:r>
              <a:rPr lang="en-US" altLang="ko-KR" dirty="0"/>
              <a:t>, </a:t>
            </a:r>
            <a:r>
              <a:rPr lang="ko-KR" altLang="en-US" dirty="0"/>
              <a:t>데이터의 처리량 등</a:t>
            </a:r>
            <a:r>
              <a:rPr lang="en-US" altLang="ko-KR" dirty="0"/>
              <a:t>)</a:t>
            </a:r>
            <a:r>
              <a:rPr lang="ko-KR" altLang="en-US" dirty="0"/>
              <a:t>을 만족시키는 것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보안성</a:t>
            </a:r>
            <a:r>
              <a:rPr lang="en-US" altLang="ko-KR" b="0" dirty="0"/>
              <a:t>(security)</a:t>
            </a:r>
            <a:r>
              <a:rPr lang="en-US" altLang="ko-KR" dirty="0"/>
              <a:t> : </a:t>
            </a:r>
            <a:r>
              <a:rPr lang="ko-KR" altLang="en-US" dirty="0"/>
              <a:t>접근 통제</a:t>
            </a:r>
            <a:r>
              <a:rPr lang="en-US" altLang="ko-KR" dirty="0"/>
              <a:t>, </a:t>
            </a:r>
            <a:r>
              <a:rPr lang="ko-KR" altLang="en-US" dirty="0"/>
              <a:t>권한 관리 등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안전성</a:t>
            </a:r>
            <a:r>
              <a:rPr lang="en-US" altLang="ko-KR" b="0" dirty="0"/>
              <a:t>(safety)</a:t>
            </a:r>
            <a:r>
              <a:rPr lang="en-US" altLang="ko-KR" dirty="0"/>
              <a:t> : </a:t>
            </a:r>
            <a:r>
              <a:rPr lang="ko-KR" altLang="en-US" dirty="0"/>
              <a:t>소프트웨어 오류로 인해 인명 등의 피해가 발생하지 않도록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사용성</a:t>
            </a:r>
            <a:r>
              <a:rPr lang="en-US" altLang="ko-KR" b="0" dirty="0"/>
              <a:t>(usability)</a:t>
            </a:r>
            <a:r>
              <a:rPr lang="en-US" altLang="ko-KR" dirty="0"/>
              <a:t> : </a:t>
            </a:r>
            <a:r>
              <a:rPr lang="ko-KR" altLang="en-US" dirty="0"/>
              <a:t>혼란스러워 하거나 사용하는 순간에 고민하지 않게</a:t>
            </a:r>
            <a:endParaRPr lang="en-US" altLang="ko-KR" dirty="0"/>
          </a:p>
          <a:p>
            <a:pPr>
              <a:lnSpc>
                <a:spcPct val="135000"/>
              </a:lnSpc>
            </a:pPr>
            <a:r>
              <a:rPr lang="ko-KR" altLang="en-US" dirty="0"/>
              <a:t>제약 사항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자바 언어를 사용해 개발하고</a:t>
            </a:r>
            <a:r>
              <a:rPr lang="en-US" altLang="ko-KR" dirty="0"/>
              <a:t>, CBD </a:t>
            </a:r>
            <a:r>
              <a:rPr lang="ko-KR" altLang="en-US" dirty="0"/>
              <a:t>개발 방법론을 적용해야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35000"/>
              </a:lnSpc>
            </a:pPr>
            <a:r>
              <a:rPr lang="ko-KR" altLang="en-US" dirty="0" err="1"/>
              <a:t>레드햇</a:t>
            </a:r>
            <a:r>
              <a:rPr lang="ko-KR" altLang="en-US" dirty="0"/>
              <a:t> 리눅스 엔터프라이즈 버전에서 실행해야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35000"/>
              </a:lnSpc>
            </a:pPr>
            <a:r>
              <a:rPr lang="ko-KR" altLang="en-US" dirty="0"/>
              <a:t>윈도우 운영체제와 리눅스 운영체제에서 모두 실행할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614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D969-0383-417F-9947-F0F8AED6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 요구사항에 대하여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0B177C-8DA4-4226-9D80-A5CCBE82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72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A6979E2-B921-4D81-B84A-7B2702DEFD1C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249238" y="536575"/>
          <a:ext cx="8644738" cy="415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338">
                  <a:extLst>
                    <a:ext uri="{9D8B030D-6E8A-4147-A177-3AD203B41FA5}">
                      <a16:colId xmlns:a16="http://schemas.microsoft.com/office/drawing/2014/main" val="913016858"/>
                    </a:ext>
                  </a:extLst>
                </a:gridCol>
                <a:gridCol w="5990400">
                  <a:extLst>
                    <a:ext uri="{9D8B030D-6E8A-4147-A177-3AD203B41FA5}">
                      <a16:colId xmlns:a16="http://schemas.microsoft.com/office/drawing/2014/main" val="9552868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4391620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품질속성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910322"/>
                  </a:ext>
                </a:extLst>
              </a:tr>
              <a:tr h="1186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가용성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 실패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명시한 서비스를 더 이상 제공하지 못하는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시스템실패 탐지 방법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시스템실패 발생 주기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 실패 시 현상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운용에서 벗어나도 되는 허용시간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(Planned Outage)</a:t>
                      </a:r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087877"/>
                  </a:ext>
                </a:extLst>
              </a:tr>
              <a:tr h="1617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변경용이성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기능의 변경이 용이한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(=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영향을 받는 요소의 개수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노력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비용이 적은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다른 기능성에는 영향을 주지 않고 변경을 수행하는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아키텍처 내에서 변경 위치를 정하는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결과를 시험하는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결과를 배포하는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중에서 플랫폼 변경을 이식성이라고도 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828491"/>
                  </a:ext>
                </a:extLst>
              </a:tr>
              <a:tr h="970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이벤트에 대해 시스템이 응답하는 타이밍과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대기시간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(Latency):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이벤트의 도착과 응답사이의 시간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처리량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(Throughput)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응답시간의 편차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06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9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D426-4075-40DE-904F-368730A2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 요구사항에 대하여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C3CB18-9D3E-440C-8FEE-34D5F25B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73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40CC25-C5AA-48AF-A68F-5C300EA40CF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249238" y="536575"/>
          <a:ext cx="8645585" cy="425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21">
                  <a:extLst>
                    <a:ext uri="{9D8B030D-6E8A-4147-A177-3AD203B41FA5}">
                      <a16:colId xmlns:a16="http://schemas.microsoft.com/office/drawing/2014/main" val="913016858"/>
                    </a:ext>
                  </a:extLst>
                </a:gridCol>
                <a:gridCol w="5990841">
                  <a:extLst>
                    <a:ext uri="{9D8B030D-6E8A-4147-A177-3AD203B41FA5}">
                      <a16:colId xmlns:a16="http://schemas.microsoft.com/office/drawing/2014/main" val="955286859"/>
                    </a:ext>
                  </a:extLst>
                </a:gridCol>
                <a:gridCol w="1116123">
                  <a:extLst>
                    <a:ext uri="{9D8B030D-6E8A-4147-A177-3AD203B41FA5}">
                      <a16:colId xmlns:a16="http://schemas.microsoft.com/office/drawing/2014/main" val="3643916205"/>
                    </a:ext>
                  </a:extLst>
                </a:gridCol>
              </a:tblGrid>
              <a:tr h="382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품질속성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269910322"/>
                  </a:ext>
                </a:extLst>
              </a:tr>
              <a:tr h="1604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적법한 사용자에게는 서비스를 제공하고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인가 받지 못한 사용은 거부할 수 있는 능력과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부인방지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거래했음을 부인할 수 없다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기밀성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비인가 접근으로부터 데이터나 서비스가 보호되는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무결성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데이터나 서비스가 의도한대로 잘 전달되는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보증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거래 참여자가 진짜인지를 가려낼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가용성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적법한 사용자가 시스템을 사용할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감사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동작을 기록하고 기록을 바탕으로 동작을 재구성할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054507330"/>
                  </a:ext>
                </a:extLst>
              </a:tr>
              <a:tr h="8492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시험용이성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테스트를 통해 결함을 찾기 쉽도록 소프트웨어를 개발하는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테스트커버리지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실행 가능 구문 중 실제 실행된 비율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 환경 준비 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노력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비용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 수행 시간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102087877"/>
                  </a:ext>
                </a:extLst>
              </a:tr>
              <a:tr h="1415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사용편의성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깔끔하고 사용하기 쉽게 만들어지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UI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시스템에 익숙하지 않은 사용자가 시스템을 쉽게 익힐 수 있는 것</a:t>
                      </a:r>
                      <a:br>
                        <a:rPr lang="en-US" altLang="ko-KR" sz="1200" dirty="0"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잘 정의된 매뉴얼이 있는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시스템을 효율적으로 사용할 수 있도록 하는 것</a:t>
                      </a:r>
                      <a:br>
                        <a:rPr lang="en-US" altLang="ko-KR" sz="1200" dirty="0"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이해하기 쉬운 메시지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에러상황에서 조치방법을 알 수 있도록 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ctrl+c, ctrl+v, undo, redo,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다중작업을 동시에 할 수 있는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사용자의 실수를 최소화하고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에러의 영향을 최소화하는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입력검증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취소기능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18382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90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747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기능 요구사항 작성 실습</a:t>
            </a:r>
            <a:r>
              <a:rPr lang="ko-KR" altLang="en-US" sz="1100" b="0" dirty="0">
                <a:latin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테스트케이스 설계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(2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테스트케이스 작성 실습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7607D-F4B1-4267-A4DA-59697DB1B264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(2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1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기능 요구사항 작성실습</a:t>
            </a:r>
          </a:p>
        </p:txBody>
      </p:sp>
    </p:spTree>
    <p:extLst>
      <p:ext uri="{BB962C8B-B14F-4D97-AF65-F5344CB8AC3E}">
        <p14:creationId xmlns:p14="http://schemas.microsoft.com/office/powerpoint/2010/main" val="22197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Practice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833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테스트케이스 설계</a:t>
            </a:r>
          </a:p>
        </p:txBody>
      </p:sp>
    </p:spTree>
    <p:extLst>
      <p:ext uri="{BB962C8B-B14F-4D97-AF65-F5344CB8AC3E}">
        <p14:creationId xmlns:p14="http://schemas.microsoft.com/office/powerpoint/2010/main" val="25531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1566C-360B-4AF9-BBF5-B0C6E3E5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테스팅이란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7366D3-0E0A-4CC3-A26A-BE17727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165FA-9AE5-4E57-A761-EE2AC5E60A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어플리케이션 또는 시스템</a:t>
            </a:r>
            <a:r>
              <a:rPr lang="en-US" altLang="ko-KR" dirty="0"/>
              <a:t>(</a:t>
            </a:r>
            <a:r>
              <a:rPr lang="ko-KR" altLang="en-US" dirty="0"/>
              <a:t>구성요소를 포함해서</a:t>
            </a:r>
            <a:r>
              <a:rPr lang="en-US" altLang="ko-KR" dirty="0"/>
              <a:t>)</a:t>
            </a:r>
            <a:r>
              <a:rPr lang="ko-KR" altLang="en-US" dirty="0"/>
              <a:t>의 동작과 성능</a:t>
            </a:r>
            <a:r>
              <a:rPr lang="en-US" altLang="ko-KR" dirty="0"/>
              <a:t>, </a:t>
            </a:r>
            <a:r>
              <a:rPr lang="ko-KR" altLang="en-US" dirty="0"/>
              <a:t>안정성이 요구사항을 만족하는지 확인하는 과정이다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요구사항을 만족시키지 못함 </a:t>
            </a:r>
            <a:r>
              <a:rPr lang="en-US" altLang="ko-KR" dirty="0"/>
              <a:t>= </a:t>
            </a:r>
            <a:r>
              <a:rPr lang="ko-KR" altLang="en-US" dirty="0"/>
              <a:t>결함</a:t>
            </a:r>
            <a:r>
              <a:rPr lang="en-US" altLang="ko-KR" dirty="0"/>
              <a:t>(Defect)</a:t>
            </a:r>
          </a:p>
          <a:p>
            <a:pPr lvl="1"/>
            <a:r>
              <a:rPr lang="ko-KR" altLang="en-US" dirty="0"/>
              <a:t>결함</a:t>
            </a:r>
            <a:r>
              <a:rPr lang="en-US" altLang="ko-KR" dirty="0"/>
              <a:t>(Defect)</a:t>
            </a:r>
            <a:r>
              <a:rPr lang="ko-KR" altLang="en-US" dirty="0"/>
              <a:t>와 에러는 다른 의미임</a:t>
            </a:r>
          </a:p>
        </p:txBody>
      </p:sp>
    </p:spTree>
    <p:extLst>
      <p:ext uri="{BB962C8B-B14F-4D97-AF65-F5344CB8AC3E}">
        <p14:creationId xmlns:p14="http://schemas.microsoft.com/office/powerpoint/2010/main" val="23899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27D6D-F923-4ED5-9FCC-A235B22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04A36-0B93-43EC-8946-497A57FD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983E02-C7F2-4E78-B224-9CB42D6A92F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66120453"/>
              </p:ext>
            </p:extLst>
          </p:nvPr>
        </p:nvGraphicFramePr>
        <p:xfrm>
          <a:off x="249238" y="536575"/>
          <a:ext cx="8645585" cy="4233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663">
                  <a:extLst>
                    <a:ext uri="{9D8B030D-6E8A-4147-A177-3AD203B41FA5}">
                      <a16:colId xmlns:a16="http://schemas.microsoft.com/office/drawing/2014/main" val="2680313525"/>
                    </a:ext>
                  </a:extLst>
                </a:gridCol>
                <a:gridCol w="6979922">
                  <a:extLst>
                    <a:ext uri="{9D8B030D-6E8A-4147-A177-3AD203B41FA5}">
                      <a16:colId xmlns:a16="http://schemas.microsoft.com/office/drawing/2014/main" val="1051472859"/>
                    </a:ext>
                  </a:extLst>
                </a:gridCol>
              </a:tblGrid>
              <a:tr h="399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용어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060629328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비지니스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개발 조직이나 제품을 구매하는 고객의 고수준 비지니스 목표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248651167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비지니스 규칙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비즈니스 양상을 정의하거나 제약하는 정책이나 지침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표준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규정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 자체만으로도 소프트웨어 요구사항이면서 다양한 소프트웨어 요구사항의 근원이기도 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548842642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개발자가 제품을 설계하거나 구현하며 선택이 필요할 때 이에 영향을 미치는 제약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158573778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사용자에게 가치를 제공하고 일련의 기능적 요구사항에 기술된 한 가지 이상의 논리적으로 연계된 시스템 기능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590292933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기능적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특정조건에서 발생하는 소프트웨어 시스템 동작에 대한 설명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941401648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비기능적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시스템이 꼭 제공해야 하는 속성이나 특징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혹은 시스템이 고려해야 하는 제약조건에 대한 설명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381544152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소프트웨어로만 구성되거나 하드웨어와 같이 구성되는 등 다수의 서브시스템을 포함하는 제품의 최상위 요구사항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95285941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사용자 클래스가 시스템을 통해 반드시 수행해야 하는 목표나 태스크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혹은 원하는 제품 속성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6885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48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4793-1DA4-4CE3-BBF1-2F0C013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테스팅의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E717-7626-4A6C-B20B-050086C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00D7D-5346-4552-8156-315DEBF9C6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완벽한 테스팅</a:t>
            </a:r>
            <a:r>
              <a:rPr lang="en-US" altLang="ko-KR" dirty="0"/>
              <a:t>(Exhaustive Testing)</a:t>
            </a:r>
            <a:r>
              <a:rPr lang="ko-KR" altLang="en-US" dirty="0"/>
              <a:t>은 불가능하다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가능성</a:t>
            </a:r>
            <a:r>
              <a:rPr lang="en-US" altLang="ko-KR" dirty="0"/>
              <a:t>(</a:t>
            </a:r>
            <a:r>
              <a:rPr lang="ko-KR" altLang="en-US" dirty="0"/>
              <a:t>입력과 사전조건의 모든 조합</a:t>
            </a:r>
            <a:r>
              <a:rPr lang="en-US" altLang="ko-KR" dirty="0"/>
              <a:t>)</a:t>
            </a:r>
            <a:r>
              <a:rPr lang="ko-KR" altLang="en-US" dirty="0"/>
              <a:t>을 테스팅하는 것은 지극히 간단한 소프트웨어를 제외하고는 가능하지가 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원자력설비 등 안전이 최우선인 소프트웨어인 경우</a:t>
            </a:r>
            <a:r>
              <a:rPr lang="en-US" altLang="ko-KR" dirty="0"/>
              <a:t>, </a:t>
            </a:r>
            <a:r>
              <a:rPr lang="ko-KR" altLang="en-US" dirty="0"/>
              <a:t>더 강도높은 테스팅을 할 뿐이지</a:t>
            </a:r>
            <a:r>
              <a:rPr lang="en-US" altLang="ko-KR" dirty="0"/>
              <a:t>, </a:t>
            </a:r>
            <a:r>
              <a:rPr lang="ko-KR" altLang="en-US" dirty="0"/>
              <a:t>완벽한 테스트가 수행되는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테스팅을 개발 초기에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코딩을 한 후에 테스트케이스를 도출하는 것이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 정의서와 설계서 등의 개발산출물을 분석하여 테스트케이스를 도출하는 과정을 통해 결함을 발견해야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218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4793-1DA4-4CE3-BBF1-2F0C013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테스팅의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E717-7626-4A6C-B20B-050086C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00D7D-5346-4552-8156-315DEBF9C6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결함 집중</a:t>
            </a:r>
            <a:r>
              <a:rPr lang="en-US" altLang="ko-KR" dirty="0"/>
              <a:t>(Defect clustering)</a:t>
            </a:r>
          </a:p>
          <a:p>
            <a:pPr lvl="1"/>
            <a:r>
              <a:rPr lang="ko-KR" altLang="en-US" dirty="0"/>
              <a:t>대다수의 결함들은 소수의 특정 모듈에 집중되어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살충제 패러독스</a:t>
            </a:r>
            <a:r>
              <a:rPr lang="en-US" altLang="ko-KR" dirty="0"/>
              <a:t>(Pesticide paradox)</a:t>
            </a:r>
          </a:p>
          <a:p>
            <a:pPr lvl="1"/>
            <a:r>
              <a:rPr lang="ko-KR" altLang="en-US" dirty="0"/>
              <a:t>동일한 테스트케이스로 동일한 테스트를 반복적으로 수행한다면</a:t>
            </a:r>
            <a:r>
              <a:rPr lang="en-US" altLang="ko-KR" dirty="0"/>
              <a:t>, </a:t>
            </a:r>
            <a:r>
              <a:rPr lang="ko-KR" altLang="en-US" dirty="0"/>
              <a:t>나중에는 더 이상 새로운 결함을 찾아내지 못한다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테스트케이스는 정기적으로 리뷰하고 추가해야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811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054E-E225-4443-96F5-FCB06318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AABE8-C16B-4AB6-B695-C7CB11A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E381D-FB60-46A3-83AE-B10AF964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개발 프로세스에 따라</a:t>
            </a:r>
            <a:r>
              <a:rPr lang="en-US" altLang="ko-KR" dirty="0"/>
              <a:t>,</a:t>
            </a:r>
          </a:p>
          <a:p>
            <a:pPr marL="346083" lvl="1" indent="0">
              <a:buNone/>
            </a:pPr>
            <a:r>
              <a:rPr lang="ko-KR" altLang="en-US" dirty="0"/>
              <a:t>   각 개발단계에 대응하는</a:t>
            </a:r>
            <a:endParaRPr lang="en-US" altLang="ko-KR" dirty="0"/>
          </a:p>
          <a:p>
            <a:pPr marL="346083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테스트단계를 도식화한 것</a:t>
            </a:r>
          </a:p>
        </p:txBody>
      </p:sp>
      <p:pic>
        <p:nvPicPr>
          <p:cNvPr id="5" name="Picture 2" descr="V-model (Software Engineering) - javatpoint">
            <a:extLst>
              <a:ext uri="{FF2B5EF4-FFF2-40B4-BE49-F238E27FC236}">
                <a16:creationId xmlns:a16="http://schemas.microsoft.com/office/drawing/2014/main" id="{E0E8CBAF-3DA5-47F7-A1DA-84743922A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"/>
          <a:stretch/>
        </p:blipFill>
        <p:spPr bwMode="auto">
          <a:xfrm>
            <a:off x="3729380" y="1032765"/>
            <a:ext cx="4702797" cy="34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0A94BD-B719-4B91-951B-D5101B17B855}"/>
              </a:ext>
            </a:extLst>
          </p:cNvPr>
          <p:cNvSpPr/>
          <p:nvPr/>
        </p:nvSpPr>
        <p:spPr bwMode="auto">
          <a:xfrm>
            <a:off x="3746310" y="1303362"/>
            <a:ext cx="4967786" cy="12683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461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EF4AE-13DC-49D2-BB04-D8DD9E59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레벨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70825-F61D-4913-A469-89287A58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FFC58-05A9-4E2B-AADF-0FCC839A56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dirty="0"/>
              <a:t>Unit Test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특정 클래스의 메소드 단위의 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의존관계를 끊고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거래단위테스트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하나의 거래</a:t>
            </a:r>
            <a:r>
              <a:rPr lang="en-US" altLang="ko-KR" dirty="0"/>
              <a:t>(=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를 완성하기 위해 </a:t>
            </a:r>
            <a:r>
              <a:rPr lang="en-US" altLang="ko-KR" dirty="0"/>
              <a:t>Sequence Diagram</a:t>
            </a:r>
            <a:r>
              <a:rPr lang="ko-KR" altLang="en-US" dirty="0"/>
              <a:t>에서 표현되는 클래스 간의 의존관계를 포함한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통합테스트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프로세스 단위의 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프로세스와 프로세스의 결합을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인수테스트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다양한 형태로 나타날 수 있음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보통 코어뱅킹에서는 영업점테스트를 의미함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887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유형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 테스트</a:t>
            </a:r>
          </a:p>
          <a:p>
            <a:pPr lvl="1"/>
            <a:r>
              <a:rPr lang="ko-KR" altLang="en-US" dirty="0"/>
              <a:t>기능 요구사항을 만족하는지 확인하는 테스트</a:t>
            </a:r>
          </a:p>
          <a:p>
            <a:r>
              <a:rPr lang="ko-KR" altLang="en-US" dirty="0"/>
              <a:t>비기능 테스트</a:t>
            </a:r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보안성</a:t>
            </a:r>
            <a:r>
              <a:rPr lang="en-US" altLang="ko-KR" dirty="0"/>
              <a:t>, </a:t>
            </a:r>
            <a:r>
              <a:rPr lang="ko-KR" altLang="en-US" dirty="0"/>
              <a:t>운영절차 등 품질속성을 만족하는지 확인하는 테스트</a:t>
            </a:r>
          </a:p>
          <a:p>
            <a:r>
              <a:rPr lang="ko-KR" altLang="en-US" dirty="0"/>
              <a:t>회귀</a:t>
            </a:r>
            <a:r>
              <a:rPr lang="en-US" altLang="ko-KR" dirty="0"/>
              <a:t>(Regression) </a:t>
            </a:r>
            <a:r>
              <a:rPr lang="ko-KR" altLang="en-US" dirty="0"/>
              <a:t>테스트</a:t>
            </a:r>
          </a:p>
          <a:p>
            <a:pPr lvl="1"/>
            <a:r>
              <a:rPr lang="ko-KR" altLang="en-US" dirty="0"/>
              <a:t>반복 테스트</a:t>
            </a:r>
          </a:p>
          <a:p>
            <a:pPr lvl="1"/>
            <a:r>
              <a:rPr lang="ko-KR" altLang="en-US" dirty="0"/>
              <a:t>과거에 정상적으로 작동하는 기능이 소프트웨어의 다른 기능을 수정한 이후에도 여전히 제대로 작동하는지 확인하는 테스트</a:t>
            </a:r>
          </a:p>
          <a:p>
            <a:r>
              <a:rPr lang="ko-KR" altLang="en-US" dirty="0"/>
              <a:t>신구비교테스트</a:t>
            </a:r>
          </a:p>
          <a:p>
            <a:pPr lvl="1"/>
            <a:r>
              <a:rPr lang="en-US" altLang="ko-KR" dirty="0"/>
              <a:t>Legacy(As-Is)</a:t>
            </a:r>
            <a:r>
              <a:rPr lang="ko-KR" altLang="en-US" dirty="0"/>
              <a:t>시스템의 결과와 </a:t>
            </a:r>
            <a:r>
              <a:rPr lang="en-US" altLang="ko-KR" dirty="0"/>
              <a:t>To-Be</a:t>
            </a:r>
            <a:r>
              <a:rPr lang="ko-KR" altLang="en-US" dirty="0"/>
              <a:t>시스템의 결과가 동일한지 검증하는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350293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유형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싸이클테스트</a:t>
            </a:r>
          </a:p>
          <a:p>
            <a:pPr lvl="1"/>
            <a:r>
              <a:rPr lang="ko-KR" altLang="en-US" dirty="0"/>
              <a:t>일정기간 시간의 흐름을 갖는 업무 프로세스를 테스트</a:t>
            </a:r>
          </a:p>
          <a:p>
            <a:r>
              <a:rPr lang="ko-KR" altLang="en-US" dirty="0"/>
              <a:t>데이터이행테스트</a:t>
            </a:r>
          </a:p>
          <a:p>
            <a:pPr lvl="1"/>
            <a:r>
              <a:rPr lang="en-US" altLang="ko-KR" dirty="0"/>
              <a:t>Legacy(As-Is)</a:t>
            </a:r>
            <a:r>
              <a:rPr lang="ko-KR" altLang="en-US" dirty="0"/>
              <a:t>시스템으로부터 이행한 데이터의 정합성을 확인하는 테스트</a:t>
            </a:r>
          </a:p>
          <a:p>
            <a:r>
              <a:rPr lang="ko-KR" altLang="en-US" dirty="0"/>
              <a:t>테마집중테스트</a:t>
            </a:r>
          </a:p>
          <a:p>
            <a:pPr lvl="1"/>
            <a:r>
              <a:rPr lang="ko-KR" altLang="en-US" dirty="0"/>
              <a:t>상품출시</a:t>
            </a:r>
            <a:r>
              <a:rPr lang="en-US" altLang="ko-KR" dirty="0"/>
              <a:t>, </a:t>
            </a:r>
            <a:r>
              <a:rPr lang="ko-KR" altLang="en-US" dirty="0"/>
              <a:t>정보보안</a:t>
            </a:r>
            <a:r>
              <a:rPr lang="en-US" altLang="ko-KR" dirty="0"/>
              <a:t>, </a:t>
            </a:r>
            <a:r>
              <a:rPr lang="ko-KR" altLang="en-US" dirty="0"/>
              <a:t>권한관리</a:t>
            </a:r>
            <a:r>
              <a:rPr lang="en-US" altLang="ko-KR" dirty="0"/>
              <a:t>, </a:t>
            </a:r>
            <a:r>
              <a:rPr lang="ko-KR" altLang="en-US" dirty="0"/>
              <a:t>회계분개 처리 등등</a:t>
            </a:r>
          </a:p>
          <a:p>
            <a:r>
              <a:rPr lang="ko-KR" altLang="en-US" dirty="0"/>
              <a:t>대외연계테스트</a:t>
            </a:r>
          </a:p>
          <a:p>
            <a:pPr lvl="1"/>
            <a:r>
              <a:rPr lang="ko-KR" altLang="en-US" dirty="0"/>
              <a:t>대외기관과의 </a:t>
            </a:r>
            <a:r>
              <a:rPr lang="en-US" altLang="ko-KR" dirty="0"/>
              <a:t>I/F</a:t>
            </a:r>
            <a:r>
              <a:rPr lang="ko-KR" altLang="en-US" dirty="0"/>
              <a:t>의 정합성을 확인하는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2377760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설계 기법에 따른 테스트의 종류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White Box Test vs Black Box Test</a:t>
            </a:r>
          </a:p>
          <a:p>
            <a:pPr lvl="1"/>
            <a:r>
              <a:rPr lang="en-US" altLang="ko-KR" dirty="0"/>
              <a:t>White Box Test = </a:t>
            </a:r>
            <a:r>
              <a:rPr lang="ko-KR" altLang="en-US" dirty="0"/>
              <a:t>구조 기반 테스트케이스 설계</a:t>
            </a:r>
          </a:p>
          <a:p>
            <a:pPr lvl="2"/>
            <a:r>
              <a:rPr lang="ko-KR" altLang="en-US" dirty="0"/>
              <a:t>코드와 개발 설계 등의 소프트웨어 구현 정보를 기반으로 테스트케이스를 도출한다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수행된 테스트케이스를 바탕으로 테스트커버리지를 측정할 수 있다</a:t>
            </a:r>
          </a:p>
          <a:p>
            <a:pPr lvl="1"/>
            <a:r>
              <a:rPr lang="en-US" altLang="ko-KR" dirty="0"/>
              <a:t>Black Box Test = </a:t>
            </a:r>
            <a:r>
              <a:rPr lang="ko-KR" altLang="en-US" dirty="0"/>
              <a:t>명세 기반 테스트케이스 설계</a:t>
            </a:r>
          </a:p>
          <a:p>
            <a:pPr lvl="2"/>
            <a:r>
              <a:rPr lang="ko-KR" altLang="en-US" dirty="0"/>
              <a:t>명세</a:t>
            </a:r>
            <a:r>
              <a:rPr lang="en-US" altLang="ko-KR" dirty="0"/>
              <a:t>(Specification)</a:t>
            </a:r>
            <a:r>
              <a:rPr lang="ko-KR" altLang="en-US" dirty="0"/>
              <a:t>를 기반으로 테스트케이스를 도출한다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커버리지를 측정할 수 있으나</a:t>
            </a:r>
            <a:r>
              <a:rPr lang="en-US" altLang="ko-KR" dirty="0"/>
              <a:t>, </a:t>
            </a:r>
            <a:r>
              <a:rPr lang="ko-KR" altLang="en-US" dirty="0"/>
              <a:t>그 의미가 구조 기반 기법의 커버리지에 비해 제한적이다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경험 기반 테스트케이스 설계</a:t>
            </a:r>
          </a:p>
          <a:p>
            <a:pPr lvl="1"/>
            <a:r>
              <a:rPr lang="ko-KR" altLang="en-US" dirty="0"/>
              <a:t>과거의 결함 사례</a:t>
            </a:r>
            <a:r>
              <a:rPr lang="en-US" altLang="ko-KR" dirty="0"/>
              <a:t>, </a:t>
            </a:r>
            <a:r>
              <a:rPr lang="ko-KR" altLang="en-US" dirty="0"/>
              <a:t>테스트 참여자의 경험과 지식을 기반으로 테스트케이스를 도출한다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테스트케이스를 미리 설계하지 않고</a:t>
            </a:r>
            <a:r>
              <a:rPr lang="en-US" altLang="ko-KR" dirty="0"/>
              <a:t>, </a:t>
            </a:r>
            <a:r>
              <a:rPr lang="ko-KR" altLang="en-US" dirty="0"/>
              <a:t>결함을 발견하고</a:t>
            </a:r>
            <a:r>
              <a:rPr lang="en-US" altLang="ko-KR" dirty="0"/>
              <a:t>, </a:t>
            </a:r>
            <a:r>
              <a:rPr lang="ko-KR" altLang="en-US" dirty="0"/>
              <a:t>테스트케이스를 도출한다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소프트웨어 개발 후 테스트케이스 도출이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367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76079-1C05-4A8C-A322-A4A5D77C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설계 기법에 따른 테스트의 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58FAE5-BB91-456B-A73A-DF0F4788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87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A245FE-6E3F-419C-B65B-982EA642AD12}"/>
              </a:ext>
            </a:extLst>
          </p:cNvPr>
          <p:cNvGrpSpPr/>
          <p:nvPr/>
        </p:nvGrpSpPr>
        <p:grpSpPr>
          <a:xfrm>
            <a:off x="2600060" y="805041"/>
            <a:ext cx="3440115" cy="1815329"/>
            <a:chOff x="2600060" y="805041"/>
            <a:chExt cx="3440115" cy="248427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3B46BB-DA7B-4D78-915B-C60D1512668E}"/>
                </a:ext>
              </a:extLst>
            </p:cNvPr>
            <p:cNvSpPr/>
            <p:nvPr/>
          </p:nvSpPr>
          <p:spPr bwMode="auto">
            <a:xfrm>
              <a:off x="2600060" y="805041"/>
              <a:ext cx="2484276" cy="2484276"/>
            </a:xfrm>
            <a:prstGeom prst="ellipse">
              <a:avLst/>
            </a:prstGeom>
            <a:solidFill>
              <a:schemeClr val="accent2">
                <a:alpha val="27843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7151FD-4DB1-49CA-A36D-184A20501FFA}"/>
                </a:ext>
              </a:extLst>
            </p:cNvPr>
            <p:cNvSpPr/>
            <p:nvPr/>
          </p:nvSpPr>
          <p:spPr bwMode="auto">
            <a:xfrm>
              <a:off x="3365032" y="805041"/>
              <a:ext cx="2484276" cy="2484276"/>
            </a:xfrm>
            <a:prstGeom prst="ellipse">
              <a:avLst/>
            </a:prstGeom>
            <a:solidFill>
              <a:schemeClr val="accent1">
                <a:alpha val="28235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37D642-7472-4EE5-8F9D-02290F824E79}"/>
                </a:ext>
              </a:extLst>
            </p:cNvPr>
            <p:cNvSpPr txBox="1"/>
            <p:nvPr/>
          </p:nvSpPr>
          <p:spPr>
            <a:xfrm>
              <a:off x="2615286" y="80504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요구사항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EDA264-37D3-45D5-8580-83FFE4F84A22}"/>
                </a:ext>
              </a:extLst>
            </p:cNvPr>
            <p:cNvSpPr txBox="1"/>
            <p:nvPr/>
          </p:nvSpPr>
          <p:spPr>
            <a:xfrm>
              <a:off x="4829587" y="81242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소프트웨어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D12D2-C52C-45F2-BDC1-4AD5B6F9E17D}"/>
                </a:ext>
              </a:extLst>
            </p:cNvPr>
            <p:cNvSpPr txBox="1"/>
            <p:nvPr/>
          </p:nvSpPr>
          <p:spPr>
            <a:xfrm>
              <a:off x="2795234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①</a:t>
              </a:r>
              <a:endParaRPr kumimoji="1" lang="ko-Kore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3F2565-0564-41B6-8450-E5CC117AB349}"/>
                </a:ext>
              </a:extLst>
            </p:cNvPr>
            <p:cNvSpPr txBox="1"/>
            <p:nvPr/>
          </p:nvSpPr>
          <p:spPr>
            <a:xfrm>
              <a:off x="3944888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②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8A8121-2506-49E9-B2F8-FB6CDD74C7A8}"/>
                </a:ext>
              </a:extLst>
            </p:cNvPr>
            <p:cNvSpPr txBox="1"/>
            <p:nvPr/>
          </p:nvSpPr>
          <p:spPr>
            <a:xfrm>
              <a:off x="5264284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③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11DFCD-9743-475B-AD0F-FDA027AD7070}"/>
              </a:ext>
            </a:extLst>
          </p:cNvPr>
          <p:cNvSpPr/>
          <p:nvPr/>
        </p:nvSpPr>
        <p:spPr>
          <a:xfrm>
            <a:off x="202474" y="2781223"/>
            <a:ext cx="8739052" cy="193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① 요구사항에 명시되어 있으나 구현되지 않은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명세 기반의 테스트케이스를 작성해야 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②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요구사항대로 구현되었으나 때에 따라 정상작동 하지 않는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요구사항을 기반으로 테스트케이스를 작성해 실행하고 추가적인 테스트케이스를 수행한다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③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요구사항에 명시되어 있지 않지만 구현된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구조기반으로 테스트케이스를 작성해 실행한다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6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555C-82D4-422B-9012-E4ACBFD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F78AC7-584A-433A-AE5E-0D7E9F3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78D45-2E57-47D3-968F-2B5E1FFDDF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</a:t>
            </a:r>
          </a:p>
          <a:p>
            <a:pPr lvl="1"/>
            <a:r>
              <a:rPr lang="ko-KR" altLang="en-US" dirty="0"/>
              <a:t>자동이체수수료 단가 업무규칙</a:t>
            </a:r>
          </a:p>
          <a:p>
            <a:pPr lvl="2"/>
            <a:r>
              <a:rPr lang="ko-KR" altLang="en-US" dirty="0"/>
              <a:t>자동이체 은행에 따라 다음과 같이 월별로 정산할 자동이체수수료의 단가를 계산하는 규칙은 다음과 같다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01.</a:t>
            </a:r>
            <a:r>
              <a:rPr lang="ko-KR" altLang="en-US" dirty="0"/>
              <a:t>의뢰</a:t>
            </a:r>
            <a:r>
              <a:rPr lang="en-US" altLang="ko-KR" dirty="0"/>
              <a:t>: </a:t>
            </a:r>
            <a:r>
              <a:rPr lang="ko-KR" altLang="en-US" dirty="0"/>
              <a:t>성공 또는 실패에 관계 없이 신청 건수에 따라 수수료를 부과하는 경우</a:t>
            </a:r>
          </a:p>
          <a:p>
            <a:pPr lvl="2"/>
            <a:r>
              <a:rPr lang="en-US" altLang="ko-KR" dirty="0"/>
              <a:t>02.</a:t>
            </a:r>
            <a:r>
              <a:rPr lang="ko-KR" altLang="en-US" dirty="0"/>
              <a:t>성공</a:t>
            </a:r>
            <a:r>
              <a:rPr lang="en-US" altLang="ko-KR" dirty="0"/>
              <a:t>: </a:t>
            </a:r>
            <a:r>
              <a:rPr lang="ko-KR" altLang="en-US" dirty="0"/>
              <a:t>이체가 성공한 건수에 따라 수수료를 부과하는 경우</a:t>
            </a:r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최초 의뢰 시 부과하는 수수료와 재인출 의뢰 시 부과하는 수수료를 차등적용할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D512027-411A-46DB-9A04-3ADE21BC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66" y="2571750"/>
            <a:ext cx="4186870" cy="21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14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2577-8D34-4726-954A-664B43FC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2EB555-BA1A-4C87-9723-AE659B8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39658-1F58-43ED-8148-1DF89125FC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요건이 기술되는 언어는 모호하여</a:t>
            </a:r>
            <a:r>
              <a:rPr lang="en-US" altLang="ko-KR" dirty="0"/>
              <a:t>, </a:t>
            </a:r>
            <a:r>
              <a:rPr lang="ko-KR" altLang="en-US" dirty="0"/>
              <a:t>복잡한 요건의 경우는 예제로 구체화해야 코딩이 될 수 있다는 것을 이미 경험하였고</a:t>
            </a:r>
            <a:r>
              <a:rPr lang="en-US" altLang="ko-KR" dirty="0"/>
              <a:t>, </a:t>
            </a:r>
            <a:r>
              <a:rPr lang="ko-KR" altLang="en-US" dirty="0"/>
              <a:t>그렇게 실천하고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모든 사람이 자기만의 비공식적인 예제를 만들었다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 -&gt; </a:t>
            </a:r>
            <a:r>
              <a:rPr lang="ko-KR" altLang="en-US" dirty="0"/>
              <a:t>설계자 설명할 때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설계자 </a:t>
            </a:r>
            <a:r>
              <a:rPr lang="en-US" altLang="ko-KR" dirty="0"/>
              <a:t>-&gt; </a:t>
            </a:r>
            <a:r>
              <a:rPr lang="ko-KR" altLang="en-US" dirty="0"/>
              <a:t>개발자 설명할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개발자가 </a:t>
            </a:r>
            <a:r>
              <a:rPr lang="en-US" altLang="ko-KR" dirty="0"/>
              <a:t>UT</a:t>
            </a:r>
            <a:r>
              <a:rPr lang="ko-KR" altLang="en-US" dirty="0"/>
              <a:t>를 하기 위해서 즉흥적인 예제를 만들었다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055F-57F4-4EFA-9BFB-69A0685C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BB422-AD44-4B2F-980C-B4FC4C4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0CD45-1AEE-4597-BD30-7B818D11C1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Definition or Development </a:t>
            </a:r>
            <a:br>
              <a:rPr lang="en-US" altLang="ko-KR" dirty="0"/>
            </a:br>
            <a:r>
              <a:rPr lang="en-US" altLang="ko-KR" dirty="0"/>
              <a:t>vs </a:t>
            </a:r>
            <a:r>
              <a:rPr lang="ko-KR" altLang="en-US" dirty="0"/>
              <a:t>명세 </a:t>
            </a:r>
            <a:r>
              <a:rPr lang="en-US" altLang="ko-KR" dirty="0"/>
              <a:t>Specification</a:t>
            </a:r>
          </a:p>
          <a:p>
            <a:endParaRPr lang="en-US" altLang="ko-KR" dirty="0"/>
          </a:p>
          <a:p>
            <a:r>
              <a:rPr lang="en-US" altLang="ko-KR" dirty="0"/>
              <a:t>Business Analyst/Consultant vs </a:t>
            </a:r>
            <a:r>
              <a:rPr lang="ko-KR" altLang="en-US" dirty="0"/>
              <a:t>개발팀 설계자</a:t>
            </a:r>
          </a:p>
        </p:txBody>
      </p:sp>
    </p:spTree>
    <p:extLst>
      <p:ext uri="{BB962C8B-B14F-4D97-AF65-F5344CB8AC3E}">
        <p14:creationId xmlns:p14="http://schemas.microsoft.com/office/powerpoint/2010/main" val="168312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60EB-C72A-4055-AD3B-50D500D9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6D0943-228F-4A58-99F4-78DE150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583AB-B78E-452A-8845-D88FA721C4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공식예제로서 요건의 모호함을 방지한다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요건을 기술하면서</a:t>
            </a:r>
            <a:r>
              <a:rPr lang="en-US" altLang="ko-KR" dirty="0"/>
              <a:t>, </a:t>
            </a:r>
            <a:r>
              <a:rPr lang="ko-KR" altLang="en-US" dirty="0"/>
              <a:t>예제로서 구체화해내지 못한다면</a:t>
            </a:r>
            <a:r>
              <a:rPr lang="en-US" altLang="ko-KR" dirty="0"/>
              <a:t>, </a:t>
            </a:r>
            <a:r>
              <a:rPr lang="ko-KR" altLang="en-US" dirty="0"/>
              <a:t>이 요건은 바뀔 가능성이 농후하다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공식예제를 인수테스트케이스로 삼는다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뭔가 잘못되었을 때</a:t>
            </a:r>
            <a:r>
              <a:rPr lang="en-US" altLang="ko-KR" dirty="0"/>
              <a:t>, </a:t>
            </a:r>
            <a:r>
              <a:rPr lang="ko-KR" altLang="en-US" dirty="0"/>
              <a:t>이 공식예제를 가지고 커뮤니케이션할 수 있고</a:t>
            </a:r>
            <a:r>
              <a:rPr lang="en-US" altLang="ko-KR" dirty="0"/>
              <a:t>, </a:t>
            </a:r>
            <a:r>
              <a:rPr lang="ko-KR" altLang="en-US" dirty="0"/>
              <a:t>공식예제를 정제하여 더욱 분명하게 합의할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35704-1D5C-4F4A-9B6B-D649B69D6C86}"/>
              </a:ext>
            </a:extLst>
          </p:cNvPr>
          <p:cNvSpPr txBox="1"/>
          <p:nvPr/>
        </p:nvSpPr>
        <p:spPr>
          <a:xfrm>
            <a:off x="5437604" y="4384314"/>
            <a:ext cx="3456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i="1" dirty="0"/>
              <a:t>참고문헌</a:t>
            </a:r>
            <a:r>
              <a:rPr kumimoji="1" lang="en-US" altLang="ko-Kore-KR" sz="1200" i="1" dirty="0"/>
              <a:t>:</a:t>
            </a:r>
            <a:r>
              <a:rPr kumimoji="1" lang="ko-KR" altLang="en-US" sz="1200" i="1" dirty="0"/>
              <a:t> </a:t>
            </a:r>
            <a:r>
              <a:rPr kumimoji="1" lang="en-US" altLang="ko-KR" sz="1200" i="1" dirty="0"/>
              <a:t>Specification by Example </a:t>
            </a:r>
            <a:r>
              <a:rPr kumimoji="1" lang="ko-KR" altLang="en-US" sz="1200" i="1" dirty="0"/>
              <a:t>고코 아지치</a:t>
            </a:r>
            <a:endParaRPr kumimoji="1" lang="ko-Kore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251846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A501-4C53-4C60-8FCD-25A90F4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en-US" altLang="ko-KR" b="0" dirty="0"/>
              <a:t>(Test Driven Development)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A34874-F6EE-4329-862F-D9CC0F0F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91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646BC2-EA72-418E-A365-984FE4A5A7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테스트 주도 개발</a:t>
            </a:r>
            <a:endParaRPr lang="en-US" altLang="ko-KR" dirty="0"/>
          </a:p>
          <a:p>
            <a:r>
              <a:rPr lang="en-US" altLang="ko-KR" dirty="0"/>
              <a:t>TDD</a:t>
            </a:r>
            <a:r>
              <a:rPr lang="ko-KR" altLang="en-US" dirty="0"/>
              <a:t>의 가장 중요한 특징</a:t>
            </a:r>
          </a:p>
          <a:p>
            <a:pPr lvl="1"/>
            <a:r>
              <a:rPr lang="ko-KR" altLang="en-US" dirty="0"/>
              <a:t>외부설계가 끝나면</a:t>
            </a:r>
            <a:r>
              <a:rPr lang="en-US" altLang="ko-KR" dirty="0"/>
              <a:t>, </a:t>
            </a:r>
            <a:r>
              <a:rPr lang="ko-KR" altLang="en-US" dirty="0"/>
              <a:t>개발스프린트가 시작하기 전에 테스트의 성공조건</a:t>
            </a:r>
            <a:r>
              <a:rPr lang="en-US" altLang="ko-KR" dirty="0"/>
              <a:t>(=</a:t>
            </a:r>
            <a:r>
              <a:rPr lang="ko-KR" altLang="en-US" dirty="0"/>
              <a:t>테스트케이스</a:t>
            </a:r>
            <a:r>
              <a:rPr lang="en-US" altLang="ko-KR" dirty="0"/>
              <a:t>)</a:t>
            </a:r>
            <a:r>
              <a:rPr lang="ko-KR" altLang="en-US" dirty="0"/>
              <a:t>에 대해서 합의한다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 이전에 테스트케이스를 작성해야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테스트자동화</a:t>
            </a:r>
          </a:p>
          <a:p>
            <a:pPr lvl="1"/>
            <a:r>
              <a:rPr lang="ko-KR" altLang="en-US" dirty="0"/>
              <a:t>반복적인 </a:t>
            </a:r>
            <a:r>
              <a:rPr lang="en-US" altLang="ko-KR" dirty="0"/>
              <a:t>Regression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469733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A501-4C53-4C60-8FCD-25A90F4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en-US" altLang="ko-KR" b="0" dirty="0"/>
              <a:t>(Test Driven Development)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A34874-F6EE-4329-862F-D9CC0F0F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92</a:t>
            </a:fld>
            <a:endParaRPr lang="ko-KR" altLang="en-US" dirty="0"/>
          </a:p>
        </p:txBody>
      </p:sp>
      <p:pic>
        <p:nvPicPr>
          <p:cNvPr id="8" name="Picture 2" descr="enter image description here">
            <a:extLst>
              <a:ext uri="{FF2B5EF4-FFF2-40B4-BE49-F238E27FC236}">
                <a16:creationId xmlns:a16="http://schemas.microsoft.com/office/drawing/2014/main" id="{7E374FC5-582C-40FC-A8FD-D57AF7E83B6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962" y="1035844"/>
            <a:ext cx="4381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8D6414-E1A0-4DB4-9AE9-2547724907D3}"/>
              </a:ext>
            </a:extLst>
          </p:cNvPr>
          <p:cNvSpPr/>
          <p:nvPr/>
        </p:nvSpPr>
        <p:spPr>
          <a:xfrm>
            <a:off x="509308" y="4552861"/>
            <a:ext cx="8125383" cy="24622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ko-KR" sz="1000" dirty="0"/>
              <a:t>https://softwareengineering.stackexchange.com/questions/206355/the-relative-cost-efficiency-of-acceptance-test-driven-development?rq=1</a:t>
            </a:r>
          </a:p>
        </p:txBody>
      </p:sp>
    </p:spTree>
    <p:extLst>
      <p:ext uri="{BB962C8B-B14F-4D97-AF65-F5344CB8AC3E}">
        <p14:creationId xmlns:p14="http://schemas.microsoft.com/office/powerpoint/2010/main" val="4012938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5574-C7F5-4F69-9D77-FA06A391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테스트시나리오</a:t>
            </a:r>
            <a:r>
              <a:rPr lang="en-US" altLang="ko-KR" dirty="0"/>
              <a:t>,</a:t>
            </a:r>
            <a:r>
              <a:rPr lang="ko-KR" altLang="en-US" dirty="0"/>
              <a:t> 테스트케이스</a:t>
            </a:r>
            <a:r>
              <a:rPr lang="en-US" altLang="ko-KR" dirty="0"/>
              <a:t>,</a:t>
            </a:r>
            <a:r>
              <a:rPr lang="ko-KR" altLang="en-US" dirty="0"/>
              <a:t> 스텝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ED481-28B2-4140-9379-5469236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93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556BDD-B712-44B7-A1B5-E62AC289DC75}"/>
              </a:ext>
            </a:extLst>
          </p:cNvPr>
          <p:cNvGrpSpPr/>
          <p:nvPr/>
        </p:nvGrpSpPr>
        <p:grpSpPr>
          <a:xfrm>
            <a:off x="250002" y="703558"/>
            <a:ext cx="8643998" cy="1614277"/>
            <a:chOff x="272480" y="1365142"/>
            <a:chExt cx="9043026" cy="20227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A16A97C-D5D1-4D15-9405-3EEE6058AEA7}"/>
                </a:ext>
              </a:extLst>
            </p:cNvPr>
            <p:cNvGrpSpPr/>
            <p:nvPr/>
          </p:nvGrpSpPr>
          <p:grpSpPr>
            <a:xfrm>
              <a:off x="5038087" y="1827232"/>
              <a:ext cx="3919227" cy="1193925"/>
              <a:chOff x="6578715" y="1921008"/>
              <a:chExt cx="5179276" cy="11939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2EDD13B-9035-4D60-85E3-0D10DDAAE8D2}"/>
                  </a:ext>
                </a:extLst>
              </p:cNvPr>
              <p:cNvSpPr/>
              <p:nvPr/>
            </p:nvSpPr>
            <p:spPr>
              <a:xfrm>
                <a:off x="6578715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신청서입력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B7000BF-A4E0-401F-BCB2-98B3A3308A07}"/>
                  </a:ext>
                </a:extLst>
              </p:cNvPr>
              <p:cNvSpPr/>
              <p:nvPr/>
            </p:nvSpPr>
            <p:spPr>
              <a:xfrm>
                <a:off x="8712399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차심사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69ED6F6-7F92-4002-823B-9A618580961A}"/>
                  </a:ext>
                </a:extLst>
              </p:cNvPr>
              <p:cNvSpPr/>
              <p:nvPr/>
            </p:nvSpPr>
            <p:spPr>
              <a:xfrm>
                <a:off x="9779242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신용정보</a:t>
                </a: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4789003-EC21-4EA0-AB78-8B16C1DE8308}"/>
                  </a:ext>
                </a:extLst>
              </p:cNvPr>
              <p:cNvSpPr/>
              <p:nvPr/>
            </p:nvSpPr>
            <p:spPr>
              <a:xfrm>
                <a:off x="9785344" y="2610877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차심사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6280464-058B-4BE7-9463-38461EEE8740}"/>
                  </a:ext>
                </a:extLst>
              </p:cNvPr>
              <p:cNvSpPr/>
              <p:nvPr/>
            </p:nvSpPr>
            <p:spPr>
              <a:xfrm>
                <a:off x="10852187" y="2601149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카드정보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E9259DC-F236-4DAA-A09B-B6758FFDD25B}"/>
                  </a:ext>
                </a:extLst>
              </p:cNvPr>
              <p:cNvSpPr/>
              <p:nvPr/>
            </p:nvSpPr>
            <p:spPr>
              <a:xfrm>
                <a:off x="7645557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신청정보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D6CCC45-45E2-472C-98A4-D8355F29DA0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7484519" y="2173036"/>
                <a:ext cx="1610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8AE295A-4B8A-42BA-80D1-3270D12F7C58}"/>
                  </a:ext>
                </a:extLst>
              </p:cNvPr>
              <p:cNvCxnSpPr>
                <a:stCxn id="12" idx="6"/>
                <a:endCxn id="8" idx="2"/>
              </p:cNvCxnSpPr>
              <p:nvPr/>
            </p:nvCxnSpPr>
            <p:spPr>
              <a:xfrm>
                <a:off x="8551361" y="2173036"/>
                <a:ext cx="1610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A88B7671-0489-40F6-908B-8833411A0A20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9618203" y="2173036"/>
                <a:ext cx="1610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092F2FCB-70D3-4DBC-82B4-9F099A401F9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10232144" y="2425064"/>
                <a:ext cx="6102" cy="185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CE1A015-913B-4E02-A769-371BAC89C3DC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10691148" y="2853177"/>
                <a:ext cx="161039" cy="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개체 틀 1">
              <a:extLst>
                <a:ext uri="{FF2B5EF4-FFF2-40B4-BE49-F238E27FC236}">
                  <a16:creationId xmlns:a16="http://schemas.microsoft.com/office/drawing/2014/main" id="{EEE3A65E-694D-4D8E-B6AC-478EFEE621F8}"/>
                </a:ext>
              </a:extLst>
            </p:cNvPr>
            <p:cNvSpPr txBox="1">
              <a:spLocks/>
            </p:cNvSpPr>
            <p:nvPr/>
          </p:nvSpPr>
          <p:spPr>
            <a:xfrm>
              <a:off x="272480" y="1732352"/>
              <a:ext cx="1471214" cy="656335"/>
            </a:xfrm>
            <a:prstGeom prst="rect">
              <a:avLst/>
            </a:prstGeom>
          </p:spPr>
          <p:txBody>
            <a:bodyPr vert="horz" wrap="square" lIns="318492" tIns="45715" rIns="91429" bIns="45715" rtlCol="0">
              <a:spAutoFit/>
            </a:bodyPr>
            <a:lstStyle>
              <a:lvl1pPr marL="0" indent="0" algn="l" defTabSz="914298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kumimoji="0" lang="en-US" altLang="ko-KR" sz="1600" b="1" i="0" u="none" strike="noStrike" kern="1200" cap="none" spc="0" normalizeH="0" baseline="0" dirty="0" smtClean="0">
                  <a:ln>
                    <a:noFill/>
                  </a:ln>
                  <a:solidFill>
                    <a:srgbClr val="5A579C"/>
                  </a:solidFill>
                  <a:effectLst/>
                  <a:uFillTx/>
                  <a:latin typeface="맑은 고딕" pitchFamily="50" charset="-127"/>
                  <a:ea typeface="맑은 고딕" pitchFamily="50" charset="-127"/>
                  <a:cs typeface="Arial"/>
                  <a:sym typeface="맑은 고딕"/>
                </a:defRPr>
              </a:lvl1pPr>
              <a:lvl2pPr marL="742867" indent="-285718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72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021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169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318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67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16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64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카드입회</a:t>
              </a:r>
              <a:br>
                <a:rPr lang="en-US" altLang="ko-KR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신청</a:t>
              </a:r>
              <a:endParaRPr lang="ja-JP" altLang="en-US" sz="10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</p:txBody>
        </p:sp>
        <p:sp>
          <p:nvSpPr>
            <p:cNvPr id="19" name="텍스트 개체 틀 1">
              <a:extLst>
                <a:ext uri="{FF2B5EF4-FFF2-40B4-BE49-F238E27FC236}">
                  <a16:creationId xmlns:a16="http://schemas.microsoft.com/office/drawing/2014/main" id="{79E1844D-84CC-4A3A-8BEE-0E7586E2ADFC}"/>
                </a:ext>
              </a:extLst>
            </p:cNvPr>
            <p:cNvSpPr txBox="1">
              <a:spLocks/>
            </p:cNvSpPr>
            <p:nvPr/>
          </p:nvSpPr>
          <p:spPr>
            <a:xfrm>
              <a:off x="1459735" y="1770955"/>
              <a:ext cx="4124826" cy="1522061"/>
            </a:xfrm>
            <a:prstGeom prst="rect">
              <a:avLst/>
            </a:prstGeom>
          </p:spPr>
          <p:txBody>
            <a:bodyPr vert="horz" wrap="square" lIns="318492" tIns="45715" rIns="91429" bIns="45715" rtlCol="0">
              <a:spAutoFit/>
            </a:bodyPr>
            <a:lstStyle>
              <a:lvl1pPr marL="0" indent="0" algn="l" defTabSz="914298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kumimoji="0" lang="en-US" altLang="ko-KR" sz="1600" b="1" i="0" u="none" strike="noStrike" kern="1200" cap="none" spc="0" normalizeH="0" baseline="0" dirty="0" smtClean="0">
                  <a:ln>
                    <a:noFill/>
                  </a:ln>
                  <a:solidFill>
                    <a:srgbClr val="5A579C"/>
                  </a:solidFill>
                  <a:effectLst/>
                  <a:uFillTx/>
                  <a:latin typeface="맑은 고딕" pitchFamily="50" charset="-127"/>
                  <a:ea typeface="맑은 고딕" pitchFamily="50" charset="-127"/>
                  <a:cs typeface="Arial"/>
                  <a:sym typeface="맑은 고딕"/>
                </a:defRPr>
              </a:lvl1pPr>
              <a:lvl2pPr marL="742867" indent="-285718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72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021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169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318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67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16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64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Prime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신규회원의 신용한도 부족으로 인한 탈락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미성년자의 법정대리인을 통한 카드 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과거 신청탈락 회원의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</p:txBody>
        </p:sp>
        <p:cxnSp>
          <p:nvCxnSpPr>
            <p:cNvPr id="20" name="직선 연결선 36">
              <a:extLst>
                <a:ext uri="{FF2B5EF4-FFF2-40B4-BE49-F238E27FC236}">
                  <a16:creationId xmlns:a16="http://schemas.microsoft.com/office/drawing/2014/main" id="{319AF093-AA93-4C85-B19B-B09B1EAFE23C}"/>
                </a:ext>
              </a:extLst>
            </p:cNvPr>
            <p:cNvCxnSpPr/>
            <p:nvPr/>
          </p:nvCxnSpPr>
          <p:spPr>
            <a:xfrm>
              <a:off x="1450138" y="1971126"/>
              <a:ext cx="272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37">
              <a:extLst>
                <a:ext uri="{FF2B5EF4-FFF2-40B4-BE49-F238E27FC236}">
                  <a16:creationId xmlns:a16="http://schemas.microsoft.com/office/drawing/2014/main" id="{A6616F92-493B-42B5-82AF-229A8B0C838D}"/>
                </a:ext>
              </a:extLst>
            </p:cNvPr>
            <p:cNvCxnSpPr/>
            <p:nvPr/>
          </p:nvCxnSpPr>
          <p:spPr>
            <a:xfrm>
              <a:off x="1580226" y="3212976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39">
              <a:extLst>
                <a:ext uri="{FF2B5EF4-FFF2-40B4-BE49-F238E27FC236}">
                  <a16:creationId xmlns:a16="http://schemas.microsoft.com/office/drawing/2014/main" id="{29A298E4-6166-45F4-9E0B-3A49BDC4E3B6}"/>
                </a:ext>
              </a:extLst>
            </p:cNvPr>
            <p:cNvCxnSpPr/>
            <p:nvPr/>
          </p:nvCxnSpPr>
          <p:spPr>
            <a:xfrm>
              <a:off x="1580226" y="2888940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3656FFB-BF60-4656-A3B3-A1421E993A12}"/>
                </a:ext>
              </a:extLst>
            </p:cNvPr>
            <p:cNvCxnSpPr/>
            <p:nvPr/>
          </p:nvCxnSpPr>
          <p:spPr>
            <a:xfrm>
              <a:off x="1580226" y="2600908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221836F-A63A-459F-A6BE-92B837C6313E}"/>
                </a:ext>
              </a:extLst>
            </p:cNvPr>
            <p:cNvCxnSpPr/>
            <p:nvPr/>
          </p:nvCxnSpPr>
          <p:spPr>
            <a:xfrm>
              <a:off x="1580226" y="2276872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6513697-23BB-4C63-8AA2-690FF8940177}"/>
                </a:ext>
              </a:extLst>
            </p:cNvPr>
            <p:cNvCxnSpPr/>
            <p:nvPr/>
          </p:nvCxnSpPr>
          <p:spPr>
            <a:xfrm>
              <a:off x="1580226" y="1971126"/>
              <a:ext cx="0" cy="1416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3F01C2-691F-46BB-96B2-B480E1E2B967}"/>
                </a:ext>
              </a:extLst>
            </p:cNvPr>
            <p:cNvSpPr/>
            <p:nvPr/>
          </p:nvSpPr>
          <p:spPr>
            <a:xfrm>
              <a:off x="416585" y="1365143"/>
              <a:ext cx="1043150" cy="230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테스트시나리오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B40DBD-4674-4574-A934-5EAE5D444393}"/>
                </a:ext>
              </a:extLst>
            </p:cNvPr>
            <p:cNvSpPr/>
            <p:nvPr/>
          </p:nvSpPr>
          <p:spPr>
            <a:xfrm>
              <a:off x="1725371" y="1365143"/>
              <a:ext cx="3067514" cy="220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테스트케이스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F0E971-4189-4307-8660-F309BA42B389}"/>
                </a:ext>
              </a:extLst>
            </p:cNvPr>
            <p:cNvSpPr/>
            <p:nvPr/>
          </p:nvSpPr>
          <p:spPr>
            <a:xfrm>
              <a:off x="4915837" y="1365142"/>
              <a:ext cx="4399669" cy="244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스텝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9AF29B-D8EB-4CC0-8DD9-36EDB3586A1F}"/>
              </a:ext>
            </a:extLst>
          </p:cNvPr>
          <p:cNvSpPr/>
          <p:nvPr/>
        </p:nvSpPr>
        <p:spPr>
          <a:xfrm>
            <a:off x="249989" y="2540677"/>
            <a:ext cx="864399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테스트시나리오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애플리케이션의 테스트 되어야할 기능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특징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(a feature)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을 기술한 일반적으로 한 줄 짜리 문장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보통 유스케이스나 업무프로세스로부터 도출됨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 시나리오가 테스트 케이스와 일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-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-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다 관계를 가짐</a:t>
            </a:r>
          </a:p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테스트케이스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특정한 기능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특징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(a feature)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이 비즈니스 요구사항을 준수하는지 여부를 평가하기 위한 조건들의 집합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해당 테스트케이스를 확인하기 위한 상세스텝을 갖는다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스텝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테스트케이스를 수행하기 위한 상세한 스텝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입력값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(input values),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기대값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(expected value)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4084742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테스트시나리오 정하기</a:t>
            </a:r>
          </a:p>
          <a:p>
            <a:pPr lvl="1"/>
            <a:r>
              <a:rPr lang="ko-KR" altLang="en-US" dirty="0"/>
              <a:t>프로세스 다이어그램에서 설정한 프로세스와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3396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동등 분할</a:t>
            </a:r>
            <a:r>
              <a:rPr lang="en-US" altLang="ko-KR" dirty="0"/>
              <a:t>(Equivalence Partitioning)</a:t>
            </a:r>
          </a:p>
          <a:p>
            <a:pPr marL="346083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가장 기본적인 원리</a:t>
            </a:r>
            <a:r>
              <a:rPr lang="en-US" altLang="ko-KR" dirty="0"/>
              <a:t>. </a:t>
            </a:r>
            <a:r>
              <a:rPr lang="ko-KR" altLang="en-US" dirty="0"/>
              <a:t>배터리잔량표시 사례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01CCE-A5F6-4A43-A639-D37E58FD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43541"/>
            <a:ext cx="3906934" cy="37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93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  <a:endParaRPr lang="en" altLang="ko-Kore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테스트 시나리오에서 다루는 데이터 엔티티의 서브 타입</a:t>
            </a:r>
          </a:p>
          <a:p>
            <a:pPr lvl="1"/>
            <a:r>
              <a:rPr lang="ko-KR" altLang="en-US" dirty="0"/>
              <a:t>계좌개설 시나리오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FBCF44-4B1E-4451-864C-351BFBE22B79}"/>
              </a:ext>
            </a:extLst>
          </p:cNvPr>
          <p:cNvGrpSpPr/>
          <p:nvPr/>
        </p:nvGrpSpPr>
        <p:grpSpPr>
          <a:xfrm>
            <a:off x="897681" y="1820531"/>
            <a:ext cx="6809511" cy="2764582"/>
            <a:chOff x="-780907" y="1993691"/>
            <a:chExt cx="10479685" cy="3271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D5E2A7-F987-435B-A302-04DDF4BC8A4B}"/>
                </a:ext>
              </a:extLst>
            </p:cNvPr>
            <p:cNvSpPr/>
            <p:nvPr/>
          </p:nvSpPr>
          <p:spPr bwMode="auto">
            <a:xfrm>
              <a:off x="3800872" y="199369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신청고객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19F292-ED7D-41F9-AC59-4390BCEC6E95}"/>
                </a:ext>
              </a:extLst>
            </p:cNvPr>
            <p:cNvSpPr/>
            <p:nvPr/>
          </p:nvSpPr>
          <p:spPr bwMode="auto">
            <a:xfrm>
              <a:off x="929610" y="2814307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2FF1A7-4BCA-4B3C-986D-EA796F6A8C11}"/>
                </a:ext>
              </a:extLst>
            </p:cNvPr>
            <p:cNvSpPr/>
            <p:nvPr/>
          </p:nvSpPr>
          <p:spPr bwMode="auto">
            <a:xfrm>
              <a:off x="7181941" y="2815039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A345F2-018F-471A-9C48-680751FA43E9}"/>
                </a:ext>
              </a:extLst>
            </p:cNvPr>
            <p:cNvSpPr/>
            <p:nvPr/>
          </p:nvSpPr>
          <p:spPr bwMode="auto">
            <a:xfrm>
              <a:off x="-276851" y="371703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내국인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91FBCA4-97E7-47C2-933B-6CE64C4EE230}"/>
                </a:ext>
              </a:extLst>
            </p:cNvPr>
            <p:cNvSpPr/>
            <p:nvPr/>
          </p:nvSpPr>
          <p:spPr bwMode="auto">
            <a:xfrm>
              <a:off x="1415337" y="371703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외국인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CA5C248-BA2F-40BF-BBC0-4A7C9108AB59}"/>
                </a:ext>
              </a:extLst>
            </p:cNvPr>
            <p:cNvSpPr/>
            <p:nvPr/>
          </p:nvSpPr>
          <p:spPr bwMode="auto">
            <a:xfrm>
              <a:off x="-780907" y="476114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2DF6E9-EDB8-4F48-9314-540E28499108}"/>
                </a:ext>
              </a:extLst>
            </p:cNvPr>
            <p:cNvSpPr/>
            <p:nvPr/>
          </p:nvSpPr>
          <p:spPr bwMode="auto">
            <a:xfrm>
              <a:off x="929610" y="476114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미성년자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1725B1-46D7-4A82-A603-34E455B7FC7C}"/>
                </a:ext>
              </a:extLst>
            </p:cNvPr>
            <p:cNvSpPr/>
            <p:nvPr/>
          </p:nvSpPr>
          <p:spPr bwMode="auto">
            <a:xfrm>
              <a:off x="6638438" y="371530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국내법인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D7B5E0-FD91-41F6-8B49-0735BB05217F}"/>
                </a:ext>
              </a:extLst>
            </p:cNvPr>
            <p:cNvSpPr/>
            <p:nvPr/>
          </p:nvSpPr>
          <p:spPr bwMode="auto">
            <a:xfrm>
              <a:off x="8330626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해외법인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39E1B4-7AC8-4D02-9062-16965D7A4741}"/>
                </a:ext>
              </a:extLst>
            </p:cNvPr>
            <p:cNvSpPr/>
            <p:nvPr/>
          </p:nvSpPr>
          <p:spPr bwMode="auto">
            <a:xfrm>
              <a:off x="3800872" y="2815039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개인사업자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CB4E582-01A2-4E2A-89C0-3DC0BFC635AD}"/>
                </a:ext>
              </a:extLst>
            </p:cNvPr>
            <p:cNvSpPr/>
            <p:nvPr/>
          </p:nvSpPr>
          <p:spPr bwMode="auto">
            <a:xfrm>
              <a:off x="3219441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대표자가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kumimoji="0"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고객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7E0949-A92F-4A97-B403-14A49AFD0AA7}"/>
                </a:ext>
              </a:extLst>
            </p:cNvPr>
            <p:cNvSpPr/>
            <p:nvPr/>
          </p:nvSpPr>
          <p:spPr bwMode="auto">
            <a:xfrm>
              <a:off x="4780366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대표자가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kumimoji="0"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고객 아님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74D456-CBDF-4B85-98A3-E94A361AE72F}"/>
                </a:ext>
              </a:extLst>
            </p:cNvPr>
            <p:cNvSpPr/>
            <p:nvPr/>
          </p:nvSpPr>
          <p:spPr bwMode="auto">
            <a:xfrm>
              <a:off x="5997116" y="459605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사업장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BCFCDF-1F65-4CBA-8083-DE8FE43166B7}"/>
                </a:ext>
              </a:extLst>
            </p:cNvPr>
            <p:cNvSpPr/>
            <p:nvPr/>
          </p:nvSpPr>
          <p:spPr bwMode="auto">
            <a:xfrm>
              <a:off x="7608238" y="4615577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두번째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사업장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[R] 20">
              <a:extLst>
                <a:ext uri="{FF2B5EF4-FFF2-40B4-BE49-F238E27FC236}">
                  <a16:creationId xmlns:a16="http://schemas.microsoft.com/office/drawing/2014/main" id="{C78523A0-117A-4610-8ABF-DEF08F3F604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2891037" y="1220396"/>
              <a:ext cx="316560" cy="287126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[R] 20">
              <a:extLst>
                <a:ext uri="{FF2B5EF4-FFF2-40B4-BE49-F238E27FC236}">
                  <a16:creationId xmlns:a16="http://schemas.microsoft.com/office/drawing/2014/main" id="{14FE48A1-DD57-47B2-9FF7-5E85A5E87E87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 bwMode="auto">
            <a:xfrm rot="5400000">
              <a:off x="4326302" y="2656393"/>
              <a:ext cx="317292" cy="12700"/>
            </a:xfrm>
            <a:prstGeom prst="bentConnector3">
              <a:avLst>
                <a:gd name="adj1" fmla="val 278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0">
              <a:extLst>
                <a:ext uri="{FF2B5EF4-FFF2-40B4-BE49-F238E27FC236}">
                  <a16:creationId xmlns:a16="http://schemas.microsoft.com/office/drawing/2014/main" id="{B773B75D-2899-4875-A809-3B9FF6A1C08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16200000" flipH="1">
              <a:off x="6016836" y="965858"/>
              <a:ext cx="317292" cy="338106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0">
              <a:extLst>
                <a:ext uri="{FF2B5EF4-FFF2-40B4-BE49-F238E27FC236}">
                  <a16:creationId xmlns:a16="http://schemas.microsoft.com/office/drawing/2014/main" id="{8014A006-AD84-4179-A53D-958D572350C8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rot="5400000">
              <a:off x="811122" y="2914467"/>
              <a:ext cx="398669" cy="12064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0">
              <a:extLst>
                <a:ext uri="{FF2B5EF4-FFF2-40B4-BE49-F238E27FC236}">
                  <a16:creationId xmlns:a16="http://schemas.microsoft.com/office/drawing/2014/main" id="{082C7DE9-CD99-4C28-876D-248A042D6ED1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auto">
            <a:xfrm rot="16200000" flipH="1">
              <a:off x="1657215" y="3274833"/>
              <a:ext cx="398669" cy="48572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0">
              <a:extLst>
                <a:ext uri="{FF2B5EF4-FFF2-40B4-BE49-F238E27FC236}">
                  <a16:creationId xmlns:a16="http://schemas.microsoft.com/office/drawing/2014/main" id="{0A4FAC16-2B32-4A3A-A456-A762E8B7DF9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 bwMode="auto">
            <a:xfrm rot="5400000">
              <a:off x="3990265" y="3232348"/>
              <a:ext cx="407936" cy="58143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0">
              <a:extLst>
                <a:ext uri="{FF2B5EF4-FFF2-40B4-BE49-F238E27FC236}">
                  <a16:creationId xmlns:a16="http://schemas.microsoft.com/office/drawing/2014/main" id="{9EC54334-E725-4695-90CB-638BC8E909E5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 bwMode="auto">
            <a:xfrm rot="16200000" flipH="1">
              <a:off x="4770727" y="3033316"/>
              <a:ext cx="407936" cy="9794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0">
              <a:extLst>
                <a:ext uri="{FF2B5EF4-FFF2-40B4-BE49-F238E27FC236}">
                  <a16:creationId xmlns:a16="http://schemas.microsoft.com/office/drawing/2014/main" id="{6230ECB1-2C0A-4BD2-A67F-6BC7EEEC87F4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 bwMode="auto">
            <a:xfrm rot="5400000">
              <a:off x="7396160" y="3245450"/>
              <a:ext cx="396213" cy="54350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[R] 20">
              <a:extLst>
                <a:ext uri="{FF2B5EF4-FFF2-40B4-BE49-F238E27FC236}">
                  <a16:creationId xmlns:a16="http://schemas.microsoft.com/office/drawing/2014/main" id="{C4FC790B-1867-4B36-A96C-4CCD64D9618C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rot="16200000" flipH="1">
              <a:off x="8236391" y="2948720"/>
              <a:ext cx="407936" cy="1148685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[R] 20">
              <a:extLst>
                <a:ext uri="{FF2B5EF4-FFF2-40B4-BE49-F238E27FC236}">
                  <a16:creationId xmlns:a16="http://schemas.microsoft.com/office/drawing/2014/main" id="{98B9D73F-91A7-44F1-A012-F75821499969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 bwMode="auto">
            <a:xfrm rot="5400000">
              <a:off x="6813509" y="4087047"/>
              <a:ext cx="376688" cy="6413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[R] 20">
              <a:extLst>
                <a:ext uri="{FF2B5EF4-FFF2-40B4-BE49-F238E27FC236}">
                  <a16:creationId xmlns:a16="http://schemas.microsoft.com/office/drawing/2014/main" id="{E5129EA0-F798-4C79-9355-3CD231191AFF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 bwMode="auto">
            <a:xfrm rot="16200000" flipH="1">
              <a:off x="7609308" y="3932570"/>
              <a:ext cx="396213" cy="9698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20">
              <a:extLst>
                <a:ext uri="{FF2B5EF4-FFF2-40B4-BE49-F238E27FC236}">
                  <a16:creationId xmlns:a16="http://schemas.microsoft.com/office/drawing/2014/main" id="{5DEC8B71-E6E5-42C3-B868-F52FE0858959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 bwMode="auto">
            <a:xfrm rot="5400000">
              <a:off x="-114833" y="4239090"/>
              <a:ext cx="540060" cy="50405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[R] 20">
              <a:extLst>
                <a:ext uri="{FF2B5EF4-FFF2-40B4-BE49-F238E27FC236}">
                  <a16:creationId xmlns:a16="http://schemas.microsoft.com/office/drawing/2014/main" id="{B8F96D52-27B8-4B59-B4D1-18EBE84DE861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 bwMode="auto">
            <a:xfrm rot="16200000" flipH="1">
              <a:off x="740425" y="3887887"/>
              <a:ext cx="540060" cy="12064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6131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  <a:endParaRPr lang="en" altLang="ko-Kore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그 외 업무규칙</a:t>
            </a:r>
          </a:p>
        </p:txBody>
      </p:sp>
    </p:spTree>
    <p:extLst>
      <p:ext uri="{BB962C8B-B14F-4D97-AF65-F5344CB8AC3E}">
        <p14:creationId xmlns:p14="http://schemas.microsoft.com/office/powerpoint/2010/main" val="1323216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</a:t>
            </a:r>
          </a:p>
          <a:p>
            <a:pPr lvl="1"/>
            <a:r>
              <a:rPr lang="ko-KR" altLang="en-US" dirty="0"/>
              <a:t>외부설계 리소스단위를 업무프로세스 흐름에 맞추어 배치</a:t>
            </a:r>
          </a:p>
          <a:p>
            <a:pPr lvl="2"/>
            <a:r>
              <a:rPr lang="ko-KR" altLang="en-US" dirty="0"/>
              <a:t>화면</a:t>
            </a:r>
          </a:p>
          <a:p>
            <a:pPr lvl="2"/>
            <a:r>
              <a:rPr lang="ko-KR" altLang="en-US" dirty="0"/>
              <a:t>배치작업</a:t>
            </a:r>
          </a:p>
          <a:p>
            <a:pPr lvl="2"/>
            <a:r>
              <a:rPr lang="ko-KR" altLang="en-US" dirty="0"/>
              <a:t>센터컷</a:t>
            </a:r>
          </a:p>
          <a:p>
            <a:pPr lvl="2"/>
            <a:r>
              <a:rPr lang="en-US" altLang="ko-KR" dirty="0"/>
              <a:t>I/F</a:t>
            </a:r>
          </a:p>
          <a:p>
            <a:pPr lvl="2"/>
            <a:r>
              <a:rPr lang="ko-KR" altLang="en-US" dirty="0"/>
              <a:t>채널서비스</a:t>
            </a:r>
          </a:p>
          <a:p>
            <a:pPr lvl="1"/>
            <a:r>
              <a:rPr lang="ko-KR" altLang="en-US" dirty="0"/>
              <a:t>정규 프로세스를 활용한다</a:t>
            </a:r>
            <a:r>
              <a:rPr lang="en-US" altLang="ko-KR" dirty="0"/>
              <a:t>. </a:t>
            </a:r>
            <a:r>
              <a:rPr lang="ko-KR" altLang="en-US" dirty="0"/>
              <a:t>자기만의 데이터셋을 만들지 말 것</a:t>
            </a:r>
          </a:p>
          <a:p>
            <a:pPr lvl="1"/>
            <a:r>
              <a:rPr lang="ko-KR" altLang="en-US" dirty="0"/>
              <a:t>특정 테스트케이스의 스탭흐름은 </a:t>
            </a:r>
            <a:r>
              <a:rPr lang="en-US" altLang="ko-KR" dirty="0"/>
              <a:t>Self-Decisive</a:t>
            </a:r>
          </a:p>
          <a:p>
            <a:pPr lvl="2"/>
            <a:r>
              <a:rPr lang="ko-KR" altLang="en-US" dirty="0"/>
              <a:t>프로세스 다이어그램의 분기조건은 테스트케이스의 스탭 흐름에는 존재하지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403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 </a:t>
            </a:r>
            <a:endParaRPr lang="en-US" altLang="ko-KR" dirty="0"/>
          </a:p>
          <a:p>
            <a:pPr lvl="1"/>
            <a:r>
              <a:rPr lang="ko-KR" altLang="en-US" dirty="0"/>
              <a:t>배치작업의 고려사항</a:t>
            </a:r>
          </a:p>
          <a:p>
            <a:pPr lvl="2"/>
            <a:r>
              <a:rPr lang="ko-KR" altLang="en-US" dirty="0"/>
              <a:t>배치작업은 한 건으로서만 다룬다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– </a:t>
            </a:r>
            <a:r>
              <a:rPr lang="ko-KR" altLang="en-US" dirty="0"/>
              <a:t>배치는 일괄처리이므로</a:t>
            </a:r>
            <a:r>
              <a:rPr lang="en-US" altLang="ko-KR" dirty="0"/>
              <a:t>, </a:t>
            </a:r>
            <a:r>
              <a:rPr lang="ko-KR" altLang="en-US" dirty="0"/>
              <a:t>복수의 건을 다루면서 발생하는 점검할 것들이 있지만</a:t>
            </a:r>
            <a:r>
              <a:rPr lang="en-US" altLang="ko-KR" dirty="0"/>
              <a:t>, </a:t>
            </a:r>
            <a:r>
              <a:rPr lang="ko-KR" altLang="en-US" dirty="0"/>
              <a:t>이는 거래단위테스트에서 검증한다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처리건수의 정당성</a:t>
            </a:r>
            <a:r>
              <a:rPr lang="en-US" altLang="ko-KR" dirty="0"/>
              <a:t>, Commit-interval</a:t>
            </a:r>
            <a:r>
              <a:rPr lang="ko-KR" altLang="en-US" dirty="0"/>
              <a:t>의 확인</a:t>
            </a:r>
          </a:p>
          <a:p>
            <a:pPr lvl="1"/>
            <a:r>
              <a:rPr lang="ko-KR" altLang="en-US" dirty="0"/>
              <a:t>입력값과 기대값의 기재</a:t>
            </a:r>
          </a:p>
          <a:p>
            <a:pPr lvl="2"/>
            <a:r>
              <a:rPr lang="ko-KR" altLang="en-US" dirty="0"/>
              <a:t>추상적인 동치분류를 지양한다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10,000</a:t>
            </a:r>
            <a:r>
              <a:rPr lang="ko-KR" altLang="en-US" dirty="0"/>
              <a:t>원보다 작은 금액 → </a:t>
            </a:r>
            <a:r>
              <a:rPr lang="en-US" altLang="ko-KR" dirty="0"/>
              <a:t>15,000</a:t>
            </a:r>
            <a:r>
              <a:rPr lang="ko-KR" altLang="en-US" dirty="0"/>
              <a:t>원과 </a:t>
            </a:r>
            <a:r>
              <a:rPr lang="en-US" altLang="ko-KR" dirty="0"/>
              <a:t>9,500</a:t>
            </a:r>
            <a:r>
              <a:rPr lang="ko-KR" altLang="en-US" dirty="0"/>
              <a:t>으로 작성</a:t>
            </a:r>
          </a:p>
        </p:txBody>
      </p:sp>
    </p:spTree>
    <p:extLst>
      <p:ext uri="{BB962C8B-B14F-4D97-AF65-F5344CB8AC3E}">
        <p14:creationId xmlns:p14="http://schemas.microsoft.com/office/powerpoint/2010/main" val="1047911652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25635</TotalTime>
  <Words>4687</Words>
  <Application>Microsoft Office PowerPoint</Application>
  <PresentationFormat>화면 슬라이드 쇼(16:9)</PresentationFormat>
  <Paragraphs>960</Paragraphs>
  <Slides>106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1" baseType="lpstr">
      <vt:lpstr>맑은 고딕</vt:lpstr>
      <vt:lpstr>Wingdings</vt:lpstr>
      <vt:lpstr>Arial</vt:lpstr>
      <vt:lpstr>굴림</vt:lpstr>
      <vt:lpstr>기술혁신실</vt:lpstr>
      <vt:lpstr>요구사항 분석 실무</vt:lpstr>
      <vt:lpstr>요구사항 분석 실무</vt:lpstr>
      <vt:lpstr>참고자료</vt:lpstr>
      <vt:lpstr>요구사항 분석 실무</vt:lpstr>
      <vt:lpstr>요구사항 분석 실무</vt:lpstr>
      <vt:lpstr>요구사항이란?</vt:lpstr>
      <vt:lpstr>"요구사항"의 여러 가지 해석</vt:lpstr>
      <vt:lpstr>"요구사항"의 여러 가지 해석</vt:lpstr>
      <vt:lpstr>"요구사항"의 여러 가지 해석</vt:lpstr>
      <vt:lpstr>"요구사항"의 여러 가지 해석</vt:lpstr>
      <vt:lpstr>요구사항의 중요성</vt:lpstr>
      <vt:lpstr>요구사항 정의의 의의</vt:lpstr>
      <vt:lpstr>견적과 개발로드맵</vt:lpstr>
      <vt:lpstr>요구사항 정의가 어려운 이유</vt:lpstr>
      <vt:lpstr>좋은 사람이 나쁜 요구사항을 만났을 때</vt:lpstr>
      <vt:lpstr>커뮤니케이션의 중요성</vt:lpstr>
      <vt:lpstr>프로젝트 현장의 현실 (1/2)</vt:lpstr>
      <vt:lpstr>프로젝트 현장의 현실 (2/2)</vt:lpstr>
      <vt:lpstr>요구사항의 검증</vt:lpstr>
      <vt:lpstr>요구사항의 검증</vt:lpstr>
      <vt:lpstr>요구사항의 검증 - V모델</vt:lpstr>
      <vt:lpstr>개발프로젝트의 해결 방식</vt:lpstr>
      <vt:lpstr>PowerPoint 프레젠테이션</vt:lpstr>
      <vt:lpstr>요구사항 분석 실무</vt:lpstr>
      <vt:lpstr>현행 시스템 파악</vt:lpstr>
      <vt:lpstr>분석 절차</vt:lpstr>
      <vt:lpstr>분석 절차</vt:lpstr>
      <vt:lpstr>분석 절차</vt:lpstr>
      <vt:lpstr>분석 절차</vt:lpstr>
      <vt:lpstr>분석 절차</vt:lpstr>
      <vt:lpstr>분석 절차</vt:lpstr>
      <vt:lpstr>분석 절차</vt:lpstr>
      <vt:lpstr>카드 시스템 업무분석</vt:lpstr>
      <vt:lpstr>PowerPoint 프레젠테이션</vt:lpstr>
      <vt:lpstr>요구사항 분석 실무</vt:lpstr>
      <vt:lpstr>요구공학</vt:lpstr>
      <vt:lpstr>요구공학(Requirements Engineering)</vt:lpstr>
      <vt:lpstr>요구사항 개발 프로세스</vt:lpstr>
      <vt:lpstr>요구사항 도출</vt:lpstr>
      <vt:lpstr>요구사항 분석</vt:lpstr>
      <vt:lpstr>요구사항 명세</vt:lpstr>
      <vt:lpstr>요구사항 확인</vt:lpstr>
      <vt:lpstr>요구사항의 분류</vt:lpstr>
      <vt:lpstr>요구사항의 분류</vt:lpstr>
      <vt:lpstr>기능적 요구사항</vt:lpstr>
      <vt:lpstr>기능적 요구사항</vt:lpstr>
      <vt:lpstr>기능 요구사항 정의서</vt:lpstr>
      <vt:lpstr>기능 요구사항 정의서</vt:lpstr>
      <vt:lpstr>기능 요구사항 정의서의 역할</vt:lpstr>
      <vt:lpstr>Fit/Gap</vt:lpstr>
      <vt:lpstr>Fit/Gap 분석</vt:lpstr>
      <vt:lpstr>Fit/Gap 분석</vt:lpstr>
      <vt:lpstr>작성요령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냄새나는 요구사항 판별하기</vt:lpstr>
      <vt:lpstr>냄새나는 요구사항 판별하기</vt:lpstr>
      <vt:lpstr>업무규칙</vt:lpstr>
      <vt:lpstr>업무규칙 정의하기</vt:lpstr>
      <vt:lpstr>업무규칙 정의하기</vt:lpstr>
      <vt:lpstr>업무규칙 정의하기</vt:lpstr>
      <vt:lpstr>업무규칙 정의하기</vt:lpstr>
      <vt:lpstr>업무규칙 정의하기</vt:lpstr>
      <vt:lpstr>비기능적 요구사항</vt:lpstr>
      <vt:lpstr>정의</vt:lpstr>
      <vt:lpstr>비기능 요구사항에 대하여</vt:lpstr>
      <vt:lpstr>비기능 요구사항에 대하여</vt:lpstr>
      <vt:lpstr>PowerPoint 프레젠테이션</vt:lpstr>
      <vt:lpstr>요구사항 분석 실무</vt:lpstr>
      <vt:lpstr>요구사항 분석 실무</vt:lpstr>
      <vt:lpstr>실습</vt:lpstr>
      <vt:lpstr>요구사항 분석 실무</vt:lpstr>
      <vt:lpstr>테스팅이란?</vt:lpstr>
      <vt:lpstr>테스팅의 원리</vt:lpstr>
      <vt:lpstr>테스팅의 원리</vt:lpstr>
      <vt:lpstr>V모델</vt:lpstr>
      <vt:lpstr>테스트 레벨</vt:lpstr>
      <vt:lpstr>테스트 유형</vt:lpstr>
      <vt:lpstr>테스트 유형</vt:lpstr>
      <vt:lpstr>테스트 설계 기법에 따른 테스트의 종류</vt:lpstr>
      <vt:lpstr>테스트 설계 기법에 따른 테스트의 종류</vt:lpstr>
      <vt:lpstr>명세(Specification) = 예제 = 테스트케이스</vt:lpstr>
      <vt:lpstr>명세(Specification) = 예제 = 테스트케이스</vt:lpstr>
      <vt:lpstr>명세(Specification) = 예제 = 테스트케이스</vt:lpstr>
      <vt:lpstr>TDD(Test Driven Development)</vt:lpstr>
      <vt:lpstr>TDD(Test Driven Development)</vt:lpstr>
      <vt:lpstr>테스트시나리오, 테스트케이스, 스텝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코코카드 테스트케이스</vt:lpstr>
      <vt:lpstr>PowerPoint 프레젠테이션</vt:lpstr>
      <vt:lpstr>요구사항 분석 실무</vt:lpstr>
      <vt:lpstr>실습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분석 실무</dc:title>
  <dc:subject>교육자료</dc:subject>
  <dc:creator>나한주</dc:creator>
  <cp:keywords>BWG;뱅크웨어글로벌;기술혁신실;</cp:keywords>
  <cp:lastModifiedBy>노을</cp:lastModifiedBy>
  <cp:revision>427</cp:revision>
  <dcterms:created xsi:type="dcterms:W3CDTF">2020-12-11T08:22:51Z</dcterms:created>
  <dcterms:modified xsi:type="dcterms:W3CDTF">2023-08-22T05:15:57Z</dcterms:modified>
</cp:coreProperties>
</file>