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28"/>
  </p:notesMasterIdLst>
  <p:sldIdLst>
    <p:sldId id="256" r:id="rId2"/>
    <p:sldId id="269" r:id="rId3"/>
    <p:sldId id="323" r:id="rId4"/>
    <p:sldId id="326" r:id="rId5"/>
    <p:sldId id="327" r:id="rId6"/>
    <p:sldId id="328" r:id="rId7"/>
    <p:sldId id="329" r:id="rId8"/>
    <p:sldId id="333" r:id="rId9"/>
    <p:sldId id="332" r:id="rId10"/>
    <p:sldId id="270" r:id="rId11"/>
    <p:sldId id="313" r:id="rId12"/>
    <p:sldId id="312" r:id="rId13"/>
    <p:sldId id="315" r:id="rId14"/>
    <p:sldId id="316" r:id="rId15"/>
    <p:sldId id="314" r:id="rId16"/>
    <p:sldId id="319" r:id="rId17"/>
    <p:sldId id="320" r:id="rId18"/>
    <p:sldId id="330" r:id="rId19"/>
    <p:sldId id="331" r:id="rId20"/>
    <p:sldId id="324" r:id="rId21"/>
    <p:sldId id="325" r:id="rId22"/>
    <p:sldId id="322" r:id="rId23"/>
    <p:sldId id="321" r:id="rId24"/>
    <p:sldId id="334" r:id="rId25"/>
    <p:sldId id="335" r:id="rId26"/>
    <p:sldId id="336" r:id="rId27"/>
  </p:sldIdLst>
  <p:sldSz cx="24384000" cy="13716000"/>
  <p:notesSz cx="6858000" cy="9144000"/>
  <p:embeddedFontLst>
    <p:embeddedFont>
      <p:font typeface="맑은 고딕" panose="020B0503020000020004" pitchFamily="50" charset="-127"/>
      <p:regular r:id="rId29"/>
      <p:bold r:id="rId30"/>
    </p:embeddedFont>
    <p:embeddedFont>
      <p:font typeface="Helvetica Neue" panose="020B0604020202020204" charset="0"/>
      <p:regular r:id="rId31"/>
      <p:bold r:id="rId32"/>
      <p:italic r:id="rId33"/>
      <p:boldItalic r:id="rId34"/>
    </p:embeddedFont>
    <p:embeddedFont>
      <p:font typeface="Verdana" panose="020B0604030504040204" pitchFamily="3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F01A4FF-A8A7-45C3-A3F9-7A65587B7FE2}">
  <a:tblStyle styleId="{EF01A4FF-A8A7-45C3-A3F9-7A65587B7FE2}" styleName="Table_0"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DCDEE0">
              <a:alpha val="17647"/>
            </a:srgbClr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6E771C9-EC3F-4DCC-A3D1-E9D0552236EC}" styleName="Table_1"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D4EB9B">
              <a:alpha val="25882"/>
            </a:srgbClr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889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D4EB9B">
                  <a:alpha val="25882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D4EB9B">
                  <a:alpha val="25882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14788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245" autoAdjust="0"/>
    <p:restoredTop sz="94660"/>
  </p:normalViewPr>
  <p:slideViewPr>
    <p:cSldViewPr>
      <p:cViewPr varScale="1">
        <p:scale>
          <a:sx n="52" d="100"/>
          <a:sy n="52" d="100"/>
        </p:scale>
        <p:origin x="162" y="888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8750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07493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42969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16246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53571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818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09512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36873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09853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5850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16239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2972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51975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87162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66105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65052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26010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92800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61878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7214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9624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0230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845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6856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55859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02308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7554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및 부제" type="title">
  <p:cSld name="TITLE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2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3장">
  <p:cSld name="사진 - 3장">
    <p:bg>
      <p:bgPr>
        <a:solidFill>
          <a:srgbClr val="222222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>
            <a:spLocks noGrp="1"/>
          </p:cNvSpPr>
          <p:nvPr>
            <p:ph type="pic" idx="2"/>
          </p:nvPr>
        </p:nvSpPr>
        <p:spPr>
          <a:xfrm>
            <a:off x="12192000" y="-177800"/>
            <a:ext cx="12192000" cy="71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1" name="Google Shape;61;p12"/>
          <p:cNvSpPr>
            <a:spLocks noGrp="1"/>
          </p:cNvSpPr>
          <p:nvPr>
            <p:ph type="pic" idx="3"/>
          </p:nvPr>
        </p:nvSpPr>
        <p:spPr>
          <a:xfrm>
            <a:off x="12192000" y="6451600"/>
            <a:ext cx="12192000" cy="8297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2" name="Google Shape;62;p12"/>
          <p:cNvSpPr>
            <a:spLocks noGrp="1"/>
          </p:cNvSpPr>
          <p:nvPr>
            <p:ph type="pic" idx="4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인용">
  <p:cSld name="인용">
    <p:bg>
      <p:bgPr>
        <a:solidFill>
          <a:srgbClr val="22222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1"/>
          </p:nvPr>
        </p:nvSpPr>
        <p:spPr>
          <a:xfrm>
            <a:off x="1676400" y="4089400"/>
            <a:ext cx="21056600" cy="21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400"/>
              <a:buFont typeface="Arial"/>
              <a:buNone/>
              <a:defRPr sz="134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2"/>
          </p:nvPr>
        </p:nvSpPr>
        <p:spPr>
          <a:xfrm>
            <a:off x="762000" y="10845800"/>
            <a:ext cx="22860000" cy="142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286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8700"/>
              <a:buFont typeface="Arial"/>
              <a:buNone/>
              <a:defRPr sz="8700"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3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인용 대체">
  <p:cSld name="인용 대체">
    <p:bg>
      <p:bgPr>
        <a:solidFill>
          <a:schemeClr val="accen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11049000" y="3721100"/>
            <a:ext cx="12573000" cy="378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400"/>
              <a:buFont typeface="Arial"/>
              <a:buNone/>
              <a:defRPr sz="134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>
            <a:spLocks noGrp="1"/>
          </p:cNvSpPr>
          <p:nvPr>
            <p:ph type="pic" idx="2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3"/>
          </p:nvPr>
        </p:nvSpPr>
        <p:spPr>
          <a:xfrm>
            <a:off x="11049000" y="10845800"/>
            <a:ext cx="12573000" cy="142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8700"/>
              <a:buFont typeface="Arial"/>
              <a:buNone/>
              <a:defRPr sz="8700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">
  <p:cSld name="사진">
    <p:bg>
      <p:bgPr>
        <a:solidFill>
          <a:srgbClr val="222222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>
            <a:spLocks noGrp="1"/>
          </p:cNvSpPr>
          <p:nvPr>
            <p:ph type="pic" idx="2"/>
          </p:nvPr>
        </p:nvSpPr>
        <p:spPr>
          <a:xfrm>
            <a:off x="-38100" y="-1219200"/>
            <a:ext cx="24460201" cy="16145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페이지">
  <p:cSld name="빈 페이지">
    <p:bg>
      <p:bgPr>
        <a:solidFill>
          <a:srgbClr val="222222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페이지 대체">
  <p:cSld name="빈 페이지 대체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" type="tx">
  <p:cSld name="TITLE_AND_BODY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2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수평">
  <p:cSld name="사진 - 수평">
    <p:bg>
      <p:bgPr>
        <a:solidFill>
          <a:srgbClr val="222222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>
            <a:spLocks noGrp="1"/>
          </p:cNvSpPr>
          <p:nvPr>
            <p:ph type="pic" idx="2"/>
          </p:nvPr>
        </p:nvSpPr>
        <p:spPr>
          <a:xfrm>
            <a:off x="-38100" y="-1219200"/>
            <a:ext cx="24460201" cy="16145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cxnSp>
        <p:nvCxnSpPr>
          <p:cNvPr id="26" name="Google Shape;26;p5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및 부제 대체">
  <p:cSld name="제목 및 부제 대체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p6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23013220" y="5842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- 가운데">
  <p:cSld name="제목 - 가운데">
    <p:bg>
      <p:bgPr>
        <a:solidFill>
          <a:srgbClr val="22222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수직">
  <p:cSld name="사진 - 수직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Google Shape;39;p8"/>
          <p:cNvCxnSpPr/>
          <p:nvPr/>
        </p:nvCxnSpPr>
        <p:spPr>
          <a:xfrm rot="10800000" flipH="1">
            <a:off x="11049000" y="8635798"/>
            <a:ext cx="12572997" cy="203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40" name="Google Shape;40;p8"/>
          <p:cNvSpPr>
            <a:spLocks noGrp="1"/>
          </p:cNvSpPr>
          <p:nvPr>
            <p:ph type="pic" idx="2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- 상단">
  <p:cSld name="제목 - 상단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 대체">
  <p:cSld name="제목 및 구분점 대체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body" idx="2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, 구분점 및 사진">
  <p:cSld name="제목, 구분점 및 사진">
    <p:bg>
      <p:bgPr>
        <a:solidFill>
          <a:srgbClr val="22222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>
            <a:spLocks noGrp="1"/>
          </p:cNvSpPr>
          <p:nvPr>
            <p:ph type="pic" idx="2"/>
          </p:nvPr>
        </p:nvSpPr>
        <p:spPr>
          <a:xfrm>
            <a:off x="132588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3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1pPr>
            <a:lvl2pPr marL="914400" lvl="1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762000" y="1396632"/>
            <a:ext cx="22860000" cy="369"/>
          </a:xfrm>
          <a:prstGeom prst="straightConnector1">
            <a:avLst/>
          </a:prstGeom>
          <a:noFill/>
          <a:ln w="254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marR="0" lvl="0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ctrTitle" idx="4294967295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19"/>
              <a:buFont typeface="Verdana"/>
              <a:buNone/>
            </a:pPr>
            <a:r>
              <a:rPr lang="en-US" sz="15300" b="1" i="0" u="none" strike="noStrike" cap="none" dirty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기본 </a:t>
            </a:r>
            <a:r>
              <a:rPr lang="en-US" sz="15300" b="1" i="0" u="none" strike="noStrike" cap="none" dirty="0" err="1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프로그래밍</a:t>
            </a:r>
            <a:r>
              <a:rPr lang="en-US" sz="15300" b="1" i="0" u="none" strike="noStrike" cap="none" dirty="0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 03</a:t>
            </a:r>
            <a:endParaRPr sz="7200" dirty="0"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4294967295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venir"/>
              <a:buNone/>
            </a:pPr>
            <a:r>
              <a:rPr lang="en-US" sz="7700" b="0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JAVA</a:t>
            </a:r>
            <a:endParaRPr dirty="0"/>
          </a:p>
        </p:txBody>
      </p:sp>
      <p:sp>
        <p:nvSpPr>
          <p:cNvPr id="89" name="Google Shape;89;p18"/>
          <p:cNvSpPr txBox="1"/>
          <p:nvPr/>
        </p:nvSpPr>
        <p:spPr>
          <a:xfrm>
            <a:off x="18982984" y="304799"/>
            <a:ext cx="5181600" cy="169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데이터융합SW과</a:t>
            </a:r>
          </a:p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ko-KR" altLang="en-US" sz="4200" b="1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김</a:t>
            </a:r>
            <a:r>
              <a:rPr lang="ko-KR" altLang="en-US" sz="4200" b="1" dirty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규</a:t>
            </a:r>
            <a:r>
              <a:rPr 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석 </a:t>
            </a:r>
            <a:r>
              <a:rPr lang="en-US" sz="4200" b="1" i="0" u="none" strike="noStrike" cap="none" dirty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교수</a:t>
            </a:r>
            <a:r>
              <a:rPr lang="en-US" sz="4200" b="1" i="0" u="none" strike="noStrike" cap="none" dirty="0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dirty="0"/>
          </a:p>
        </p:txBody>
      </p:sp>
      <p:sp>
        <p:nvSpPr>
          <p:cNvPr id="5" name="Google Shape;89;p18"/>
          <p:cNvSpPr txBox="1"/>
          <p:nvPr/>
        </p:nvSpPr>
        <p:spPr>
          <a:xfrm>
            <a:off x="798095" y="0"/>
            <a:ext cx="12420600" cy="169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ko-KR" alt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자바에 삼 주만 빠져보자</a:t>
            </a:r>
            <a:r>
              <a:rPr lang="en-US" altLang="ko-KR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!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4586217"/>
            <a:ext cx="14097000" cy="7029450"/>
          </a:xfrm>
          <a:prstGeom prst="rect">
            <a:avLst/>
          </a:prstGeom>
        </p:spPr>
      </p:pic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Calendar Class(Cont’d)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Calendar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An 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abstract class that provides methods for converting date between a specific instant in time and a set of calendar fields such as MONTH, YEAR, HOUR,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etc.</a:t>
              </a: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43512" y="4536140"/>
            <a:ext cx="8509301" cy="5522260"/>
          </a:xfrm>
          <a:prstGeom prst="rect">
            <a:avLst/>
          </a:prstGeom>
        </p:spPr>
      </p:pic>
      <p:sp>
        <p:nvSpPr>
          <p:cNvPr id="14" name="Google Shape;95;p19"/>
          <p:cNvSpPr txBox="1">
            <a:spLocks/>
          </p:cNvSpPr>
          <p:nvPr/>
        </p:nvSpPr>
        <p:spPr>
          <a:xfrm>
            <a:off x="1295400" y="12103082"/>
            <a:ext cx="19431000" cy="113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P4 : Find out the range of the return values</a:t>
            </a:r>
          </a:p>
        </p:txBody>
      </p:sp>
      <p:cxnSp>
        <p:nvCxnSpPr>
          <p:cNvPr id="17" name="Google Shape;135;p23"/>
          <p:cNvCxnSpPr/>
          <p:nvPr/>
        </p:nvCxnSpPr>
        <p:spPr>
          <a:xfrm flipV="1">
            <a:off x="10515600" y="7624848"/>
            <a:ext cx="5127911" cy="4321007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18" name="Google Shape;147;p24"/>
          <p:cNvSpPr/>
          <p:nvPr/>
        </p:nvSpPr>
        <p:spPr>
          <a:xfrm>
            <a:off x="15643513" y="6257636"/>
            <a:ext cx="815688" cy="43700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" name="Google Shape;147;p24"/>
          <p:cNvSpPr/>
          <p:nvPr/>
        </p:nvSpPr>
        <p:spPr>
          <a:xfrm>
            <a:off x="15695455" y="7037355"/>
            <a:ext cx="815688" cy="43700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0" name="Google Shape;135;p23"/>
          <p:cNvCxnSpPr/>
          <p:nvPr/>
        </p:nvCxnSpPr>
        <p:spPr>
          <a:xfrm flipV="1">
            <a:off x="9448800" y="6773459"/>
            <a:ext cx="6069155" cy="517171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428427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Calendar Class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Date and Time Calculation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lvl="0">
                <a:buClr>
                  <a:srgbClr val="838787"/>
                </a:buClr>
                <a:buSzPts val="4637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4" name="Google Shape;95;p19"/>
          <p:cNvSpPr txBox="1">
            <a:spLocks/>
          </p:cNvSpPr>
          <p:nvPr/>
        </p:nvSpPr>
        <p:spPr>
          <a:xfrm>
            <a:off x="1219200" y="12344400"/>
            <a:ext cx="19431000" cy="113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P5 : Try this with the other parameters such as </a:t>
            </a:r>
            <a:r>
              <a:rPr lang="en-US" altLang="ko-KR" sz="5480" b="1" dirty="0" err="1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Calendar.HOUR</a:t>
            </a:r>
            <a:endParaRPr lang="en-US" altLang="ko-KR" sz="5480" b="1" dirty="0" smtClean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436" y="2692500"/>
            <a:ext cx="14104676" cy="52432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8216882"/>
            <a:ext cx="849949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99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Calendar Application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the two numbers for year and month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calendar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2021 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P6</a:t>
            </a:r>
            <a:endParaRPr sz="6600" dirty="0">
              <a:solidFill>
                <a:srgbClr val="FFC000"/>
              </a:solidFill>
            </a:endParaRPr>
          </a:p>
        </p:txBody>
      </p:sp>
      <p:graphicFrame>
        <p:nvGraphicFramePr>
          <p:cNvPr id="7" name="Google Shape;106;p20"/>
          <p:cNvGraphicFramePr/>
          <p:nvPr>
            <p:extLst>
              <p:ext uri="{D42A27DB-BD31-4B8C-83A1-F6EECF244321}">
                <p14:modId xmlns:p14="http://schemas.microsoft.com/office/powerpoint/2010/main" val="2371588878"/>
              </p:ext>
            </p:extLst>
          </p:nvPr>
        </p:nvGraphicFramePr>
        <p:xfrm>
          <a:off x="761998" y="6705600"/>
          <a:ext cx="19583403" cy="4658360"/>
        </p:xfrm>
        <a:graphic>
          <a:graphicData uri="http://schemas.openxmlformats.org/drawingml/2006/table">
            <a:tbl>
              <a:tblPr firstRow="1" firstCol="1" lastRow="1" bandRow="1">
                <a:noFill/>
                <a:tableStyleId>{EF01A4FF-A8A7-45C3-A3F9-7A65587B7FE2}</a:tableStyleId>
              </a:tblPr>
              <a:tblGrid>
                <a:gridCol w="27976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976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9762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97629"/>
                <a:gridCol w="2797629"/>
                <a:gridCol w="2797629"/>
                <a:gridCol w="2797629"/>
              </a:tblGrid>
              <a:tr h="6493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b="0" u="none" strike="noStrike" cap="none" dirty="0" smtClean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Sunday</a:t>
                      </a:r>
                      <a:endParaRPr sz="3700" b="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50800" marR="50800" marT="50800" marB="508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b="0" dirty="0" smtClean="0"/>
                        <a:t>Monday</a:t>
                      </a:r>
                      <a:endParaRPr sz="3700" b="0" dirty="0"/>
                    </a:p>
                  </a:txBody>
                  <a:tcPr marL="50800" marR="50800" marT="50800" marB="50800" anchor="ctr"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b="0" dirty="0" smtClean="0"/>
                        <a:t>Tuesday</a:t>
                      </a:r>
                      <a:endParaRPr sz="3700" b="0" dirty="0"/>
                    </a:p>
                  </a:txBody>
                  <a:tcPr marL="50800" marR="50800" marT="50800" marB="50800" anchor="ctr"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b="0" dirty="0" smtClean="0"/>
                        <a:t>Wednesday</a:t>
                      </a:r>
                      <a:endParaRPr sz="3700" b="0" dirty="0"/>
                    </a:p>
                  </a:txBody>
                  <a:tcPr marL="50800" marR="50800" marT="50800" marB="5080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b="0" dirty="0" smtClean="0"/>
                        <a:t>Thursday</a:t>
                      </a:r>
                      <a:endParaRPr sz="3700" b="0" dirty="0"/>
                    </a:p>
                  </a:txBody>
                  <a:tcPr marL="50800" marR="50800" marT="50800" marB="5080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b="0" dirty="0" smtClean="0"/>
                        <a:t>Friday</a:t>
                      </a:r>
                      <a:endParaRPr sz="3700" b="0" dirty="0"/>
                    </a:p>
                  </a:txBody>
                  <a:tcPr marL="50800" marR="50800" marT="50800" marB="5080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b="0" dirty="0" smtClean="0"/>
                        <a:t>Saturday</a:t>
                      </a:r>
                      <a:endParaRPr sz="3700" b="0" dirty="0"/>
                    </a:p>
                  </a:txBody>
                  <a:tcPr marL="50800" marR="50800" marT="50800" marB="5080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493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700"/>
                        <a:buFont typeface="Verdana"/>
                        <a:buNone/>
                      </a:pPr>
                      <a:endParaRPr sz="3700" b="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50800" marR="50800" marT="50800" marB="508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b="0" dirty="0" smtClean="0"/>
                        <a:t>1</a:t>
                      </a:r>
                      <a:endParaRPr sz="3700" b="0" dirty="0"/>
                    </a:p>
                  </a:txBody>
                  <a:tcPr marL="50800" marR="50800" marT="50800" marB="50800" anchor="ctr">
                    <a:lnL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b="0" dirty="0" smtClean="0"/>
                        <a:t>2</a:t>
                      </a:r>
                      <a:endParaRPr sz="3700" b="0" dirty="0"/>
                    </a:p>
                  </a:txBody>
                  <a:tcPr marL="50800" marR="50800" marT="50800" marB="50800" anchor="ctr"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b="0" dirty="0" smtClean="0"/>
                        <a:t>3</a:t>
                      </a:r>
                      <a:endParaRPr sz="3700" b="0" dirty="0"/>
                    </a:p>
                  </a:txBody>
                  <a:tcPr marL="50800" marR="50800" marT="50800" marB="5080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b="0" dirty="0" smtClean="0"/>
                        <a:t>4</a:t>
                      </a:r>
                      <a:endParaRPr sz="3700" b="0" dirty="0"/>
                    </a:p>
                  </a:txBody>
                  <a:tcPr marL="50800" marR="50800" marT="50800" marB="5080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b="0" dirty="0" smtClean="0"/>
                        <a:t>5</a:t>
                      </a:r>
                      <a:endParaRPr sz="3700" b="0" dirty="0"/>
                    </a:p>
                  </a:txBody>
                  <a:tcPr marL="50800" marR="50800" marT="50800" marB="5080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b="0" dirty="0" smtClean="0"/>
                        <a:t>6</a:t>
                      </a:r>
                      <a:endParaRPr sz="3700" b="0" dirty="0"/>
                    </a:p>
                  </a:txBody>
                  <a:tcPr marL="50800" marR="50800" marT="50800" marB="5080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93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b="0" u="none" strike="noStrike" cap="none" dirty="0" smtClean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7</a:t>
                      </a:r>
                      <a:endParaRPr sz="3700" b="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50800" marR="50800" marT="50800" marB="508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b="0" dirty="0" smtClean="0"/>
                        <a:t>8</a:t>
                      </a:r>
                      <a:endParaRPr sz="3700" b="0" dirty="0"/>
                    </a:p>
                  </a:txBody>
                  <a:tcPr marL="50800" marR="50800" marT="50800" marB="50800" anchor="ctr">
                    <a:lnL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b="0" dirty="0" smtClean="0"/>
                        <a:t>9</a:t>
                      </a:r>
                      <a:endParaRPr sz="3700" b="0" dirty="0"/>
                    </a:p>
                  </a:txBody>
                  <a:tcPr marL="50800" marR="50800" marT="50800" marB="50800" anchor="ctr"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b="0" dirty="0" smtClean="0"/>
                        <a:t>10</a:t>
                      </a:r>
                      <a:endParaRPr sz="3700" b="0" dirty="0"/>
                    </a:p>
                  </a:txBody>
                  <a:tcPr marL="50800" marR="50800" marT="50800" marB="5080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b="0" dirty="0" smtClean="0"/>
                        <a:t>11</a:t>
                      </a:r>
                      <a:endParaRPr sz="3700" b="0" dirty="0"/>
                    </a:p>
                  </a:txBody>
                  <a:tcPr marL="50800" marR="50800" marT="50800" marB="5080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b="0" dirty="0" smtClean="0"/>
                        <a:t>12</a:t>
                      </a:r>
                      <a:endParaRPr sz="3700" b="0" dirty="0"/>
                    </a:p>
                  </a:txBody>
                  <a:tcPr marL="50800" marR="50800" marT="50800" marB="5080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b="0" dirty="0" smtClean="0"/>
                        <a:t>13</a:t>
                      </a:r>
                      <a:endParaRPr sz="3700" b="0" dirty="0"/>
                    </a:p>
                  </a:txBody>
                  <a:tcPr marL="50800" marR="50800" marT="50800" marB="5080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93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b="0" u="none" strike="noStrike" cap="none" dirty="0" smtClean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14</a:t>
                      </a:r>
                      <a:endParaRPr sz="3700" b="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50800" marR="50800" marT="50800" marB="508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b="0" dirty="0" smtClean="0"/>
                        <a:t>15</a:t>
                      </a:r>
                      <a:endParaRPr sz="3700" b="0" dirty="0"/>
                    </a:p>
                  </a:txBody>
                  <a:tcPr marL="50800" marR="50800" marT="50800" marB="50800" anchor="ctr">
                    <a:lnL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b="0" dirty="0" smtClean="0"/>
                        <a:t>16</a:t>
                      </a:r>
                      <a:endParaRPr sz="3700" b="0" dirty="0"/>
                    </a:p>
                  </a:txBody>
                  <a:tcPr marL="50800" marR="50800" marT="50800" marB="50800" anchor="ctr"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b="0" dirty="0" smtClean="0"/>
                        <a:t>17</a:t>
                      </a:r>
                      <a:endParaRPr sz="3700" b="0" dirty="0"/>
                    </a:p>
                  </a:txBody>
                  <a:tcPr marL="50800" marR="50800" marT="50800" marB="5080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b="0" dirty="0" smtClean="0"/>
                        <a:t>18</a:t>
                      </a:r>
                      <a:endParaRPr sz="3700" b="0" dirty="0"/>
                    </a:p>
                  </a:txBody>
                  <a:tcPr marL="50800" marR="50800" marT="50800" marB="5080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b="0" dirty="0" smtClean="0"/>
                        <a:t>19</a:t>
                      </a:r>
                      <a:endParaRPr sz="3700" b="0" dirty="0"/>
                    </a:p>
                  </a:txBody>
                  <a:tcPr marL="50800" marR="50800" marT="50800" marB="5080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b="0" dirty="0" smtClean="0"/>
                        <a:t>20</a:t>
                      </a:r>
                      <a:endParaRPr sz="3700" b="0" dirty="0"/>
                    </a:p>
                  </a:txBody>
                  <a:tcPr marL="50800" marR="50800" marT="50800" marB="5080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93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b="0" u="none" strike="noStrike" cap="none" dirty="0" smtClean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21</a:t>
                      </a:r>
                      <a:endParaRPr sz="3700" b="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50800" marR="50800" marT="50800" marB="508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b="0" dirty="0" smtClean="0"/>
                        <a:t>22</a:t>
                      </a:r>
                      <a:endParaRPr sz="3700" b="0" dirty="0"/>
                    </a:p>
                  </a:txBody>
                  <a:tcPr marL="50800" marR="50800" marT="50800" marB="50800" anchor="ctr">
                    <a:lnL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b="0" dirty="0" smtClean="0"/>
                        <a:t>23</a:t>
                      </a:r>
                      <a:endParaRPr sz="3700" b="0" dirty="0"/>
                    </a:p>
                  </a:txBody>
                  <a:tcPr marL="50800" marR="50800" marT="50800" marB="50800" anchor="ctr"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b="0" dirty="0" smtClean="0"/>
                        <a:t>24</a:t>
                      </a:r>
                      <a:endParaRPr sz="3700" b="0" dirty="0"/>
                    </a:p>
                  </a:txBody>
                  <a:tcPr marL="50800" marR="50800" marT="50800" marB="5080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b="0" dirty="0" smtClean="0"/>
                        <a:t>25</a:t>
                      </a:r>
                      <a:endParaRPr sz="3700" b="0" dirty="0"/>
                    </a:p>
                  </a:txBody>
                  <a:tcPr marL="50800" marR="50800" marT="50800" marB="5080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b="0" dirty="0" smtClean="0"/>
                        <a:t>26</a:t>
                      </a:r>
                      <a:endParaRPr sz="3700" b="0" dirty="0"/>
                    </a:p>
                  </a:txBody>
                  <a:tcPr marL="50800" marR="50800" marT="50800" marB="5080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b="0" dirty="0" smtClean="0"/>
                        <a:t>27</a:t>
                      </a:r>
                      <a:endParaRPr sz="3700" b="0" dirty="0"/>
                    </a:p>
                  </a:txBody>
                  <a:tcPr marL="50800" marR="50800" marT="50800" marB="5080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93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b="0" u="none" strike="noStrike" cap="none" dirty="0" smtClean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28</a:t>
                      </a:r>
                      <a:endParaRPr sz="3700" b="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50800" marR="50800" marT="50800" marB="508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endParaRPr sz="3700" b="0" dirty="0"/>
                    </a:p>
                  </a:txBody>
                  <a:tcPr marL="50800" marR="50800" marT="50800" marB="50800" anchor="ctr">
                    <a:lnL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endParaRPr sz="3700" b="0" dirty="0"/>
                    </a:p>
                  </a:txBody>
                  <a:tcPr marL="50800" marR="50800" marT="50800" marB="50800" anchor="ctr"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endParaRPr sz="3700" b="0" dirty="0"/>
                    </a:p>
                  </a:txBody>
                  <a:tcPr marL="50800" marR="50800" marT="50800" marB="5080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endParaRPr sz="3700" b="0" dirty="0"/>
                    </a:p>
                  </a:txBody>
                  <a:tcPr marL="50800" marR="50800" marT="50800" marB="5080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endParaRPr sz="3700" b="0" dirty="0"/>
                    </a:p>
                  </a:txBody>
                  <a:tcPr marL="50800" marR="50800" marT="50800" marB="5080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endParaRPr sz="3700" b="0" dirty="0"/>
                    </a:p>
                  </a:txBody>
                  <a:tcPr marL="50800" marR="50800" marT="50800" marB="5080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93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700"/>
                        <a:buFont typeface="Verdana"/>
                        <a:buNone/>
                      </a:pPr>
                      <a:endParaRPr sz="3700" b="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50800" marR="50800" marT="50800" marB="508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endParaRPr sz="3700" b="0" dirty="0"/>
                    </a:p>
                  </a:txBody>
                  <a:tcPr marL="50800" marR="50800" marT="50800" marB="508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endParaRPr sz="3700" b="0" dirty="0"/>
                    </a:p>
                  </a:txBody>
                  <a:tcPr marL="50800" marR="50800" marT="50800" marB="508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endParaRPr sz="3700" b="0" dirty="0"/>
                    </a:p>
                  </a:txBody>
                  <a:tcPr marL="50800" marR="50800" marT="50800" marB="5080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endParaRPr sz="3700" b="0" dirty="0"/>
                    </a:p>
                  </a:txBody>
                  <a:tcPr marL="50800" marR="50800" marT="50800" marB="5080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endParaRPr sz="3700" b="0" dirty="0"/>
                    </a:p>
                  </a:txBody>
                  <a:tcPr marL="50800" marR="50800" marT="50800" marB="5080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endParaRPr sz="3700" b="0" dirty="0"/>
                    </a:p>
                  </a:txBody>
                  <a:tcPr marL="50800" marR="50800" marT="50800" marB="5080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358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Calendar Application II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the two dates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days between the first and the second dates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(Calculate Duration)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20200203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20200212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8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P7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89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Calendar Application III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a date and a number for adding days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new date after adding the input day to the start date 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20200203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8</a:t>
              </a:r>
            </a:p>
            <a:p>
              <a:pPr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20200212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P8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61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Math Class</a:t>
            </a:r>
            <a:endParaRPr sz="6600" dirty="0"/>
          </a:p>
        </p:txBody>
      </p:sp>
      <p:grpSp>
        <p:nvGrpSpPr>
          <p:cNvPr id="9" name="그룹 8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0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Math Class</a:t>
              </a:r>
              <a:endParaRPr lang="ko-KR" altLang="en-US" sz="5480" dirty="0"/>
            </a:p>
          </p:txBody>
        </p:sp>
        <p:sp>
          <p:nvSpPr>
            <p:cNvPr id="11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Perform mathematical tasks on numbers</a:t>
              </a: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608" y="3741967"/>
            <a:ext cx="14515476" cy="494483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608" y="9220200"/>
            <a:ext cx="9797143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44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err="1" smtClean="0"/>
              <a:t>TimeZone</a:t>
            </a:r>
            <a:r>
              <a:rPr lang="en-US" altLang="ko-KR" sz="6600" dirty="0" smtClean="0"/>
              <a:t> Class</a:t>
            </a:r>
            <a:endParaRPr sz="6600" dirty="0"/>
          </a:p>
        </p:txBody>
      </p:sp>
      <p:grpSp>
        <p:nvGrpSpPr>
          <p:cNvPr id="9" name="그룹 8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0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err="1" smtClean="0">
                  <a:latin typeface="Verdana"/>
                  <a:ea typeface="Verdana"/>
                  <a:cs typeface="Verdana"/>
                  <a:sym typeface="Verdana"/>
                </a:rPr>
                <a:t>TimeZone</a:t>
              </a: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 Class</a:t>
              </a:r>
              <a:endParaRPr lang="ko-KR" altLang="en-US" sz="5480" dirty="0"/>
            </a:p>
          </p:txBody>
        </p:sp>
        <p:sp>
          <p:nvSpPr>
            <p:cNvPr id="11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Perform mathematical tasks on numbers</a:t>
              </a: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97" y="3591656"/>
            <a:ext cx="17654397" cy="608574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997" y="10157456"/>
            <a:ext cx="11584926" cy="3025144"/>
          </a:xfrm>
          <a:prstGeom prst="rect">
            <a:avLst/>
          </a:prstGeom>
        </p:spPr>
      </p:pic>
      <p:sp>
        <p:nvSpPr>
          <p:cNvPr id="12" name="Google Shape;95;p19"/>
          <p:cNvSpPr txBox="1">
            <a:spLocks/>
          </p:cNvSpPr>
          <p:nvPr/>
        </p:nvSpPr>
        <p:spPr>
          <a:xfrm>
            <a:off x="12725399" y="10009502"/>
            <a:ext cx="10896599" cy="3173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P9 : add “z </a:t>
            </a:r>
            <a:r>
              <a:rPr lang="en-US" altLang="ko-KR" sz="5480" b="1" dirty="0" err="1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Z</a:t>
            </a: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” at the end of </a:t>
            </a:r>
            <a:r>
              <a:rPr lang="en-US" altLang="ko-KR" sz="5480" b="1" dirty="0" err="1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dateFormat</a:t>
            </a: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 and print the time again</a:t>
            </a:r>
          </a:p>
        </p:txBody>
      </p:sp>
    </p:spTree>
    <p:extLst>
      <p:ext uri="{BB962C8B-B14F-4D97-AF65-F5344CB8AC3E}">
        <p14:creationId xmlns:p14="http://schemas.microsoft.com/office/powerpoint/2010/main" val="306330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String Class</a:t>
            </a:r>
            <a:endParaRPr sz="6600" dirty="0"/>
          </a:p>
        </p:txBody>
      </p:sp>
      <p:sp>
        <p:nvSpPr>
          <p:cNvPr id="10" name="Google Shape;95;p19"/>
          <p:cNvSpPr txBox="1">
            <a:spLocks/>
          </p:cNvSpPr>
          <p:nvPr/>
        </p:nvSpPr>
        <p:spPr>
          <a:xfrm>
            <a:off x="762000" y="1676400"/>
            <a:ext cx="22860000" cy="10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ko-KR" sz="5480" b="1" dirty="0" smtClean="0">
                <a:latin typeface="Verdana"/>
                <a:ea typeface="Verdana"/>
                <a:cs typeface="Verdana"/>
                <a:sym typeface="Verdana"/>
              </a:rPr>
              <a:t>String Class</a:t>
            </a:r>
            <a:endParaRPr lang="ko-KR" altLang="en-US" sz="548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541531"/>
            <a:ext cx="10053145" cy="675486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9647272"/>
            <a:ext cx="14249400" cy="3659153"/>
          </a:xfrm>
          <a:prstGeom prst="rect">
            <a:avLst/>
          </a:prstGeom>
        </p:spPr>
      </p:pic>
      <p:sp>
        <p:nvSpPr>
          <p:cNvPr id="13" name="Google Shape;147;p24"/>
          <p:cNvSpPr/>
          <p:nvPr/>
        </p:nvSpPr>
        <p:spPr>
          <a:xfrm>
            <a:off x="762001" y="12420599"/>
            <a:ext cx="14249400" cy="88582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" name="Google Shape;95;p19"/>
          <p:cNvSpPr txBox="1">
            <a:spLocks/>
          </p:cNvSpPr>
          <p:nvPr/>
        </p:nvSpPr>
        <p:spPr>
          <a:xfrm>
            <a:off x="11239500" y="6539057"/>
            <a:ext cx="19431000" cy="113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P10 : Explain the reason why this</a:t>
            </a:r>
          </a:p>
          <a:p>
            <a:pPr>
              <a:spcBef>
                <a:spcPts val="0"/>
              </a:spcBef>
            </a:pPr>
            <a:r>
              <a:rPr lang="en-US" altLang="ko-KR" sz="5480" b="1" dirty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e</a:t>
            </a: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xception occurred</a:t>
            </a:r>
          </a:p>
        </p:txBody>
      </p:sp>
      <p:cxnSp>
        <p:nvCxnSpPr>
          <p:cNvPr id="15" name="Google Shape;135;p23"/>
          <p:cNvCxnSpPr/>
          <p:nvPr/>
        </p:nvCxnSpPr>
        <p:spPr>
          <a:xfrm flipH="1">
            <a:off x="13106400" y="7848600"/>
            <a:ext cx="2814145" cy="4571999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17811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Currency Converter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menu for currency conversion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selects a number from the menu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 a number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converted currency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The menu should have at least three more options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#Current Converter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1. South Korean won -&gt; United States Dollar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2. United 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States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Dollar -&gt; South Korean won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3. 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1500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1.36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P11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41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Temperature Converter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menu for temperature conversion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selects a number from the menu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 a number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converted temperature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#Current Converter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1. Celsius -&gt; Fahrenheit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2. Fahrenheit -&gt; Celsius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</a:t>
              </a: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20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68</a:t>
              </a: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P12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39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Objective</a:t>
            </a:r>
            <a:endParaRPr sz="6600" dirty="0"/>
          </a:p>
        </p:txBody>
      </p:sp>
      <p:grpSp>
        <p:nvGrpSpPr>
          <p:cNvPr id="25" name="그룹 24"/>
          <p:cNvGrpSpPr/>
          <p:nvPr/>
        </p:nvGrpSpPr>
        <p:grpSpPr>
          <a:xfrm>
            <a:off x="762000" y="1676400"/>
            <a:ext cx="22860002" cy="2895600"/>
            <a:chOff x="761998" y="5638800"/>
            <a:chExt cx="22860002" cy="2895600"/>
          </a:xfrm>
        </p:grpSpPr>
        <p:sp>
          <p:nvSpPr>
            <p:cNvPr id="26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sym typeface="Verdana"/>
                </a:rPr>
                <a:t>Java</a:t>
              </a:r>
              <a:r>
                <a:rPr lang="ko-KR" altLang="en-US" sz="5480" b="1" dirty="0" smtClean="0">
                  <a:latin typeface="Verdana"/>
                  <a:sym typeface="Verdana"/>
                </a:rPr>
                <a:t> </a:t>
              </a:r>
              <a:r>
                <a:rPr lang="en-US" altLang="ko-KR" sz="5480" b="1" dirty="0" smtClean="0">
                  <a:latin typeface="Verdana"/>
                  <a:sym typeface="Verdana"/>
                </a:rPr>
                <a:t>Coding Convention</a:t>
              </a:r>
            </a:p>
            <a:p>
              <a:pPr>
                <a:spcBef>
                  <a:spcPts val="0"/>
                </a:spcBef>
              </a:pPr>
              <a:endParaRPr lang="en-US" altLang="ko-KR" sz="5480" b="1" dirty="0">
                <a:latin typeface="Verdana"/>
                <a:sym typeface="Verdana"/>
              </a:endParaRPr>
            </a:p>
            <a:p>
              <a:pPr>
                <a:spcBef>
                  <a:spcPts val="0"/>
                </a:spcBef>
              </a:pPr>
              <a:endParaRPr lang="ko-KR" altLang="en-US" sz="5480" dirty="0"/>
            </a:p>
          </p:txBody>
        </p:sp>
        <p:sp>
          <p:nvSpPr>
            <p:cNvPr id="27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endParaRPr lang="en-US" dirty="0">
                <a:ea typeface="Verdana"/>
              </a:endParaRP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761996" y="7162800"/>
            <a:ext cx="22860002" cy="2895600"/>
            <a:chOff x="761998" y="5638800"/>
            <a:chExt cx="22860002" cy="2895600"/>
          </a:xfrm>
        </p:grpSpPr>
        <p:sp>
          <p:nvSpPr>
            <p:cNvPr id="29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Java Library</a:t>
              </a:r>
              <a:endParaRPr lang="ko-KR" altLang="en-US" sz="5480" dirty="0"/>
            </a:p>
          </p:txBody>
        </p:sp>
        <p:sp>
          <p:nvSpPr>
            <p:cNvPr id="30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Calendar</a:t>
              </a: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Math</a:t>
              </a: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err="1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TimeZone</a:t>
              </a: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String</a:t>
              </a: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Numeric Classes</a:t>
              </a: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endParaRPr lang="en-US" dirty="0">
                <a:ea typeface="Verdana"/>
              </a:endParaRP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762000" y="2971800"/>
            <a:ext cx="22860002" cy="2895600"/>
            <a:chOff x="761998" y="5638800"/>
            <a:chExt cx="22860002" cy="2895600"/>
          </a:xfrm>
        </p:grpSpPr>
        <p:sp>
          <p:nvSpPr>
            <p:cNvPr id="10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sym typeface="Verdana"/>
                </a:rPr>
                <a:t>Character Encodings</a:t>
              </a:r>
              <a:endParaRPr lang="en-US" altLang="ko-KR" sz="5480" b="1" dirty="0">
                <a:latin typeface="Verdana"/>
                <a:sym typeface="Verdana"/>
              </a:endParaRPr>
            </a:p>
            <a:p>
              <a:pPr>
                <a:spcBef>
                  <a:spcPts val="0"/>
                </a:spcBef>
              </a:pPr>
              <a:endParaRPr lang="ko-KR" altLang="en-US" sz="5480" dirty="0"/>
            </a:p>
          </p:txBody>
        </p:sp>
        <p:sp>
          <p:nvSpPr>
            <p:cNvPr id="11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endParaRPr lang="en-US" dirty="0">
                <a:ea typeface="Verdana"/>
              </a:endParaRP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2" name="Google Shape;95;p19"/>
          <p:cNvSpPr txBox="1">
            <a:spLocks/>
          </p:cNvSpPr>
          <p:nvPr/>
        </p:nvSpPr>
        <p:spPr>
          <a:xfrm>
            <a:off x="762000" y="4343400"/>
            <a:ext cx="22860000" cy="10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ko-KR" sz="5480" b="1" dirty="0" smtClean="0">
                <a:latin typeface="Verdana"/>
                <a:sym typeface="Verdana"/>
              </a:rPr>
              <a:t>Creating Object</a:t>
            </a:r>
            <a:endParaRPr lang="ko-KR" altLang="en-US" sz="5480" dirty="0"/>
          </a:p>
        </p:txBody>
      </p:sp>
      <p:sp>
        <p:nvSpPr>
          <p:cNvPr id="13" name="Google Shape;95;p19"/>
          <p:cNvSpPr txBox="1">
            <a:spLocks/>
          </p:cNvSpPr>
          <p:nvPr/>
        </p:nvSpPr>
        <p:spPr>
          <a:xfrm>
            <a:off x="761997" y="5765700"/>
            <a:ext cx="22860000" cy="10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ko-KR" sz="5480" b="1" dirty="0" smtClean="0">
                <a:latin typeface="Verdana"/>
                <a:sym typeface="Verdana"/>
              </a:rPr>
              <a:t>Calling a Method</a:t>
            </a:r>
            <a:endParaRPr lang="ko-KR" altLang="en-US" sz="5480" dirty="0"/>
          </a:p>
        </p:txBody>
      </p:sp>
    </p:spTree>
    <p:extLst>
      <p:ext uri="{BB962C8B-B14F-4D97-AF65-F5344CB8AC3E}">
        <p14:creationId xmlns:p14="http://schemas.microsoft.com/office/powerpoint/2010/main" val="393464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Extracting Word from String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one sentence and one word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Calculate how many input words can be made from the sentence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No need to change the font color as below, it just helps you understand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I 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g</a:t>
              </a:r>
              <a:r>
                <a:rPr lang="en-US" altLang="ko-KR" sz="4416" dirty="0">
                  <a:solidFill>
                    <a:srgbClr val="FF0000"/>
                  </a:solidFill>
                  <a:latin typeface="Verdana"/>
                  <a:ea typeface="Verdana"/>
                  <a:sym typeface="Verdana"/>
                </a:rPr>
                <a:t>o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t</a:t>
              </a:r>
              <a:r>
                <a:rPr lang="en-US" altLang="ko-KR" sz="4416" dirty="0">
                  <a:solidFill>
                    <a:srgbClr val="FF0000"/>
                  </a:solidFill>
                  <a:latin typeface="Verdana"/>
                  <a:ea typeface="Verdana"/>
                  <a:sym typeface="Verdana"/>
                </a:rPr>
                <a:t>o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s</a:t>
              </a:r>
              <a:r>
                <a:rPr lang="en-US" altLang="ko-KR" sz="4416" dirty="0">
                  <a:solidFill>
                    <a:srgbClr val="FF0000"/>
                  </a:solidFill>
                  <a:latin typeface="Verdana"/>
                  <a:ea typeface="Verdana"/>
                  <a:sym typeface="Verdana"/>
                </a:rPr>
                <a:t>c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h</a:t>
              </a:r>
              <a:r>
                <a:rPr lang="en-US" altLang="ko-KR" sz="4416" dirty="0">
                  <a:solidFill>
                    <a:srgbClr val="FF0000"/>
                  </a:solidFill>
                  <a:latin typeface="Verdana"/>
                  <a:ea typeface="Verdana"/>
                  <a:sym typeface="Verdana"/>
                </a:rPr>
                <a:t>ool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by subway but it takes a very </a:t>
              </a:r>
              <a:r>
                <a:rPr lang="en-US" altLang="ko-KR" sz="4416" dirty="0">
                  <a:solidFill>
                    <a:srgbClr val="FF0000"/>
                  </a:solidFill>
                  <a:latin typeface="Verdana"/>
                  <a:ea typeface="Verdana"/>
                  <a:sym typeface="Verdana"/>
                </a:rPr>
                <a:t>lo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ng time t</a:t>
              </a:r>
              <a:r>
                <a:rPr lang="en-US" altLang="ko-KR" sz="4416" dirty="0">
                  <a:solidFill>
                    <a:srgbClr val="FF0000"/>
                  </a:solidFill>
                  <a:latin typeface="Verdana"/>
                  <a:ea typeface="Verdana"/>
                  <a:sym typeface="Verdana"/>
                </a:rPr>
                <a:t>o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g</a:t>
              </a:r>
              <a:r>
                <a:rPr lang="en-US" altLang="ko-KR" sz="4416" dirty="0">
                  <a:solidFill>
                    <a:srgbClr val="FF0000"/>
                  </a:solidFill>
                  <a:latin typeface="Verdana"/>
                  <a:ea typeface="Verdana"/>
                  <a:sym typeface="Verdana"/>
                </a:rPr>
                <a:t>o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t</a:t>
              </a:r>
              <a:r>
                <a:rPr lang="en-US" altLang="ko-KR" sz="4416" dirty="0">
                  <a:solidFill>
                    <a:srgbClr val="FF0000"/>
                  </a:solidFill>
                  <a:latin typeface="Verdana"/>
                  <a:ea typeface="Verdana"/>
                  <a:sym typeface="Verdana"/>
                </a:rPr>
                <a:t>o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s</a:t>
              </a:r>
              <a:r>
                <a:rPr lang="en-US" altLang="ko-KR" sz="4416" dirty="0">
                  <a:solidFill>
                    <a:srgbClr val="FF0000"/>
                  </a:solidFill>
                  <a:latin typeface="Verdana"/>
                  <a:ea typeface="Verdana"/>
                  <a:sym typeface="Verdana"/>
                </a:rPr>
                <a:t>c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h</a:t>
              </a:r>
              <a:r>
                <a:rPr lang="en-US" altLang="ko-KR" sz="4416" dirty="0">
                  <a:solidFill>
                    <a:srgbClr val="FF0000"/>
                  </a:solidFill>
                  <a:latin typeface="Verdana"/>
                  <a:ea typeface="Verdana"/>
                  <a:sym typeface="Verdana"/>
                </a:rPr>
                <a:t>ool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.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cool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P13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41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Article before Consonant and Vowel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a sentence including at least an article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Check if the articles before consonants and vowels are correct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Modify the article if needed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This is a apple.</a:t>
              </a:r>
            </a:p>
            <a:p>
              <a:pPr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This is an apple.</a:t>
              </a:r>
            </a:p>
            <a:p>
              <a:pPr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This is a school.</a:t>
              </a:r>
            </a:p>
            <a:p>
              <a:pPr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This is a school.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P14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83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Numeric Class</a:t>
            </a:r>
            <a:endParaRPr sz="6600" dirty="0"/>
          </a:p>
        </p:txBody>
      </p:sp>
      <p:sp>
        <p:nvSpPr>
          <p:cNvPr id="10" name="Google Shape;95;p19"/>
          <p:cNvSpPr txBox="1">
            <a:spLocks/>
          </p:cNvSpPr>
          <p:nvPr/>
        </p:nvSpPr>
        <p:spPr>
          <a:xfrm>
            <a:off x="762000" y="1676400"/>
            <a:ext cx="22860000" cy="10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ko-KR" sz="5480" b="1" dirty="0" smtClean="0">
                <a:latin typeface="Verdana"/>
                <a:ea typeface="Verdana"/>
                <a:cs typeface="Verdana"/>
                <a:sym typeface="Verdana"/>
              </a:rPr>
              <a:t>Numeric Class</a:t>
            </a:r>
            <a:endParaRPr lang="ko-KR" altLang="en-US" sz="548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655714"/>
            <a:ext cx="12374416" cy="793608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09963" y="2655714"/>
            <a:ext cx="10303219" cy="672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31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Calculator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an equation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calculated result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Hint, </a:t>
              </a:r>
              <a:r>
                <a:rPr lang="en-US" altLang="ko-KR" sz="4416" dirty="0" err="1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String.substring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(), </a:t>
              </a:r>
              <a:r>
                <a:rPr lang="en-US" altLang="ko-KR" sz="4416" dirty="0" err="1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String.contains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() 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5*7.5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37.5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32/2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16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smtClean="0">
                <a:solidFill>
                  <a:srgbClr val="FFC000"/>
                </a:solidFill>
              </a:rPr>
              <a:t>P15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94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2000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Descriptive Statistics Calculation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a number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Prints the number of numbers, mean, maximum, minimum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This is performed indefinitely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5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Result : 1 - Mean 5, Max 5, Min 5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3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Result : 2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– Mean 4, Max 5, Min 3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Result : 3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– Mean 3, Max 5, Min 1</a:t>
              </a: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A1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15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2000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Counting by Time of Number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a number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Prints the numbers of positive, negative, odd and even numbers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This is performed indefinitely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</a:t>
              </a: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 – 1, N – 0, O – 0, E – 1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-3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 – 1, N –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1, 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O –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1, 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E - 1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4</a:t>
              </a:r>
            </a:p>
            <a:p>
              <a:pPr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 –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2, 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N – 1, O – 1, E -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A2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38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Compose a program with the conditions below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Compose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 program calculating the number of alphabets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The string is declared as a variable, “I go to school”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C – 1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G - 1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H – 1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I – 1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L – 1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O – 4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 - 1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 - 1</a:t>
              </a: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A3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94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Java Coding Convention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Google Java Style Guide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5" name="Google Shape;99;p19"/>
          <p:cNvSpPr txBox="1"/>
          <p:nvPr/>
        </p:nvSpPr>
        <p:spPr>
          <a:xfrm>
            <a:off x="761998" y="13182600"/>
            <a:ext cx="22860001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lvl="0">
              <a:buClr>
                <a:srgbClr val="838787"/>
              </a:buClr>
              <a:buSzPts val="4637"/>
            </a:pPr>
            <a:r>
              <a:rPr lang="en-US" altLang="ko-KR" sz="2000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Source : </a:t>
            </a:r>
            <a:r>
              <a:rPr lang="en-US" altLang="ko-KR" sz="2000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https://google.github.io/styleguide/javaguide.html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373" y="2692500"/>
            <a:ext cx="17068803" cy="10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9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Character Encodings</a:t>
            </a:r>
            <a:endParaRPr sz="6600" dirty="0"/>
          </a:p>
        </p:txBody>
      </p:sp>
      <p:sp>
        <p:nvSpPr>
          <p:cNvPr id="15" name="Google Shape;99;p19"/>
          <p:cNvSpPr txBox="1"/>
          <p:nvPr/>
        </p:nvSpPr>
        <p:spPr>
          <a:xfrm>
            <a:off x="761998" y="13106400"/>
            <a:ext cx="26289002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lvl="0">
              <a:buClr>
                <a:srgbClr val="838787"/>
              </a:buClr>
              <a:buSzPts val="4637"/>
            </a:pPr>
            <a:endParaRPr lang="en-US" altLang="ko-KR" sz="2000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9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ASCII and UNICODE</a:t>
              </a:r>
              <a:endParaRPr lang="ko-KR" altLang="en-US" sz="5480" dirty="0"/>
            </a:p>
          </p:txBody>
        </p:sp>
        <p:sp>
          <p:nvSpPr>
            <p:cNvPr id="10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graphicFrame>
        <p:nvGraphicFramePr>
          <p:cNvPr id="11" name="Google Shape;106;p20"/>
          <p:cNvGraphicFramePr/>
          <p:nvPr>
            <p:extLst>
              <p:ext uri="{D42A27DB-BD31-4B8C-83A1-F6EECF244321}">
                <p14:modId xmlns:p14="http://schemas.microsoft.com/office/powerpoint/2010/main" val="130335646"/>
              </p:ext>
            </p:extLst>
          </p:nvPr>
        </p:nvGraphicFramePr>
        <p:xfrm>
          <a:off x="1390647" y="2895600"/>
          <a:ext cx="21393152" cy="7502056"/>
        </p:xfrm>
        <a:graphic>
          <a:graphicData uri="http://schemas.openxmlformats.org/drawingml/2006/table">
            <a:tbl>
              <a:tblPr firstRow="1" firstCol="1" lastRow="1" bandRow="1">
                <a:noFill/>
                <a:tableStyleId>{EF01A4FF-A8A7-45C3-A3F9-7A65587B7FE2}</a:tableStyleId>
              </a:tblPr>
              <a:tblGrid>
                <a:gridCol w="35246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006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0677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1890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700"/>
                        <a:buFont typeface="Verdana"/>
                        <a:buNone/>
                      </a:pPr>
                      <a:endParaRPr sz="37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50800" marR="50800" marT="50800" marB="50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ASCII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UNICODE</a:t>
                      </a:r>
                      <a:endParaRPr sz="3700" dirty="0"/>
                    </a:p>
                  </a:txBody>
                  <a:tcPr marL="50800" marR="50800" marT="50800" marB="50800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18909">
                <a:tc row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Comparison Between</a:t>
                      </a:r>
                      <a:r>
                        <a:rPr lang="en-US" sz="3700" baseline="0" dirty="0" smtClean="0"/>
                        <a:t> ASCII and UNICODE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38787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A character</a:t>
                      </a:r>
                      <a:r>
                        <a:rPr lang="en-US" sz="3700" baseline="0" dirty="0" smtClean="0"/>
                        <a:t> encoding standard for electronic communication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u="none" strike="noStrike" cap="none" dirty="0" smtClean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 computing industry standard for consistent encoding,</a:t>
                      </a:r>
                      <a:r>
                        <a:rPr lang="en-US" sz="3700" u="none" strike="noStrike" cap="none" baseline="0" dirty="0" smtClean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representation, and handling of text expressed in most of the world’s writing systems</a:t>
                      </a:r>
                      <a:endParaRPr sz="37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50800" marR="50800" marT="50800" marB="50800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18909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Stands for American Standard</a:t>
                      </a:r>
                      <a:r>
                        <a:rPr lang="en-US" sz="3700" baseline="0" dirty="0" smtClean="0"/>
                        <a:t> Code for Information Interchange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u="none" strike="noStrike" cap="none" dirty="0" smtClean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Stands for Universal</a:t>
                      </a:r>
                      <a:r>
                        <a:rPr lang="en-US" sz="3700" u="none" strike="noStrike" cap="none" baseline="0" dirty="0" smtClean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Character Set</a:t>
                      </a:r>
                      <a:endParaRPr sz="37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50800" marR="50800" marT="50800" marB="50800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18909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38787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Supports 128 characters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u="none" strike="noStrike" cap="none" dirty="0" smtClean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Supports a wide range of characters</a:t>
                      </a:r>
                      <a:endParaRPr sz="37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50800" marR="50800" marT="50800" marB="50800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18909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Uses 7 bits to represent a character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11C2D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b="1" dirty="0" smtClean="0"/>
                        <a:t>Uses 8</a:t>
                      </a:r>
                      <a:r>
                        <a:rPr lang="en-US" sz="3700" b="1" baseline="0" dirty="0" smtClean="0"/>
                        <a:t>bit, 16bit or 32bit depending on the encoding type</a:t>
                      </a:r>
                      <a:endParaRPr sz="3700" b="1" dirty="0"/>
                    </a:p>
                  </a:txBody>
                  <a:tcPr marL="50800" marR="50800" marT="50800" marB="50800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18909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38787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Requires</a:t>
                      </a:r>
                      <a:r>
                        <a:rPr lang="en-US" sz="3700" baseline="0" dirty="0" smtClean="0"/>
                        <a:t> less space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11C2D"/>
                        </a:buClr>
                        <a:buSzPts val="3700"/>
                        <a:buFont typeface="Verdana"/>
                        <a:buNone/>
                        <a:tabLst/>
                        <a:defRPr/>
                      </a:pPr>
                      <a:r>
                        <a:rPr lang="en-US" altLang="ko-KR" sz="3700" b="1" dirty="0" smtClean="0"/>
                        <a:t>Requires more space</a:t>
                      </a:r>
                    </a:p>
                  </a:txBody>
                  <a:tcPr marL="50800" marR="50800" marT="50800" marB="50800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89776">
                <a:tc gridSpan="3">
                  <a:txBody>
                    <a:bodyPr/>
                    <a:lstStyle/>
                    <a:p>
                      <a:pPr lvl="0" algn="ctr">
                        <a:buClr>
                          <a:srgbClr val="838787"/>
                        </a:buClr>
                        <a:buSzPts val="4637"/>
                      </a:pPr>
                      <a:r>
                        <a:rPr lang="en-US" altLang="ko-KR" sz="1400" dirty="0" smtClean="0">
                          <a:solidFill>
                            <a:srgbClr val="838787"/>
                          </a:solidFill>
                          <a:latin typeface="Verdana"/>
                          <a:ea typeface="Verdana"/>
                          <a:sym typeface="Verdana"/>
                        </a:rPr>
                        <a:t>Source : https://medium.com/@vanvlymenpaws/ascii-vs-unicode-4174def5c09d#:~:text=ASCII%20has%20its%20equivalent%20in,English%2C%20Arabic%2C%20Greek%20etc.</a:t>
                      </a:r>
                      <a:endParaRPr lang="en-US" altLang="ko-KR" sz="1400" dirty="0">
                        <a:solidFill>
                          <a:srgbClr val="838787"/>
                        </a:solidFill>
                        <a:latin typeface="Verdana"/>
                        <a:ea typeface="Verdana"/>
                        <a:sym typeface="Verdana"/>
                      </a:endParaRPr>
                    </a:p>
                  </a:txBody>
                  <a:tcPr marL="50800" marR="50800" marT="50800" marB="50800" anchor="ctr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700"/>
                        <a:buFont typeface="Verdana"/>
                        <a:buNone/>
                      </a:pPr>
                      <a:endParaRPr/>
                    </a:p>
                  </a:txBody>
                  <a:tcPr marL="50800" marR="50800" marT="50800" marB="50800" anchor="ctr"/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11C2D"/>
                        </a:buClr>
                        <a:buSzPts val="3700"/>
                        <a:buFont typeface="Verdana"/>
                        <a:buNone/>
                      </a:pPr>
                      <a:endParaRPr sz="3700" b="1" u="none" strike="noStrike" cap="none">
                        <a:solidFill>
                          <a:srgbClr val="C11C2D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50800" marR="50800" marT="50800" marB="50800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4" name="Google Shape;95;p19"/>
          <p:cNvSpPr txBox="1">
            <a:spLocks/>
          </p:cNvSpPr>
          <p:nvPr/>
        </p:nvSpPr>
        <p:spPr>
          <a:xfrm>
            <a:off x="1295400" y="12103082"/>
            <a:ext cx="19431000" cy="113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Q1</a:t>
            </a:r>
            <a:r>
              <a:rPr lang="en-US" altLang="ko-KR" sz="5480" b="1" baseline="30000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*</a:t>
            </a: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 : Find out “UTF-8” encoding</a:t>
            </a:r>
          </a:p>
        </p:txBody>
      </p:sp>
    </p:spTree>
    <p:extLst>
      <p:ext uri="{BB962C8B-B14F-4D97-AF65-F5344CB8AC3E}">
        <p14:creationId xmlns:p14="http://schemas.microsoft.com/office/powerpoint/2010/main" val="181017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Converting Character to ASCII Code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ASCII code converted numbers and alphabets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Hint, the sample code below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P1</a:t>
            </a:r>
            <a:endParaRPr sz="6600" dirty="0">
              <a:solidFill>
                <a:srgbClr val="FFC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5029200"/>
            <a:ext cx="11475428" cy="313572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2720" y="8915400"/>
            <a:ext cx="11475428" cy="288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17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Converting Characters to Opposite Case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a string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converted characters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I am a boy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err="1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i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AM A BOY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P2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88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Split Korean Characters into “First”, “Neutral” and “Final” Characters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a string in Korean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split characters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Hint, Unicode and Eclipse configuration</a:t>
              </a: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P3</a:t>
            </a:r>
            <a:endParaRPr sz="6600" dirty="0">
              <a:solidFill>
                <a:srgbClr val="FFC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99" y="7924800"/>
            <a:ext cx="12954002" cy="373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59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Creating Object</a:t>
            </a:r>
            <a:endParaRPr sz="6600" dirty="0"/>
          </a:p>
        </p:txBody>
      </p:sp>
      <p:sp>
        <p:nvSpPr>
          <p:cNvPr id="15" name="Google Shape;99;p19"/>
          <p:cNvSpPr txBox="1"/>
          <p:nvPr/>
        </p:nvSpPr>
        <p:spPr>
          <a:xfrm>
            <a:off x="761998" y="13106400"/>
            <a:ext cx="26289002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lvl="0">
              <a:buClr>
                <a:srgbClr val="838787"/>
              </a:buClr>
              <a:buSzPts val="4637"/>
            </a:pPr>
            <a:endParaRPr lang="en-US" altLang="ko-KR" sz="2000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3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General Way to Create an Object</a:t>
              </a:r>
              <a:endParaRPr lang="ko-KR" altLang="en-US" sz="5480" dirty="0"/>
            </a:p>
          </p:txBody>
        </p:sp>
        <p:sp>
          <p:nvSpPr>
            <p:cNvPr id="16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Using new keyword is the most common and general way to create an object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err="1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ClassName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4416" dirty="0" err="1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objectName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= new </a:t>
              </a:r>
              <a:r>
                <a:rPr lang="en-US" altLang="ko-KR" sz="4416" dirty="0" err="1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ClassName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();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ex)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Computer </a:t>
              </a:r>
              <a:r>
                <a:rPr lang="en-US" altLang="ko-KR" sz="4416" dirty="0" err="1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computer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= new Computer();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Internet </a:t>
              </a:r>
              <a:r>
                <a:rPr lang="en-US" altLang="ko-KR" sz="4416" dirty="0" err="1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internet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= new Internet();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Phone </a:t>
              </a:r>
              <a:r>
                <a:rPr lang="en-US" altLang="ko-KR" sz="4416" dirty="0" err="1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phone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= new Phone();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771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Calling a Method</a:t>
            </a:r>
            <a:endParaRPr sz="6600" dirty="0"/>
          </a:p>
        </p:txBody>
      </p:sp>
      <p:sp>
        <p:nvSpPr>
          <p:cNvPr id="15" name="Google Shape;99;p19"/>
          <p:cNvSpPr txBox="1"/>
          <p:nvPr/>
        </p:nvSpPr>
        <p:spPr>
          <a:xfrm>
            <a:off x="761998" y="13106400"/>
            <a:ext cx="26289002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lvl="0">
              <a:buClr>
                <a:srgbClr val="838787"/>
              </a:buClr>
              <a:buSzPts val="4637"/>
            </a:pPr>
            <a:endParaRPr lang="en-US" altLang="ko-KR" sz="2000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3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Calling a Method from the Object</a:t>
              </a:r>
              <a:endParaRPr lang="ko-KR" altLang="en-US" sz="5480" dirty="0"/>
            </a:p>
          </p:txBody>
        </p:sp>
        <p:sp>
          <p:nvSpPr>
            <p:cNvPr id="16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err="1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ObjectName.MethodName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()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3789025"/>
            <a:ext cx="15011400" cy="513210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9663978"/>
            <a:ext cx="11982398" cy="3125843"/>
          </a:xfrm>
          <a:prstGeom prst="rect">
            <a:avLst/>
          </a:prstGeom>
        </p:spPr>
      </p:pic>
      <p:sp>
        <p:nvSpPr>
          <p:cNvPr id="17" name="Google Shape;147;p24"/>
          <p:cNvSpPr/>
          <p:nvPr/>
        </p:nvSpPr>
        <p:spPr>
          <a:xfrm>
            <a:off x="12212780" y="6400800"/>
            <a:ext cx="4627420" cy="1143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448800" y="3822030"/>
            <a:ext cx="5486400" cy="4989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80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13633</TotalTime>
  <Words>923</Words>
  <Application>Microsoft Office PowerPoint</Application>
  <PresentationFormat>사용자 지정</PresentationFormat>
  <Paragraphs>283</Paragraphs>
  <Slides>26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4" baseType="lpstr">
      <vt:lpstr>Arial</vt:lpstr>
      <vt:lpstr>Avenir Next Medium</vt:lpstr>
      <vt:lpstr>맑은 고딕</vt:lpstr>
      <vt:lpstr>Avenir</vt:lpstr>
      <vt:lpstr>Avenir Next Demi Bold</vt:lpstr>
      <vt:lpstr>Helvetica Neue</vt:lpstr>
      <vt:lpstr>Verdana</vt:lpstr>
      <vt:lpstr>New_Template7</vt:lpstr>
      <vt:lpstr>기본 프로그래밍 03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기본 프로그래밍</dc:title>
  <dc:creator>CTC</dc:creator>
  <cp:lastModifiedBy>CTC</cp:lastModifiedBy>
  <cp:revision>337</cp:revision>
  <dcterms:modified xsi:type="dcterms:W3CDTF">2023-03-06T07:37:29Z</dcterms:modified>
</cp:coreProperties>
</file>