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7"/>
  </p:notesMasterIdLst>
  <p:sldIdLst>
    <p:sldId id="256" r:id="rId2"/>
    <p:sldId id="269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40" r:id="rId23"/>
    <p:sldId id="270" r:id="rId24"/>
    <p:sldId id="342" r:id="rId25"/>
    <p:sldId id="343" r:id="rId26"/>
    <p:sldId id="344" r:id="rId27"/>
    <p:sldId id="329" r:id="rId28"/>
    <p:sldId id="341" r:id="rId29"/>
    <p:sldId id="305" r:id="rId30"/>
    <p:sldId id="330" r:id="rId31"/>
    <p:sldId id="332" r:id="rId32"/>
    <p:sldId id="333" r:id="rId33"/>
    <p:sldId id="334" r:id="rId34"/>
    <p:sldId id="335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</p:sldIdLst>
  <p:sldSz cx="24384000" cy="13716000"/>
  <p:notesSz cx="6858000" cy="9144000"/>
  <p:embeddedFontLst>
    <p:embeddedFont>
      <p:font typeface="Helvetica Neue" panose="020B0604020202020204" charset="0"/>
      <p:regular r:id="rId48"/>
      <p:bold r:id="rId49"/>
      <p:italic r:id="rId50"/>
      <p:boldItalic r:id="rId51"/>
    </p:embeddedFont>
    <p:embeddedFont>
      <p:font typeface="Cambria Math" panose="02040503050406030204" pitchFamily="18" charset="0"/>
      <p:regular r:id="rId52"/>
    </p:embeddedFont>
    <p:embeddedFont>
      <p:font typeface="Verdana" panose="020B060403050404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5" autoAdjust="0"/>
    <p:restoredTop sz="94660"/>
  </p:normalViewPr>
  <p:slideViewPr>
    <p:cSldViewPr>
      <p:cViewPr varScale="1">
        <p:scale>
          <a:sx n="52" d="100"/>
          <a:sy n="52" d="100"/>
        </p:scale>
        <p:origin x="162" y="88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965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8406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558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581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46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042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837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78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637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77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695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884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290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296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775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773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915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0861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7014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17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85024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167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0249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418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718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39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5111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2908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93305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724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1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3618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2121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3398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69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01475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0250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92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51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09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597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022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56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04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Creating Game Characters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Refer to the example for “this”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Create a class which has a constructor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constructor should have the parameters of “name”, “age”, “offense power” and “defense power”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Create more than 3 characters with using the character class above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character introduction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/ 200 / 30.5 / 32.1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 / 123 / 47.1 / 18.9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 / 765 / 21.6 / 42.3 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0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Class(Cont’d)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/>
                  <a:ea typeface="Verdana"/>
                  <a:sym typeface="Verdana"/>
                </a:rPr>
                <a:t>t</a:t>
              </a: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his()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Invoke the instructor of the current class</a:t>
              </a:r>
            </a:p>
          </p:txBody>
        </p:sp>
      </p:grpSp>
      <p:sp>
        <p:nvSpPr>
          <p:cNvPr id="11" name="Google Shape;134;p23"/>
          <p:cNvSpPr/>
          <p:nvPr/>
        </p:nvSpPr>
        <p:spPr>
          <a:xfrm>
            <a:off x="-8937643" y="7117529"/>
            <a:ext cx="20890185" cy="7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88" y="3354916"/>
            <a:ext cx="13626771" cy="8227484"/>
          </a:xfrm>
          <a:prstGeom prst="rect">
            <a:avLst/>
          </a:prstGeom>
        </p:spPr>
      </p:pic>
      <p:sp>
        <p:nvSpPr>
          <p:cNvPr id="19" name="Google Shape;147;p24"/>
          <p:cNvSpPr/>
          <p:nvPr/>
        </p:nvSpPr>
        <p:spPr>
          <a:xfrm>
            <a:off x="3657600" y="7117529"/>
            <a:ext cx="6095999" cy="7096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147;p24"/>
          <p:cNvSpPr/>
          <p:nvPr/>
        </p:nvSpPr>
        <p:spPr>
          <a:xfrm>
            <a:off x="2971800" y="8551121"/>
            <a:ext cx="11353800" cy="6690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" name="Google Shape;135;p23"/>
          <p:cNvCxnSpPr/>
          <p:nvPr/>
        </p:nvCxnSpPr>
        <p:spPr>
          <a:xfrm>
            <a:off x="6705599" y="7827228"/>
            <a:ext cx="304801" cy="66241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735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Creating Game Characters II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Adding some condition code block to P2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two more constructors which have one parameter and two parameters respectively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character introduction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 / 260 / 35.5 / 42.1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 / 1213 / 46.1 / 38.9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5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</a:t>
            </a:r>
            <a:endParaRPr sz="66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24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Access Modifiers</a:t>
              </a:r>
              <a:endParaRPr lang="ko-KR" altLang="en-US" sz="5480" dirty="0"/>
            </a:p>
          </p:txBody>
        </p:sp>
        <p:sp>
          <p:nvSpPr>
            <p:cNvPr id="25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Public, Private, Protected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Public : Accessible from everywhere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Private :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Accessible within the same class only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Protect 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Accessible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by the classes of the same package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26" name="Google Shape;95;p19"/>
          <p:cNvSpPr txBox="1">
            <a:spLocks/>
          </p:cNvSpPr>
          <p:nvPr/>
        </p:nvSpPr>
        <p:spPr>
          <a:xfrm>
            <a:off x="1371601" y="12115800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P4 : Explain the meaning of the 12nd line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677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Class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Inner Class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Classes Nested in a Class</a:t>
              </a:r>
            </a:p>
          </p:txBody>
        </p:sp>
      </p:grpSp>
      <p:sp>
        <p:nvSpPr>
          <p:cNvPr id="11" name="Google Shape;134;p23"/>
          <p:cNvSpPr/>
          <p:nvPr/>
        </p:nvSpPr>
        <p:spPr>
          <a:xfrm>
            <a:off x="-8937643" y="7117529"/>
            <a:ext cx="20890185" cy="7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49" y="3277482"/>
            <a:ext cx="8371055" cy="99051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3277482"/>
            <a:ext cx="10436903" cy="2999462"/>
          </a:xfrm>
          <a:prstGeom prst="rect">
            <a:avLst/>
          </a:prstGeom>
        </p:spPr>
      </p:pic>
      <p:sp>
        <p:nvSpPr>
          <p:cNvPr id="15" name="Google Shape;147;p24"/>
          <p:cNvSpPr/>
          <p:nvPr/>
        </p:nvSpPr>
        <p:spPr>
          <a:xfrm>
            <a:off x="1828800" y="7413802"/>
            <a:ext cx="6934200" cy="57687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097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Inner Class Example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Compose a program without creating an object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(Hint, “static”)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Regarding as P3 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Change the created class of “P3” to an inner class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other conditions are the same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P6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Descriptive Statistics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Make a record statistics for students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Format : Name, Korean Score, English Score, Math Score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Output : Number of students, average, minimum and maximum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cores for each subject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Input a record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Make descriptive statistics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all the records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Kim, 75, 100, 78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Number of Students : 5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Korean(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Avg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, Min, Max) : 75.5, 68.5, 100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…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P7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Interface(Cont’d)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Inheritance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Inherits attributes and method from one class to another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Superclass : the class being inherited from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Subclass : the class which inherits from another class</a:t>
              </a:r>
            </a:p>
          </p:txBody>
        </p:sp>
      </p:grpSp>
      <p:sp>
        <p:nvSpPr>
          <p:cNvPr id="11" name="Google Shape;134;p23"/>
          <p:cNvSpPr/>
          <p:nvPr/>
        </p:nvSpPr>
        <p:spPr>
          <a:xfrm>
            <a:off x="-8937643" y="7117529"/>
            <a:ext cx="20890185" cy="7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897027"/>
            <a:ext cx="11790281" cy="67615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2600" y="4897027"/>
            <a:ext cx="10852108" cy="41707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2599" y="9392826"/>
            <a:ext cx="10907987" cy="29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Interface(Cont’d)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Interfaces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Abstract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lass with empty bodies, </a:t>
              </a:r>
            </a:p>
          </p:txBody>
        </p:sp>
      </p:grpSp>
      <p:sp>
        <p:nvSpPr>
          <p:cNvPr id="11" name="Google Shape;134;p23"/>
          <p:cNvSpPr/>
          <p:nvPr/>
        </p:nvSpPr>
        <p:spPr>
          <a:xfrm>
            <a:off x="-8937643" y="7117529"/>
            <a:ext cx="20890185" cy="7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361843"/>
            <a:ext cx="8686800" cy="99148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600" y="3374034"/>
            <a:ext cx="10326269" cy="9732365"/>
          </a:xfrm>
          <a:prstGeom prst="rect">
            <a:avLst/>
          </a:prstGeom>
        </p:spPr>
      </p:pic>
      <p:sp>
        <p:nvSpPr>
          <p:cNvPr id="19" name="Google Shape;147;p24"/>
          <p:cNvSpPr/>
          <p:nvPr/>
        </p:nvSpPr>
        <p:spPr>
          <a:xfrm>
            <a:off x="7239000" y="5694993"/>
            <a:ext cx="1905000" cy="4134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147;p24"/>
          <p:cNvSpPr/>
          <p:nvPr/>
        </p:nvSpPr>
        <p:spPr>
          <a:xfrm>
            <a:off x="13030200" y="7472378"/>
            <a:ext cx="1905000" cy="5286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999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Method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Calling a Method from the Same Class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Parameter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Declaring a static final variable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Returning a Value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Overloading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Recursive Function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1997" y="6735471"/>
            <a:ext cx="22860002" cy="2895600"/>
            <a:chOff x="761998" y="5638800"/>
            <a:chExt cx="22860002" cy="2895600"/>
          </a:xfrm>
        </p:grpSpPr>
        <p:sp>
          <p:nvSpPr>
            <p:cNvPr id="7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Class</a:t>
              </a:r>
            </a:p>
            <a:p>
              <a:pPr>
                <a:spcBef>
                  <a:spcPts val="0"/>
                </a:spcBef>
              </a:pPr>
              <a:endParaRPr lang="en-US" altLang="ko-KR" sz="5480" b="1" dirty="0">
                <a:latin typeface="Verdana"/>
                <a:ea typeface="Verdana"/>
                <a:sym typeface="Verdana"/>
              </a:endParaRPr>
            </a:p>
            <a:p>
              <a:pPr>
                <a:spcBef>
                  <a:spcPts val="0"/>
                </a:spcBef>
              </a:pPr>
              <a:endParaRPr lang="en-US" altLang="ko-KR" sz="5480" b="1" dirty="0" smtClean="0">
                <a:latin typeface="Verdana"/>
                <a:ea typeface="Verdana"/>
                <a:sym typeface="Verdana"/>
              </a:endParaRPr>
            </a:p>
            <a:p>
              <a:pPr>
                <a:spcBef>
                  <a:spcPts val="0"/>
                </a:spcBef>
              </a:pPr>
              <a:endParaRPr lang="ko-KR" altLang="en-US" sz="5480" dirty="0"/>
            </a:p>
          </p:txBody>
        </p:sp>
        <p:sp>
          <p:nvSpPr>
            <p:cNvPr id="8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Object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Constructor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Function vs Method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Inner Class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296400" y="690689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Interface</a:t>
              </a:r>
              <a:endParaRPr lang="ko-KR" altLang="en-US" sz="5480" dirty="0"/>
            </a:p>
          </p:txBody>
        </p:sp>
        <p:sp>
          <p:nvSpPr>
            <p:cNvPr id="11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Inheritance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super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Overriding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Polymorphism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Interface(Cont’d)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Interfaces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Group of Related Methods</a:t>
              </a:r>
            </a:p>
          </p:txBody>
        </p:sp>
      </p:grpSp>
      <p:sp>
        <p:nvSpPr>
          <p:cNvPr id="11" name="Google Shape;134;p23"/>
          <p:cNvSpPr/>
          <p:nvPr/>
        </p:nvSpPr>
        <p:spPr>
          <a:xfrm>
            <a:off x="-8937643" y="7117529"/>
            <a:ext cx="20890185" cy="7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1" y="3214953"/>
            <a:ext cx="7772400" cy="20708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3227677"/>
            <a:ext cx="8874645" cy="82023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1" y="8540029"/>
            <a:ext cx="11714341" cy="2867391"/>
          </a:xfrm>
          <a:prstGeom prst="rect">
            <a:avLst/>
          </a:prstGeom>
        </p:spPr>
      </p:pic>
      <p:sp>
        <p:nvSpPr>
          <p:cNvPr id="10" name="Google Shape;147;p24"/>
          <p:cNvSpPr/>
          <p:nvPr/>
        </p:nvSpPr>
        <p:spPr>
          <a:xfrm>
            <a:off x="5334000" y="3214954"/>
            <a:ext cx="4114800" cy="5065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7;p24"/>
          <p:cNvSpPr/>
          <p:nvPr/>
        </p:nvSpPr>
        <p:spPr>
          <a:xfrm>
            <a:off x="2514600" y="6403728"/>
            <a:ext cx="7467600" cy="4569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95;p19"/>
          <p:cNvSpPr txBox="1">
            <a:spLocks/>
          </p:cNvSpPr>
          <p:nvPr/>
        </p:nvSpPr>
        <p:spPr>
          <a:xfrm>
            <a:off x="734566" y="11685600"/>
            <a:ext cx="23393400" cy="141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Q6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Explain “Overload” and “Override”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Q7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Explain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the difference between “Abstract Class” and “Interface”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426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Interface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Polymorphism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Being able to be in many forms by inheritance</a:t>
              </a:r>
            </a:p>
          </p:txBody>
        </p:sp>
      </p:grpSp>
      <p:sp>
        <p:nvSpPr>
          <p:cNvPr id="15" name="Google Shape;95;p19"/>
          <p:cNvSpPr txBox="1">
            <a:spLocks/>
          </p:cNvSpPr>
          <p:nvPr/>
        </p:nvSpPr>
        <p:spPr>
          <a:xfrm>
            <a:off x="734566" y="11963400"/>
            <a:ext cx="233934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P8 : Compose a program as above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grpSp>
        <p:nvGrpSpPr>
          <p:cNvPr id="16" name="Google Shape;146;p24"/>
          <p:cNvGrpSpPr/>
          <p:nvPr/>
        </p:nvGrpSpPr>
        <p:grpSpPr>
          <a:xfrm>
            <a:off x="2514600" y="5181600"/>
            <a:ext cx="11602501" cy="5537250"/>
            <a:chOff x="-6198501" y="-1041400"/>
            <a:chExt cx="11602499" cy="5537250"/>
          </a:xfrm>
        </p:grpSpPr>
        <p:sp>
          <p:nvSpPr>
            <p:cNvPr id="17" name="Google Shape;147;p24"/>
            <p:cNvSpPr/>
            <p:nvPr/>
          </p:nvSpPr>
          <p:spPr>
            <a:xfrm>
              <a:off x="354698" y="-1041400"/>
              <a:ext cx="5049300" cy="1269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2323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 dirty="0" smtClean="0">
                  <a:solidFill>
                    <a:srgbClr val="232323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2323"/>
                </a:buClr>
                <a:buSzPts val="4000"/>
                <a:buFont typeface="Arial"/>
                <a:buNone/>
              </a:pPr>
              <a:r>
                <a:rPr lang="en-US" sz="4000" b="1" dirty="0" smtClean="0">
                  <a:solidFill>
                    <a:srgbClr val="232323"/>
                  </a:solidFill>
                  <a:latin typeface="Verdana"/>
                  <a:ea typeface="Verdana"/>
                  <a:cs typeface="Verdana"/>
                  <a:sym typeface="Verdana"/>
                </a:rPr>
                <a:t>Draw()</a:t>
              </a:r>
              <a:endParaRPr lang="en-US" sz="4000" b="1" i="0" u="none" strike="noStrike" cap="none" dirty="0" smtClean="0">
                <a:solidFill>
                  <a:srgbClr val="232323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" name="Google Shape;148;p24"/>
            <p:cNvSpPr/>
            <p:nvPr/>
          </p:nvSpPr>
          <p:spPr>
            <a:xfrm>
              <a:off x="-6198501" y="3225950"/>
              <a:ext cx="50493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 dirty="0" smtClean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Pen</a:t>
              </a: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Arial"/>
                <a:buNone/>
              </a:pPr>
              <a:r>
                <a:rPr lang="en-US" sz="4000" b="1" dirty="0" smtClean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Draw()</a:t>
              </a:r>
              <a:endParaRPr b="1" dirty="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" name="Google Shape;148;p24"/>
          <p:cNvSpPr/>
          <p:nvPr/>
        </p:nvSpPr>
        <p:spPr>
          <a:xfrm>
            <a:off x="9067799" y="9448950"/>
            <a:ext cx="5049301" cy="126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Pencil</a:t>
            </a:r>
            <a:endParaRPr lang="en-US" sz="40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Draw()</a:t>
            </a:r>
          </a:p>
        </p:txBody>
      </p:sp>
      <p:sp>
        <p:nvSpPr>
          <p:cNvPr id="20" name="Google Shape;148;p24"/>
          <p:cNvSpPr/>
          <p:nvPr/>
        </p:nvSpPr>
        <p:spPr>
          <a:xfrm>
            <a:off x="15687149" y="9448950"/>
            <a:ext cx="5049301" cy="126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1" i="0" u="none" strike="noStrike" cap="none" dirty="0" err="1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Highligher</a:t>
            </a:r>
            <a:endParaRPr lang="en-US" sz="4000" b="1" i="0" u="none" strike="noStrike" cap="none" dirty="0" smtClean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Draw()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" name="Google Shape;135;p23"/>
          <p:cNvCxnSpPr>
            <a:endCxn id="17" idx="2"/>
          </p:cNvCxnSpPr>
          <p:nvPr/>
        </p:nvCxnSpPr>
        <p:spPr>
          <a:xfrm flipV="1">
            <a:off x="5221222" y="6451500"/>
            <a:ext cx="6371229" cy="295846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135;p23"/>
          <p:cNvCxnSpPr>
            <a:stCxn id="20" idx="0"/>
          </p:cNvCxnSpPr>
          <p:nvPr/>
        </p:nvCxnSpPr>
        <p:spPr>
          <a:xfrm flipH="1" flipV="1">
            <a:off x="11721825" y="6451500"/>
            <a:ext cx="6489975" cy="29974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" name="Google Shape;135;p23"/>
          <p:cNvCxnSpPr>
            <a:stCxn id="19" idx="0"/>
          </p:cNvCxnSpPr>
          <p:nvPr/>
        </p:nvCxnSpPr>
        <p:spPr>
          <a:xfrm flipH="1" flipV="1">
            <a:off x="11592449" y="6527700"/>
            <a:ext cx="1" cy="29212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510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78" y="3098900"/>
            <a:ext cx="7512422" cy="10337607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Calling a Method from the Same Class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method is called in different ways as below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147;p24"/>
          <p:cNvSpPr/>
          <p:nvPr/>
        </p:nvSpPr>
        <p:spPr>
          <a:xfrm>
            <a:off x="2286000" y="6934200"/>
            <a:ext cx="2133600" cy="3857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34;p23"/>
          <p:cNvSpPr/>
          <p:nvPr/>
        </p:nvSpPr>
        <p:spPr>
          <a:xfrm>
            <a:off x="9906000" y="10168705"/>
            <a:ext cx="14020800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Keyword of Static and Access Modifiers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4454338" y="7118061"/>
            <a:ext cx="5429250" cy="320304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580" y="3126702"/>
            <a:ext cx="8587452" cy="3296968"/>
          </a:xfrm>
          <a:prstGeom prst="rect">
            <a:avLst/>
          </a:prstGeom>
        </p:spPr>
      </p:pic>
      <p:sp>
        <p:nvSpPr>
          <p:cNvPr id="17" name="Google Shape;147;p24"/>
          <p:cNvSpPr/>
          <p:nvPr/>
        </p:nvSpPr>
        <p:spPr>
          <a:xfrm>
            <a:off x="2335306" y="8188662"/>
            <a:ext cx="990600" cy="3857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47;p24"/>
          <p:cNvSpPr/>
          <p:nvPr/>
        </p:nvSpPr>
        <p:spPr>
          <a:xfrm>
            <a:off x="2286000" y="10744200"/>
            <a:ext cx="1447800" cy="4619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47;p24"/>
          <p:cNvSpPr/>
          <p:nvPr/>
        </p:nvSpPr>
        <p:spPr>
          <a:xfrm>
            <a:off x="2339788" y="9489737"/>
            <a:ext cx="1165412" cy="416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" name="Google Shape;135;p23"/>
          <p:cNvCxnSpPr/>
          <p:nvPr/>
        </p:nvCxnSpPr>
        <p:spPr>
          <a:xfrm flipH="1" flipV="1">
            <a:off x="3360644" y="8381543"/>
            <a:ext cx="6488206" cy="19395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1" name="Google Shape;135;p23"/>
          <p:cNvCxnSpPr/>
          <p:nvPr/>
        </p:nvCxnSpPr>
        <p:spPr>
          <a:xfrm flipH="1" flipV="1">
            <a:off x="3733800" y="9697868"/>
            <a:ext cx="6267450" cy="77563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" name="Google Shape;135;p23"/>
          <p:cNvCxnSpPr/>
          <p:nvPr/>
        </p:nvCxnSpPr>
        <p:spPr>
          <a:xfrm flipH="1">
            <a:off x="3733800" y="10625908"/>
            <a:ext cx="6419850" cy="34927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022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3270403"/>
            <a:ext cx="8839200" cy="2731648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Method and Parameter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method is a block code which runs when it is called.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3266534"/>
            <a:ext cx="8839200" cy="4699000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2286000" y="5745279"/>
            <a:ext cx="7620000" cy="16491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95;p19"/>
          <p:cNvSpPr txBox="1">
            <a:spLocks/>
          </p:cNvSpPr>
          <p:nvPr/>
        </p:nvSpPr>
        <p:spPr>
          <a:xfrm>
            <a:off x="1371601" y="12115800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Explain the meaning of the 12nd line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15" name="Google Shape;134;p23"/>
          <p:cNvSpPr/>
          <p:nvPr/>
        </p:nvSpPr>
        <p:spPr>
          <a:xfrm>
            <a:off x="9906000" y="10168705"/>
            <a:ext cx="14020800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Parameter</a:t>
            </a:r>
          </a:p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 : Information can be passed to methods by this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8915400" y="6324601"/>
            <a:ext cx="2819400" cy="384410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842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Printing a Name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selects a number for a family member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name of the family member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should include the following function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public void addition(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familyMember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#Printing a Name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Father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Mother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Son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Daughter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John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P9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69" y="3478123"/>
            <a:ext cx="9878629" cy="5420581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Declaring a static final Variable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static final variable can’t be changed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147;p24"/>
          <p:cNvSpPr/>
          <p:nvPr/>
        </p:nvSpPr>
        <p:spPr>
          <a:xfrm>
            <a:off x="2705100" y="3841731"/>
            <a:ext cx="7200900" cy="12723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95;p19"/>
          <p:cNvSpPr txBox="1">
            <a:spLocks/>
          </p:cNvSpPr>
          <p:nvPr/>
        </p:nvSpPr>
        <p:spPr>
          <a:xfrm>
            <a:off x="1371600" y="12115800"/>
            <a:ext cx="21335999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P2 : Try changing the values for the static final variables in main function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769" y="9407114"/>
            <a:ext cx="9883146" cy="22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Printing a Name II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selects a number for a family member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name of the family member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should declare the static final variables for the names and include the function containing a parameter to print the name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#Printing a Name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Father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Mother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Son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Daughter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John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>
                <a:solidFill>
                  <a:srgbClr val="FFC000"/>
                </a:solidFill>
              </a:rPr>
              <a:t>P10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3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Multiple Parameters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Parameters can be separated by comma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134;p23"/>
          <p:cNvSpPr/>
          <p:nvPr/>
        </p:nvSpPr>
        <p:spPr>
          <a:xfrm>
            <a:off x="9906000" y="10168705"/>
            <a:ext cx="14020800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Multiple Parameters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716226"/>
            <a:ext cx="12410552" cy="39257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101" y="3634965"/>
            <a:ext cx="10256085" cy="2689636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9525000" y="5595726"/>
            <a:ext cx="3258312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10896600" y="6378667"/>
            <a:ext cx="838200" cy="37900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08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Calculator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formula including only one operator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calculates the formula by using the following 4 of functions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1) public static void addition(double num1, double num2)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public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static void subtraction(double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3)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public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static void multiplication(double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4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)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public static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void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division(double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3*7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6+9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(Use a separate method to print the N times table with a parameter)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6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Class(Cont’d)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Object-Oriented Programming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Java is combined with Classes and Objects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Ex) A phone is an object, the functions such as Wi-Fi on it are methods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4" name="Google Shape;95;p19"/>
          <p:cNvSpPr txBox="1">
            <a:spLocks/>
          </p:cNvSpPr>
          <p:nvPr/>
        </p:nvSpPr>
        <p:spPr>
          <a:xfrm>
            <a:off x="734566" y="11353800"/>
            <a:ext cx="233934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What’s the difference between PP and OOP?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Q2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What’s the difference between “Class” and “Object”?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15" name="Google Shape;134;p23"/>
          <p:cNvSpPr/>
          <p:nvPr/>
        </p:nvSpPr>
        <p:spPr>
          <a:xfrm>
            <a:off x="11887200" y="9813231"/>
            <a:ext cx="2209800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Class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5829301"/>
            <a:ext cx="7969979" cy="3512194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4148328" y="8187675"/>
            <a:ext cx="3288250" cy="6261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7436578" y="8813800"/>
            <a:ext cx="4298222" cy="135490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095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29" y="4779459"/>
            <a:ext cx="12669852" cy="7393843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Overloading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feature that allows a class to have many methods having the same name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parameters are different from one another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4" name="Google Shape;147;p24"/>
          <p:cNvSpPr/>
          <p:nvPr/>
        </p:nvSpPr>
        <p:spPr>
          <a:xfrm>
            <a:off x="3124200" y="9829800"/>
            <a:ext cx="10515600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0" y="4779459"/>
            <a:ext cx="9264164" cy="2002341"/>
          </a:xfrm>
          <a:prstGeom prst="rect">
            <a:avLst/>
          </a:prstGeom>
        </p:spPr>
      </p:pic>
      <p:sp>
        <p:nvSpPr>
          <p:cNvPr id="19" name="Google Shape;147;p24"/>
          <p:cNvSpPr/>
          <p:nvPr/>
        </p:nvSpPr>
        <p:spPr>
          <a:xfrm>
            <a:off x="3124200" y="7467600"/>
            <a:ext cx="10515600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093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249568"/>
            <a:ext cx="13402238" cy="5353987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Returning a Value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method returns a value when reaching to a return statement, throwing an exception or completing all the statements in the method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134;p23"/>
          <p:cNvSpPr/>
          <p:nvPr/>
        </p:nvSpPr>
        <p:spPr>
          <a:xfrm>
            <a:off x="7772400" y="10203630"/>
            <a:ext cx="4256342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sp>
        <p:nvSpPr>
          <p:cNvPr id="11" name="Google Shape;147;p24"/>
          <p:cNvSpPr/>
          <p:nvPr/>
        </p:nvSpPr>
        <p:spPr>
          <a:xfrm>
            <a:off x="6380806" y="7315200"/>
            <a:ext cx="1086794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6300398" y="8908686"/>
            <a:ext cx="838200" cy="37900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784" y="4249568"/>
            <a:ext cx="8199349" cy="3065632"/>
          </a:xfrm>
          <a:prstGeom prst="rect">
            <a:avLst/>
          </a:prstGeom>
        </p:spPr>
      </p:pic>
      <p:sp>
        <p:nvSpPr>
          <p:cNvPr id="14" name="Google Shape;147;p24"/>
          <p:cNvSpPr/>
          <p:nvPr/>
        </p:nvSpPr>
        <p:spPr>
          <a:xfrm>
            <a:off x="4038600" y="8458200"/>
            <a:ext cx="2895600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34;p23"/>
          <p:cNvSpPr/>
          <p:nvPr/>
        </p:nvSpPr>
        <p:spPr>
          <a:xfrm>
            <a:off x="5867400" y="12946220"/>
            <a:ext cx="4256342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Value</a:t>
            </a:r>
          </a:p>
        </p:txBody>
      </p:sp>
      <p:cxnSp>
        <p:nvCxnSpPr>
          <p:cNvPr id="18" name="Google Shape;135;p23"/>
          <p:cNvCxnSpPr/>
          <p:nvPr/>
        </p:nvCxnSpPr>
        <p:spPr>
          <a:xfrm flipH="1" flipV="1">
            <a:off x="7496555" y="8051649"/>
            <a:ext cx="1903841" cy="215198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284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P13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7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Calculator</a:t>
              </a:r>
              <a:endParaRPr lang="ko-KR" altLang="en-US" sz="5480" dirty="0"/>
            </a:p>
          </p:txBody>
        </p:sp>
        <p:sp>
          <p:nvSpPr>
            <p:cNvPr id="8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formula including only one operator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calculates the formula by using the following 5 of functions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1) public static double addition(double num1, double num2)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public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static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double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subtraction(double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3) public static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double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multiplication(double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4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) public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static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double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division(double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5) public static char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getOperator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(String formula)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3*7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6+9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76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Recursive Function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Recursive Function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function which calls itself 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7" y="3334949"/>
            <a:ext cx="13441490" cy="7961213"/>
          </a:xfrm>
          <a:prstGeom prst="rect">
            <a:avLst/>
          </a:prstGeom>
        </p:spPr>
      </p:pic>
      <p:sp>
        <p:nvSpPr>
          <p:cNvPr id="17" name="Google Shape;147;p24"/>
          <p:cNvSpPr/>
          <p:nvPr/>
        </p:nvSpPr>
        <p:spPr>
          <a:xfrm>
            <a:off x="9610343" y="9485013"/>
            <a:ext cx="5175853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600" y="3334948"/>
            <a:ext cx="8698989" cy="49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Factorial</a:t>
              </a:r>
              <a:endParaRPr lang="ko-KR" altLang="en-US" sz="548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Google Shape;99;p19"/>
                <p:cNvSpPr txBox="1"/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t" anchorCtr="0">
                  <a:noAutofit/>
                </a:bodyPr>
                <a:lstStyle/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User inputs a number N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Print the factorial of N and the calculation process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 </a:t>
                  </a: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recursive functions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14:m>
                    <m:oMath xmlns:m="http://schemas.openxmlformats.org/officeDocument/2006/math"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𝑛</m:t>
                      </m:r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!=</m:t>
                      </m:r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𝑛</m:t>
                      </m:r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 × </m:t>
                      </m:r>
                      <m:d>
                        <m:dPr>
                          <m:ctrlP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−1</m:t>
                          </m:r>
                        </m:e>
                      </m:d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Verdana"/>
                        </a:rPr>
                        <m:t>×(</m:t>
                      </m:r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Verdana"/>
                        </a:rPr>
                        <m:t>𝑛</m:t>
                      </m:r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Verdana"/>
                        </a:rPr>
                        <m:t>−2)⋯×1</m:t>
                      </m:r>
                    </m:oMath>
                  </a14:m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 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3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6 = 3 X 2 X 1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</p:txBody>
            </p:sp>
          </mc:Choice>
          <mc:Fallback xmlns="">
            <p:sp>
              <p:nvSpPr>
                <p:cNvPr id="14" name="Google Shape;99;p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3" t="-5479" b="-2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Program to Calculate the Probabilities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numbers N and M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all the cases when the sum is M when throwing N of dice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(1, 5)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(2, 4)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(3, 3)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(4, 2)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(5, 1)</a:t>
              </a: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Banking System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program runs indefinitely until the user tries terminating it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Deposit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Withdrawal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Balance :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Deposit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Withdrawal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Balance 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Deposit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Withdrawal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Balance 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8000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Program to Calculate the Sum of Multiples of N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 for the M and N respectively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Calculate the sum of multiples of N from 1 to 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SUM : 50(5, 10, 15, 20)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Encryption and Decryption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Create your own encryption algorithm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e.g., a-&gt;b, b-&gt;c, c-&gt;d, d-&gt;e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Encryption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Decryption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school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tdippm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 Encryption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 Decryption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tdippm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school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Data Confirmation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Set up your conditions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number of conditions should be at least 5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e.g.,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#1 : The string length should be over 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#2 : The string should contains the character ‘k’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….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abdefewqqwer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FAIL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kdefkdie123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PASS</a:t>
              </a: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Class(Cont’d)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Create a New Class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Click on Package Name &gt; Right-click &gt; New &gt; Class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78" y="3361843"/>
            <a:ext cx="8320456" cy="97999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519" y="3361843"/>
            <a:ext cx="6047859" cy="72139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6663" y="3341105"/>
            <a:ext cx="8277225" cy="3800475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6265414" y="5334680"/>
            <a:ext cx="3288250" cy="6261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47;p24"/>
          <p:cNvSpPr/>
          <p:nvPr/>
        </p:nvSpPr>
        <p:spPr>
          <a:xfrm>
            <a:off x="9541472" y="4911633"/>
            <a:ext cx="3288250" cy="6261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47;p24"/>
          <p:cNvSpPr/>
          <p:nvPr/>
        </p:nvSpPr>
        <p:spPr>
          <a:xfrm>
            <a:off x="15821397" y="5159716"/>
            <a:ext cx="3288250" cy="6261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26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your</a:t>
              </a: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smartphone and compose the program on the web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Compose a program counting the number of consonants and vowels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program should operate dynamically according to the user’s input string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an apple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Num. of Consonant : 8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Num. of Vowels : 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am fine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Num. of Consonant 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Num. of Vowels : 4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A6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Grade Calculator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number(number of subjects)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unit for each subject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grade for each subject(A+, A0, B+, … ,F)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*Prints the average grade using Float data type</a:t>
              </a:r>
            </a:p>
            <a:p>
              <a:pPr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A+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B+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C0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3.1875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>
                <a:solidFill>
                  <a:srgbClr val="FFC000"/>
                </a:solidFill>
              </a:rPr>
              <a:t>A7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Encoding and Decoding Program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Prints a menu 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chooses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he menu 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encoder and decoder follow the rules below. 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0123456789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abcdefghij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Encoder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Decoder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Exit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01012345678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ababcdefghi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dd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033</a:t>
              </a:r>
            </a:p>
            <a:p>
              <a:pPr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A8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Time Calculator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time information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calculated time interval between them in seconds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163227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163558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211s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A9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Comparing the two strings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strings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result if those two strings are the same after relocation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abcdefg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fgdceba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Yes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Abbbccd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Bbbccda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No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Abc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cbA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Yes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>
                <a:solidFill>
                  <a:srgbClr val="FFC000"/>
                </a:solidFill>
              </a:rPr>
              <a:t>A10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Comparing the velocities in different units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three values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Each is m/s, km/h, m/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ms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in order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Comparing the values and print the quickest one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190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780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0.19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780km/h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Class(Cont’d)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Create Methods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 the body of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PrintClass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”, add some methods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361843"/>
            <a:ext cx="10977788" cy="5845757"/>
          </a:xfrm>
          <a:prstGeom prst="rect">
            <a:avLst/>
          </a:prstGeom>
        </p:spPr>
      </p:pic>
      <p:sp>
        <p:nvSpPr>
          <p:cNvPr id="14" name="Google Shape;95;p19"/>
          <p:cNvSpPr txBox="1">
            <a:spLocks/>
          </p:cNvSpPr>
          <p:nvPr/>
        </p:nvSpPr>
        <p:spPr>
          <a:xfrm>
            <a:off x="734566" y="11963400"/>
            <a:ext cx="233934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Q3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How do we call the functions?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325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Class(Cont’d)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Create an Object and Call a Method of it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ClassName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ObjectName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= new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ClassName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();</a:t>
              </a:r>
            </a:p>
          </p:txBody>
        </p:sp>
      </p:grpSp>
      <p:sp>
        <p:nvSpPr>
          <p:cNvPr id="14" name="Google Shape;95;p19"/>
          <p:cNvSpPr txBox="1">
            <a:spLocks/>
          </p:cNvSpPr>
          <p:nvPr/>
        </p:nvSpPr>
        <p:spPr>
          <a:xfrm>
            <a:off x="734566" y="11286493"/>
            <a:ext cx="233934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Q4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Explain “Class”, “Object” and “Instance”.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Q5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Explain “Method” and “Function”.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58871"/>
            <a:ext cx="13335959" cy="448116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62000" y="8686800"/>
            <a:ext cx="22860002" cy="2895600"/>
            <a:chOff x="761998" y="5638800"/>
            <a:chExt cx="22860002" cy="2895600"/>
          </a:xfrm>
        </p:grpSpPr>
        <p:sp>
          <p:nvSpPr>
            <p:cNvPr id="11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Instance of a Class</a:t>
              </a:r>
              <a:endParaRPr lang="ko-KR" altLang="en-US" sz="5480" dirty="0"/>
            </a:p>
          </p:txBody>
        </p:sp>
        <p:sp>
          <p:nvSpPr>
            <p:cNvPr id="15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concrete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ccurrence of any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1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440583"/>
            <a:ext cx="8292328" cy="6998817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Class(Cont’d)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Constuctor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block of code that initializes the newly created object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5486400"/>
            <a:ext cx="9893586" cy="2867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1084232"/>
            <a:ext cx="8292328" cy="2397192"/>
          </a:xfrm>
          <a:prstGeom prst="rect">
            <a:avLst/>
          </a:prstGeom>
        </p:spPr>
      </p:pic>
      <p:sp>
        <p:nvSpPr>
          <p:cNvPr id="11" name="Google Shape;134;p23"/>
          <p:cNvSpPr/>
          <p:nvPr/>
        </p:nvSpPr>
        <p:spPr>
          <a:xfrm>
            <a:off x="-8937643" y="7117529"/>
            <a:ext cx="20890185" cy="7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sp>
        <p:nvSpPr>
          <p:cNvPr id="15" name="Google Shape;147;p24"/>
          <p:cNvSpPr/>
          <p:nvPr/>
        </p:nvSpPr>
        <p:spPr>
          <a:xfrm>
            <a:off x="2057400" y="4229100"/>
            <a:ext cx="6934200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7420358" y="4965551"/>
            <a:ext cx="4009642" cy="57786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7" name="Google Shape;134;p23"/>
          <p:cNvSpPr/>
          <p:nvPr/>
        </p:nvSpPr>
        <p:spPr>
          <a:xfrm>
            <a:off x="11430000" y="10263953"/>
            <a:ext cx="4800600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Constructor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8" name="Google Shape;147;p24"/>
          <p:cNvSpPr/>
          <p:nvPr/>
        </p:nvSpPr>
        <p:spPr>
          <a:xfrm>
            <a:off x="18135600" y="6437167"/>
            <a:ext cx="1828578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545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Constructor Example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Price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1. Apple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2. Strawberry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3. Grape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4. Watermelon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selects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each operation should be done in separate functions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name of the functions should be the same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calculated value should be a return value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Class(Cont’d)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this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Refers to the current object in a method or constructor</a:t>
              </a:r>
            </a:p>
          </p:txBody>
        </p:sp>
      </p:grpSp>
      <p:sp>
        <p:nvSpPr>
          <p:cNvPr id="11" name="Google Shape;134;p23"/>
          <p:cNvSpPr/>
          <p:nvPr/>
        </p:nvSpPr>
        <p:spPr>
          <a:xfrm>
            <a:off x="-8937643" y="7117529"/>
            <a:ext cx="20890185" cy="7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34134"/>
            <a:ext cx="14189751" cy="6770050"/>
          </a:xfrm>
          <a:prstGeom prst="rect">
            <a:avLst/>
          </a:prstGeom>
        </p:spPr>
      </p:pic>
      <p:sp>
        <p:nvSpPr>
          <p:cNvPr id="19" name="Google Shape;147;p24"/>
          <p:cNvSpPr/>
          <p:nvPr/>
        </p:nvSpPr>
        <p:spPr>
          <a:xfrm>
            <a:off x="4038600" y="7391400"/>
            <a:ext cx="2514600" cy="19002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147;p24"/>
          <p:cNvSpPr/>
          <p:nvPr/>
        </p:nvSpPr>
        <p:spPr>
          <a:xfrm>
            <a:off x="3048000" y="4821642"/>
            <a:ext cx="3124200" cy="19002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" name="Google Shape;135;p23"/>
          <p:cNvCxnSpPr/>
          <p:nvPr/>
        </p:nvCxnSpPr>
        <p:spPr>
          <a:xfrm flipH="1" flipV="1">
            <a:off x="4572000" y="6721864"/>
            <a:ext cx="533400" cy="66953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559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13547</TotalTime>
  <Words>1636</Words>
  <Application>Microsoft Office PowerPoint</Application>
  <PresentationFormat>사용자 지정</PresentationFormat>
  <Paragraphs>471</Paragraphs>
  <Slides>45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Arial</vt:lpstr>
      <vt:lpstr>Helvetica Neue</vt:lpstr>
      <vt:lpstr>Cambria Math</vt:lpstr>
      <vt:lpstr>Verdana</vt:lpstr>
      <vt:lpstr>Avenir</vt:lpstr>
      <vt:lpstr>New_Template7</vt:lpstr>
      <vt:lpstr>기본 프로그래밍 04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368</cp:revision>
  <dcterms:modified xsi:type="dcterms:W3CDTF">2023-03-09T05:32:30Z</dcterms:modified>
</cp:coreProperties>
</file>