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8" r:id="rId15"/>
    <p:sldId id="283" r:id="rId16"/>
    <p:sldId id="289" r:id="rId17"/>
    <p:sldId id="284" r:id="rId18"/>
    <p:sldId id="285" r:id="rId19"/>
    <p:sldId id="286" r:id="rId20"/>
    <p:sldId id="287" r:id="rId21"/>
    <p:sldId id="274" r:id="rId22"/>
    <p:sldId id="276" r:id="rId23"/>
  </p:sldIdLst>
  <p:sldSz cx="24384000" cy="13716000"/>
  <p:notesSz cx="6858000" cy="9144000"/>
  <p:embeddedFontLs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60"/>
  </p:normalViewPr>
  <p:slideViewPr>
    <p:cSldViewPr>
      <p:cViewPr varScale="1">
        <p:scale>
          <a:sx n="52" d="100"/>
          <a:sy n="52" d="100"/>
        </p:scale>
        <p:origin x="162" y="88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03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04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85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566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968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79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730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163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326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57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661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911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929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57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6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59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858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040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66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03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140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List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Iterator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 object that can be used to loop through collections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92" y="3361843"/>
            <a:ext cx="9825812" cy="82586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0" y="3361843"/>
            <a:ext cx="9982200" cy="61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List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for-each loop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 array traversing Technique like for and while loops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6" y="3490912"/>
            <a:ext cx="13419677" cy="5043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6" y="9070052"/>
            <a:ext cx="8930680" cy="3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/>
              <a:t>Queue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Queue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data structure designed to have elements inserted at the end of the queue, and elements removed from the beginning of the queue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5;p19"/>
          <p:cNvSpPr txBox="1">
            <a:spLocks/>
          </p:cNvSpPr>
          <p:nvPr/>
        </p:nvSpPr>
        <p:spPr>
          <a:xfrm>
            <a:off x="1524000" y="11582400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P6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Explain FIFO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and FILO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10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http://tutorials.jenkov.com/java-collections/queue.html#:~:text=The%20Java%20Queue%20interface%2C%20java,of%20the%20Java%20Collection%20interface.</a:t>
            </a:r>
          </a:p>
        </p:txBody>
      </p:sp>
      <p:sp>
        <p:nvSpPr>
          <p:cNvPr id="15" name="Google Shape;134;p23"/>
          <p:cNvSpPr/>
          <p:nvPr/>
        </p:nvSpPr>
        <p:spPr>
          <a:xfrm>
            <a:off x="16154400" y="4864697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“Kim”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4230214"/>
            <a:ext cx="10135025" cy="3788091"/>
          </a:xfrm>
          <a:prstGeom prst="rect">
            <a:avLst/>
          </a:prstGeom>
        </p:spPr>
      </p:pic>
      <p:cxnSp>
        <p:nvCxnSpPr>
          <p:cNvPr id="16" name="Google Shape;135;p23"/>
          <p:cNvCxnSpPr/>
          <p:nvPr/>
        </p:nvCxnSpPr>
        <p:spPr>
          <a:xfrm flipV="1">
            <a:off x="6845477" y="5269091"/>
            <a:ext cx="9096429" cy="130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8" name="Google Shape;135;p23"/>
          <p:cNvCxnSpPr/>
          <p:nvPr/>
        </p:nvCxnSpPr>
        <p:spPr>
          <a:xfrm>
            <a:off x="6845477" y="5992354"/>
            <a:ext cx="9096429" cy="1358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" name="Google Shape;134;p23"/>
          <p:cNvSpPr/>
          <p:nvPr/>
        </p:nvSpPr>
        <p:spPr>
          <a:xfrm>
            <a:off x="16154400" y="5623571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“Kim”</a:t>
            </a:r>
            <a:endParaRPr dirty="0"/>
          </a:p>
        </p:txBody>
      </p:sp>
      <p:sp>
        <p:nvSpPr>
          <p:cNvPr id="21" name="Google Shape;134;p23"/>
          <p:cNvSpPr/>
          <p:nvPr/>
        </p:nvSpPr>
        <p:spPr>
          <a:xfrm>
            <a:off x="18307476" y="5623571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“lee”</a:t>
            </a:r>
            <a:endParaRPr dirty="0"/>
          </a:p>
        </p:txBody>
      </p:sp>
      <p:cxnSp>
        <p:nvCxnSpPr>
          <p:cNvPr id="22" name="Google Shape;135;p23"/>
          <p:cNvCxnSpPr/>
          <p:nvPr/>
        </p:nvCxnSpPr>
        <p:spPr>
          <a:xfrm flipV="1">
            <a:off x="9299983" y="6742785"/>
            <a:ext cx="6641923" cy="130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" name="Google Shape;134;p23"/>
          <p:cNvSpPr/>
          <p:nvPr/>
        </p:nvSpPr>
        <p:spPr>
          <a:xfrm>
            <a:off x="16154400" y="6432550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“lee”</a:t>
            </a:r>
            <a:endParaRPr dirty="0"/>
          </a:p>
        </p:txBody>
      </p:sp>
      <p:sp>
        <p:nvSpPr>
          <p:cNvPr id="25" name="Google Shape;134;p23"/>
          <p:cNvSpPr/>
          <p:nvPr/>
        </p:nvSpPr>
        <p:spPr>
          <a:xfrm>
            <a:off x="18307476" y="4821687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dirty="0"/>
          </a:p>
        </p:txBody>
      </p:sp>
      <p:sp>
        <p:nvSpPr>
          <p:cNvPr id="26" name="Google Shape;134;p23"/>
          <p:cNvSpPr/>
          <p:nvPr/>
        </p:nvSpPr>
        <p:spPr>
          <a:xfrm>
            <a:off x="18322731" y="6406994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dirty="0"/>
          </a:p>
        </p:txBody>
      </p:sp>
      <p:sp>
        <p:nvSpPr>
          <p:cNvPr id="27" name="Google Shape;134;p23"/>
          <p:cNvSpPr/>
          <p:nvPr/>
        </p:nvSpPr>
        <p:spPr>
          <a:xfrm>
            <a:off x="20460552" y="5623571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dirty="0"/>
          </a:p>
        </p:txBody>
      </p:sp>
      <p:sp>
        <p:nvSpPr>
          <p:cNvPr id="28" name="Google Shape;134;p23"/>
          <p:cNvSpPr/>
          <p:nvPr/>
        </p:nvSpPr>
        <p:spPr>
          <a:xfrm>
            <a:off x="20460552" y="4821687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dirty="0"/>
          </a:p>
        </p:txBody>
      </p:sp>
      <p:sp>
        <p:nvSpPr>
          <p:cNvPr id="29" name="Google Shape;134;p23"/>
          <p:cNvSpPr/>
          <p:nvPr/>
        </p:nvSpPr>
        <p:spPr>
          <a:xfrm>
            <a:off x="20475807" y="6406994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12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35" y="4150695"/>
            <a:ext cx="10387065" cy="3759901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/>
              <a:t>Collection+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Stack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linear data structure that is used to store the collection of objects.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Based on LIFO(Last-In-First-Out)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0" name="Google Shape;99;p19"/>
          <p:cNvSpPr txBox="1"/>
          <p:nvPr/>
        </p:nvSpPr>
        <p:spPr>
          <a:xfrm>
            <a:off x="761998" y="12877800"/>
            <a:ext cx="2286000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www.javatpoint.com/java-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stack#:~:text=The%20stack%20is%20a%20linear,store%20the%20collection%20of%20objects.&amp;text=The%20stack%20data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%</a:t>
            </a: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20structure%20has,the%20top%20of%20the%20stack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.</a:t>
            </a:r>
          </a:p>
        </p:txBody>
      </p:sp>
      <p:cxnSp>
        <p:nvCxnSpPr>
          <p:cNvPr id="16" name="Google Shape;135;p23"/>
          <p:cNvCxnSpPr/>
          <p:nvPr/>
        </p:nvCxnSpPr>
        <p:spPr>
          <a:xfrm>
            <a:off x="3980859" y="5359039"/>
            <a:ext cx="57741" cy="50803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8" name="Google Shape;135;p23"/>
          <p:cNvCxnSpPr/>
          <p:nvPr/>
        </p:nvCxnSpPr>
        <p:spPr>
          <a:xfrm>
            <a:off x="6083397" y="6129127"/>
            <a:ext cx="88803" cy="367918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Google Shape;134;p23"/>
          <p:cNvSpPr/>
          <p:nvPr/>
        </p:nvSpPr>
        <p:spPr>
          <a:xfrm>
            <a:off x="5772201" y="9979732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“lee”</a:t>
            </a:r>
            <a:endParaRPr dirty="0"/>
          </a:p>
        </p:txBody>
      </p:sp>
      <p:cxnSp>
        <p:nvCxnSpPr>
          <p:cNvPr id="22" name="Google Shape;135;p23"/>
          <p:cNvCxnSpPr/>
          <p:nvPr/>
        </p:nvCxnSpPr>
        <p:spPr>
          <a:xfrm>
            <a:off x="8839200" y="7067019"/>
            <a:ext cx="87384" cy="358429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" name="Google Shape;134;p23"/>
          <p:cNvSpPr/>
          <p:nvPr/>
        </p:nvSpPr>
        <p:spPr>
          <a:xfrm>
            <a:off x="3619125" y="10788711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lang="en-US" sz="4000" b="1" i="0" u="none" strike="noStrike" cap="none" dirty="0" err="1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kim</a:t>
            </a: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  <a:endParaRPr dirty="0"/>
          </a:p>
        </p:txBody>
      </p:sp>
      <p:sp>
        <p:nvSpPr>
          <p:cNvPr id="26" name="Google Shape;134;p23"/>
          <p:cNvSpPr/>
          <p:nvPr/>
        </p:nvSpPr>
        <p:spPr>
          <a:xfrm>
            <a:off x="5787456" y="10763155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FFFFFF"/>
              </a:buClr>
              <a:buSzPts val="4000"/>
            </a:pPr>
            <a:r>
              <a:rPr lang="en-US" altLang="ko-KR" sz="4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lang="en-US" altLang="ko-KR" sz="4000" b="1" dirty="0" err="1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kim</a:t>
            </a:r>
            <a:r>
              <a:rPr lang="en-US" altLang="ko-KR" sz="4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  <a:endParaRPr sz="4000" dirty="0"/>
          </a:p>
        </p:txBody>
      </p:sp>
      <p:sp>
        <p:nvSpPr>
          <p:cNvPr id="29" name="Google Shape;134;p23"/>
          <p:cNvSpPr/>
          <p:nvPr/>
        </p:nvSpPr>
        <p:spPr>
          <a:xfrm>
            <a:off x="7940532" y="10763155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FFFFFF"/>
              </a:buClr>
              <a:buSzPts val="4000"/>
            </a:pPr>
            <a:r>
              <a:rPr lang="en-US" altLang="ko-KR" sz="4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lang="en-US" altLang="ko-KR" sz="4000" b="1" dirty="0" err="1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kim</a:t>
            </a:r>
            <a:r>
              <a:rPr lang="en-US" altLang="ko-KR" sz="4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  <a:endParaRPr sz="4000" dirty="0"/>
          </a:p>
        </p:txBody>
      </p:sp>
      <p:sp>
        <p:nvSpPr>
          <p:cNvPr id="33" name="Google Shape;95;p19"/>
          <p:cNvSpPr txBox="1">
            <a:spLocks/>
          </p:cNvSpPr>
          <p:nvPr/>
        </p:nvSpPr>
        <p:spPr>
          <a:xfrm>
            <a:off x="1524000" y="11582400"/>
            <a:ext cx="217932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P7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What’s the difference between “Queue” and “Stack”?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45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Sort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Sort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8" name="Google Shape;147;p24"/>
          <p:cNvSpPr/>
          <p:nvPr/>
        </p:nvSpPr>
        <p:spPr>
          <a:xfrm>
            <a:off x="15643513" y="6257636"/>
            <a:ext cx="815688" cy="4370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47;p24"/>
          <p:cNvSpPr/>
          <p:nvPr/>
        </p:nvSpPr>
        <p:spPr>
          <a:xfrm>
            <a:off x="15695455" y="7037355"/>
            <a:ext cx="815688" cy="4370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5" y="2530183"/>
            <a:ext cx="14164398" cy="58518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954" y="2523247"/>
            <a:ext cx="8045555" cy="4951111"/>
          </a:xfrm>
          <a:prstGeom prst="rect">
            <a:avLst/>
          </a:prstGeom>
        </p:spPr>
      </p:pic>
      <p:sp>
        <p:nvSpPr>
          <p:cNvPr id="15" name="Google Shape;147;p24"/>
          <p:cNvSpPr/>
          <p:nvPr/>
        </p:nvSpPr>
        <p:spPr>
          <a:xfrm>
            <a:off x="3048000" y="3804580"/>
            <a:ext cx="3886200" cy="5388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147;p24"/>
          <p:cNvSpPr/>
          <p:nvPr/>
        </p:nvSpPr>
        <p:spPr>
          <a:xfrm>
            <a:off x="3048000" y="5988226"/>
            <a:ext cx="9677400" cy="7064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33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Sort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Initialize an array with the elements below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{2, 33, 7, 5, 12, 34, 99, 25, 28, 53, 20}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Sort the array in ascending order and print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Sort the array in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descending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order and print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P8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Grade Card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more than 10 sets of a name and a score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list by name in ascending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list by name in descending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list by score in ascending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list by score in descending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exception statements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P9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Descriptive Statistics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Create a two dimensional string array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the summation, average, minimum, maximum of scores for each subject and person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Integer.parseInt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();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  <p:graphicFrame>
        <p:nvGraphicFramePr>
          <p:cNvPr id="6" name="Google Shape;106;p20"/>
          <p:cNvGraphicFramePr/>
          <p:nvPr>
            <p:extLst/>
          </p:nvPr>
        </p:nvGraphicFramePr>
        <p:xfrm>
          <a:off x="1066799" y="7010400"/>
          <a:ext cx="20116800" cy="4951594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502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2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29200"/>
              </a:tblGrid>
              <a:tr h="16241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sym typeface="Verdana"/>
                        </a:rPr>
                        <a:t>Korean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English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Math</a:t>
                      </a:r>
                      <a:endParaRPr sz="3700" dirty="0"/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43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err="1" smtClean="0"/>
                        <a:t>Jeong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70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80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43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err="1" smtClean="0"/>
                        <a:t>Pyo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60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70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86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43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Choi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54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82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43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Mike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87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dirty="0" smtClean="0"/>
                        <a:t>95</a:t>
                      </a:r>
                      <a:endParaRPr sz="3700" b="1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dirty="0" smtClean="0"/>
                        <a:t>79</a:t>
                      </a:r>
                      <a:endParaRPr sz="3700" b="1" dirty="0"/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43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endParaRPr lang="en-US" altLang="ko-KR" sz="3700" b="1" dirty="0" smtClean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1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Counting a Specified Character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 and assign it into an array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word and assign it into an array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Count how many are the input words included in the string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go to school. Where are you going?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go to school. Where are you going?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go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Encryption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encrypted string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To encrypt the string, use an array to match characters one to one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(ex, original = {1, 2, 3}, encrypted = {a, b, c})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Write a scenario and compose it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abcd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zyxw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Array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Singledimensional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Array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Multidimensional Array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5046" y="4191000"/>
            <a:ext cx="22860002" cy="2895600"/>
            <a:chOff x="761998" y="5638800"/>
            <a:chExt cx="22860002" cy="2895600"/>
          </a:xfrm>
        </p:grpSpPr>
        <p:sp>
          <p:nvSpPr>
            <p:cNvPr id="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Collection</a:t>
              </a:r>
            </a:p>
            <a:p>
              <a:pPr>
                <a:spcBef>
                  <a:spcPts val="0"/>
                </a:spcBef>
              </a:pPr>
              <a:endParaRPr lang="en-US" altLang="ko-KR" sz="5480" b="1" dirty="0">
                <a:latin typeface="Verdana"/>
                <a:ea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en-US" altLang="ko-KR" sz="5480" b="1" dirty="0" smtClean="0">
                <a:latin typeface="Verdana"/>
                <a:ea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ko-KR" altLang="en-US" sz="5480" dirty="0"/>
            </a:p>
          </p:txBody>
        </p:sp>
        <p:sp>
          <p:nvSpPr>
            <p:cNvPr id="8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List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Set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Queue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9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Decryption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Regarding as the previous practice, user inputs a string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decrypted string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zyxw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abcd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Split a String and Sort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words after splitting it against by a black(“ “)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Sort them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by in descending order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them again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>
                <a:solidFill>
                  <a:srgbClr val="FFC000"/>
                </a:solidFill>
              </a:rPr>
              <a:t>A5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Fibonacci Numbers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formula for this is as below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0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0,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</a:t>
              </a:r>
              <a:r>
                <a:rPr lang="en-US" altLang="ko-KR" sz="4416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F</a:t>
              </a:r>
              <a:r>
                <a:rPr lang="en-US" altLang="ko-KR" sz="4416" baseline="-25000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n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+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0, 1, 1, 2, 3, 5, 8, 13, 21, 34, 55 …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list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of elements from the Fibonacci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Numbers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A6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6605306"/>
            <a:ext cx="10825601" cy="5015405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Array(Cont’d)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Singledimensional</a:t>
              </a: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 Array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Arrays are used to store multiple values in a single variable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[] n = new </a:t>
              </a:r>
              <a:r>
                <a:rPr 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[3];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→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n[0], n[1], n[2]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1524000" y="122008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1 : Print “number[10]” and “name[3]”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5726" y="6502739"/>
            <a:ext cx="8316875" cy="5536861"/>
          </a:xfrm>
          <a:prstGeom prst="rect">
            <a:avLst/>
          </a:prstGeom>
        </p:spPr>
      </p:pic>
      <p:sp>
        <p:nvSpPr>
          <p:cNvPr id="25" name="Google Shape;130;p23"/>
          <p:cNvSpPr/>
          <p:nvPr/>
        </p:nvSpPr>
        <p:spPr>
          <a:xfrm>
            <a:off x="2181228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[0]</a:t>
            </a:r>
            <a:endParaRPr sz="1800" b="1" dirty="0"/>
          </a:p>
        </p:txBody>
      </p:sp>
      <p:sp>
        <p:nvSpPr>
          <p:cNvPr id="26" name="Google Shape;130;p23"/>
          <p:cNvSpPr/>
          <p:nvPr/>
        </p:nvSpPr>
        <p:spPr>
          <a:xfrm>
            <a:off x="3095627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[1]</a:t>
            </a:r>
            <a:endParaRPr sz="1800" b="1" dirty="0"/>
          </a:p>
        </p:txBody>
      </p:sp>
      <p:sp>
        <p:nvSpPr>
          <p:cNvPr id="27" name="Google Shape;130;p23"/>
          <p:cNvSpPr/>
          <p:nvPr/>
        </p:nvSpPr>
        <p:spPr>
          <a:xfrm>
            <a:off x="4038601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[2]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4836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Array(Cont’d)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Multidimensional Array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Arrays are used to store multiple values in a single variable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[][]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 = new </a:t>
              </a:r>
              <a:r>
                <a:rPr 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[3][4];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→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1524000" y="119722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P2 : Print the array “numbers[][]”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10" name="Google Shape;130;p23"/>
          <p:cNvSpPr/>
          <p:nvPr/>
        </p:nvSpPr>
        <p:spPr>
          <a:xfrm>
            <a:off x="2362201" y="3937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[0][0]</a:t>
            </a:r>
            <a:endParaRPr sz="1800" b="1" dirty="0"/>
          </a:p>
        </p:txBody>
      </p:sp>
      <p:sp>
        <p:nvSpPr>
          <p:cNvPr id="21" name="Google Shape;130;p23"/>
          <p:cNvSpPr/>
          <p:nvPr/>
        </p:nvSpPr>
        <p:spPr>
          <a:xfrm>
            <a:off x="3276600" y="3937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FFFFFF"/>
              </a:buClr>
              <a:buSzPts val="4000"/>
            </a:pPr>
            <a:r>
              <a:rPr lang="en-US" altLang="ko-KR" sz="1800" b="1" dirty="0"/>
              <a:t>[</a:t>
            </a:r>
            <a:r>
              <a:rPr lang="en-US" altLang="ko-KR" sz="1800" b="1" dirty="0" smtClean="0"/>
              <a:t>0][1]</a:t>
            </a:r>
            <a:endParaRPr lang="en-US" altLang="ko-KR" sz="1800" b="1" dirty="0"/>
          </a:p>
        </p:txBody>
      </p:sp>
      <p:sp>
        <p:nvSpPr>
          <p:cNvPr id="22" name="Google Shape;130;p23"/>
          <p:cNvSpPr/>
          <p:nvPr/>
        </p:nvSpPr>
        <p:spPr>
          <a:xfrm>
            <a:off x="4219574" y="3937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[0][2]</a:t>
            </a:r>
            <a:endParaRPr sz="1800" b="1" dirty="0"/>
          </a:p>
        </p:txBody>
      </p:sp>
      <p:sp>
        <p:nvSpPr>
          <p:cNvPr id="23" name="Google Shape;130;p23"/>
          <p:cNvSpPr/>
          <p:nvPr/>
        </p:nvSpPr>
        <p:spPr>
          <a:xfrm>
            <a:off x="5133973" y="3937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[0][3]</a:t>
            </a:r>
            <a:endParaRPr sz="1800" b="1" dirty="0"/>
          </a:p>
        </p:txBody>
      </p:sp>
      <p:sp>
        <p:nvSpPr>
          <p:cNvPr id="24" name="Google Shape;130;p23"/>
          <p:cNvSpPr/>
          <p:nvPr/>
        </p:nvSpPr>
        <p:spPr>
          <a:xfrm>
            <a:off x="2362201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[1][0]</a:t>
            </a:r>
            <a:endParaRPr sz="1800" b="1" dirty="0"/>
          </a:p>
        </p:txBody>
      </p:sp>
      <p:sp>
        <p:nvSpPr>
          <p:cNvPr id="25" name="Google Shape;130;p23"/>
          <p:cNvSpPr/>
          <p:nvPr/>
        </p:nvSpPr>
        <p:spPr>
          <a:xfrm>
            <a:off x="3276600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[1][1]</a:t>
            </a:r>
            <a:endParaRPr sz="1800" b="1" dirty="0"/>
          </a:p>
        </p:txBody>
      </p:sp>
      <p:sp>
        <p:nvSpPr>
          <p:cNvPr id="26" name="Google Shape;130;p23"/>
          <p:cNvSpPr/>
          <p:nvPr/>
        </p:nvSpPr>
        <p:spPr>
          <a:xfrm>
            <a:off x="4219574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[1][2]</a:t>
            </a:r>
            <a:endParaRPr sz="1800" b="1" dirty="0"/>
          </a:p>
        </p:txBody>
      </p:sp>
      <p:sp>
        <p:nvSpPr>
          <p:cNvPr id="27" name="Google Shape;130;p23"/>
          <p:cNvSpPr/>
          <p:nvPr/>
        </p:nvSpPr>
        <p:spPr>
          <a:xfrm>
            <a:off x="5133973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[1][3]</a:t>
            </a:r>
            <a:endParaRPr sz="1800" b="1" dirty="0"/>
          </a:p>
        </p:txBody>
      </p:sp>
      <p:sp>
        <p:nvSpPr>
          <p:cNvPr id="28" name="Google Shape;130;p23"/>
          <p:cNvSpPr/>
          <p:nvPr/>
        </p:nvSpPr>
        <p:spPr>
          <a:xfrm>
            <a:off x="2362201" y="5499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[2][0]</a:t>
            </a:r>
            <a:endParaRPr sz="1800" b="1" dirty="0"/>
          </a:p>
        </p:txBody>
      </p:sp>
      <p:sp>
        <p:nvSpPr>
          <p:cNvPr id="29" name="Google Shape;130;p23"/>
          <p:cNvSpPr/>
          <p:nvPr/>
        </p:nvSpPr>
        <p:spPr>
          <a:xfrm>
            <a:off x="3276600" y="5499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[2][1]</a:t>
            </a:r>
            <a:endParaRPr sz="1800" b="1" dirty="0"/>
          </a:p>
        </p:txBody>
      </p:sp>
      <p:sp>
        <p:nvSpPr>
          <p:cNvPr id="30" name="Google Shape;130;p23"/>
          <p:cNvSpPr/>
          <p:nvPr/>
        </p:nvSpPr>
        <p:spPr>
          <a:xfrm>
            <a:off x="4219574" y="5499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[2][2]</a:t>
            </a:r>
            <a:endParaRPr sz="1800" b="1" dirty="0"/>
          </a:p>
        </p:txBody>
      </p:sp>
      <p:sp>
        <p:nvSpPr>
          <p:cNvPr id="31" name="Google Shape;130;p23"/>
          <p:cNvSpPr/>
          <p:nvPr/>
        </p:nvSpPr>
        <p:spPr>
          <a:xfrm>
            <a:off x="5133973" y="5499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[2][3]</a:t>
            </a:r>
            <a:endParaRPr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1" y="6705600"/>
            <a:ext cx="8781615" cy="42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/>
              <a:t>Array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Multidimensional Array II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Each Row could have different size of columns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1524000" y="119722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P3 : Print the array “numbers[][]”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39821"/>
            <a:ext cx="13113598" cy="24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split()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[Background] 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split() is used to split the string against given regular expression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[Background]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The following is the example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Split the input string against a black(“ “) and print the result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P4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6019800"/>
            <a:ext cx="10271944" cy="42344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4225" y="6019799"/>
            <a:ext cx="11070383" cy="3701045"/>
          </a:xfrm>
          <a:prstGeom prst="rect">
            <a:avLst/>
          </a:prstGeom>
        </p:spPr>
      </p:pic>
      <p:sp>
        <p:nvSpPr>
          <p:cNvPr id="8" name="Google Shape;147;p24"/>
          <p:cNvSpPr/>
          <p:nvPr/>
        </p:nvSpPr>
        <p:spPr>
          <a:xfrm>
            <a:off x="2667000" y="7282445"/>
            <a:ext cx="8763001" cy="5035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91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Collection(Cont’d)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Java Collections Framework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set of classes and interfaces that implement commonly reusable collection data structures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0" name="Google Shape;132;p23"/>
          <p:cNvSpPr/>
          <p:nvPr/>
        </p:nvSpPr>
        <p:spPr>
          <a:xfrm>
            <a:off x="8001000" y="5241343"/>
            <a:ext cx="3526030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Collection</a:t>
            </a:r>
            <a:endParaRPr dirty="0"/>
          </a:p>
        </p:txBody>
      </p:sp>
      <p:sp>
        <p:nvSpPr>
          <p:cNvPr id="18" name="Google Shape;132;p23"/>
          <p:cNvSpPr/>
          <p:nvPr/>
        </p:nvSpPr>
        <p:spPr>
          <a:xfrm>
            <a:off x="3638550" y="8949745"/>
            <a:ext cx="3526030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endParaRPr dirty="0"/>
          </a:p>
        </p:txBody>
      </p:sp>
      <p:sp>
        <p:nvSpPr>
          <p:cNvPr id="20" name="Google Shape;133;p23"/>
          <p:cNvSpPr/>
          <p:nvPr/>
        </p:nvSpPr>
        <p:spPr>
          <a:xfrm>
            <a:off x="12363451" y="8949744"/>
            <a:ext cx="352603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Queue</a:t>
            </a:r>
            <a:endParaRPr dirty="0"/>
          </a:p>
        </p:txBody>
      </p:sp>
      <p:sp>
        <p:nvSpPr>
          <p:cNvPr id="21" name="Google Shape;134;p23"/>
          <p:cNvSpPr/>
          <p:nvPr/>
        </p:nvSpPr>
        <p:spPr>
          <a:xfrm>
            <a:off x="8001000" y="8949745"/>
            <a:ext cx="352603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endParaRPr dirty="0"/>
          </a:p>
        </p:txBody>
      </p:sp>
      <p:cxnSp>
        <p:nvCxnSpPr>
          <p:cNvPr id="22" name="Google Shape;135;p23"/>
          <p:cNvCxnSpPr/>
          <p:nvPr/>
        </p:nvCxnSpPr>
        <p:spPr>
          <a:xfrm>
            <a:off x="9764015" y="6511344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med" len="med"/>
          </a:ln>
        </p:spPr>
      </p:cxnSp>
      <p:cxnSp>
        <p:nvCxnSpPr>
          <p:cNvPr id="23" name="Google Shape;136;p23"/>
          <p:cNvCxnSpPr/>
          <p:nvPr/>
        </p:nvCxnSpPr>
        <p:spPr>
          <a:xfrm>
            <a:off x="5401565" y="7578144"/>
            <a:ext cx="886142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med" len="med"/>
          </a:ln>
        </p:spPr>
      </p:cxnSp>
      <p:cxnSp>
        <p:nvCxnSpPr>
          <p:cNvPr id="24" name="Google Shape;135;p23"/>
          <p:cNvCxnSpPr/>
          <p:nvPr/>
        </p:nvCxnSpPr>
        <p:spPr>
          <a:xfrm>
            <a:off x="9764015" y="7578144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" name="Google Shape;135;p23"/>
          <p:cNvCxnSpPr/>
          <p:nvPr/>
        </p:nvCxnSpPr>
        <p:spPr>
          <a:xfrm>
            <a:off x="14240765" y="7578144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6" name="Google Shape;135;p23"/>
          <p:cNvCxnSpPr/>
          <p:nvPr/>
        </p:nvCxnSpPr>
        <p:spPr>
          <a:xfrm>
            <a:off x="5401565" y="7578144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63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Set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Hashset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collection of items and the items are unique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12" y="3399943"/>
            <a:ext cx="10013772" cy="34051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112" y="7216483"/>
            <a:ext cx="9952177" cy="3527717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2895600" y="3711093"/>
            <a:ext cx="8763001" cy="5035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539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List(Cont’d)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ArrayList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resizable array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18150"/>
            <a:ext cx="9829800" cy="89760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8" y="3137000"/>
            <a:ext cx="10311704" cy="5321200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3047999" y="3535071"/>
            <a:ext cx="8763001" cy="5035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95;p19"/>
          <p:cNvSpPr txBox="1">
            <a:spLocks/>
          </p:cNvSpPr>
          <p:nvPr/>
        </p:nvSpPr>
        <p:spPr>
          <a:xfrm>
            <a:off x="1524000" y="123532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P5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What’s the difference between “</a:t>
            </a:r>
            <a:r>
              <a:rPr lang="en-US" altLang="ko-KR" sz="5480" b="1" dirty="0" err="1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Hashset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” and “</a:t>
            </a:r>
            <a:r>
              <a:rPr lang="en-US" altLang="ko-KR" sz="5480" b="1" dirty="0" err="1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ArrayList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”?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421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13552</TotalTime>
  <Words>796</Words>
  <Application>Microsoft Office PowerPoint</Application>
  <PresentationFormat>사용자 지정</PresentationFormat>
  <Paragraphs>239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Helvetica Neue</vt:lpstr>
      <vt:lpstr>Verdana</vt:lpstr>
      <vt:lpstr>Arial</vt:lpstr>
      <vt:lpstr>Avenir Next Medium</vt:lpstr>
      <vt:lpstr>Avenir</vt:lpstr>
      <vt:lpstr>Avenir Next Demi Bold</vt:lpstr>
      <vt:lpstr>New_Template7</vt:lpstr>
      <vt:lpstr>기본 프로그래밍 05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370</cp:revision>
  <dcterms:modified xsi:type="dcterms:W3CDTF">2023-03-12T23:57:40Z</dcterms:modified>
</cp:coreProperties>
</file>