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7" autoAdjust="0"/>
    <p:restoredTop sz="94660"/>
  </p:normalViewPr>
  <p:slideViewPr>
    <p:cSldViewPr snapToGrid="0">
      <p:cViewPr varScale="1">
        <p:scale>
          <a:sx n="54" d="100"/>
          <a:sy n="54" d="100"/>
        </p:scale>
        <p:origin x="102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4/5/2023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4/5/2023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4/5/2023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4/5/2023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4/5/2023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8522" y="846928"/>
            <a:ext cx="10318418" cy="1690532"/>
          </a:xfrm>
        </p:spPr>
        <p:txBody>
          <a:bodyPr/>
          <a:lstStyle/>
          <a:p>
            <a:r>
              <a:rPr lang="en-US" altLang="ko-KR" sz="8800" b="1" dirty="0" smtClean="0">
                <a:latin typeface="+mj-ea"/>
              </a:rPr>
              <a:t>Java </a:t>
            </a:r>
            <a:r>
              <a:rPr lang="ko-KR" altLang="en-US" sz="8800" b="1" dirty="0" smtClean="0">
                <a:latin typeface="+mj-ea"/>
              </a:rPr>
              <a:t>과제 제출</a:t>
            </a:r>
            <a:endParaRPr lang="ko-KR" altLang="en-US" sz="8800" b="1" dirty="0">
              <a:latin typeface="+mj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863840" y="4160520"/>
            <a:ext cx="4065358" cy="1897380"/>
          </a:xfrm>
        </p:spPr>
        <p:txBody>
          <a:bodyPr>
            <a:noAutofit/>
          </a:bodyPr>
          <a:lstStyle/>
          <a:p>
            <a:r>
              <a:rPr lang="ko-KR" altLang="en-US" sz="3200" dirty="0" smtClean="0">
                <a:latin typeface="+mj-ea"/>
                <a:ea typeface="+mj-ea"/>
              </a:rPr>
              <a:t>데이터융합</a:t>
            </a:r>
            <a:r>
              <a:rPr lang="en-US" altLang="ko-KR" sz="3200" dirty="0" err="1" smtClean="0">
                <a:latin typeface="+mj-ea"/>
                <a:ea typeface="+mj-ea"/>
              </a:rPr>
              <a:t>sw</a:t>
            </a:r>
            <a:r>
              <a:rPr lang="ko-KR" altLang="en-US" sz="3200" dirty="0" smtClean="0">
                <a:latin typeface="+mj-ea"/>
                <a:ea typeface="+mj-ea"/>
              </a:rPr>
              <a:t>과</a:t>
            </a:r>
            <a:endParaRPr lang="en-US" altLang="ko-KR" sz="3200" dirty="0" smtClean="0">
              <a:latin typeface="+mj-ea"/>
              <a:ea typeface="+mj-ea"/>
            </a:endParaRPr>
          </a:p>
          <a:p>
            <a:r>
              <a:rPr lang="ko-KR" altLang="en-US" sz="3200" dirty="0" smtClean="0">
                <a:latin typeface="+mj-ea"/>
                <a:ea typeface="+mj-ea"/>
              </a:rPr>
              <a:t>노을</a:t>
            </a:r>
            <a:endParaRPr lang="en-US" altLang="ko-KR" sz="3200" dirty="0" smtClean="0">
              <a:latin typeface="+mj-ea"/>
              <a:ea typeface="+mj-ea"/>
            </a:endParaRPr>
          </a:p>
          <a:p>
            <a:r>
              <a:rPr lang="en-US" altLang="ko-KR" sz="3200" dirty="0" smtClean="0">
                <a:latin typeface="+mj-ea"/>
                <a:ea typeface="+mj-ea"/>
              </a:rPr>
              <a:t>2023.03.08</a:t>
            </a:r>
          </a:p>
        </p:txBody>
      </p:sp>
    </p:spTree>
    <p:extLst>
      <p:ext uri="{BB962C8B-B14F-4D97-AF65-F5344CB8AC3E}">
        <p14:creationId xmlns:p14="http://schemas.microsoft.com/office/powerpoint/2010/main" val="16590099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8023860" y="411480"/>
            <a:ext cx="3406140" cy="1600200"/>
          </a:xfrm>
        </p:spPr>
        <p:txBody>
          <a:bodyPr>
            <a:normAutofit fontScale="90000"/>
          </a:bodyPr>
          <a:lstStyle/>
          <a:p>
            <a:r>
              <a:rPr lang="en-US" altLang="ko-KR" sz="3200" dirty="0" smtClean="0">
                <a:latin typeface="+mj-ea"/>
              </a:rPr>
              <a:t>P15</a:t>
            </a:r>
            <a:br>
              <a:rPr lang="en-US" altLang="ko-KR" sz="3200" dirty="0" smtClean="0">
                <a:latin typeface="+mj-ea"/>
              </a:rPr>
            </a:br>
            <a:r>
              <a:rPr lang="en-US" altLang="ko-KR" sz="2800" dirty="0">
                <a:latin typeface="+mj-ea"/>
                <a:sym typeface="Verdana"/>
              </a:rPr>
              <a:t>Calculator</a:t>
            </a:r>
            <a:r>
              <a:rPr lang="ko-KR" altLang="en-US" sz="2800" dirty="0">
                <a:latin typeface="+mj-ea"/>
              </a:rPr>
              <a:t/>
            </a:r>
            <a:br>
              <a:rPr lang="ko-KR" altLang="en-US" sz="2800" dirty="0">
                <a:latin typeface="+mj-ea"/>
              </a:rPr>
            </a:br>
            <a:r>
              <a:rPr lang="en-US" altLang="ko-KR" sz="2800" dirty="0">
                <a:latin typeface="+mj-ea"/>
              </a:rPr>
              <a:t/>
            </a:r>
            <a:br>
              <a:rPr lang="en-US" altLang="ko-KR" sz="2800" dirty="0">
                <a:latin typeface="+mj-ea"/>
              </a:rPr>
            </a:br>
            <a:endParaRPr lang="ko-KR" altLang="en-US" sz="3200" dirty="0">
              <a:latin typeface="+mj-ea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023861" y="2011680"/>
            <a:ext cx="3406140" cy="3893820"/>
          </a:xfrm>
        </p:spPr>
        <p:txBody>
          <a:bodyPr/>
          <a:lstStyle/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User inputs an </a:t>
            </a:r>
            <a:r>
              <a:rPr lang="en-US" altLang="ko-KR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equation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en-US" altLang="ko-KR" dirty="0">
              <a:solidFill>
                <a:srgbClr val="838787"/>
              </a:solidFill>
              <a:latin typeface="Verdana"/>
              <a:ea typeface="Verdana"/>
              <a:sym typeface="Verdana"/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Print the calculated result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en-US" altLang="ko-KR" dirty="0" smtClean="0">
              <a:solidFill>
                <a:srgbClr val="838787"/>
              </a:solidFill>
              <a:latin typeface="Verdana"/>
              <a:ea typeface="Verdana"/>
              <a:sym typeface="Verdana"/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Hint</a:t>
            </a:r>
            <a:r>
              <a:rPr lang="en-US" altLang="ko-KR" dirty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, </a:t>
            </a:r>
            <a:r>
              <a:rPr lang="en-US" altLang="ko-KR" dirty="0" err="1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String.substring</a:t>
            </a:r>
            <a:r>
              <a:rPr lang="en-US" altLang="ko-KR" dirty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(), </a:t>
            </a:r>
            <a:r>
              <a:rPr lang="en-US" altLang="ko-KR" dirty="0" err="1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String.contains</a:t>
            </a:r>
            <a:r>
              <a:rPr lang="en-US" altLang="ko-KR" dirty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() </a:t>
            </a:r>
          </a:p>
          <a:p>
            <a:pPr marL="285750" lvl="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en-US" altLang="ko-KR" dirty="0" smtClean="0">
              <a:solidFill>
                <a:srgbClr val="838787"/>
              </a:solidFill>
              <a:latin typeface="Verdana"/>
              <a:ea typeface="Verdana"/>
              <a:sym typeface="Verdana"/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63" y="0"/>
            <a:ext cx="5639587" cy="554432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462" y="5544323"/>
            <a:ext cx="3734747" cy="131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60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8023861" y="1469997"/>
            <a:ext cx="3406140" cy="1600200"/>
          </a:xfrm>
        </p:spPr>
        <p:txBody>
          <a:bodyPr>
            <a:normAutofit fontScale="90000"/>
          </a:bodyPr>
          <a:lstStyle/>
          <a:p>
            <a:r>
              <a:rPr lang="en-US" altLang="ko-KR" sz="3200" dirty="0" smtClean="0">
                <a:latin typeface="+mj-ea"/>
              </a:rPr>
              <a:t>A1</a:t>
            </a:r>
            <a:br>
              <a:rPr lang="en-US" altLang="ko-KR" sz="3200" dirty="0" smtClean="0">
                <a:latin typeface="+mj-ea"/>
              </a:rPr>
            </a:br>
            <a:r>
              <a:rPr lang="en-US" altLang="ko-KR" sz="2800" dirty="0">
                <a:latin typeface="+mj-ea"/>
                <a:cs typeface="Verdana"/>
                <a:sym typeface="Verdana"/>
              </a:rPr>
              <a:t>Descriptive Statistics Calculation</a:t>
            </a:r>
            <a:r>
              <a:rPr lang="ko-KR" altLang="en-US" sz="2800" dirty="0">
                <a:latin typeface="+mj-ea"/>
              </a:rPr>
              <a:t/>
            </a:r>
            <a:br>
              <a:rPr lang="ko-KR" altLang="en-US" sz="2800" dirty="0">
                <a:latin typeface="+mj-ea"/>
              </a:rPr>
            </a:br>
            <a:r>
              <a:rPr lang="ko-KR" altLang="en-US" sz="2800" dirty="0">
                <a:latin typeface="+mj-ea"/>
              </a:rPr>
              <a:t/>
            </a:r>
            <a:br>
              <a:rPr lang="ko-KR" altLang="en-US" sz="2800" dirty="0">
                <a:latin typeface="+mj-ea"/>
              </a:rPr>
            </a:br>
            <a:r>
              <a:rPr lang="en-US" altLang="ko-KR" sz="2800" dirty="0">
                <a:latin typeface="+mj-ea"/>
              </a:rPr>
              <a:t/>
            </a:r>
            <a:br>
              <a:rPr lang="en-US" altLang="ko-KR" sz="2800" dirty="0">
                <a:latin typeface="+mj-ea"/>
              </a:rPr>
            </a:br>
            <a:endParaRPr lang="ko-KR" altLang="en-US" sz="3200" dirty="0">
              <a:latin typeface="+mj-ea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023861" y="2011680"/>
            <a:ext cx="3406140" cy="4548146"/>
          </a:xfrm>
        </p:spPr>
        <p:txBody>
          <a:bodyPr>
            <a:normAutofit/>
          </a:bodyPr>
          <a:lstStyle/>
          <a:p>
            <a:pPr marL="285750" lvl="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User inputs a </a:t>
            </a:r>
            <a:r>
              <a:rPr lang="en-US" altLang="ko-KR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number</a:t>
            </a:r>
          </a:p>
          <a:p>
            <a:pPr marL="285750" lvl="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en-US" altLang="ko-KR" dirty="0">
              <a:solidFill>
                <a:srgbClr val="838787"/>
              </a:solidFill>
              <a:latin typeface="Verdana"/>
              <a:ea typeface="Verdana"/>
              <a:sym typeface="Verdana"/>
            </a:endParaRPr>
          </a:p>
          <a:p>
            <a:pPr marL="285750" lvl="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Prints the number of numbers, mean, maximum, </a:t>
            </a:r>
            <a:r>
              <a:rPr lang="en-US" altLang="ko-KR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minimum</a:t>
            </a:r>
          </a:p>
          <a:p>
            <a:pPr marL="285750" lvl="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en-US" altLang="ko-KR" dirty="0">
              <a:solidFill>
                <a:srgbClr val="838787"/>
              </a:solidFill>
              <a:latin typeface="Verdana"/>
              <a:ea typeface="Verdana"/>
              <a:sym typeface="Verdana"/>
            </a:endParaRPr>
          </a:p>
          <a:p>
            <a:pPr marL="285750" lvl="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This is performed indefinitely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64" y="0"/>
            <a:ext cx="4629195" cy="533678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6894" y="4908996"/>
            <a:ext cx="3802155" cy="1949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536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8023861" y="729532"/>
            <a:ext cx="3406140" cy="1600200"/>
          </a:xfrm>
        </p:spPr>
        <p:txBody>
          <a:bodyPr>
            <a:noAutofit/>
          </a:bodyPr>
          <a:lstStyle/>
          <a:p>
            <a:r>
              <a:rPr lang="en-US" altLang="ko-KR" sz="2800" dirty="0" smtClean="0">
                <a:latin typeface="+mj-ea"/>
              </a:rPr>
              <a:t>A2 </a:t>
            </a:r>
            <a:br>
              <a:rPr lang="en-US" altLang="ko-KR" sz="2800" dirty="0" smtClean="0">
                <a:latin typeface="+mj-ea"/>
              </a:rPr>
            </a:br>
            <a:r>
              <a:rPr lang="en-US" altLang="ko-KR" sz="2800" dirty="0" smtClean="0">
                <a:latin typeface="+mj-ea"/>
                <a:cs typeface="Verdana"/>
                <a:sym typeface="Verdana"/>
              </a:rPr>
              <a:t>Counting </a:t>
            </a:r>
            <a:r>
              <a:rPr lang="en-US" altLang="ko-KR" sz="2800" dirty="0">
                <a:latin typeface="+mj-ea"/>
                <a:cs typeface="Verdana"/>
                <a:sym typeface="Verdana"/>
              </a:rPr>
              <a:t>by Time of Number</a:t>
            </a:r>
            <a:r>
              <a:rPr lang="ko-KR" altLang="en-US" sz="2800" dirty="0">
                <a:latin typeface="+mj-ea"/>
              </a:rPr>
              <a:t/>
            </a:r>
            <a:br>
              <a:rPr lang="ko-KR" altLang="en-US" sz="2800" dirty="0">
                <a:latin typeface="+mj-ea"/>
              </a:rPr>
            </a:br>
            <a:endParaRPr lang="ko-KR" altLang="en-US" sz="2800" dirty="0">
              <a:latin typeface="+mj-ea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023861" y="2329731"/>
            <a:ext cx="3406140" cy="4289729"/>
          </a:xfrm>
        </p:spPr>
        <p:txBody>
          <a:bodyPr>
            <a:normAutofit/>
          </a:bodyPr>
          <a:lstStyle/>
          <a:p>
            <a:pPr marL="285750" lvl="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User inputs a </a:t>
            </a:r>
            <a:r>
              <a:rPr lang="en-US" altLang="ko-KR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number</a:t>
            </a:r>
          </a:p>
          <a:p>
            <a:pPr marL="285750" lvl="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en-US" altLang="ko-KR" dirty="0">
              <a:solidFill>
                <a:srgbClr val="838787"/>
              </a:solidFill>
              <a:latin typeface="Verdana"/>
              <a:ea typeface="Verdana"/>
              <a:sym typeface="Verdana"/>
            </a:endParaRPr>
          </a:p>
          <a:p>
            <a:pPr marL="285750" lvl="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Prints the numbers of positive, negative, odd and even </a:t>
            </a:r>
            <a:r>
              <a:rPr lang="en-US" altLang="ko-KR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numbers</a:t>
            </a:r>
          </a:p>
          <a:p>
            <a:pPr marL="285750" lvl="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en-US" altLang="ko-KR" dirty="0">
              <a:solidFill>
                <a:srgbClr val="838787"/>
              </a:solidFill>
              <a:latin typeface="Verdana"/>
              <a:ea typeface="Verdana"/>
              <a:sym typeface="Verdana"/>
            </a:endParaRPr>
          </a:p>
          <a:p>
            <a:pPr marL="285750" lvl="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This is performed indefinitely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63" y="0"/>
            <a:ext cx="7006337" cy="45489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462" y="4548974"/>
            <a:ext cx="3297938" cy="2364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72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8023861" y="1793018"/>
            <a:ext cx="3406140" cy="1600200"/>
          </a:xfrm>
        </p:spPr>
        <p:txBody>
          <a:bodyPr>
            <a:normAutofit fontScale="90000"/>
          </a:bodyPr>
          <a:lstStyle/>
          <a:p>
            <a:r>
              <a:rPr lang="en-US" altLang="ko-KR" sz="3200" dirty="0" smtClean="0">
                <a:latin typeface="+mj-ea"/>
              </a:rPr>
              <a:t>A3</a:t>
            </a:r>
            <a:br>
              <a:rPr lang="en-US" altLang="ko-KR" sz="3200" dirty="0" smtClean="0">
                <a:latin typeface="+mj-ea"/>
              </a:rPr>
            </a:br>
            <a:r>
              <a:rPr lang="en-US" altLang="ko-KR" sz="2700" dirty="0">
                <a:latin typeface="+mj-ea"/>
                <a:cs typeface="Verdana"/>
                <a:sym typeface="Verdana"/>
              </a:rPr>
              <a:t>Compose a program with the conditions below</a:t>
            </a:r>
            <a:r>
              <a:rPr lang="ko-KR" altLang="en-US" sz="2700" dirty="0">
                <a:latin typeface="+mj-ea"/>
              </a:rPr>
              <a:t/>
            </a:r>
            <a:br>
              <a:rPr lang="ko-KR" altLang="en-US" sz="2700" dirty="0">
                <a:latin typeface="+mj-ea"/>
              </a:rPr>
            </a:br>
            <a:r>
              <a:rPr lang="ko-KR" altLang="en-US" sz="2800" dirty="0">
                <a:latin typeface="+mj-ea"/>
              </a:rPr>
              <a:t/>
            </a:r>
            <a:br>
              <a:rPr lang="ko-KR" altLang="en-US" sz="2800" dirty="0">
                <a:latin typeface="+mj-ea"/>
              </a:rPr>
            </a:br>
            <a:r>
              <a:rPr lang="en-US" altLang="ko-KR" sz="2800" dirty="0">
                <a:latin typeface="+mj-ea"/>
              </a:rPr>
              <a:t/>
            </a:r>
            <a:br>
              <a:rPr lang="en-US" altLang="ko-KR" sz="2800" dirty="0">
                <a:latin typeface="+mj-ea"/>
              </a:rPr>
            </a:br>
            <a:endParaRPr lang="ko-KR" altLang="en-US" sz="3200" dirty="0">
              <a:latin typeface="+mj-ea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023861" y="2425148"/>
            <a:ext cx="3406140" cy="4194312"/>
          </a:xfrm>
        </p:spPr>
        <p:txBody>
          <a:bodyPr/>
          <a:lstStyle/>
          <a:p>
            <a:pPr marL="285750" lvl="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Compose a program calculating the number </a:t>
            </a:r>
            <a:r>
              <a:rPr lang="en-US" altLang="ko-KR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of </a:t>
            </a:r>
            <a:r>
              <a:rPr lang="en-US" altLang="ko-KR" smtClean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alphabets</a:t>
            </a:r>
          </a:p>
          <a:p>
            <a:pPr marL="285750" lvl="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en-US" altLang="ko-KR" dirty="0">
              <a:solidFill>
                <a:srgbClr val="838787"/>
              </a:solidFill>
              <a:latin typeface="Verdana"/>
              <a:ea typeface="Verdana"/>
              <a:sym typeface="Verdana"/>
            </a:endParaRPr>
          </a:p>
          <a:p>
            <a:pPr marL="285750" lvl="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The string is declared as a variable, “I go to school</a:t>
            </a:r>
            <a:r>
              <a:rPr lang="en-US" altLang="ko-KR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”</a:t>
            </a:r>
            <a:endParaRPr lang="en-US" altLang="ko-KR" dirty="0">
              <a:solidFill>
                <a:srgbClr val="838787"/>
              </a:solidFill>
              <a:latin typeface="Verdana"/>
              <a:ea typeface="Verdana"/>
              <a:sym typeface="Verdan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64" y="0"/>
            <a:ext cx="5410955" cy="441069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464" y="4529960"/>
            <a:ext cx="4617202" cy="2208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89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51678" y="457201"/>
            <a:ext cx="10178322" cy="1417316"/>
          </a:xfrm>
        </p:spPr>
        <p:txBody>
          <a:bodyPr>
            <a:normAutofit/>
          </a:bodyPr>
          <a:lstStyle/>
          <a:p>
            <a:pPr algn="ctr"/>
            <a:r>
              <a:rPr lang="ko-KR" altLang="en-US" sz="6000" b="1" dirty="0" smtClean="0"/>
              <a:t>목차</a:t>
            </a:r>
            <a:endParaRPr lang="ko-KR" altLang="en-US" sz="60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51678" y="1691641"/>
            <a:ext cx="10178322" cy="4846319"/>
          </a:xfrm>
        </p:spPr>
        <p:txBody>
          <a:bodyPr numCol="2"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ko-KR" sz="4000" dirty="0" smtClean="0">
                <a:latin typeface="+mj-ea"/>
                <a:ea typeface="+mj-ea"/>
              </a:rPr>
              <a:t>P6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sz="4000" dirty="0" smtClean="0">
                <a:latin typeface="+mj-ea"/>
                <a:ea typeface="+mj-ea"/>
              </a:rPr>
              <a:t>P7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sz="4000" dirty="0" smtClean="0">
                <a:latin typeface="+mj-ea"/>
                <a:ea typeface="+mj-ea"/>
              </a:rPr>
              <a:t>P8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sz="4000" dirty="0" smtClean="0">
                <a:latin typeface="+mj-ea"/>
                <a:ea typeface="+mj-ea"/>
              </a:rPr>
              <a:t>P11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sz="4000" dirty="0" smtClean="0">
                <a:latin typeface="+mj-ea"/>
                <a:ea typeface="+mj-ea"/>
              </a:rPr>
              <a:t>P12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sz="4000" dirty="0" smtClean="0">
                <a:latin typeface="+mj-ea"/>
                <a:ea typeface="+mj-ea"/>
              </a:rPr>
              <a:t>P13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sz="4000" dirty="0" smtClean="0">
                <a:latin typeface="+mj-ea"/>
                <a:ea typeface="+mj-ea"/>
              </a:rPr>
              <a:t>P14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sz="4000" dirty="0" smtClean="0">
                <a:latin typeface="+mj-ea"/>
                <a:ea typeface="+mj-ea"/>
              </a:rPr>
              <a:t>P15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sz="4000" dirty="0" smtClean="0">
                <a:latin typeface="+mj-ea"/>
                <a:ea typeface="+mj-ea"/>
              </a:rPr>
              <a:t>A1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sz="4000" dirty="0" smtClean="0">
                <a:latin typeface="+mj-ea"/>
                <a:ea typeface="+mj-ea"/>
              </a:rPr>
              <a:t>A2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sz="4000" dirty="0" smtClean="0">
                <a:latin typeface="+mj-ea"/>
                <a:ea typeface="+mj-ea"/>
              </a:rPr>
              <a:t>A3</a:t>
            </a:r>
          </a:p>
        </p:txBody>
      </p:sp>
    </p:spTree>
    <p:extLst>
      <p:ext uri="{BB962C8B-B14F-4D97-AF65-F5344CB8AC3E}">
        <p14:creationId xmlns:p14="http://schemas.microsoft.com/office/powerpoint/2010/main" val="2757025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8046721" y="457200"/>
            <a:ext cx="3383280" cy="1463040"/>
          </a:xfrm>
        </p:spPr>
        <p:txBody>
          <a:bodyPr>
            <a:normAutofit fontScale="90000"/>
          </a:bodyPr>
          <a:lstStyle/>
          <a:p>
            <a:r>
              <a:rPr lang="en-US" altLang="ko-KR" sz="3200" dirty="0" smtClean="0">
                <a:latin typeface="+mj-ea"/>
              </a:rPr>
              <a:t>P6 </a:t>
            </a:r>
            <a:br>
              <a:rPr lang="en-US" altLang="ko-KR" sz="3200" dirty="0" smtClean="0">
                <a:latin typeface="+mj-ea"/>
              </a:rPr>
            </a:br>
            <a:r>
              <a:rPr lang="en-US" altLang="ko-KR" sz="2800" dirty="0"/>
              <a:t>Calendar Application</a:t>
            </a:r>
            <a:br>
              <a:rPr lang="en-US" altLang="ko-KR" sz="2800" dirty="0"/>
            </a:br>
            <a:endParaRPr lang="ko-KR" altLang="en-US" sz="3200" dirty="0">
              <a:latin typeface="+mj-ea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37883" y="1920240"/>
            <a:ext cx="3092117" cy="3985260"/>
          </a:xfrm>
        </p:spPr>
        <p:txBody>
          <a:bodyPr/>
          <a:lstStyle/>
          <a:p>
            <a:pPr marL="285750" lvl="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User inputs the two numbers for year and </a:t>
            </a:r>
            <a:r>
              <a:rPr lang="en-US" altLang="ko-KR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month</a:t>
            </a:r>
          </a:p>
          <a:p>
            <a:pPr marL="285750" lvl="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en-US" altLang="ko-KR" dirty="0">
              <a:solidFill>
                <a:srgbClr val="838787"/>
              </a:solidFill>
              <a:latin typeface="Verdana"/>
              <a:ea typeface="Verdana"/>
              <a:sym typeface="Verdana"/>
            </a:endParaRPr>
          </a:p>
          <a:p>
            <a:pPr marL="285750" lvl="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Print the calendar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64" y="-1"/>
            <a:ext cx="7355585" cy="448815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13" y="4488152"/>
            <a:ext cx="4133949" cy="2369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114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8023860" y="411480"/>
            <a:ext cx="3406140" cy="1600200"/>
          </a:xfrm>
        </p:spPr>
        <p:txBody>
          <a:bodyPr>
            <a:normAutofit fontScale="90000"/>
          </a:bodyPr>
          <a:lstStyle/>
          <a:p>
            <a:r>
              <a:rPr lang="en-US" altLang="ko-KR" sz="3200" dirty="0" smtClean="0">
                <a:latin typeface="+mj-ea"/>
              </a:rPr>
              <a:t>P7</a:t>
            </a:r>
            <a:br>
              <a:rPr lang="en-US" altLang="ko-KR" sz="3200" dirty="0" smtClean="0">
                <a:latin typeface="+mj-ea"/>
              </a:rPr>
            </a:br>
            <a:r>
              <a:rPr lang="en-US" altLang="ko-KR" sz="2800" dirty="0">
                <a:latin typeface="+mj-ea"/>
              </a:rPr>
              <a:t>Calendar Application II</a:t>
            </a:r>
            <a:r>
              <a:rPr lang="en-US" altLang="ko-KR" sz="2800" dirty="0"/>
              <a:t/>
            </a:r>
            <a:br>
              <a:rPr lang="en-US" altLang="ko-KR" sz="2800" dirty="0"/>
            </a:br>
            <a:endParaRPr lang="ko-KR" altLang="en-US" sz="3200" dirty="0">
              <a:latin typeface="+mj-ea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37883" y="2011680"/>
            <a:ext cx="3092117" cy="3893820"/>
          </a:xfrm>
        </p:spPr>
        <p:txBody>
          <a:bodyPr/>
          <a:lstStyle/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User </a:t>
            </a:r>
            <a:r>
              <a:rPr lang="en-US" altLang="ko-KR" dirty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inputs the two dates</a:t>
            </a:r>
          </a:p>
          <a:p>
            <a:pPr marL="285750" lvl="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en-US" altLang="ko-KR" dirty="0">
              <a:solidFill>
                <a:srgbClr val="838787"/>
              </a:solidFill>
              <a:latin typeface="Verdana"/>
              <a:ea typeface="Verdana"/>
              <a:sym typeface="Verdana"/>
            </a:endParaRPr>
          </a:p>
          <a:p>
            <a:pPr marL="285750" lvl="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Print the days between the first and the second dates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64" y="0"/>
            <a:ext cx="5728716" cy="528487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464" y="5284870"/>
            <a:ext cx="3156343" cy="1573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61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8138160" y="640080"/>
            <a:ext cx="3840480" cy="1600200"/>
          </a:xfrm>
        </p:spPr>
        <p:txBody>
          <a:bodyPr>
            <a:normAutofit fontScale="90000"/>
          </a:bodyPr>
          <a:lstStyle/>
          <a:p>
            <a:r>
              <a:rPr lang="en-US" altLang="ko-KR" sz="3200" dirty="0" smtClean="0">
                <a:latin typeface="+mj-ea"/>
              </a:rPr>
              <a:t>P8</a:t>
            </a:r>
            <a:br>
              <a:rPr lang="en-US" altLang="ko-KR" sz="3200" dirty="0" smtClean="0">
                <a:latin typeface="+mj-ea"/>
              </a:rPr>
            </a:br>
            <a:r>
              <a:rPr lang="en-US" altLang="ko-KR" sz="2800" dirty="0">
                <a:latin typeface="+mj-ea"/>
                <a:sym typeface="Verdana"/>
              </a:rPr>
              <a:t>Calendar Application III</a:t>
            </a:r>
            <a:r>
              <a:rPr lang="ko-KR" altLang="en-US" sz="2800" dirty="0"/>
              <a:t/>
            </a:r>
            <a:br>
              <a:rPr lang="ko-KR" altLang="en-US" sz="2800" dirty="0"/>
            </a:br>
            <a:endParaRPr lang="ko-KR" altLang="en-US" sz="3200" dirty="0">
              <a:latin typeface="+mj-ea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37883" y="2011680"/>
            <a:ext cx="3092117" cy="3893820"/>
          </a:xfrm>
        </p:spPr>
        <p:txBody>
          <a:bodyPr/>
          <a:lstStyle/>
          <a:p>
            <a:pPr marL="285750" lvl="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User </a:t>
            </a:r>
            <a:r>
              <a:rPr lang="en-US" altLang="ko-KR" dirty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inputs a date and a number for adding days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en-US" altLang="ko-KR" dirty="0" smtClean="0">
              <a:solidFill>
                <a:srgbClr val="838787"/>
              </a:solidFill>
              <a:latin typeface="Verdana"/>
              <a:ea typeface="Verdana"/>
              <a:sym typeface="Verdana"/>
            </a:endParaRPr>
          </a:p>
          <a:p>
            <a:pPr marL="285750" lvl="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en-US" altLang="ko-KR" dirty="0">
              <a:solidFill>
                <a:srgbClr val="838787"/>
              </a:solidFill>
              <a:latin typeface="Verdana"/>
              <a:ea typeface="Verdana"/>
              <a:sym typeface="Verdana"/>
            </a:endParaRPr>
          </a:p>
          <a:p>
            <a:pPr marL="285750" lvl="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Print the new date after adding the input day to the start date 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64" y="0"/>
            <a:ext cx="7043374" cy="523494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464" y="5167209"/>
            <a:ext cx="3599747" cy="1690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300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8023860" y="411480"/>
            <a:ext cx="3406140" cy="16002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altLang="ko-KR" sz="3200" dirty="0" smtClean="0">
                <a:latin typeface="+mj-ea"/>
              </a:rPr>
              <a:t>P11</a:t>
            </a:r>
            <a:br>
              <a:rPr lang="en-US" altLang="ko-KR" sz="3200" dirty="0" smtClean="0">
                <a:latin typeface="+mj-ea"/>
              </a:rPr>
            </a:br>
            <a:r>
              <a:rPr lang="en-US" altLang="ko-KR" sz="2800" dirty="0">
                <a:latin typeface="+mj-ea"/>
                <a:sym typeface="Verdana"/>
              </a:rPr>
              <a:t>Currency Converter</a:t>
            </a:r>
            <a:endParaRPr lang="ko-KR" altLang="en-US" sz="2800" dirty="0">
              <a:latin typeface="+mj-ea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37883" y="2217420"/>
            <a:ext cx="3092117" cy="4297680"/>
          </a:xfrm>
        </p:spPr>
        <p:txBody>
          <a:bodyPr/>
          <a:lstStyle/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Print menu for currency </a:t>
            </a:r>
            <a:r>
              <a:rPr lang="en-US" altLang="ko-KR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conversion</a:t>
            </a:r>
            <a:endParaRPr lang="en-US" altLang="ko-KR" dirty="0">
              <a:solidFill>
                <a:srgbClr val="838787"/>
              </a:solidFill>
              <a:latin typeface="Verdana"/>
              <a:ea typeface="Verdana"/>
              <a:sym typeface="Verdana"/>
            </a:endParaRPr>
          </a:p>
          <a:p>
            <a:pPr marL="285750" lvl="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User selects a number from the menu</a:t>
            </a:r>
          </a:p>
          <a:p>
            <a:pPr marL="285750" lvl="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User input a number</a:t>
            </a:r>
          </a:p>
          <a:p>
            <a:pPr marL="285750" lvl="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Print the converted currency</a:t>
            </a:r>
          </a:p>
          <a:p>
            <a:pPr marL="285750" lvl="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The menu should have at least three more options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65" y="0"/>
            <a:ext cx="6483096" cy="444228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463" y="4366260"/>
            <a:ext cx="3648457" cy="244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298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8023860" y="411480"/>
            <a:ext cx="3406140" cy="1600200"/>
          </a:xfrm>
        </p:spPr>
        <p:txBody>
          <a:bodyPr>
            <a:normAutofit fontScale="90000"/>
          </a:bodyPr>
          <a:lstStyle/>
          <a:p>
            <a:r>
              <a:rPr lang="en-US" altLang="ko-KR" sz="3200" dirty="0" smtClean="0">
                <a:latin typeface="+mj-ea"/>
              </a:rPr>
              <a:t>P12</a:t>
            </a:r>
            <a:br>
              <a:rPr lang="en-US" altLang="ko-KR" sz="3200" dirty="0" smtClean="0">
                <a:latin typeface="+mj-ea"/>
              </a:rPr>
            </a:br>
            <a:r>
              <a:rPr lang="en-US" altLang="ko-KR" sz="2800" dirty="0">
                <a:latin typeface="+mj-ea"/>
                <a:sym typeface="Verdana"/>
              </a:rPr>
              <a:t>Temperature Converter</a:t>
            </a:r>
            <a:r>
              <a:rPr lang="ko-KR" altLang="en-US" sz="2800" dirty="0"/>
              <a:t/>
            </a:r>
            <a:br>
              <a:rPr lang="ko-KR" altLang="en-US" sz="2800" dirty="0"/>
            </a:br>
            <a:endParaRPr lang="ko-KR" altLang="en-US" sz="3200" dirty="0">
              <a:latin typeface="+mj-ea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37883" y="2011680"/>
            <a:ext cx="3092117" cy="3893820"/>
          </a:xfrm>
        </p:spPr>
        <p:txBody>
          <a:bodyPr>
            <a:normAutofit lnSpcReduction="10000"/>
          </a:bodyPr>
          <a:lstStyle/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Print menu for temperature </a:t>
            </a:r>
            <a:r>
              <a:rPr lang="en-US" altLang="ko-KR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conversion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en-US" altLang="ko-KR" dirty="0">
              <a:solidFill>
                <a:srgbClr val="838787"/>
              </a:solidFill>
              <a:latin typeface="Verdana"/>
              <a:ea typeface="Verdana"/>
              <a:sym typeface="Verdana"/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User selects a number from the </a:t>
            </a:r>
            <a:r>
              <a:rPr lang="en-US" altLang="ko-KR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menu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en-US" altLang="ko-KR" dirty="0">
              <a:solidFill>
                <a:srgbClr val="838787"/>
              </a:solidFill>
              <a:latin typeface="Verdana"/>
              <a:ea typeface="Verdana"/>
              <a:sym typeface="Verdana"/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User input a </a:t>
            </a:r>
            <a:r>
              <a:rPr lang="en-US" altLang="ko-KR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number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en-US" altLang="ko-KR" dirty="0">
              <a:solidFill>
                <a:srgbClr val="838787"/>
              </a:solidFill>
              <a:latin typeface="Verdana"/>
              <a:ea typeface="Verdana"/>
              <a:sym typeface="Verdana"/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Print the converted temperature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64" y="0"/>
            <a:ext cx="7381524" cy="393192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464" y="3931919"/>
            <a:ext cx="5042916" cy="2932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330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8023860" y="1051560"/>
            <a:ext cx="3406140" cy="1600200"/>
          </a:xfrm>
        </p:spPr>
        <p:txBody>
          <a:bodyPr>
            <a:normAutofit fontScale="90000"/>
          </a:bodyPr>
          <a:lstStyle/>
          <a:p>
            <a:r>
              <a:rPr lang="en-US" altLang="ko-KR" sz="3200" dirty="0" smtClean="0">
                <a:latin typeface="+mj-ea"/>
              </a:rPr>
              <a:t>P13</a:t>
            </a:r>
            <a:br>
              <a:rPr lang="en-US" altLang="ko-KR" sz="3200" dirty="0" smtClean="0">
                <a:latin typeface="+mj-ea"/>
              </a:rPr>
            </a:br>
            <a:r>
              <a:rPr lang="en-US" altLang="ko-KR" sz="2800" dirty="0">
                <a:latin typeface="+mj-ea"/>
                <a:sym typeface="Verdana"/>
              </a:rPr>
              <a:t>Extracting Word from String</a:t>
            </a:r>
            <a:r>
              <a:rPr lang="ko-KR" altLang="en-US" sz="2800" dirty="0"/>
              <a:t/>
            </a:r>
            <a:br>
              <a:rPr lang="ko-KR" altLang="en-US" sz="2800" dirty="0"/>
            </a:br>
            <a:r>
              <a:rPr lang="en-US" altLang="ko-KR" sz="2800" dirty="0"/>
              <a:t/>
            </a:r>
            <a:br>
              <a:rPr lang="en-US" altLang="ko-KR" sz="2800" dirty="0"/>
            </a:br>
            <a:endParaRPr lang="ko-KR" altLang="en-US" sz="3200" dirty="0">
              <a:latin typeface="+mj-ea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023861" y="2011680"/>
            <a:ext cx="3406140" cy="4549140"/>
          </a:xfrm>
        </p:spPr>
        <p:txBody>
          <a:bodyPr/>
          <a:lstStyle/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User inputs one sentence and one </a:t>
            </a:r>
            <a:r>
              <a:rPr lang="en-US" altLang="ko-KR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word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en-US" altLang="ko-KR" dirty="0">
              <a:solidFill>
                <a:srgbClr val="838787"/>
              </a:solidFill>
              <a:latin typeface="Verdana"/>
              <a:ea typeface="Verdana"/>
              <a:sym typeface="Verdana"/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Calculate how many input words can be made from the </a:t>
            </a:r>
            <a:r>
              <a:rPr lang="en-US" altLang="ko-KR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sentence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en-US" altLang="ko-KR" dirty="0">
              <a:solidFill>
                <a:srgbClr val="838787"/>
              </a:solidFill>
              <a:latin typeface="Verdana"/>
              <a:ea typeface="Verdana"/>
              <a:sym typeface="Verdana"/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No need to change the font color as below, it just helps you understand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62" y="0"/>
            <a:ext cx="6780725" cy="500633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461" y="5006330"/>
            <a:ext cx="6429371" cy="155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263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8023861" y="1211580"/>
            <a:ext cx="3406140" cy="1600200"/>
          </a:xfrm>
        </p:spPr>
        <p:txBody>
          <a:bodyPr>
            <a:normAutofit fontScale="90000"/>
          </a:bodyPr>
          <a:lstStyle/>
          <a:p>
            <a:r>
              <a:rPr lang="en-US" altLang="ko-KR" sz="3600" dirty="0" smtClean="0">
                <a:latin typeface="+mj-ea"/>
              </a:rPr>
              <a:t>P14</a:t>
            </a:r>
            <a:r>
              <a:rPr lang="en-US" altLang="ko-KR" sz="2700" dirty="0" smtClean="0">
                <a:latin typeface="+mj-ea"/>
              </a:rPr>
              <a:t/>
            </a:r>
            <a:br>
              <a:rPr lang="en-US" altLang="ko-KR" sz="2700" dirty="0" smtClean="0">
                <a:latin typeface="+mj-ea"/>
              </a:rPr>
            </a:br>
            <a:r>
              <a:rPr lang="en-US" altLang="ko-KR" sz="2200" dirty="0">
                <a:latin typeface="+mj-ea"/>
                <a:sym typeface="Verdana"/>
              </a:rPr>
              <a:t>Article before Consonant and Vowel</a:t>
            </a:r>
            <a:r>
              <a:rPr lang="ko-KR" altLang="en-US" sz="2700" dirty="0"/>
              <a:t/>
            </a:r>
            <a:br>
              <a:rPr lang="ko-KR" altLang="en-US" sz="2700" dirty="0"/>
            </a:br>
            <a:r>
              <a:rPr lang="en-US" altLang="ko-KR" sz="2800" dirty="0"/>
              <a:t/>
            </a:r>
            <a:br>
              <a:rPr lang="en-US" altLang="ko-KR" sz="2800" dirty="0"/>
            </a:br>
            <a:endParaRPr lang="ko-KR" altLang="en-US" sz="3200" dirty="0">
              <a:latin typeface="+mj-ea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023861" y="2148840"/>
            <a:ext cx="3406140" cy="4434840"/>
          </a:xfrm>
        </p:spPr>
        <p:txBody>
          <a:bodyPr/>
          <a:lstStyle/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User inputs a sentence including at least an </a:t>
            </a:r>
            <a:r>
              <a:rPr lang="en-US" altLang="ko-KR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article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en-US" altLang="ko-KR" dirty="0">
              <a:solidFill>
                <a:srgbClr val="838787"/>
              </a:solidFill>
              <a:latin typeface="Verdana"/>
              <a:ea typeface="Verdana"/>
              <a:sym typeface="Verdana"/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Check if the articles before consonants and vowels are </a:t>
            </a:r>
            <a:r>
              <a:rPr lang="en-US" altLang="ko-KR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correct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en-US" altLang="ko-KR" dirty="0">
              <a:solidFill>
                <a:srgbClr val="838787"/>
              </a:solidFill>
              <a:latin typeface="Verdana"/>
              <a:ea typeface="Verdana"/>
              <a:sym typeface="Verdana"/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Modify the article if needed</a:t>
            </a:r>
          </a:p>
          <a:p>
            <a:pPr marL="285750" lvl="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en-US" altLang="ko-KR" dirty="0">
              <a:solidFill>
                <a:srgbClr val="838787"/>
              </a:solidFill>
              <a:latin typeface="Verdana"/>
              <a:ea typeface="Verdana"/>
              <a:sym typeface="Verdana"/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65" y="5314808"/>
            <a:ext cx="5865875" cy="154319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465" y="-17392"/>
            <a:ext cx="6944630" cy="5332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706168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배지</Template>
  <TotalTime>1340</TotalTime>
  <Words>262</Words>
  <Application>Microsoft Office PowerPoint</Application>
  <PresentationFormat>와이드스크린</PresentationFormat>
  <Paragraphs>77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1" baseType="lpstr">
      <vt:lpstr>맑은 고딕</vt:lpstr>
      <vt:lpstr>휴먼매직체</vt:lpstr>
      <vt:lpstr>Arial</vt:lpstr>
      <vt:lpstr>Gill Sans MT</vt:lpstr>
      <vt:lpstr>Impact</vt:lpstr>
      <vt:lpstr>Verdana</vt:lpstr>
      <vt:lpstr>Wingdings</vt:lpstr>
      <vt:lpstr>Badge</vt:lpstr>
      <vt:lpstr>Java 과제 제출</vt:lpstr>
      <vt:lpstr>목차</vt:lpstr>
      <vt:lpstr>P6  Calendar Application </vt:lpstr>
      <vt:lpstr>P7 Calendar Application II </vt:lpstr>
      <vt:lpstr>P8 Calendar Application III </vt:lpstr>
      <vt:lpstr>P11 Currency Converter</vt:lpstr>
      <vt:lpstr>P12 Temperature Converter </vt:lpstr>
      <vt:lpstr>P13 Extracting Word from String  </vt:lpstr>
      <vt:lpstr>P14 Article before Consonant and Vowel  </vt:lpstr>
      <vt:lpstr>P15 Calculator  </vt:lpstr>
      <vt:lpstr>A1 Descriptive Statistics Calculation   </vt:lpstr>
      <vt:lpstr>A2  Counting by Time of Number </vt:lpstr>
      <vt:lpstr>A3 Compose a program with the conditions below 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노을</dc:creator>
  <cp:lastModifiedBy>노을</cp:lastModifiedBy>
  <cp:revision>29</cp:revision>
  <dcterms:created xsi:type="dcterms:W3CDTF">2023-03-06T01:13:12Z</dcterms:created>
  <dcterms:modified xsi:type="dcterms:W3CDTF">2023-04-05T04:04:55Z</dcterms:modified>
</cp:coreProperties>
</file>