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5" r:id="rId2"/>
    <p:sldMasterId id="2147484030" r:id="rId3"/>
    <p:sldMasterId id="2147484008" r:id="rId4"/>
  </p:sldMasterIdLst>
  <p:notesMasterIdLst>
    <p:notesMasterId r:id="rId12"/>
  </p:notesMasterIdLst>
  <p:sldIdLst>
    <p:sldId id="694" r:id="rId5"/>
    <p:sldId id="1006" r:id="rId6"/>
    <p:sldId id="1005" r:id="rId7"/>
    <p:sldId id="1007" r:id="rId8"/>
    <p:sldId id="976" r:id="rId9"/>
    <p:sldId id="1008" r:id="rId10"/>
    <p:sldId id="1009" r:id="rId1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9DA4F-18C8-144E-A94F-636D68BB60E0}" v="2" dt="2022-03-02T13:05:28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8487" autoAdjust="0"/>
  </p:normalViewPr>
  <p:slideViewPr>
    <p:cSldViewPr snapToGrid="0" snapToObjects="1">
      <p:cViewPr varScale="1">
        <p:scale>
          <a:sx n="200" d="100"/>
          <a:sy n="200" d="100"/>
        </p:scale>
        <p:origin x="656" y="16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7D7D97CB-1915-4E28-BBD4-1EE4DC091C0F}"/>
    <pc:docChg chg="modMainMaster">
      <pc:chgData name="홍필두" userId="a613eac9-2ee1-4936-8d5c-6f3d69f7b146" providerId="ADAL" clId="{7D7D97CB-1915-4E28-BBD4-1EE4DC091C0F}" dt="2021-02-16T13:07:28.989" v="0"/>
      <pc:docMkLst>
        <pc:docMk/>
      </pc:docMkLst>
      <pc:sldMasterChg chg="addSp modSp">
        <pc:chgData name="홍필두" userId="a613eac9-2ee1-4936-8d5c-6f3d69f7b146" providerId="ADAL" clId="{7D7D97CB-1915-4E28-BBD4-1EE4DC091C0F}" dt="2021-02-16T13:07:28.989" v="0"/>
        <pc:sldMasterMkLst>
          <pc:docMk/>
          <pc:sldMasterMk cId="0" sldId="2147483659"/>
        </pc:sldMasterMkLst>
        <pc:spChg chg="add mod">
          <ac:chgData name="홍필두" userId="a613eac9-2ee1-4936-8d5c-6f3d69f7b146" providerId="ADAL" clId="{7D7D97CB-1915-4E28-BBD4-1EE4DC091C0F}" dt="2021-02-16T13:07:28.989" v="0"/>
          <ac:spMkLst>
            <pc:docMk/>
            <pc:sldMasterMk cId="0" sldId="2147483659"/>
            <ac:spMk id="10" creationId="{EDFC91DA-DA2E-4FE1-B989-165ECAA47FFB}"/>
          </ac:spMkLst>
        </pc:spChg>
      </pc:sldMasterChg>
    </pc:docChg>
  </pc:docChgLst>
  <pc:docChgLst>
    <pc:chgData name="필두 홍" userId="a613eac9-2ee1-4936-8d5c-6f3d69f7b146" providerId="ADAL" clId="{7D7D97CB-1915-4E28-BBD4-1EE4DC091C0F}"/>
    <pc:docChg chg="undo custSel modSld">
      <pc:chgData name="필두 홍" userId="a613eac9-2ee1-4936-8d5c-6f3d69f7b146" providerId="ADAL" clId="{7D7D97CB-1915-4E28-BBD4-1EE4DC091C0F}" dt="2021-02-22T13:48:33.696" v="640" actId="115"/>
      <pc:docMkLst>
        <pc:docMk/>
      </pc:docMkLst>
      <pc:sldChg chg="modSp mod">
        <pc:chgData name="필두 홍" userId="a613eac9-2ee1-4936-8d5c-6f3d69f7b146" providerId="ADAL" clId="{7D7D97CB-1915-4E28-BBD4-1EE4DC091C0F}" dt="2021-02-22T13:42:56.804" v="250" actId="14100"/>
        <pc:sldMkLst>
          <pc:docMk/>
          <pc:sldMk cId="2363884374" sldId="976"/>
        </pc:sldMkLst>
        <pc:graphicFrameChg chg="mod modGraphic">
          <ac:chgData name="필두 홍" userId="a613eac9-2ee1-4936-8d5c-6f3d69f7b146" providerId="ADAL" clId="{7D7D97CB-1915-4E28-BBD4-1EE4DC091C0F}" dt="2021-02-22T13:42:56.804" v="250" actId="14100"/>
          <ac:graphicFrameMkLst>
            <pc:docMk/>
            <pc:sldMk cId="2363884374" sldId="976"/>
            <ac:graphicFrameMk id="5" creationId="{00000000-0000-0000-0000-000000000000}"/>
          </ac:graphicFrameMkLst>
        </pc:graphicFrameChg>
      </pc:sldChg>
      <pc:sldChg chg="addSp delSp modSp mod">
        <pc:chgData name="필두 홍" userId="a613eac9-2ee1-4936-8d5c-6f3d69f7b146" providerId="ADAL" clId="{7D7D97CB-1915-4E28-BBD4-1EE4DC091C0F}" dt="2021-02-22T13:48:33.696" v="640" actId="115"/>
        <pc:sldMkLst>
          <pc:docMk/>
          <pc:sldMk cId="1870428733" sldId="1008"/>
        </pc:sldMkLst>
        <pc:spChg chg="add mod">
          <ac:chgData name="필두 홍" userId="a613eac9-2ee1-4936-8d5c-6f3d69f7b146" providerId="ADAL" clId="{7D7D97CB-1915-4E28-BBD4-1EE4DC091C0F}" dt="2021-02-22T13:48:33.696" v="640" actId="115"/>
          <ac:spMkLst>
            <pc:docMk/>
            <pc:sldMk cId="1870428733" sldId="1008"/>
            <ac:spMk id="7" creationId="{24B9F6FF-6696-4FA0-B93A-FFA14301A7D3}"/>
          </ac:spMkLst>
        </pc:spChg>
        <pc:graphicFrameChg chg="del modGraphic">
          <ac:chgData name="필두 홍" userId="a613eac9-2ee1-4936-8d5c-6f3d69f7b146" providerId="ADAL" clId="{7D7D97CB-1915-4E28-BBD4-1EE4DC091C0F}" dt="2021-02-22T13:43:06.295" v="251" actId="478"/>
          <ac:graphicFrameMkLst>
            <pc:docMk/>
            <pc:sldMk cId="1870428733" sldId="1008"/>
            <ac:graphicFrameMk id="5" creationId="{00000000-0000-0000-0000-000000000000}"/>
          </ac:graphicFrameMkLst>
        </pc:graphicFrameChg>
        <pc:graphicFrameChg chg="add mod modGraphic">
          <ac:chgData name="필두 홍" userId="a613eac9-2ee1-4936-8d5c-6f3d69f7b146" providerId="ADAL" clId="{7D7D97CB-1915-4E28-BBD4-1EE4DC091C0F}" dt="2021-02-22T13:43:32.966" v="268" actId="1076"/>
          <ac:graphicFrameMkLst>
            <pc:docMk/>
            <pc:sldMk cId="1870428733" sldId="1008"/>
            <ac:graphicFrameMk id="6" creationId="{A3F234FA-BC5D-46A9-8FC9-063DACF8B4B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2710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526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6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7824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603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444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0723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880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057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170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8084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FC91DA-DA2E-4FE1-B989-165ECAA47FFB}"/>
              </a:ext>
            </a:extLst>
          </p:cNvPr>
          <p:cNvSpPr txBox="1"/>
          <p:nvPr userDrawn="1"/>
        </p:nvSpPr>
        <p:spPr>
          <a:xfrm>
            <a:off x="252413" y="6544059"/>
            <a:ext cx="2299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comics77@gmail.com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0. </a:t>
            </a:r>
            <a:r>
              <a:rPr lang="ko-KR" altLang="en-US" sz="2400" dirty="0"/>
              <a:t>리눅스 프로그래밍</a:t>
            </a:r>
            <a:br>
              <a:rPr lang="en-US" altLang="ko-KR" sz="2400" dirty="0"/>
            </a:br>
            <a:r>
              <a:rPr lang="en-US" altLang="ko-KR" sz="2400" dirty="0"/>
              <a:t>   </a:t>
            </a:r>
            <a:r>
              <a:rPr lang="ko-KR" altLang="en-US" sz="2400" dirty="0"/>
              <a:t>오리엔테이션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박종원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7D3E5-87F0-4179-8238-A184AD8827A2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914400" y="1066800"/>
            <a:ext cx="7846828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28625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57250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85875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714500" algn="l" defTabSz="8572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1717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6289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0861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543300" defTabSz="8572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ko-KR" altLang="ko-KR" sz="1600" b="1" dirty="0">
                <a:solidFill>
                  <a:srgbClr val="000000"/>
                </a:solidFill>
                <a:latin typeface="+mn-ea"/>
                <a:ea typeface="+mn-ea"/>
              </a:rPr>
              <a:t>기본적인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리눅</a:t>
            </a:r>
            <a:r>
              <a:rPr lang="ko-KR" altLang="ko-KR" sz="1600" b="1" dirty="0">
                <a:solidFill>
                  <a:srgbClr val="000000"/>
                </a:solidFill>
                <a:latin typeface="+mn-ea"/>
                <a:ea typeface="+mn-ea"/>
              </a:rPr>
              <a:t>스 OS의 대한 이해를 하고 개개인이 실습을 통하여 이를 실제 활용할 수 있는 능력을 보유할 수 있게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합니다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684212" y="2559858"/>
            <a:ext cx="8355615" cy="3204334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miter lim="800000"/>
            <a:headEnd/>
            <a:tailEnd/>
          </a:ln>
          <a:effectLst>
            <a:outerShdw dist="35921" dir="2700000" algn="ctr" rotWithShape="0">
              <a:srgbClr val="EFEFED"/>
            </a:outerShdw>
          </a:effectLst>
        </p:spPr>
        <p:txBody>
          <a:bodyPr wrap="square" anchor="ctr">
            <a:no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0099FF"/>
                </a:solidFill>
                <a:latin typeface="+mn-ea"/>
                <a:ea typeface="+mn-ea"/>
              </a:rPr>
              <a:t>세부적으로 살펴보면</a:t>
            </a:r>
          </a:p>
          <a:p>
            <a:pPr>
              <a:defRPr/>
            </a:pPr>
            <a:endParaRPr lang="ko-KR" altLang="en-US" sz="1600" b="1" dirty="0">
              <a:solidFill>
                <a:srgbClr val="0099FF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1) 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리눅스 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OS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의 기본 개념에 대하여 학습한다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2A2B2B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2) 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리눅스 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OS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의 많은 기능을 활용하는 방법을 학습한다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2A2B2B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3) </a:t>
            </a:r>
            <a:r>
              <a:rPr lang="ko-KR" altLang="en-US" sz="1600" dirty="0">
                <a:solidFill>
                  <a:srgbClr val="2A2B2B"/>
                </a:solidFill>
                <a:latin typeface="+mn-ea"/>
                <a:ea typeface="+mn-ea"/>
              </a:rPr>
              <a:t>리눅스가 실무에 많이 활용되는 상황을 실습을 통하여 학습한다</a:t>
            </a:r>
            <a:r>
              <a:rPr lang="en-US" altLang="ko-KR" sz="1600" dirty="0">
                <a:solidFill>
                  <a:srgbClr val="2A2B2B"/>
                </a:solidFill>
                <a:latin typeface="+mn-ea"/>
                <a:ea typeface="+mn-ea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79069" y="98150"/>
            <a:ext cx="1517647" cy="3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1. </a:t>
            </a:r>
            <a:r>
              <a:rPr lang="ko-KR" altLang="en-US" b="1" dirty="0">
                <a:solidFill>
                  <a:srgbClr val="724FB7"/>
                </a:solidFill>
              </a:rPr>
              <a:t>교과목표</a:t>
            </a:r>
          </a:p>
        </p:txBody>
      </p:sp>
    </p:spTree>
    <p:extLst>
      <p:ext uri="{BB962C8B-B14F-4D97-AF65-F5344CB8AC3E}">
        <p14:creationId xmlns:p14="http://schemas.microsoft.com/office/powerpoint/2010/main" val="60963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D7D3E5-87F0-4179-8238-A184AD8827A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8" name="Text Box 3075"/>
          <p:cNvSpPr txBox="1">
            <a:spLocks noChangeArrowheads="1"/>
          </p:cNvSpPr>
          <p:nvPr/>
        </p:nvSpPr>
        <p:spPr bwMode="auto">
          <a:xfrm>
            <a:off x="863600" y="1143000"/>
            <a:ext cx="8257251" cy="513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알찬 수업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본인이 기업의 실무자의 입장에서 리눅스를 활용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단지 명령어를 암기 하는 것 보다는 원리이해가 중요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적극적 수업 참여를 통하여 학우들과 교수님과 가까워지도록 할 것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깊이의 조절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처음부터 모든 사항을 이해할 수 없음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모든 명령어를 다 사용하는 것은 아님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하지만 처음에는 반복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반복 만이 해답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인터넷에서 얼마든지 해답을 찾을 수 있음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spcBef>
                <a:spcPct val="50000"/>
              </a:spcBef>
              <a:buFontTx/>
              <a:buChar char="-"/>
            </a:pP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실습을 통한 해법 도출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되는지 안 되는지 해봐야 알지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눈으로 보는 실습은 의미 없음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배우는 학생이 알아야 하며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시간이 지나면 또 앞을 반복 반복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38557" y="57875"/>
            <a:ext cx="3030810" cy="3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2. </a:t>
            </a:r>
            <a:r>
              <a:rPr lang="ko-KR" altLang="en-US" b="1" dirty="0">
                <a:solidFill>
                  <a:srgbClr val="724FB7"/>
                </a:solidFill>
              </a:rPr>
              <a:t>본 과목을 즐기는 방법</a:t>
            </a:r>
          </a:p>
        </p:txBody>
      </p:sp>
    </p:spTree>
    <p:extLst>
      <p:ext uri="{BB962C8B-B14F-4D97-AF65-F5344CB8AC3E}">
        <p14:creationId xmlns:p14="http://schemas.microsoft.com/office/powerpoint/2010/main" val="265787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수업 진행 방식 </a:t>
            </a:r>
            <a:r>
              <a:rPr lang="en-US" altLang="ko-KR" dirty="0"/>
              <a:t>(4</a:t>
            </a:r>
            <a:r>
              <a:rPr lang="ko-KR" altLang="en-US" dirty="0"/>
              <a:t>시간 기준 </a:t>
            </a:r>
            <a:r>
              <a:rPr lang="en-US" altLang="ko-KR" dirty="0"/>
              <a:t>, 3</a:t>
            </a:r>
            <a:r>
              <a:rPr lang="ko-KR" altLang="en-US" dirty="0"/>
              <a:t>시간</a:t>
            </a:r>
            <a:r>
              <a:rPr lang="en-US" altLang="ko-KR" dirty="0"/>
              <a:t>30</a:t>
            </a:r>
            <a:r>
              <a:rPr lang="ko-KR" altLang="en-US" dirty="0"/>
              <a:t>분 수업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분 휴식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10" name="아래쪽 화살표 9"/>
          <p:cNvSpPr/>
          <p:nvPr/>
        </p:nvSpPr>
        <p:spPr>
          <a:xfrm>
            <a:off x="1836738" y="5066342"/>
            <a:ext cx="431800" cy="433387"/>
          </a:xfrm>
          <a:prstGeom prst="downArrow">
            <a:avLst>
              <a:gd name="adj1" fmla="val 50000"/>
              <a:gd name="adj2" fmla="val 3015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1836738" y="4491667"/>
            <a:ext cx="431800" cy="333011"/>
          </a:xfrm>
          <a:prstGeom prst="downArrow">
            <a:avLst>
              <a:gd name="adj1" fmla="val 50000"/>
              <a:gd name="adj2" fmla="val 3015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836738" y="1610354"/>
            <a:ext cx="431800" cy="431800"/>
          </a:xfrm>
          <a:prstGeom prst="downArrow">
            <a:avLst>
              <a:gd name="adj1" fmla="val 50000"/>
              <a:gd name="adj2" fmla="val 3015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836738" y="2402517"/>
            <a:ext cx="431800" cy="431800"/>
          </a:xfrm>
          <a:prstGeom prst="downArrow">
            <a:avLst>
              <a:gd name="adj1" fmla="val 50000"/>
              <a:gd name="adj2" fmla="val 3015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 Box 77"/>
          <p:cNvSpPr txBox="1">
            <a:spLocks noChangeArrowheads="1"/>
          </p:cNvSpPr>
          <p:nvPr/>
        </p:nvSpPr>
        <p:spPr bwMode="auto">
          <a:xfrm>
            <a:off x="4344714" y="1343323"/>
            <a:ext cx="4906962" cy="49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375" tIns="46187" rIns="92375" bIns="46187">
            <a:spAutoFit/>
          </a:bodyPr>
          <a:lstStyle>
            <a:lvl1pPr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000000"/>
                </a:solidFill>
              </a:rPr>
              <a:t>강의 완료 후 자신이 얻을 목표 제시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000000"/>
                </a:solidFill>
              </a:rPr>
              <a:t>학습내용 간략한 소개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" name="Text Box 78"/>
          <p:cNvSpPr txBox="1">
            <a:spLocks noChangeArrowheads="1"/>
          </p:cNvSpPr>
          <p:nvPr/>
        </p:nvSpPr>
        <p:spPr bwMode="auto">
          <a:xfrm>
            <a:off x="1012824" y="1356354"/>
            <a:ext cx="2853781" cy="3686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242" tIns="60621" rIns="121242" bIns="60621">
            <a:spAutoFit/>
          </a:bodyPr>
          <a:lstStyle/>
          <a:p>
            <a:pPr algn="ctr" defTabSz="1212419">
              <a:buClr>
                <a:srgbClr val="66FFFF"/>
              </a:buClr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강의 들어가기 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(5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분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 Box 80"/>
          <p:cNvSpPr txBox="1">
            <a:spLocks noChangeArrowheads="1"/>
          </p:cNvSpPr>
          <p:nvPr/>
        </p:nvSpPr>
        <p:spPr bwMode="auto">
          <a:xfrm>
            <a:off x="1012825" y="2042154"/>
            <a:ext cx="2853781" cy="3686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242" tIns="60621" rIns="121242" bIns="60621">
            <a:spAutoFit/>
          </a:bodyPr>
          <a:lstStyle/>
          <a:p>
            <a:pPr algn="ctr" defTabSz="1212419">
              <a:buClr>
                <a:srgbClr val="66FFFF"/>
              </a:buClr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생각 유도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용어설명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(10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분</a:t>
            </a:r>
            <a:r>
              <a:rPr lang="en-US" altLang="ko-KR" dirty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 Box 81"/>
          <p:cNvSpPr txBox="1">
            <a:spLocks noChangeArrowheads="1"/>
          </p:cNvSpPr>
          <p:nvPr/>
        </p:nvSpPr>
        <p:spPr bwMode="auto">
          <a:xfrm>
            <a:off x="1021534" y="3051306"/>
            <a:ext cx="3105796" cy="334963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242" tIns="60621" rIns="121242" bIns="60621" anchor="ctr"/>
          <a:lstStyle/>
          <a:p>
            <a:pPr algn="ctr" defTabSz="1212419">
              <a:buClr>
                <a:srgbClr val="66FFFF"/>
              </a:buClr>
              <a:defRPr/>
            </a:pP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기본이론</a:t>
            </a:r>
            <a:r>
              <a:rPr lang="en-US" altLang="ko-KR" sz="1600" b="1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실습시범</a:t>
            </a:r>
          </a:p>
        </p:txBody>
      </p:sp>
      <p:sp>
        <p:nvSpPr>
          <p:cNvPr id="19" name="Text Box 82"/>
          <p:cNvSpPr txBox="1">
            <a:spLocks noChangeArrowheads="1"/>
          </p:cNvSpPr>
          <p:nvPr/>
        </p:nvSpPr>
        <p:spPr bwMode="auto">
          <a:xfrm>
            <a:off x="1021534" y="3921314"/>
            <a:ext cx="3105796" cy="373062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242" tIns="60621" rIns="121242" bIns="60621">
            <a:spAutoFit/>
          </a:bodyPr>
          <a:lstStyle/>
          <a:p>
            <a:pPr algn="ctr" defTabSz="1212419">
              <a:buClr>
                <a:srgbClr val="66FFFF"/>
              </a:buClr>
              <a:defRPr/>
            </a:pP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실습결과 평가 </a:t>
            </a:r>
          </a:p>
        </p:txBody>
      </p:sp>
      <p:sp>
        <p:nvSpPr>
          <p:cNvPr id="20" name="Text Box 83"/>
          <p:cNvSpPr txBox="1">
            <a:spLocks noChangeArrowheads="1"/>
          </p:cNvSpPr>
          <p:nvPr/>
        </p:nvSpPr>
        <p:spPr bwMode="auto">
          <a:xfrm>
            <a:off x="1012825" y="5510842"/>
            <a:ext cx="2065338" cy="3730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242" tIns="60621" rIns="121242" bIns="60621">
            <a:spAutoFit/>
          </a:bodyPr>
          <a:lstStyle/>
          <a:p>
            <a:pPr algn="ctr" defTabSz="1212419">
              <a:buClr>
                <a:srgbClr val="66FFFF"/>
              </a:buClr>
              <a:defRPr/>
            </a:pPr>
            <a:r>
              <a:rPr lang="ko-KR" altLang="en-US" sz="1600" b="1" dirty="0" err="1">
                <a:latin typeface="굴림" pitchFamily="50" charset="-127"/>
                <a:ea typeface="굴림" pitchFamily="50" charset="-127"/>
              </a:rPr>
              <a:t>차시예고</a:t>
            </a:r>
            <a:r>
              <a:rPr lang="en-US" altLang="ko-KR" sz="1600" b="1" dirty="0">
                <a:latin typeface="굴림" pitchFamily="50" charset="-127"/>
                <a:ea typeface="굴림" pitchFamily="50" charset="-127"/>
              </a:rPr>
              <a:t>(5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분</a:t>
            </a:r>
            <a:r>
              <a:rPr lang="en-US" altLang="ko-KR" sz="1600" b="1" dirty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 Box 77"/>
          <p:cNvSpPr txBox="1">
            <a:spLocks noChangeArrowheads="1"/>
          </p:cNvSpPr>
          <p:nvPr/>
        </p:nvSpPr>
        <p:spPr bwMode="auto">
          <a:xfrm>
            <a:off x="4234428" y="1964074"/>
            <a:ext cx="4906963" cy="68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375" tIns="46187" rIns="92375" bIns="46187">
            <a:spAutoFit/>
          </a:bodyPr>
          <a:lstStyle>
            <a:lvl1pPr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</a:rPr>
              <a:t>학습 전 생각해볼 문제 </a:t>
            </a:r>
            <a:r>
              <a:rPr lang="en-US" altLang="ko-KR" sz="1200" dirty="0">
                <a:solidFill>
                  <a:srgbClr val="000000"/>
                </a:solidFill>
              </a:rPr>
              <a:t>(why</a:t>
            </a:r>
            <a:r>
              <a:rPr lang="ko-KR" altLang="en-US" sz="1200" dirty="0">
                <a:solidFill>
                  <a:srgbClr val="000000"/>
                </a:solidFill>
              </a:rPr>
              <a:t>제시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왜 이것을 하는가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현장에서 유용성은</a:t>
            </a:r>
            <a:r>
              <a:rPr lang="en-US" altLang="ko-KR" sz="1200" dirty="0">
                <a:solidFill>
                  <a:srgbClr val="000000"/>
                </a:solidFill>
              </a:rPr>
              <a:t>?) </a:t>
            </a: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</a:rPr>
              <a:t>수업 중 나올 용어 정리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6" name="Text Box 82"/>
          <p:cNvSpPr txBox="1">
            <a:spLocks noChangeArrowheads="1"/>
          </p:cNvSpPr>
          <p:nvPr/>
        </p:nvSpPr>
        <p:spPr bwMode="auto">
          <a:xfrm>
            <a:off x="1021534" y="4807829"/>
            <a:ext cx="2065338" cy="3730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242" tIns="60621" rIns="121242" bIns="60621">
            <a:spAutoFit/>
          </a:bodyPr>
          <a:lstStyle/>
          <a:p>
            <a:pPr algn="ctr" defTabSz="1212419">
              <a:buClr>
                <a:srgbClr val="66FFFF"/>
              </a:buClr>
              <a:defRPr/>
            </a:pP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수업 정리</a:t>
            </a:r>
            <a:r>
              <a:rPr lang="en-US" altLang="ko-KR" sz="1600" b="1" dirty="0">
                <a:latin typeface="굴림" pitchFamily="50" charset="-127"/>
                <a:ea typeface="굴림" pitchFamily="50" charset="-127"/>
              </a:rPr>
              <a:t>(10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분</a:t>
            </a:r>
            <a:r>
              <a:rPr lang="en-US" altLang="ko-KR" sz="1600" b="1" dirty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16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 Box 81"/>
          <p:cNvSpPr txBox="1">
            <a:spLocks noChangeArrowheads="1"/>
          </p:cNvSpPr>
          <p:nvPr/>
        </p:nvSpPr>
        <p:spPr bwMode="auto">
          <a:xfrm>
            <a:off x="1028677" y="3471604"/>
            <a:ext cx="1531643" cy="334963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242" tIns="60621" rIns="121242" bIns="60621" anchor="ctr"/>
          <a:lstStyle/>
          <a:p>
            <a:pPr algn="ctr" defTabSz="1212419">
              <a:buClr>
                <a:srgbClr val="66FFFF"/>
              </a:buClr>
              <a:defRPr/>
            </a:pP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실습과제 실습</a:t>
            </a:r>
          </a:p>
        </p:txBody>
      </p:sp>
      <p:sp>
        <p:nvSpPr>
          <p:cNvPr id="30" name="Text Box 81"/>
          <p:cNvSpPr txBox="1">
            <a:spLocks noChangeArrowheads="1"/>
          </p:cNvSpPr>
          <p:nvPr/>
        </p:nvSpPr>
        <p:spPr bwMode="auto">
          <a:xfrm>
            <a:off x="2595687" y="3467448"/>
            <a:ext cx="1531643" cy="334963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242" tIns="60621" rIns="121242" bIns="60621" anchor="ctr"/>
          <a:lstStyle/>
          <a:p>
            <a:pPr algn="ctr" defTabSz="1212419">
              <a:buClr>
                <a:srgbClr val="66FFFF"/>
              </a:buClr>
              <a:defRPr/>
            </a:pPr>
            <a:r>
              <a:rPr lang="ko-KR" altLang="en-US" dirty="0">
                <a:latin typeface="굴림" pitchFamily="50" charset="-127"/>
                <a:ea typeface="굴림" pitchFamily="50" charset="-127"/>
              </a:rPr>
              <a:t>심화</a:t>
            </a:r>
            <a:r>
              <a:rPr lang="ko-KR" altLang="en-US" sz="1600" b="1" dirty="0">
                <a:latin typeface="굴림" pitchFamily="50" charset="-127"/>
                <a:ea typeface="굴림" pitchFamily="50" charset="-127"/>
              </a:rPr>
              <a:t>과제 실습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914400" y="2808596"/>
            <a:ext cx="3518263" cy="16182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1" name="Text Box 77"/>
          <p:cNvSpPr txBox="1">
            <a:spLocks noChangeArrowheads="1"/>
          </p:cNvSpPr>
          <p:nvPr/>
        </p:nvSpPr>
        <p:spPr bwMode="auto">
          <a:xfrm>
            <a:off x="4591932" y="2851135"/>
            <a:ext cx="4906963" cy="116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375" tIns="46187" rIns="92375" bIns="46187">
            <a:spAutoFit/>
          </a:bodyPr>
          <a:lstStyle>
            <a:lvl1pPr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</a:rPr>
              <a:t>기본 이론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실습 시범 제시 </a:t>
            </a:r>
            <a:r>
              <a:rPr lang="en-US" altLang="ko-KR" sz="1200" dirty="0">
                <a:solidFill>
                  <a:srgbClr val="000000"/>
                </a:solidFill>
              </a:rPr>
              <a:t>(20</a:t>
            </a:r>
            <a:r>
              <a:rPr lang="ko-KR" altLang="en-US" sz="1200" dirty="0">
                <a:solidFill>
                  <a:srgbClr val="000000"/>
                </a:solidFill>
              </a:rPr>
              <a:t>분 기준</a:t>
            </a:r>
            <a:r>
              <a:rPr lang="en-US" altLang="ko-KR" sz="1200" dirty="0">
                <a:solidFill>
                  <a:srgbClr val="000000"/>
                </a:solidFill>
              </a:rPr>
              <a:t>)</a:t>
            </a: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</a:rPr>
              <a:t>개인별 실습과제 실습</a:t>
            </a:r>
            <a:r>
              <a:rPr lang="en-US" altLang="ko-KR" sz="1200" dirty="0">
                <a:solidFill>
                  <a:srgbClr val="000000"/>
                </a:solidFill>
              </a:rPr>
              <a:t>(</a:t>
            </a:r>
            <a:r>
              <a:rPr lang="ko-KR" altLang="en-US" sz="1200" dirty="0">
                <a:solidFill>
                  <a:srgbClr val="000000"/>
                </a:solidFill>
              </a:rPr>
              <a:t>기초 학생 기준으로 제시</a:t>
            </a:r>
            <a:r>
              <a:rPr lang="en-US" altLang="ko-KR" sz="1200" dirty="0">
                <a:solidFill>
                  <a:srgbClr val="000000"/>
                </a:solidFill>
              </a:rPr>
              <a:t>, 30</a:t>
            </a:r>
            <a:r>
              <a:rPr lang="ko-KR" altLang="en-US" sz="1200" dirty="0">
                <a:solidFill>
                  <a:srgbClr val="000000"/>
                </a:solidFill>
              </a:rPr>
              <a:t>분 분량</a:t>
            </a:r>
            <a:r>
              <a:rPr lang="en-US" altLang="ko-KR" sz="1200" dirty="0">
                <a:solidFill>
                  <a:srgbClr val="000000"/>
                </a:solidFill>
              </a:rPr>
              <a:t>)</a:t>
            </a: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000000"/>
                </a:solidFill>
              </a:rPr>
              <a:t>심화과제 실습</a:t>
            </a:r>
            <a:r>
              <a:rPr lang="en-US" altLang="ko-KR" sz="1200" b="1" dirty="0">
                <a:solidFill>
                  <a:srgbClr val="000000"/>
                </a:solidFill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</a:rPr>
              <a:t>실습진도가 빠른 학생 기준 심화과제 준비필수</a:t>
            </a:r>
            <a:r>
              <a:rPr lang="en-US" altLang="ko-KR" sz="1200" b="1" dirty="0">
                <a:solidFill>
                  <a:srgbClr val="000000"/>
                </a:solidFill>
              </a:rPr>
              <a:t>)</a:t>
            </a: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</a:rPr>
              <a:t>실습과정을 지켜보며 </a:t>
            </a:r>
            <a:r>
              <a:rPr lang="ko-KR" altLang="en-US" sz="1200" dirty="0" err="1">
                <a:solidFill>
                  <a:srgbClr val="000000"/>
                </a:solidFill>
              </a:rPr>
              <a:t>미진자</a:t>
            </a:r>
            <a:r>
              <a:rPr lang="ko-KR" altLang="en-US" sz="1200" dirty="0">
                <a:solidFill>
                  <a:srgbClr val="000000"/>
                </a:solidFill>
              </a:rPr>
              <a:t> 도움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고성과자 심화과제 추가 제시</a:t>
            </a:r>
            <a:endParaRPr lang="en-US" altLang="ko-KR" sz="1200" b="1" dirty="0">
              <a:solidFill>
                <a:srgbClr val="000000"/>
              </a:solidFill>
            </a:endParaRP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</a:rPr>
              <a:t>실습결과물 제출 평가</a:t>
            </a:r>
            <a:r>
              <a:rPr lang="en-US" altLang="ko-KR" sz="1200" dirty="0">
                <a:solidFill>
                  <a:srgbClr val="000000"/>
                </a:solidFill>
              </a:rPr>
              <a:t>(</a:t>
            </a:r>
            <a:r>
              <a:rPr lang="ko-KR" altLang="en-US" sz="1200" dirty="0">
                <a:solidFill>
                  <a:srgbClr val="000000"/>
                </a:solidFill>
              </a:rPr>
              <a:t>학번을 포함한 </a:t>
            </a:r>
            <a:r>
              <a:rPr lang="ko-KR" altLang="en-US" sz="1200" dirty="0" err="1">
                <a:solidFill>
                  <a:srgbClr val="000000"/>
                </a:solidFill>
              </a:rPr>
              <a:t>캡쳐물</a:t>
            </a:r>
            <a:r>
              <a:rPr lang="ko-KR" altLang="en-US" sz="1200" dirty="0">
                <a:solidFill>
                  <a:srgbClr val="000000"/>
                </a:solidFill>
              </a:rPr>
              <a:t> 제출</a:t>
            </a:r>
            <a:r>
              <a:rPr lang="en-US" altLang="ko-KR" sz="1200" dirty="0">
                <a:solidFill>
                  <a:srgbClr val="000000"/>
                </a:solidFill>
              </a:rPr>
              <a:t>)(10</a:t>
            </a:r>
            <a:r>
              <a:rPr lang="ko-KR" altLang="en-US" sz="1200" dirty="0">
                <a:solidFill>
                  <a:srgbClr val="000000"/>
                </a:solidFill>
              </a:rPr>
              <a:t>분</a:t>
            </a:r>
            <a:r>
              <a:rPr lang="en-US" altLang="ko-KR" sz="1200" dirty="0">
                <a:solidFill>
                  <a:srgbClr val="000000"/>
                </a:solidFill>
              </a:rPr>
              <a:t>)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1073" y="2795613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</a:t>
            </a:r>
            <a:r>
              <a:rPr lang="ko-KR" altLang="en-US" sz="1200" dirty="0"/>
              <a:t>총 </a:t>
            </a:r>
            <a:r>
              <a:rPr lang="en-US" altLang="ko-KR" sz="1200" dirty="0"/>
              <a:t>3</a:t>
            </a:r>
            <a:r>
              <a:rPr lang="ko-KR" altLang="en-US" sz="1200" dirty="0"/>
              <a:t>개 제시 </a:t>
            </a:r>
            <a:r>
              <a:rPr lang="en-US" altLang="ko-KR" sz="1200" dirty="0"/>
              <a:t>(1</a:t>
            </a:r>
            <a:r>
              <a:rPr lang="ko-KR" altLang="en-US" sz="1200" dirty="0"/>
              <a:t>시간 분량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2" name="Text Box 77"/>
          <p:cNvSpPr txBox="1">
            <a:spLocks noChangeArrowheads="1"/>
          </p:cNvSpPr>
          <p:nvPr/>
        </p:nvSpPr>
        <p:spPr bwMode="auto">
          <a:xfrm>
            <a:off x="3373097" y="4696788"/>
            <a:ext cx="4906962" cy="7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375" tIns="46187" rIns="92375" bIns="46187">
            <a:spAutoFit/>
          </a:bodyPr>
          <a:lstStyle>
            <a:lvl1pPr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000000"/>
                </a:solidFill>
              </a:rPr>
              <a:t>금일 학습에 대한 내용 정리</a:t>
            </a:r>
            <a:endParaRPr lang="en-US" altLang="ko-KR" sz="1200" b="1" dirty="0">
              <a:solidFill>
                <a:srgbClr val="000000"/>
              </a:solidFill>
            </a:endParaRP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</a:rPr>
              <a:t>간단한 퀴즈 실시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</a:rPr>
              <a:t>질문 답변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33" name="Text Box 77"/>
          <p:cNvSpPr txBox="1">
            <a:spLocks noChangeArrowheads="1"/>
          </p:cNvSpPr>
          <p:nvPr/>
        </p:nvSpPr>
        <p:spPr bwMode="auto">
          <a:xfrm>
            <a:off x="3373097" y="5523334"/>
            <a:ext cx="4906962" cy="27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375" tIns="46187" rIns="92375" bIns="46187">
            <a:spAutoFit/>
          </a:bodyPr>
          <a:lstStyle>
            <a:lvl1pPr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rgbClr val="000000"/>
                </a:solidFill>
              </a:rPr>
              <a:t>차시</a:t>
            </a:r>
            <a:r>
              <a:rPr lang="ko-KR" altLang="en-US" sz="1200" dirty="0">
                <a:solidFill>
                  <a:srgbClr val="000000"/>
                </a:solidFill>
              </a:rPr>
              <a:t> 예고 및 준비 사항</a:t>
            </a:r>
            <a:r>
              <a:rPr lang="en-US" altLang="ko-KR" sz="1200" dirty="0">
                <a:solidFill>
                  <a:srgbClr val="000000"/>
                </a:solidFill>
              </a:rPr>
              <a:t>(</a:t>
            </a:r>
            <a:r>
              <a:rPr lang="ko-KR" altLang="en-US" sz="1200" dirty="0">
                <a:solidFill>
                  <a:srgbClr val="000000"/>
                </a:solidFill>
              </a:rPr>
              <a:t>용어 조사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관련 사항 조사</a:t>
            </a:r>
            <a:r>
              <a:rPr lang="en-US" altLang="ko-KR" sz="1200" dirty="0">
                <a:solidFill>
                  <a:srgbClr val="000000"/>
                </a:solidFill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</a:rPr>
              <a:t>제시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7647" cy="3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3. </a:t>
            </a:r>
            <a:r>
              <a:rPr lang="ko-KR" altLang="en-US" b="1" dirty="0">
                <a:solidFill>
                  <a:srgbClr val="724FB7"/>
                </a:solidFill>
              </a:rPr>
              <a:t>강의방법</a:t>
            </a:r>
          </a:p>
        </p:txBody>
      </p:sp>
    </p:spTree>
    <p:extLst>
      <p:ext uri="{BB962C8B-B14F-4D97-AF65-F5344CB8AC3E}">
        <p14:creationId xmlns:p14="http://schemas.microsoft.com/office/powerpoint/2010/main" val="16061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4. </a:t>
            </a:r>
            <a:r>
              <a:rPr lang="ko-KR" altLang="en-US" b="1" dirty="0">
                <a:solidFill>
                  <a:srgbClr val="724FB7"/>
                </a:solidFill>
              </a:rPr>
              <a:t>강의목차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58698"/>
              </p:ext>
            </p:extLst>
          </p:nvPr>
        </p:nvGraphicFramePr>
        <p:xfrm>
          <a:off x="596227" y="671931"/>
          <a:ext cx="8207114" cy="4886714"/>
        </p:xfrm>
        <a:graphic>
          <a:graphicData uri="http://schemas.openxmlformats.org/drawingml/2006/table">
            <a:tbl>
              <a:tblPr/>
              <a:tblGrid>
                <a:gridCol w="12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8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3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주요내용</a:t>
                      </a: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대단원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중단원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단원</a:t>
                      </a:r>
                    </a:p>
                  </a:txBody>
                  <a:tcPr marL="41340" marR="41340" marT="20670" marB="20670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학습목표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학습내용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196">
                <a:tc row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1.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리눅스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명령어 기초</a:t>
                      </a: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리눅스 기초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시작하기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리눅스 개발환경 만들기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클라이언트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서버 환경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개발환경 구축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원격접속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서버로 접속하기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가상터미널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권한획득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명령어도움말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파일과 디렉토리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파일기본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파일과 디렉토리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파일탐색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명령히스토리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디렉토리관리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문자계수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파일다루기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심화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 다루기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파일필터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파일비교정렬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파일탐색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파일보관압축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권한관리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권한관리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 권한관리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사용자관리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그룹관리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권한설정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링크파일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vi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,vi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명령어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편집기활용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npp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1196">
                <a:tc row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리눅스 활용</a:t>
                      </a: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개발환경 구성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네트워크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7.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네트워크 관리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네트워크이론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환경설정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18474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네트워크 관리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764200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개발환경구성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8.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웹서버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구성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리눅스 설치 복습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721518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웹서버구성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개발환경연동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5664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활용 실습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클라우드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시스템 기초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9.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클라우드시스템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Virtual Box,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복제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360495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GCP,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AWS, Docker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485523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시스템모니터링</a:t>
                      </a: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10.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시스템모니터링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시스템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측정명령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683770"/>
                  </a:ext>
                </a:extLst>
              </a:tr>
              <a:tr h="181196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시스템 측정 화면 구현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무따기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마지막 프로젝트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64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88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724FB7"/>
                </a:solidFill>
              </a:rPr>
              <a:t>4. </a:t>
            </a:r>
            <a:r>
              <a:rPr lang="ko-KR" altLang="en-US" b="1" dirty="0">
                <a:solidFill>
                  <a:srgbClr val="724FB7"/>
                </a:solidFill>
              </a:rPr>
              <a:t>강의목차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3F234FA-BC5D-46A9-8FC9-063DACF8B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24133"/>
              </p:ext>
            </p:extLst>
          </p:nvPr>
        </p:nvGraphicFramePr>
        <p:xfrm>
          <a:off x="685837" y="2529839"/>
          <a:ext cx="8516863" cy="2973955"/>
        </p:xfrm>
        <a:graphic>
          <a:graphicData uri="http://schemas.openxmlformats.org/drawingml/2006/table">
            <a:tbl>
              <a:tblPr/>
              <a:tblGrid>
                <a:gridCol w="132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2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1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주요내용</a:t>
                      </a: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대단원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중단원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단원</a:t>
                      </a:r>
                    </a:p>
                  </a:txBody>
                  <a:tcPr marL="41340" marR="41340" marT="20670" marB="2067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학습목표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학습내용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4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리눅스명령어 고급</a:t>
                      </a: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프로세스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프로세스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심화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1.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프로세스의 이해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프로세스기초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status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07550"/>
                  </a:ext>
                </a:extLst>
              </a:tr>
              <a:tr h="1901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스케줄링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우선순위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50966"/>
                  </a:ext>
                </a:extLst>
              </a:tr>
              <a:tr h="1901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데몬 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심화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2.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프로세스의 제어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foreground-background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19626"/>
                  </a:ext>
                </a:extLst>
              </a:tr>
              <a:tr h="1901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14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프로세스</a:t>
                      </a:r>
                      <a:r>
                        <a:rPr lang="en-US" altLang="ko-KR" sz="1000" b="0" kern="0" spc="0" baseline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ko-KR" altLang="en-US" sz="1000" b="0" kern="0" spc="0" baseline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스케줄러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806479"/>
                  </a:ext>
                </a:extLst>
              </a:tr>
              <a:tr h="126430">
                <a:tc rowSpan="8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 프로그래밍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고급과정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 명령어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쉘기초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3.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쉘명령어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기초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스크립트 및 권한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리다이렉션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파이프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쉘사용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4.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쉘명령어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사용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변수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매개변수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조건문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반복문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조건의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AND-OR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 프로그래밍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프로그래밍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5.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쉘 프로그래밍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함수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형식지정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출력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주기적처리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다중조건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모니터링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6.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모니터링 활용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프로세스감시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파일검색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백업처리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시간처리</a:t>
                      </a:r>
                    </a:p>
                  </a:txBody>
                  <a:tcPr marL="29282" marR="29282" marT="8096" marB="809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 Box 77">
            <a:extLst>
              <a:ext uri="{FF2B5EF4-FFF2-40B4-BE49-F238E27FC236}">
                <a16:creationId xmlns:a16="http://schemas.microsoft.com/office/drawing/2014/main" id="{24B9F6FF-6696-4FA0-B93A-FFA14301A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663" y="1141303"/>
            <a:ext cx="7975502" cy="11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2375" tIns="46187" rIns="92375" bIns="46187">
            <a:spAutoFit/>
          </a:bodyPr>
          <a:lstStyle>
            <a:lvl1pPr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92392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</a:rPr>
              <a:t>아래 내용은 강의 동영상 또는 교안을 보고 스스로 하시오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</a:rPr>
              <a:t>해당 실습을 완료한 사람은 박종원 교수에게 검사를 받을 것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000000"/>
                </a:solidFill>
              </a:rPr>
              <a:t>추후 몇몇 과목에서 부여되는 </a:t>
            </a:r>
            <a:r>
              <a:rPr lang="ko-KR" altLang="en-US" sz="1600" b="1" u="sng" dirty="0">
                <a:solidFill>
                  <a:srgbClr val="000000"/>
                </a:solidFill>
              </a:rPr>
              <a:t>고급과정 자율 완료자</a:t>
            </a:r>
            <a:r>
              <a:rPr lang="ko-KR" altLang="en-US" sz="1600" b="1" dirty="0">
                <a:solidFill>
                  <a:srgbClr val="000000"/>
                </a:solidFill>
              </a:rPr>
              <a:t>에 한하여 </a:t>
            </a:r>
            <a:r>
              <a:rPr lang="en-US" altLang="ko-KR" sz="1600" dirty="0">
                <a:solidFill>
                  <a:srgbClr val="000000"/>
                </a:solidFill>
              </a:rPr>
              <a:t>“</a:t>
            </a:r>
            <a:r>
              <a:rPr lang="ko-KR" altLang="en-US" sz="1600" b="1" dirty="0">
                <a:solidFill>
                  <a:srgbClr val="000000"/>
                </a:solidFill>
              </a:rPr>
              <a:t>취업연계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추천 우선권</a:t>
            </a:r>
            <a:r>
              <a:rPr lang="en-US" altLang="ko-KR" sz="1600" dirty="0">
                <a:solidFill>
                  <a:srgbClr val="000000"/>
                </a:solidFill>
              </a:rPr>
              <a:t>”</a:t>
            </a:r>
            <a:r>
              <a:rPr lang="ko-KR" altLang="en-US" sz="1600" dirty="0">
                <a:solidFill>
                  <a:srgbClr val="000000"/>
                </a:solidFill>
              </a:rPr>
              <a:t>을 부여할 예정</a:t>
            </a:r>
            <a:endParaRPr lang="en-US" altLang="ko-KR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2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5</a:t>
            </a:r>
            <a:r>
              <a:rPr lang="en-US" altLang="ko-KR" b="1" dirty="0">
                <a:solidFill>
                  <a:srgbClr val="724FB7"/>
                </a:solidFill>
              </a:rPr>
              <a:t>. </a:t>
            </a:r>
            <a:r>
              <a:rPr lang="ko-KR" altLang="en-US" b="1" dirty="0">
                <a:solidFill>
                  <a:srgbClr val="724FB7"/>
                </a:solidFill>
              </a:rPr>
              <a:t>수업준비</a:t>
            </a:r>
          </a:p>
        </p:txBody>
      </p:sp>
      <p:sp>
        <p:nvSpPr>
          <p:cNvPr id="6" name="Text Box 3075"/>
          <p:cNvSpPr txBox="1">
            <a:spLocks noChangeArrowheads="1"/>
          </p:cNvSpPr>
          <p:nvPr/>
        </p:nvSpPr>
        <p:spPr bwMode="auto">
          <a:xfrm>
            <a:off x="725714" y="889000"/>
            <a:ext cx="8257251" cy="513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725" tIns="42863" rIns="85725" bIns="42863">
            <a:spAutoFit/>
          </a:bodyPr>
          <a:lstStyle>
            <a:lvl1pPr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8572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85725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PC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준비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지정좌석제 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자리 정하기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PC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필수 프로그램 설치 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office,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한글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Virtual Box, 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적극적 수업 참여를 통하여 학우들과 교수님과 가까워지도록 할 것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깊이의 조절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처음부터 모든 사항을 이해할 수 없음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모든 명령어를 다 사용하는 것은 아님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하지만 처음에는 반복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반복 만이 해답</a:t>
            </a: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인터넷에서 얼마든지 해답을 찾을 수 있다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endParaRPr lang="en-US" altLang="ko-KR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50000"/>
              </a:spcBef>
            </a:pPr>
            <a:r>
              <a:rPr lang="en-US" altLang="ko-KR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1600" b="1" dirty="0">
                <a:solidFill>
                  <a:srgbClr val="0099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실습을 통한 해법 도출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되는지 안 되는지 해봐야 알지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눈으로 보는 실습은 의미 없음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eaLnBrk="1" latinLnBrk="0" hangingPunct="1">
              <a:spcBef>
                <a:spcPct val="50000"/>
              </a:spcBef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배우는 배우는 학생이 알아야 하며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시간이 지나면 또 앞을 반복 반복</a:t>
            </a:r>
            <a:r>
              <a:rPr lang="en-US" altLang="ko-KR" sz="16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83319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45500</TotalTime>
  <Words>723</Words>
  <Application>Microsoft Macintosh PowerPoint</Application>
  <PresentationFormat>A4 Paper (210x297 mm)</PresentationFormat>
  <Paragraphs>163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돋움</vt:lpstr>
      <vt:lpstr>굴림</vt:lpstr>
      <vt:lpstr>맑은 고딕</vt:lpstr>
      <vt:lpstr>새굴림</vt:lpstr>
      <vt:lpstr>가는각진제목체</vt:lpstr>
      <vt:lpstr>Arial</vt:lpstr>
      <vt:lpstr>Wingdings</vt:lpstr>
      <vt:lpstr>1_Default Design</vt:lpstr>
      <vt:lpstr>2_Default Design</vt:lpstr>
      <vt:lpstr>기본 디자인</vt:lpstr>
      <vt:lpstr>3_Default Design</vt:lpstr>
      <vt:lpstr>0. 리눅스 프로그래밍    오리엔테이션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박종원</cp:lastModifiedBy>
  <cp:revision>2794</cp:revision>
  <cp:lastPrinted>2015-10-28T04:44:44Z</cp:lastPrinted>
  <dcterms:created xsi:type="dcterms:W3CDTF">2003-10-22T07:02:37Z</dcterms:created>
  <dcterms:modified xsi:type="dcterms:W3CDTF">2022-03-02T13:06:02Z</dcterms:modified>
</cp:coreProperties>
</file>