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29"/>
  </p:notesMasterIdLst>
  <p:sldIdLst>
    <p:sldId id="694" r:id="rId5"/>
    <p:sldId id="961" r:id="rId6"/>
    <p:sldId id="977" r:id="rId7"/>
    <p:sldId id="978" r:id="rId8"/>
    <p:sldId id="1098" r:id="rId9"/>
    <p:sldId id="1099" r:id="rId10"/>
    <p:sldId id="1100" r:id="rId11"/>
    <p:sldId id="1101" r:id="rId12"/>
    <p:sldId id="1102" r:id="rId13"/>
    <p:sldId id="1103" r:id="rId14"/>
    <p:sldId id="1104" r:id="rId15"/>
    <p:sldId id="1105" r:id="rId16"/>
    <p:sldId id="1075" r:id="rId17"/>
    <p:sldId id="1077" r:id="rId18"/>
    <p:sldId id="1078" r:id="rId19"/>
    <p:sldId id="1106" r:id="rId20"/>
    <p:sldId id="1107" r:id="rId21"/>
    <p:sldId id="1108" r:id="rId22"/>
    <p:sldId id="1109" r:id="rId23"/>
    <p:sldId id="1110" r:id="rId24"/>
    <p:sldId id="1111" r:id="rId25"/>
    <p:sldId id="1022" r:id="rId26"/>
    <p:sldId id="991" r:id="rId27"/>
    <p:sldId id="984" r:id="rId2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2" d="100"/>
          <a:sy n="82" d="100"/>
        </p:scale>
        <p:origin x="1046" y="67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B62E476C-73C0-4FB9-93C2-C7C0DB223335}"/>
    <pc:docChg chg="modSld">
      <pc:chgData name="홍필두" userId="a613eac9-2ee1-4936-8d5c-6f3d69f7b146" providerId="ADAL" clId="{B62E476C-73C0-4FB9-93C2-C7C0DB223335}" dt="2022-04-12T04:24:39.792" v="0"/>
      <pc:docMkLst>
        <pc:docMk/>
      </pc:docMkLst>
      <pc:sldChg chg="modSp mod">
        <pc:chgData name="홍필두" userId="a613eac9-2ee1-4936-8d5c-6f3d69f7b146" providerId="ADAL" clId="{B62E476C-73C0-4FB9-93C2-C7C0DB223335}" dt="2022-04-12T04:24:39.792" v="0"/>
        <pc:sldMkLst>
          <pc:docMk/>
          <pc:sldMk cId="1217559770" sldId="1109"/>
        </pc:sldMkLst>
        <pc:spChg chg="mod">
          <ac:chgData name="홍필두" userId="a613eac9-2ee1-4936-8d5c-6f3d69f7b146" providerId="ADAL" clId="{B62E476C-73C0-4FB9-93C2-C7C0DB223335}" dt="2022-04-12T04:24:39.792" v="0"/>
          <ac:spMkLst>
            <pc:docMk/>
            <pc:sldMk cId="1217559770" sldId="1109"/>
            <ac:spMk id="2" creationId="{00000000-0000-0000-0000-000000000000}"/>
          </ac:spMkLst>
        </pc:spChg>
      </pc:sldChg>
    </pc:docChg>
  </pc:docChgLst>
  <pc:docChgLst>
    <pc:chgData name="필두 홍" userId="a613eac9-2ee1-4936-8d5c-6f3d69f7b146" providerId="ADAL" clId="{83D05580-E466-45E0-B51B-1FBD64B6EA4A}"/>
    <pc:docChg chg="custSel modSld modMainMaster">
      <pc:chgData name="필두 홍" userId="a613eac9-2ee1-4936-8d5c-6f3d69f7b146" providerId="ADAL" clId="{83D05580-E466-45E0-B51B-1FBD64B6EA4A}" dt="2021-02-16T14:31:56.907" v="8" actId="1076"/>
      <pc:docMkLst>
        <pc:docMk/>
      </pc:docMkLst>
      <pc:sldChg chg="addSp delSp modSp mod">
        <pc:chgData name="필두 홍" userId="a613eac9-2ee1-4936-8d5c-6f3d69f7b146" providerId="ADAL" clId="{83D05580-E466-45E0-B51B-1FBD64B6EA4A}" dt="2021-02-16T14:31:56.907" v="8" actId="1076"/>
        <pc:sldMkLst>
          <pc:docMk/>
          <pc:sldMk cId="0" sldId="694"/>
        </pc:sldMkLst>
        <pc:spChg chg="add mod">
          <ac:chgData name="필두 홍" userId="a613eac9-2ee1-4936-8d5c-6f3d69f7b146" providerId="ADAL" clId="{83D05580-E466-45E0-B51B-1FBD64B6EA4A}" dt="2021-02-16T14:31:56.907" v="8" actId="1076"/>
          <ac:spMkLst>
            <pc:docMk/>
            <pc:sldMk cId="0" sldId="694"/>
            <ac:spMk id="5" creationId="{572AD506-CA01-4839-9A83-7123D80FF927}"/>
          </ac:spMkLst>
        </pc:spChg>
        <pc:spChg chg="del">
          <ac:chgData name="필두 홍" userId="a613eac9-2ee1-4936-8d5c-6f3d69f7b146" providerId="ADAL" clId="{83D05580-E466-45E0-B51B-1FBD64B6EA4A}" dt="2021-02-16T14:31:50.907" v="5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필두 홍" userId="a613eac9-2ee1-4936-8d5c-6f3d69f7b146" providerId="ADAL" clId="{83D05580-E466-45E0-B51B-1FBD64B6EA4A}" dt="2021-02-16T14:31:52.704" v="6" actId="478"/>
          <ac:picMkLst>
            <pc:docMk/>
            <pc:sldMk cId="0" sldId="694"/>
            <ac:picMk id="4" creationId="{00000000-0000-0000-0000-000000000000}"/>
          </ac:picMkLst>
        </pc:picChg>
      </pc:sldChg>
      <pc:sldMasterChg chg="addSp delSp modSp mod">
        <pc:chgData name="필두 홍" userId="a613eac9-2ee1-4936-8d5c-6f3d69f7b146" providerId="ADAL" clId="{83D05580-E466-45E0-B51B-1FBD64B6EA4A}" dt="2021-02-16T14:24:15.288" v="4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83D05580-E466-45E0-B51B-1FBD64B6EA4A}" dt="2021-02-16T14:24:15.288" v="4"/>
          <ac:spMkLst>
            <pc:docMk/>
            <pc:sldMasterMk cId="0" sldId="2147483659"/>
            <ac:spMk id="11" creationId="{6CA7705F-5EB7-4373-98F3-8811FAC1D5DF}"/>
          </ac:spMkLst>
        </pc:spChg>
        <pc:picChg chg="del">
          <ac:chgData name="필두 홍" userId="a613eac9-2ee1-4936-8d5c-6f3d69f7b146" providerId="ADAL" clId="{83D05580-E466-45E0-B51B-1FBD64B6EA4A}" dt="2021-02-16T14:24:04.894" v="2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83D05580-E466-45E0-B51B-1FBD64B6EA4A}" dt="2021-02-16T14:24:09.808" v="3"/>
          <ac:picMkLst>
            <pc:docMk/>
            <pc:sldMasterMk cId="0" sldId="2147483659"/>
            <ac:picMk id="10" creationId="{C7FC3294-0565-4527-8A8E-92105241E350}"/>
          </ac:picMkLst>
        </pc:picChg>
      </pc:sldMasterChg>
      <pc:sldMasterChg chg="addSp delSp modSp mod">
        <pc:chgData name="필두 홍" userId="a613eac9-2ee1-4936-8d5c-6f3d69f7b146" providerId="ADAL" clId="{83D05580-E466-45E0-B51B-1FBD64B6EA4A}" dt="2021-02-16T14:23:54.435" v="1"/>
        <pc:sldMasterMkLst>
          <pc:docMk/>
          <pc:sldMasterMk cId="0" sldId="2147484008"/>
        </pc:sldMasterMkLst>
        <pc:picChg chg="del">
          <ac:chgData name="필두 홍" userId="a613eac9-2ee1-4936-8d5c-6f3d69f7b146" providerId="ADAL" clId="{83D05580-E466-45E0-B51B-1FBD64B6EA4A}" dt="2021-02-16T14:23:54.087" v="0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83D05580-E466-45E0-B51B-1FBD64B6EA4A}" dt="2021-02-16T14:23:54.435" v="1"/>
          <ac:picMkLst>
            <pc:docMk/>
            <pc:sldMasterMk cId="0" sldId="2147484008"/>
            <ac:picMk id="5" creationId="{83DC74FE-DF9C-4259-B4E1-F2C54E0A8AB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721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4/12/2022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880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4/12/2022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448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4/12/2022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208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4/12/2022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90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4/12/2022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499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7FC3294-0565-4527-8A8E-92105241E35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A7705F-5EB7-4373-98F3-8811FAC1D5DF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42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DC74FE-DF9C-4259-B4E1-F2C54E0A8AB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8385" y="305424"/>
            <a:ext cx="6900733" cy="286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30428" y="6386634"/>
            <a:ext cx="7645144" cy="261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4/12/2022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794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00.100.100.100:800/serverstatus.html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10.</a:t>
            </a:r>
            <a:r>
              <a:rPr lang="ko-KR" altLang="en-US" sz="2400" dirty="0"/>
              <a:t>시스템 모니터링</a:t>
            </a:r>
          </a:p>
        </p:txBody>
      </p:sp>
      <p:sp>
        <p:nvSpPr>
          <p:cNvPr id="5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440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1"/>
            <a:ext cx="7209020" cy="3606788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377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fsck,</a:t>
            </a:r>
            <a:r>
              <a:rPr sz="1377" b="0" spc="1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du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fsck,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du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유용하게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쓰는 파일 관련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fsck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fsck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file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system check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파일시스템의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에러나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크래시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부서짐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082" b="0" spc="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복구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파일시스템을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unmount</a:t>
            </a:r>
            <a:r>
              <a:rPr sz="1082" b="0" spc="-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하고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단일사용자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모드에서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것이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효과적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70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 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실행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 크래시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주의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사용되고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상황에서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파일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 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스템의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복구 불능 장애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발생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du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6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du(disk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usage):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스페이스의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사용량을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279" b="0" spc="6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du </a:t>
            </a: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하위 모든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스페이스 사용량을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ls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보이는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실크기와 디스크에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할당된 크기는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차이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3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시스템이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1024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단위로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할당되지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않은 경우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du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</a:t>
            </a:r>
            <a:r>
              <a:rPr sz="1082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847" y="4307386"/>
            <a:ext cx="4959246" cy="146691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49" rIns="0" bIns="0" rtlCol="0">
            <a:spAutoFit/>
          </a:bodyPr>
          <a:lstStyle/>
          <a:p>
            <a:pPr marL="196745" defTabSz="899404" eaLnBrk="1" fontAlgn="auto" latinLnBrk="1" hangingPunct="1">
              <a:spcBef>
                <a:spcPts val="10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root@kopoctc:/home#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du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  <a:tabLst>
                <a:tab pos="640201" algn="l"/>
              </a:tabLst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	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./kopoctc/.cache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  <a:tabLst>
                <a:tab pos="640201" algn="l"/>
              </a:tabLst>
            </a:pP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32	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./kopoctc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  <a:tabLst>
                <a:tab pos="640201" algn="l"/>
              </a:tabLst>
            </a:pP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48	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root@kopoctc:/home#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du</a:t>
            </a:r>
            <a:r>
              <a:rPr sz="984" b="0" spc="-12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-k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  <a:tabLst>
                <a:tab pos="640201" algn="l"/>
              </a:tabLst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	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./kopoctc/.cache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  <a:tabLst>
                <a:tab pos="640201" algn="l"/>
              </a:tabLst>
            </a:pP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32	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./kopoctc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  <a:tabLst>
                <a:tab pos="640201" algn="l"/>
              </a:tabLst>
            </a:pP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48	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root@kopoctc:/home#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0038" y="5884842"/>
            <a:ext cx="1255426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Ⅳ-29&gt;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du</a:t>
            </a:r>
            <a:r>
              <a:rPr sz="885" b="0" spc="-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481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620"/>
            <a:ext cx="3888074" cy="559633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4)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명령어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총정리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시스템에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옵션이 조금씩 차이가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86874" y="1296624"/>
          <a:ext cx="4800599" cy="5151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613"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구분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9431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-60" dirty="0">
                          <a:latin typeface="나눔명조"/>
                          <a:cs typeface="나눔명조"/>
                        </a:rPr>
                        <a:t>명령어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9431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marR="317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설명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9431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13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프로세스확인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jobs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300" spc="-155" dirty="0">
                          <a:latin typeface="Consolas" panose="020B0609020204030204" pitchFamily="49" charset="0"/>
                          <a:cs typeface="Book Antiqua"/>
                        </a:rPr>
                        <a:t>id,prompt</a:t>
                      </a:r>
                      <a:r>
                        <a:rPr sz="1100" spc="-1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수행되는</a:t>
                      </a:r>
                      <a:r>
                        <a:rPr sz="1100" spc="-1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job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ps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각종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프로세스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9556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pstree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트리구조로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프로세스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9556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spc="-155" dirty="0">
                          <a:latin typeface="Consolas" panose="020B0609020204030204" pitchFamily="49" charset="0"/>
                          <a:cs typeface="Book Antiqua"/>
                        </a:rPr>
                        <a:t>top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130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프로세스가 </a:t>
                      </a:r>
                      <a:r>
                        <a:rPr sz="1300" spc="-155" dirty="0">
                          <a:latin typeface="Consolas" panose="020B0609020204030204" pitchFamily="49" charset="0"/>
                          <a:cs typeface="Book Antiqua"/>
                        </a:rPr>
                        <a:t>cpu</a:t>
                      </a:r>
                      <a:r>
                        <a:rPr sz="1100" spc="-1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차지하는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순서로</a:t>
                      </a:r>
                      <a:r>
                        <a:rPr sz="1100" spc="-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1305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ulimit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ulimit </a:t>
                      </a:r>
                      <a:r>
                        <a:rPr sz="1300" spc="65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300" spc="65" dirty="0">
                          <a:latin typeface="Consolas" panose="020B0609020204030204" pitchFamily="49" charset="0"/>
                          <a:cs typeface="Book Antiqua"/>
                        </a:rPr>
                        <a:t>a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프로세스 자원한도</a:t>
                      </a:r>
                      <a:r>
                        <a:rPr sz="1100" spc="-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/proc</a:t>
                      </a:r>
                      <a:r>
                        <a:rPr sz="1100" spc="-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디렉토리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480"/>
                        </a:lnSpc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수행중인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프로세스는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/proc</a:t>
                      </a:r>
                      <a:r>
                        <a:rPr sz="1100" spc="-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디렉토리에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26699"/>
                        </a:lnSpc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정보파일로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존재함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(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대부분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리눅스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유닉스는 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아님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607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CPU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70" dirty="0">
                          <a:latin typeface="Consolas" panose="020B0609020204030204" pitchFamily="49" charset="0"/>
                          <a:cs typeface="Book Antiqua"/>
                        </a:rPr>
                        <a:t>vmstat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60" dirty="0">
                          <a:latin typeface="Consolas" panose="020B0609020204030204" pitchFamily="49" charset="0"/>
                          <a:cs typeface="Book Antiqua"/>
                        </a:rPr>
                        <a:t>Cpu</a:t>
                      </a:r>
                      <a:r>
                        <a:rPr sz="1100" spc="-1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활동상황</a:t>
                      </a:r>
                      <a:r>
                        <a:rPr sz="1100" spc="-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45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sar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130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480"/>
                        </a:lnSpc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순간적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cpu</a:t>
                      </a:r>
                      <a:r>
                        <a:rPr sz="1100" spc="-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할당률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디스크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(sar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95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300" spc="-95" dirty="0">
                          <a:latin typeface="Consolas" panose="020B0609020204030204" pitchFamily="49" charset="0"/>
                          <a:cs typeface="Book Antiqua"/>
                        </a:rPr>
                        <a:t>d)i/o</a:t>
                      </a:r>
                      <a:r>
                        <a:rPr sz="1100" spc="-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상황을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7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vi</a:t>
                      </a:r>
                      <a:r>
                        <a:rPr sz="1300" spc="-9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70" dirty="0">
                          <a:latin typeface="Consolas" panose="020B0609020204030204" pitchFamily="49" charset="0"/>
                          <a:cs typeface="Book Antiqua"/>
                        </a:rPr>
                        <a:t>/proc/cpuinfo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130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설치된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cpu</a:t>
                      </a:r>
                      <a:r>
                        <a:rPr sz="1100" spc="-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자세한 상황을</a:t>
                      </a:r>
                      <a:r>
                        <a:rPr sz="1100" spc="21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1305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6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204" dirty="0">
                          <a:latin typeface="Consolas" panose="020B0609020204030204" pitchFamily="49" charset="0"/>
                          <a:cs typeface="Book Antiqua"/>
                        </a:rPr>
                        <a:t>Memory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562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55" dirty="0">
                          <a:latin typeface="Consolas" panose="020B0609020204030204" pitchFamily="49" charset="0"/>
                          <a:cs typeface="Book Antiqua"/>
                        </a:rPr>
                        <a:t>top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메모리 상황도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top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보임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free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231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메모리</a:t>
                      </a:r>
                      <a:r>
                        <a:rPr sz="1100" spc="-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상황보기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4809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89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2317" y="3122478"/>
            <a:ext cx="1652041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Ⅳ-5&gt;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주요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모니터링</a:t>
            </a:r>
            <a:r>
              <a:rPr sz="885" b="0" spc="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8072" y="3764942"/>
            <a:ext cx="431591" cy="762000"/>
          </a:xfrm>
          <a:custGeom>
            <a:avLst/>
            <a:gdLst/>
            <a:ahLst/>
            <a:cxnLst/>
            <a:rect l="l" t="t" r="r" b="b"/>
            <a:pathLst>
              <a:path w="438785" h="774700">
                <a:moveTo>
                  <a:pt x="438581" y="0"/>
                </a:moveTo>
                <a:lnTo>
                  <a:pt x="0" y="0"/>
                </a:lnTo>
                <a:lnTo>
                  <a:pt x="0" y="774357"/>
                </a:lnTo>
                <a:lnTo>
                  <a:pt x="438581" y="774357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9464" y="3764942"/>
            <a:ext cx="4452079" cy="762000"/>
          </a:xfrm>
          <a:custGeom>
            <a:avLst/>
            <a:gdLst/>
            <a:ahLst/>
            <a:cxnLst/>
            <a:rect l="l" t="t" r="r" b="b"/>
            <a:pathLst>
              <a:path w="4526280" h="774700">
                <a:moveTo>
                  <a:pt x="4525924" y="0"/>
                </a:moveTo>
                <a:lnTo>
                  <a:pt x="0" y="0"/>
                </a:lnTo>
                <a:lnTo>
                  <a:pt x="0" y="774357"/>
                </a:lnTo>
                <a:lnTo>
                  <a:pt x="4525924" y="774357"/>
                </a:lnTo>
                <a:lnTo>
                  <a:pt x="4525924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934" y="3888637"/>
            <a:ext cx="3588270" cy="52494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425342" defTabSz="899404" eaLnBrk="1" fontAlgn="auto" latinLnBrk="1" hangingPunct="1">
              <a:lnSpc>
                <a:spcPts val="1018"/>
              </a:lnSpc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아래 명령어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들은 시스템 모니터링을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위하여 엄선된</a:t>
            </a:r>
            <a:r>
              <a:rPr sz="885" b="0" spc="10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명령이이다.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425342" marR="372878" indent="-413476" defTabSz="899404" eaLnBrk="1" fontAlgn="auto" latinLnBrk="1" hangingPunct="1">
              <a:lnSpc>
                <a:spcPts val="1446"/>
              </a:lnSpc>
              <a:spcBef>
                <a:spcPts val="177"/>
              </a:spcBef>
              <a:spcAft>
                <a:spcPts val="0"/>
              </a:spcAft>
              <a:buClrTx/>
              <a:tabLst>
                <a:tab pos="425342" algn="l"/>
              </a:tabLst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	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옵션을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잘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활용함에 따라 모니터링의 활용도가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높아진다.  반드시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man을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명령어를</a:t>
            </a:r>
            <a:r>
              <a:rPr sz="885" b="0" spc="-15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찾아보자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86874" y="722014"/>
          <a:ext cx="4800599" cy="2388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90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Disk</a:t>
                      </a:r>
                      <a:r>
                        <a:rPr sz="1300" spc="-6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확인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df</a:t>
                      </a:r>
                      <a:r>
                        <a:rPr sz="1300" spc="-5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55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k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130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470"/>
                        </a:lnSpc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시스템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마운트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배분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크기가</a:t>
                      </a:r>
                      <a:r>
                        <a:rPr sz="1100" spc="1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임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00" spc="-185" dirty="0">
                          <a:latin typeface="Consolas" panose="020B0609020204030204" pitchFamily="49" charset="0"/>
                          <a:cs typeface="Book Antiqua"/>
                        </a:rPr>
                        <a:t>du</a:t>
                      </a: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-a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9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스페이스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사용량</a:t>
                      </a:r>
                      <a:r>
                        <a:rPr sz="1100" spc="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보임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9431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iostat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9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io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발생상황을</a:t>
                      </a:r>
                      <a:r>
                        <a:rPr sz="1100" spc="1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93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</a:t>
                      </a:r>
                      <a:r>
                        <a:rPr sz="1100" spc="-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관련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ifconfig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랜카드등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상황을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9556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057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31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네트워크연결설정을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보는 기본</a:t>
                      </a:r>
                      <a:r>
                        <a:rPr sz="1100" spc="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95562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9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netstat-na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1305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480"/>
                        </a:lnSpc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Tcp/ip</a:t>
                      </a:r>
                      <a:r>
                        <a:rPr sz="1100" spc="-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어플리케이션차원의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서비스 상태를</a:t>
                      </a:r>
                      <a:r>
                        <a:rPr sz="1100" spc="-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1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4) </a:t>
            </a:r>
            <a:r>
              <a:rPr lang="en-US" altLang="ko-KR" dirty="0" err="1"/>
              <a:t>sar</a:t>
            </a:r>
            <a:r>
              <a:rPr lang="ko-KR" altLang="en-US" dirty="0"/>
              <a:t>명령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sysstat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sar</a:t>
            </a:r>
            <a:r>
              <a:rPr lang="en-US" altLang="ko-KR" dirty="0"/>
              <a:t> 1 100 </a:t>
            </a:r>
            <a:r>
              <a:rPr lang="ko-KR" altLang="en-US" dirty="0" err="1"/>
              <a:t>실행후</a:t>
            </a:r>
            <a:r>
              <a:rPr lang="ko-KR" altLang="en-US" dirty="0"/>
              <a:t> 보여지는 항목 조사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sar</a:t>
            </a:r>
            <a:r>
              <a:rPr lang="en-US" altLang="ko-KR" dirty="0"/>
              <a:t> -d 1 100</a:t>
            </a:r>
            <a:r>
              <a:rPr lang="ko-KR" altLang="en-US" dirty="0"/>
              <a:t>실행으로 디스크 </a:t>
            </a:r>
            <a:r>
              <a:rPr lang="en-US" altLang="ko-KR" dirty="0" err="1"/>
              <a:t>io</a:t>
            </a:r>
            <a:r>
              <a:rPr lang="ko-KR" altLang="en-US" dirty="0"/>
              <a:t>정보 조사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5) top</a:t>
            </a:r>
            <a:r>
              <a:rPr lang="ko-KR" altLang="en-US" dirty="0"/>
              <a:t>명령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top</a:t>
            </a:r>
            <a:r>
              <a:rPr lang="ko-KR" altLang="en-US" dirty="0"/>
              <a:t>명령 </a:t>
            </a:r>
            <a:r>
              <a:rPr lang="ko-KR" altLang="en-US" dirty="0" err="1"/>
              <a:t>실행후</a:t>
            </a:r>
            <a:r>
              <a:rPr lang="ko-KR" altLang="en-US" dirty="0"/>
              <a:t> 보여지는 항목 조사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6) </a:t>
            </a:r>
            <a:r>
              <a:rPr lang="en-US" altLang="ko-KR" dirty="0" err="1"/>
              <a:t>fsck</a:t>
            </a:r>
            <a:r>
              <a:rPr lang="en-US" altLang="ko-KR" dirty="0"/>
              <a:t>, du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fsck</a:t>
            </a:r>
            <a:r>
              <a:rPr lang="ko-KR" altLang="en-US" dirty="0"/>
              <a:t>실행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du -k </a:t>
            </a:r>
            <a:r>
              <a:rPr lang="ko-KR" altLang="en-US" dirty="0"/>
              <a:t>실행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du -a </a:t>
            </a:r>
            <a:r>
              <a:rPr lang="ko-KR" altLang="en-US" dirty="0"/>
              <a:t>실행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04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7)</a:t>
            </a:r>
            <a:r>
              <a:rPr lang="ko-KR" altLang="en-US" dirty="0"/>
              <a:t>프로세스확인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jobs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pstree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top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⑤ </a:t>
            </a:r>
            <a:r>
              <a:rPr lang="en-US" altLang="ko-KR" dirty="0" err="1"/>
              <a:t>ulimit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⑥ </a:t>
            </a:r>
            <a:r>
              <a:rPr lang="en-US" altLang="ko-KR" dirty="0"/>
              <a:t>/proc</a:t>
            </a:r>
            <a:r>
              <a:rPr lang="ko-KR" altLang="en-US" dirty="0" err="1"/>
              <a:t>디렉토리</a:t>
            </a:r>
            <a:r>
              <a:rPr lang="ko-KR" altLang="en-US" dirty="0"/>
              <a:t> 확인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8) CPU</a:t>
            </a:r>
            <a:r>
              <a:rPr lang="ko-KR" altLang="en-US" dirty="0"/>
              <a:t>상황확인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vmstat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sar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vi /proc/</a:t>
            </a:r>
            <a:r>
              <a:rPr lang="en-US" altLang="ko-KR" dirty="0" err="1"/>
              <a:t>cpuinfo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9) </a:t>
            </a:r>
            <a:r>
              <a:rPr lang="ko-KR" altLang="en-US" dirty="0"/>
              <a:t>메모리 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top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free </a:t>
            </a:r>
            <a:r>
              <a:rPr lang="ko-KR" altLang="en-US" dirty="0"/>
              <a:t>실습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(4)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187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10) </a:t>
            </a:r>
            <a:r>
              <a:rPr lang="ko-KR" altLang="en-US" dirty="0"/>
              <a:t>디스크 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df</a:t>
            </a:r>
            <a:r>
              <a:rPr lang="en-US" altLang="ko-KR" dirty="0"/>
              <a:t> -k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du -a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iostat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11) </a:t>
            </a:r>
            <a:r>
              <a:rPr lang="ko-KR" altLang="en-US" dirty="0"/>
              <a:t>네트워크 관련 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ping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netstat</a:t>
            </a:r>
            <a:r>
              <a:rPr lang="en-US" altLang="ko-KR" dirty="0"/>
              <a:t> –</a:t>
            </a:r>
            <a:r>
              <a:rPr lang="en-US" altLang="ko-KR" dirty="0" err="1"/>
              <a:t>na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(5)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837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리눅스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최종실습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eaLnBrk="1" fontAlgn="auto" hangingPunct="1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요건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411" y="1279789"/>
            <a:ext cx="5580374" cy="10741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err="1"/>
              <a:t>리눅스</a:t>
            </a:r>
            <a:r>
              <a:rPr lang="ko-KR" altLang="en-US" sz="1100" dirty="0"/>
              <a:t> 서버의 </a:t>
            </a:r>
            <a:r>
              <a:rPr lang="en-US" altLang="ko-KR" sz="1100" dirty="0"/>
              <a:t>CPU,</a:t>
            </a:r>
            <a:r>
              <a:rPr lang="ko-KR" altLang="en-US" sz="1100" dirty="0"/>
              <a:t>메모리</a:t>
            </a:r>
            <a:r>
              <a:rPr lang="en-US" altLang="ko-KR" sz="1100" dirty="0"/>
              <a:t>,</a:t>
            </a:r>
            <a:r>
              <a:rPr lang="ko-KR" altLang="en-US" sz="1100" dirty="0"/>
              <a:t>디스크 상태를 시각적으로 볼 수 있는 웹 페이지를 작성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프로그래머가 이미 </a:t>
            </a:r>
            <a:r>
              <a:rPr lang="ko-KR" altLang="en-US" sz="1100" dirty="0" err="1"/>
              <a:t>웹페이지를</a:t>
            </a:r>
            <a:r>
              <a:rPr lang="ko-KR" altLang="en-US" sz="1100" dirty="0"/>
              <a:t> 작성하였음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당신은 이 페이지를 웹 서버에 게시하고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err="1"/>
              <a:t>리눅스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쉘</a:t>
            </a:r>
            <a:r>
              <a:rPr lang="ko-KR" altLang="en-US" sz="1100" dirty="0"/>
              <a:t> 프로그램으로 실시간으로 데이터가 연결되도록 작성 운영할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16" y="2617838"/>
            <a:ext cx="6620344" cy="33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분석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411" y="1279789"/>
            <a:ext cx="8133958" cy="8710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Task 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파일서버에 교안 </a:t>
            </a:r>
            <a:r>
              <a:rPr lang="ko-KR" altLang="en-US" sz="1100" dirty="0" err="1"/>
              <a:t>디렉토리에</a:t>
            </a:r>
            <a:r>
              <a:rPr lang="ko-KR" altLang="en-US" sz="1100" dirty="0"/>
              <a:t> 있는 </a:t>
            </a:r>
            <a:r>
              <a:rPr lang="en-US" altLang="ko-KR" sz="1100" dirty="0"/>
              <a:t>serverstatus.html </a:t>
            </a:r>
            <a:r>
              <a:rPr lang="ko-KR" altLang="en-US" sz="1100" dirty="0"/>
              <a:t>과 </a:t>
            </a:r>
            <a:r>
              <a:rPr lang="en-US" altLang="ko-KR" sz="1100" dirty="0" err="1"/>
              <a:t>ChartNew</a:t>
            </a:r>
            <a:r>
              <a:rPr lang="ko-KR" altLang="en-US" sz="1100" dirty="0" err="1"/>
              <a:t>디렉토리를</a:t>
            </a:r>
            <a:r>
              <a:rPr lang="ko-KR" altLang="en-US" sz="1100" dirty="0"/>
              <a:t> 당신의 서버의 웹 서버 기본 </a:t>
            </a:r>
            <a:r>
              <a:rPr lang="ko-KR" altLang="en-US" sz="1100" dirty="0" err="1"/>
              <a:t>디렉토리로</a:t>
            </a:r>
            <a:r>
              <a:rPr lang="ko-KR" altLang="en-US" sz="1100" dirty="0"/>
              <a:t> 옮김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>
                <a:hlinkClick r:id="rId2"/>
              </a:rPr>
              <a:t>http://100.100.100.100:800/serverstatus.html</a:t>
            </a:r>
            <a:r>
              <a:rPr lang="ko-KR" altLang="en-US" sz="1100" dirty="0"/>
              <a:t>을 실행시켜서 화면을 </a:t>
            </a:r>
            <a:r>
              <a:rPr lang="ko-KR" altLang="en-US" sz="1100" dirty="0" err="1"/>
              <a:t>캡쳐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단 </a:t>
            </a:r>
            <a:r>
              <a:rPr lang="en-US" altLang="ko-KR" sz="1100" dirty="0"/>
              <a:t>PC</a:t>
            </a:r>
            <a:r>
              <a:rPr lang="ko-KR" altLang="en-US" sz="1100" dirty="0"/>
              <a:t>하단 시간이 같이 보이도록 할 것</a:t>
            </a:r>
            <a:r>
              <a:rPr lang="en-US" altLang="ko-KR" sz="11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Hint: </a:t>
            </a:r>
            <a:r>
              <a:rPr lang="ko-KR" altLang="en-US" sz="1100" dirty="0"/>
              <a:t>권한</a:t>
            </a:r>
            <a:r>
              <a:rPr lang="en-US" altLang="ko-KR" sz="1100" dirty="0"/>
              <a:t> </a:t>
            </a:r>
            <a:r>
              <a:rPr lang="ko-KR" altLang="en-US" sz="1100" dirty="0"/>
              <a:t>주의</a:t>
            </a:r>
            <a:endParaRPr lang="en-US" altLang="ko-KR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18" y="2319815"/>
            <a:ext cx="7353717" cy="4000467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리눅스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최종실습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3584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분석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411" y="1279789"/>
            <a:ext cx="7766870" cy="10741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Task 2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CPU </a:t>
            </a:r>
            <a:r>
              <a:rPr lang="ko-KR" altLang="en-US" sz="1100" dirty="0"/>
              <a:t>사용 </a:t>
            </a:r>
            <a:r>
              <a:rPr lang="en-US" altLang="ko-KR" sz="1100" dirty="0"/>
              <a:t>55.5 ,CPU</a:t>
            </a:r>
            <a:r>
              <a:rPr lang="ko-KR" altLang="en-US" sz="1100" dirty="0" err="1"/>
              <a:t>프리</a:t>
            </a:r>
            <a:r>
              <a:rPr lang="ko-KR" altLang="en-US" sz="1100" dirty="0"/>
              <a:t> </a:t>
            </a:r>
            <a:r>
              <a:rPr lang="en-US" altLang="ko-KR" sz="1100" dirty="0"/>
              <a:t>44.5 </a:t>
            </a:r>
            <a:r>
              <a:rPr lang="ko-KR" altLang="en-US" sz="1100" dirty="0"/>
              <a:t>메모리사용 </a:t>
            </a:r>
            <a:r>
              <a:rPr lang="en-US" altLang="ko-KR" sz="1100" dirty="0"/>
              <a:t>1562464, </a:t>
            </a:r>
            <a:r>
              <a:rPr lang="ko-KR" altLang="en-US" sz="1100" dirty="0"/>
              <a:t>메모리 </a:t>
            </a:r>
            <a:r>
              <a:rPr lang="ko-KR" altLang="en-US" sz="1100" dirty="0" err="1"/>
              <a:t>프리</a:t>
            </a:r>
            <a:r>
              <a:rPr lang="ko-KR" altLang="en-US" sz="1100" dirty="0"/>
              <a:t> </a:t>
            </a:r>
            <a:r>
              <a:rPr lang="en-US" altLang="ko-KR" sz="1100" dirty="0"/>
              <a:t>1123212, </a:t>
            </a:r>
            <a:r>
              <a:rPr lang="ko-KR" altLang="en-US" sz="1100" dirty="0"/>
              <a:t>디스크사용</a:t>
            </a:r>
            <a:r>
              <a:rPr lang="en-US" altLang="ko-KR" sz="1100" dirty="0"/>
              <a:t>123232,</a:t>
            </a:r>
            <a:r>
              <a:rPr lang="ko-KR" altLang="en-US" sz="1100" dirty="0" err="1"/>
              <a:t>디스크프리</a:t>
            </a:r>
            <a:r>
              <a:rPr lang="ko-KR" altLang="en-US" sz="1100" dirty="0"/>
              <a:t> </a:t>
            </a:r>
            <a:r>
              <a:rPr lang="en-US" altLang="ko-KR" sz="1100" dirty="0"/>
              <a:t>1231244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위 수치로 표시될 수 있도록 </a:t>
            </a:r>
            <a:r>
              <a:rPr lang="en-US" altLang="ko-KR" sz="1100" dirty="0"/>
              <a:t>html</a:t>
            </a:r>
            <a:r>
              <a:rPr lang="ko-KR" altLang="en-US" sz="1100" dirty="0"/>
              <a:t>파일을 분석하여 </a:t>
            </a:r>
            <a:r>
              <a:rPr lang="ko-KR" altLang="en-US" sz="1100" dirty="0" err="1"/>
              <a:t>고칠것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고친 화면을 시간과 함께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93077" y="2508822"/>
            <a:ext cx="7673465" cy="18866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Task 3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당신의 서버의 </a:t>
            </a:r>
            <a:r>
              <a:rPr lang="en-US" altLang="ko-KR" sz="1100" dirty="0"/>
              <a:t>CPU</a:t>
            </a:r>
            <a:r>
              <a:rPr lang="ko-KR" altLang="en-US" sz="1100" dirty="0"/>
              <a:t>상황을 </a:t>
            </a:r>
            <a:r>
              <a:rPr lang="ko-KR" altLang="en-US" sz="1100" dirty="0" err="1"/>
              <a:t>리눅스</a:t>
            </a:r>
            <a:r>
              <a:rPr lang="ko-KR" altLang="en-US" sz="1100" dirty="0"/>
              <a:t> 명령어로 실행하여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당신의 서버의 메모리상황을 </a:t>
            </a:r>
            <a:r>
              <a:rPr lang="ko-KR" altLang="en-US" sz="1100" dirty="0" err="1"/>
              <a:t>리눅스</a:t>
            </a:r>
            <a:r>
              <a:rPr lang="ko-KR" altLang="en-US" sz="1100" dirty="0"/>
              <a:t> 명령어로 실행하여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당신의 서버의 디스크상황을 </a:t>
            </a:r>
            <a:r>
              <a:rPr lang="ko-KR" altLang="en-US" sz="1100" dirty="0" err="1"/>
              <a:t>리눅스</a:t>
            </a:r>
            <a:r>
              <a:rPr lang="ko-KR" altLang="en-US" sz="1100" dirty="0"/>
              <a:t> 명령어로 실행하여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위의 </a:t>
            </a:r>
            <a:r>
              <a:rPr lang="ko-KR" altLang="en-US" sz="1100" dirty="0" err="1"/>
              <a:t>해당값으로</a:t>
            </a:r>
            <a:r>
              <a:rPr lang="ko-KR" altLang="en-US" sz="1100" dirty="0"/>
              <a:t> 표시될 수 있도록 </a:t>
            </a:r>
            <a:r>
              <a:rPr lang="en-US" altLang="ko-KR" sz="1100" dirty="0"/>
              <a:t>html</a:t>
            </a:r>
            <a:r>
              <a:rPr lang="ko-KR" altLang="en-US" sz="1100" dirty="0"/>
              <a:t>파일을 분석하여 </a:t>
            </a:r>
            <a:r>
              <a:rPr lang="ko-KR" altLang="en-US" sz="1100" dirty="0" err="1"/>
              <a:t>고칠것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고친 화면을 시간과 함께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리눅스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최종실습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43554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설계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3411" y="1279789"/>
            <a:ext cx="7987817" cy="24960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chemeClr val="tx1"/>
                </a:solidFill>
              </a:rPr>
              <a:t>task4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</a:rPr>
              <a:t>다음 </a:t>
            </a:r>
            <a:r>
              <a:rPr lang="ko-KR" altLang="en-US" sz="1100" dirty="0" err="1">
                <a:solidFill>
                  <a:schemeClr val="tx1"/>
                </a:solidFill>
              </a:rPr>
              <a:t>쉘</a:t>
            </a:r>
            <a:r>
              <a:rPr lang="ko-KR" altLang="en-US" sz="1100" dirty="0">
                <a:solidFill>
                  <a:schemeClr val="tx1"/>
                </a:solidFill>
              </a:rPr>
              <a:t> 명령어를 하나씩 실행해보고 결과화면과 간단한 설명을 덧붙여서 </a:t>
            </a:r>
            <a:r>
              <a:rPr lang="ko-KR" altLang="en-US" sz="1100" dirty="0" err="1">
                <a:solidFill>
                  <a:schemeClr val="tx1"/>
                </a:solidFill>
              </a:rPr>
              <a:t>캡처하시오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시간표시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1-1) </a:t>
            </a:r>
            <a:r>
              <a:rPr lang="en-US" altLang="ko" sz="1100" dirty="0" err="1">
                <a:solidFill>
                  <a:schemeClr val="tx1"/>
                </a:solidFill>
              </a:rPr>
              <a:t>sar</a:t>
            </a:r>
            <a:r>
              <a:rPr lang="en-US" altLang="ko" sz="1100" dirty="0">
                <a:solidFill>
                  <a:schemeClr val="tx1"/>
                </a:solidFill>
              </a:rPr>
              <a:t> 1 1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>
                <a:solidFill>
                  <a:schemeClr val="tx1"/>
                </a:solidFill>
              </a:rPr>
              <a:t>1-2) </a:t>
            </a:r>
            <a:r>
              <a:rPr lang="en-US" altLang="ko" sz="1100" dirty="0" err="1">
                <a:solidFill>
                  <a:schemeClr val="tx1"/>
                </a:solidFill>
              </a:rPr>
              <a:t>sar</a:t>
            </a:r>
            <a:r>
              <a:rPr lang="en-US" altLang="ko" sz="1100" dirty="0">
                <a:solidFill>
                  <a:schemeClr val="tx1"/>
                </a:solidFill>
              </a:rPr>
              <a:t> 1 1| grep Average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>
                <a:solidFill>
                  <a:schemeClr val="tx1"/>
                </a:solidFill>
              </a:rPr>
              <a:t>1-3) </a:t>
            </a:r>
            <a:r>
              <a:rPr lang="en-US" altLang="ko" sz="1100" dirty="0" err="1">
                <a:solidFill>
                  <a:schemeClr val="tx1"/>
                </a:solidFill>
              </a:rPr>
              <a:t>sar</a:t>
            </a:r>
            <a:r>
              <a:rPr lang="en-US" altLang="ko" sz="1100" dirty="0">
                <a:solidFill>
                  <a:schemeClr val="tx1"/>
                </a:solidFill>
              </a:rPr>
              <a:t> 1 1| grep Average| awk '{print $8 }’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>
                <a:solidFill>
                  <a:schemeClr val="tx1"/>
                </a:solidFill>
              </a:rPr>
              <a:t>1-4) </a:t>
            </a:r>
            <a:r>
              <a:rPr lang="en-US" altLang="ko" sz="1100" dirty="0" err="1">
                <a:solidFill>
                  <a:schemeClr val="tx1"/>
                </a:solidFill>
              </a:rPr>
              <a:t>sar</a:t>
            </a:r>
            <a:r>
              <a:rPr lang="en-US" altLang="ko" sz="1100" dirty="0">
                <a:solidFill>
                  <a:schemeClr val="tx1"/>
                </a:solidFill>
              </a:rPr>
              <a:t> 1 1|grep Average |</a:t>
            </a:r>
            <a:r>
              <a:rPr lang="en-US" altLang="ko" sz="1100" dirty="0" err="1">
                <a:solidFill>
                  <a:schemeClr val="tx1"/>
                </a:solidFill>
              </a:rPr>
              <a:t>awk</a:t>
            </a:r>
            <a:r>
              <a:rPr lang="en-US" altLang="ko" sz="1100" dirty="0">
                <a:solidFill>
                  <a:schemeClr val="tx1"/>
                </a:solidFill>
              </a:rPr>
              <a:t> '{ print "CPU_FREE=" $8 ";\n CPU_USED=“ 100-$8 “;”}’</a:t>
            </a:r>
            <a:endParaRPr lang="ko" altLang="en-US" sz="1100" dirty="0">
              <a:solidFill>
                <a:schemeClr val="tx1"/>
              </a:solidFill>
            </a:endParaRPr>
          </a:p>
          <a:p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>
                <a:solidFill>
                  <a:schemeClr val="tx1"/>
                </a:solidFill>
              </a:rPr>
              <a:t>2-1)free</a:t>
            </a:r>
            <a:endParaRPr lang="ko" altLang="en-US" sz="1100" dirty="0">
              <a:solidFill>
                <a:schemeClr val="tx1"/>
              </a:solidFill>
            </a:endParaRPr>
          </a:p>
          <a:p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>
                <a:solidFill>
                  <a:schemeClr val="tx1"/>
                </a:solidFill>
              </a:rPr>
              <a:t>3-1) </a:t>
            </a:r>
            <a:r>
              <a:rPr lang="en-US" altLang="ko" sz="1100" dirty="0" err="1">
                <a:solidFill>
                  <a:schemeClr val="tx1"/>
                </a:solidFill>
              </a:rPr>
              <a:t>df</a:t>
            </a:r>
            <a:r>
              <a:rPr lang="en-US" altLang="ko" sz="1100" dirty="0">
                <a:solidFill>
                  <a:schemeClr val="tx1"/>
                </a:solidFill>
              </a:rPr>
              <a:t> -k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>
                <a:solidFill>
                  <a:schemeClr val="tx1"/>
                </a:solidFill>
              </a:rPr>
              <a:t>3-2) </a:t>
            </a:r>
            <a:r>
              <a:rPr lang="en-US" altLang="ko" sz="1100" dirty="0" err="1">
                <a:solidFill>
                  <a:schemeClr val="tx1"/>
                </a:solidFill>
              </a:rPr>
              <a:t>df</a:t>
            </a:r>
            <a:r>
              <a:rPr lang="en-US" altLang="ko" sz="1100" dirty="0">
                <a:solidFill>
                  <a:schemeClr val="tx1"/>
                </a:solidFill>
              </a:rPr>
              <a:t> -k | grep -v Filesystem </a:t>
            </a:r>
            <a:endParaRPr lang="ko" altLang="en-US" sz="1100" dirty="0">
              <a:solidFill>
                <a:schemeClr val="tx1"/>
              </a:solidFill>
            </a:endParaRPr>
          </a:p>
          <a:p>
            <a:r>
              <a:rPr lang="en-US" altLang="ko" sz="1100" dirty="0">
                <a:solidFill>
                  <a:schemeClr val="tx1"/>
                </a:solidFill>
              </a:rPr>
              <a:t>3-3) </a:t>
            </a:r>
            <a:r>
              <a:rPr lang="en-US" altLang="ko" sz="1100" dirty="0" err="1">
                <a:solidFill>
                  <a:schemeClr val="tx1"/>
                </a:solidFill>
              </a:rPr>
              <a:t>df</a:t>
            </a:r>
            <a:r>
              <a:rPr lang="en-US" altLang="ko" sz="1100">
                <a:solidFill>
                  <a:schemeClr val="tx1"/>
                </a:solidFill>
              </a:rPr>
              <a:t> -k | grep -v Filesystem | awk '{sum += $4} END { print "DSK_FREE=" sum ";" }'</a:t>
            </a:r>
            <a:endParaRPr lang="ko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리눅스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최종실습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1755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 </a:t>
            </a:r>
            <a:r>
              <a:rPr lang="ko-KR" altLang="en-US" sz="2400" dirty="0"/>
              <a:t>시스템 측정 및 모니터링 명령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en-US" altLang="ko-KR" sz="2000" dirty="0" err="1"/>
              <a:t>sar</a:t>
            </a:r>
            <a:endParaRPr lang="en-US" altLang="ko-KR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2)top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</a:t>
            </a:r>
            <a:r>
              <a:rPr lang="en-US" altLang="ko-KR" sz="2000" dirty="0" err="1"/>
              <a:t>fsck,du</a:t>
            </a:r>
            <a:endParaRPr lang="en-US" altLang="ko-KR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4) </a:t>
            </a:r>
            <a:r>
              <a:rPr lang="ko-KR" altLang="en-US" sz="2000" dirty="0"/>
              <a:t>명령어 총정리</a:t>
            </a:r>
            <a:endParaRPr lang="en-US" altLang="ko-KR" sz="2400" dirty="0"/>
          </a:p>
          <a:p>
            <a:pPr>
              <a:spcBef>
                <a:spcPct val="0"/>
              </a:spcBef>
            </a:pPr>
            <a:endParaRPr lang="en-US" altLang="ko-KR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 </a:t>
            </a:r>
            <a:r>
              <a:rPr lang="ko-KR" altLang="en-US" sz="2400" dirty="0" err="1"/>
              <a:t>굿바이</a:t>
            </a:r>
            <a:r>
              <a:rPr lang="ko-KR" altLang="en-US" sz="2400" dirty="0"/>
              <a:t> 프로젝트</a:t>
            </a:r>
            <a:endParaRPr lang="en-US" altLang="ko-KR" sz="14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6" name="직사각형 5"/>
          <p:cNvSpPr/>
          <p:nvPr/>
        </p:nvSpPr>
        <p:spPr bwMode="auto">
          <a:xfrm>
            <a:off x="571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구현 </a:t>
            </a:r>
            <a:r>
              <a:rPr lang="en-US" altLang="ko-KR" sz="12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5941" y="1279789"/>
            <a:ext cx="7987817" cy="37148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task5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처음 지시한 최종 </a:t>
            </a:r>
            <a:r>
              <a:rPr lang="ko-KR" altLang="en-US" sz="1100" dirty="0" err="1"/>
              <a:t>쉘</a:t>
            </a:r>
            <a:r>
              <a:rPr lang="ko-KR" altLang="en-US" sz="1100" dirty="0"/>
              <a:t> 프로그램을 </a:t>
            </a:r>
            <a:r>
              <a:rPr lang="ko-KR" altLang="en-US" sz="1100" dirty="0" err="1"/>
              <a:t>작성한후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쉘</a:t>
            </a:r>
            <a:r>
              <a:rPr lang="ko-KR" altLang="en-US" sz="1100" dirty="0"/>
              <a:t> 내용과 실행파일을 </a:t>
            </a:r>
            <a:r>
              <a:rPr lang="ko-KR" altLang="en-US" sz="1100" dirty="0" err="1"/>
              <a:t>캡처하시오</a:t>
            </a:r>
            <a:r>
              <a:rPr lang="en-US" altLang="ko-KR" sz="1100" dirty="0"/>
              <a:t>(</a:t>
            </a:r>
            <a:r>
              <a:rPr lang="ko-KR" altLang="en-US" sz="1100" dirty="0"/>
              <a:t>시간표시</a:t>
            </a:r>
            <a:r>
              <a:rPr lang="en-US" altLang="ko-KR" sz="1100" dirty="0"/>
              <a:t>)</a:t>
            </a:r>
          </a:p>
          <a:p>
            <a:endParaRPr lang="ko" altLang="en-US" sz="1100" dirty="0"/>
          </a:p>
          <a:p>
            <a:r>
              <a:rPr lang="en-US" altLang="ko" sz="1100" dirty="0"/>
              <a:t>1)</a:t>
            </a:r>
            <a:r>
              <a:rPr lang="ko-KR" altLang="en-US" sz="1100" dirty="0" err="1"/>
              <a:t>쉘</a:t>
            </a:r>
            <a:r>
              <a:rPr lang="ko-KR" altLang="en-US" sz="1100" dirty="0"/>
              <a:t> 프로그램 힌트</a:t>
            </a:r>
            <a:endParaRPr lang="en-US" altLang="ko-KR" sz="1100" dirty="0"/>
          </a:p>
          <a:p>
            <a:endParaRPr lang="en-US" altLang="ko" sz="1100" dirty="0"/>
          </a:p>
          <a:p>
            <a:r>
              <a:rPr lang="en-US" altLang="ko" sz="1100" dirty="0"/>
              <a:t>- serverstatus.html  </a:t>
            </a:r>
            <a:r>
              <a:rPr lang="ko-KR" altLang="en-US" sz="1100" dirty="0"/>
              <a:t>파일을 해당 고칠 부분 위와 아래의 파일로 분리 </a:t>
            </a:r>
            <a:r>
              <a:rPr lang="en-US" altLang="ko-KR" sz="1100" dirty="0"/>
              <a:t>(t1, t2</a:t>
            </a:r>
            <a:r>
              <a:rPr lang="ko-KR" altLang="en-US" sz="1100" dirty="0"/>
              <a:t>파일</a:t>
            </a:r>
            <a:r>
              <a:rPr lang="en-US" altLang="ko-KR" sz="1100" dirty="0"/>
              <a:t>)</a:t>
            </a:r>
            <a:endParaRPr lang="ko" altLang="en-US" sz="1100" dirty="0"/>
          </a:p>
          <a:p>
            <a:r>
              <a:rPr lang="en-US" altLang="ko" sz="1100" dirty="0"/>
              <a:t>- </a:t>
            </a:r>
            <a:r>
              <a:rPr lang="ko-KR" altLang="en-US" sz="1100" dirty="0"/>
              <a:t>작업</a:t>
            </a:r>
            <a:r>
              <a:rPr lang="en-US" altLang="ko" sz="1100" dirty="0"/>
              <a:t> </a:t>
            </a:r>
            <a:r>
              <a:rPr lang="ko-KR" altLang="en-US" sz="1100" dirty="0"/>
              <a:t>임시파일 </a:t>
            </a:r>
            <a:r>
              <a:rPr lang="en-US" altLang="ko-KR" sz="1100" dirty="0" err="1"/>
              <a:t>tt</a:t>
            </a:r>
            <a:r>
              <a:rPr lang="en-US" altLang="ko" sz="1100" dirty="0"/>
              <a:t> </a:t>
            </a:r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ko" altLang="en-US" sz="1100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095153" y="2901189"/>
            <a:ext cx="3115339" cy="191039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" sz="1000" dirty="0"/>
              <a:t>while :</a:t>
            </a:r>
            <a:endParaRPr lang="ko" altLang="en-US" sz="1000" dirty="0"/>
          </a:p>
          <a:p>
            <a:r>
              <a:rPr lang="en-US" altLang="ko" sz="1000" dirty="0"/>
              <a:t>do</a:t>
            </a:r>
            <a:endParaRPr lang="ko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/>
              <a:t>cat t1</a:t>
            </a:r>
            <a:r>
              <a:rPr lang="ko-KR" altLang="en-US" sz="1000" dirty="0"/>
              <a:t> </a:t>
            </a:r>
            <a:r>
              <a:rPr lang="en-US" altLang="ko" sz="1000" dirty="0"/>
              <a:t>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/>
              <a:t>CPU</a:t>
            </a:r>
            <a:r>
              <a:rPr lang="ko-KR" altLang="en-US" sz="1000" dirty="0"/>
              <a:t>관련 추출 내용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-KR" altLang="en-US" sz="1000" dirty="0"/>
              <a:t>    메모리 관련 추출 내용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-KR" altLang="en-US" sz="1000" dirty="0"/>
              <a:t>    디스크 관련 추출 내용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/>
              <a:t>cat </a:t>
            </a:r>
            <a:r>
              <a:rPr lang="en-US" altLang="ko-KR" sz="1000" dirty="0"/>
              <a:t>t2</a:t>
            </a:r>
            <a:r>
              <a:rPr lang="ko-KR" altLang="en-US" sz="1000" dirty="0"/>
              <a:t>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 err="1"/>
              <a:t>cp</a:t>
            </a:r>
            <a:r>
              <a:rPr lang="en-US" altLang="ko" sz="1000" dirty="0"/>
              <a:t> </a:t>
            </a:r>
            <a:r>
              <a:rPr lang="en-US" altLang="ko-KR" sz="1000" dirty="0" err="1"/>
              <a:t>tt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인터넷디렉토리에</a:t>
            </a:r>
            <a:r>
              <a:rPr lang="ko-KR" altLang="en-US" sz="1000" dirty="0"/>
              <a:t> 파일</a:t>
            </a:r>
          </a:p>
          <a:p>
            <a:r>
              <a:rPr lang="en-US" altLang="ko" sz="1000" dirty="0"/>
              <a:t>done</a:t>
            </a:r>
            <a:endParaRPr lang="ko" altLang="en-US" sz="1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리눅스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최종실습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5172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리눅스 최종 프로젝트를 </a:t>
            </a:r>
            <a:r>
              <a:rPr lang="ko-KR" altLang="en-US" dirty="0" err="1"/>
              <a:t>수행하시오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ko-KR" altLang="en-US" dirty="0" err="1"/>
              <a:t>제공파일</a:t>
            </a:r>
            <a:r>
              <a:rPr lang="ko-KR" altLang="en-US" dirty="0"/>
              <a:t> 참고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(5)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465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다룬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/>
              <a:t>다음 장 실습 먼저 해보기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(6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</a:t>
            </a:r>
            <a:r>
              <a:rPr lang="ko-KR" altLang="en-US" sz="1400" dirty="0"/>
              <a:t>시스템 측정 및 모니터링 </a:t>
            </a:r>
            <a:r>
              <a:rPr lang="ko-KR" altLang="en-US" sz="1400" dirty="0" err="1"/>
              <a:t>명령등</a:t>
            </a:r>
            <a:r>
              <a:rPr lang="ko-KR" altLang="en-US" sz="1400" dirty="0"/>
              <a:t> 명령어 </a:t>
            </a:r>
            <a:r>
              <a:rPr lang="ko-KR" altLang="en-US" sz="1400" dirty="0" err="1"/>
              <a:t>총정리표를</a:t>
            </a:r>
            <a:r>
              <a:rPr lang="ko-KR" altLang="en-US" sz="1400" dirty="0"/>
              <a:t> 작성하시오</a:t>
            </a:r>
            <a:endParaRPr lang="en-US" altLang="ko-KR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 </a:t>
            </a:r>
            <a:r>
              <a:rPr lang="ko-KR" altLang="en-US" sz="1400" dirty="0"/>
              <a:t>본인 마지막 프로젝트를 </a:t>
            </a:r>
            <a:r>
              <a:rPr lang="ko-KR" altLang="en-US" sz="1400" dirty="0" err="1"/>
              <a:t>리뷰하시오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굿바이</a:t>
            </a:r>
            <a:r>
              <a:rPr lang="en-US" altLang="ko-KR" sz="1200" dirty="0"/>
              <a:t>.. </a:t>
            </a:r>
            <a:r>
              <a:rPr lang="ko-KR" altLang="en-US" sz="1200" dirty="0" err="1"/>
              <a:t>헬로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다음과목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중대한 업무를 수행하는데 필요한 서버 시스템은 </a:t>
            </a:r>
            <a:r>
              <a:rPr lang="en-US" altLang="ko-KR" sz="1200" dirty="0"/>
              <a:t>365</a:t>
            </a:r>
            <a:r>
              <a:rPr lang="ko-KR" altLang="en-US" sz="1200" dirty="0"/>
              <a:t>일 </a:t>
            </a:r>
            <a:r>
              <a:rPr lang="en-US" altLang="ko-KR" sz="1200" dirty="0"/>
              <a:t>24</a:t>
            </a:r>
            <a:r>
              <a:rPr lang="ko-KR" altLang="en-US" sz="1200" dirty="0"/>
              <a:t>시간 가동되며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시스템이 이상이 발생하는 경우 대체 시스템으로 복구되거나 현 시스템이 지체 없이 복구되어야 한다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은행업무라든지 군사시스템과 같은 중대한 시스템이 정지한다면 그 피해가 막대하기 때문이다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그렇기 때문에 시스템 관리를 위하여 시스템 상황을 상시 모니터링하고 관리하는 업무는 매우 중요하다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이러한 시스템을 </a:t>
            </a:r>
            <a:r>
              <a:rPr lang="ko-KR" altLang="en-US" sz="1200" dirty="0" err="1"/>
              <a:t>모니터링하는</a:t>
            </a:r>
            <a:r>
              <a:rPr lang="ko-KR" altLang="en-US" sz="1200" dirty="0"/>
              <a:t> 방법에 대하여 이해 후 실습하도록 한다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주요 관리 명령어를 이해하고 실습할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최종 프로젝트를 수행한다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PC</a:t>
            </a:r>
            <a:r>
              <a:rPr lang="ko-KR" altLang="en-US" sz="1200" dirty="0"/>
              <a:t>를 부팅하는 과정에서 </a:t>
            </a:r>
            <a:r>
              <a:rPr lang="en-US" altLang="ko-KR" sz="1200" dirty="0"/>
              <a:t>Bios</a:t>
            </a:r>
            <a:r>
              <a:rPr lang="ko-KR" altLang="en-US" sz="1200" dirty="0"/>
              <a:t>설정</a:t>
            </a:r>
            <a:r>
              <a:rPr lang="en-US" altLang="ko-KR" sz="1200" dirty="0"/>
              <a:t>(Setup)</a:t>
            </a:r>
            <a:r>
              <a:rPr lang="ko-KR" altLang="en-US" sz="1200" dirty="0"/>
              <a:t>을 실행해 보고 내용에 대하여 찾아보고 학습해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제어판</a:t>
            </a:r>
            <a:r>
              <a:rPr lang="en-US" altLang="ko-KR" sz="1200" dirty="0"/>
              <a:t>-</a:t>
            </a:r>
            <a:r>
              <a:rPr lang="ko-KR" altLang="en-US" sz="1200" dirty="0"/>
              <a:t>컴퓨터</a:t>
            </a:r>
            <a:r>
              <a:rPr lang="en-US" altLang="ko-KR" sz="1200" dirty="0"/>
              <a:t>-</a:t>
            </a:r>
            <a:r>
              <a:rPr lang="ko-KR" altLang="en-US" sz="1200" dirty="0"/>
              <a:t>작업스케줄러에 대하여 알아보고 설정방법을 미리 학습해 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Booting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MBR, Kernel, device, Driver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Mount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209020" cy="2937448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lang="en-US"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1.</a:t>
            </a: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시스템 </a:t>
            </a:r>
            <a:r>
              <a:rPr sz="1279" spc="-9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측정 </a:t>
            </a:r>
            <a:r>
              <a:rPr sz="1279" spc="-7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및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모니터링</a:t>
            </a:r>
            <a:r>
              <a:rPr sz="1279" spc="-177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명령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 서버가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정상적으로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운영되고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있는지 점검을 위하여 수시로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모니터링을 수행하여야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  터링 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방법에 대하여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sar(sar(System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Activity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Reporter)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등에서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유용하게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</a:t>
            </a:r>
            <a:r>
              <a:rPr sz="1082" b="0" spc="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9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</a:t>
            </a:r>
            <a:r>
              <a:rPr sz="1082" b="0" spc="-19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역할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대상이 상당히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넓은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편이며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기본값은 </a:t>
            </a:r>
            <a:r>
              <a:rPr sz="1279" b="0" spc="-21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활동에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통계를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각종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활동에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통계를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(sysstat)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저장하고 통계치를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리포팅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제공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</a:t>
            </a:r>
            <a:r>
              <a:rPr sz="1279" b="0" spc="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명령어가 실행되지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않는 경우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sysstat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설치하여야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847" y="3668418"/>
            <a:ext cx="4959246" cy="96561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sar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984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100</a:t>
            </a:r>
            <a:endParaRPr sz="984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program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'sar'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can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found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following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packages:</a:t>
            </a:r>
            <a:endParaRPr sz="984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62884" indent="-111176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  <a:buFontTx/>
              <a:buChar char="*"/>
              <a:tabLst>
                <a:tab pos="363509" algn="l"/>
              </a:tabLst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sysstat</a:t>
            </a:r>
            <a:endParaRPr sz="984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62884" indent="-111176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  <a:buFontTx/>
              <a:buChar char="*"/>
              <a:tabLst>
                <a:tab pos="363509" algn="l"/>
              </a:tabLst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atsar</a:t>
            </a:r>
            <a:endParaRPr sz="984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2605148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Try: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apt-get install &lt;selected</a:t>
            </a:r>
            <a:r>
              <a:rPr sz="984" b="0" spc="-27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package&gt; 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apt install</a:t>
            </a:r>
            <a:r>
              <a:rPr sz="984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sysstat</a:t>
            </a:r>
            <a:endParaRPr sz="984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132" y="4715645"/>
            <a:ext cx="5080416" cy="1521853"/>
          </a:xfrm>
          <a:prstGeom prst="rect">
            <a:avLst/>
          </a:prstGeom>
        </p:spPr>
        <p:txBody>
          <a:bodyPr vert="horz" wrap="square" lIns="0" tIns="60584" rIns="0" bIns="0" rtlCol="0">
            <a:spAutoFit/>
          </a:bodyPr>
          <a:lstStyle/>
          <a:p>
            <a:pPr marL="2864351" defTabSz="899404" eaLnBrk="1" fontAlgn="auto" latinLnBrk="1" hangingPunct="1">
              <a:spcBef>
                <a:spcPts val="476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Ⅳ-25&gt;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sysstat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설치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580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보여지는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항목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%user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level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(application)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양</a:t>
            </a:r>
            <a:r>
              <a:rPr sz="1082" b="0" spc="-2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(%)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4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%nice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nice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priority(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우선순위가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지정된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job)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가진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level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양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(%)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%system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system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level(kernel)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양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(%)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3795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60750"/>
            <a:ext cx="7209020" cy="1684520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44279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%iowait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디스크등의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i/o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속도차로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인하여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쉬게 되는 시간</a:t>
            </a:r>
            <a:r>
              <a:rPr sz="1082" b="0" spc="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비율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(%)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0"/>
              </a:spcBef>
              <a:spcAft>
                <a:spcPts val="0"/>
              </a:spcAft>
              <a:buClrTx/>
            </a:pPr>
            <a:r>
              <a:rPr sz="1279" b="0" spc="-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%steal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프로세스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(cpu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실행단위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등을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바꾸거나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잡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우선순위에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잡이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들어오거나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순간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문에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시간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비율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(%)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%idle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널널한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비율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(100-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(%user+%nice+%system))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1 5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사용량을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초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간격으로 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5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03518"/>
              </p:ext>
            </p:extLst>
          </p:nvPr>
        </p:nvGraphicFramePr>
        <p:xfrm>
          <a:off x="1507848" y="2380025"/>
          <a:ext cx="4956745" cy="1765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0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170">
                <a:tc gridSpan="8"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root@kopoctc:~#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sar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</a:t>
                      </a:r>
                      <a:r>
                        <a:rPr sz="1000" spc="-18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</a:t>
                      </a:r>
                      <a:endParaRPr sz="1000" dirty="0">
                        <a:latin typeface="바탕체"/>
                        <a:cs typeface="바탕체"/>
                      </a:endParaRPr>
                    </a:p>
                    <a:p>
                      <a:pPr marL="20002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2438400" algn="l"/>
                          <a:tab pos="3335654" algn="l"/>
                        </a:tabLst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Linux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3.13.0-74-generic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(kopoctc)	01/13/20</a:t>
                      </a:r>
                      <a:r>
                        <a:rPr lang="en-US" altLang="ko-KR"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25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	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_i686_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(1</a:t>
                      </a:r>
                      <a:r>
                        <a:rPr sz="1000" spc="-1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CPU)</a:t>
                      </a:r>
                      <a:endParaRPr sz="1000" dirty="0">
                        <a:latin typeface="바탕체"/>
                        <a:cs typeface="바탕체"/>
                      </a:endParaRPr>
                    </a:p>
                  </a:txBody>
                  <a:tcPr marL="0" marR="0" marT="1249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172">
                <a:tc>
                  <a:txBody>
                    <a:bodyPr/>
                    <a:lstStyle/>
                    <a:p>
                      <a:pPr marL="200025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04:57:35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CPU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%user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%n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%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sy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te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%i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o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wa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%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te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185"/>
                        </a:lnSpc>
                        <a:spcBef>
                          <a:spcPts val="635"/>
                        </a:spcBef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%idle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9323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04:57:36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all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100.00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04:57:37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all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100.00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04:57:38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all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99.00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04:57:39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all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100.00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04:57:40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all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100.00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Average: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all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99.80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717">
                <a:tc>
                  <a:txBody>
                    <a:bodyPr/>
                    <a:lstStyle/>
                    <a:p>
                      <a:pPr marL="200025">
                        <a:lnSpc>
                          <a:spcPts val="11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root@kopoctc:~#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81132" y="4227818"/>
            <a:ext cx="4107930" cy="477811"/>
          </a:xfrm>
          <a:prstGeom prst="rect">
            <a:avLst/>
          </a:prstGeom>
        </p:spPr>
        <p:txBody>
          <a:bodyPr vert="horz" wrap="square" lIns="0" tIns="60584" rIns="0" bIns="0" rtlCol="0">
            <a:spAutoFit/>
          </a:bodyPr>
          <a:lstStyle/>
          <a:p>
            <a:pPr marR="4997" algn="r" defTabSz="899404" eaLnBrk="1" fontAlgn="auto" latinLnBrk="1" hangingPunct="1">
              <a:spcBef>
                <a:spcPts val="476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Ⅳ-26&gt;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sar 1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580"/>
              </a:spcBef>
              <a:spcAft>
                <a:spcPts val="0"/>
              </a:spcAft>
              <a:buClrTx/>
            </a:pPr>
            <a:r>
              <a:rPr sz="1279" b="0" spc="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sar </a:t>
            </a:r>
            <a:r>
              <a:rPr sz="1279" b="0" spc="4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1 1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disk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io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정보를 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초 간격으로 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07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096" y="724262"/>
            <a:ext cx="5990200" cy="3078605"/>
          </a:xfrm>
          <a:custGeom>
            <a:avLst/>
            <a:gdLst/>
            <a:ahLst/>
            <a:cxnLst/>
            <a:rect l="l" t="t" r="r" b="b"/>
            <a:pathLst>
              <a:path w="5036185" h="3129915">
                <a:moveTo>
                  <a:pt x="5036083" y="0"/>
                </a:moveTo>
                <a:lnTo>
                  <a:pt x="0" y="0"/>
                </a:lnTo>
                <a:lnTo>
                  <a:pt x="0" y="3129394"/>
                </a:lnTo>
                <a:lnTo>
                  <a:pt x="5036083" y="3129394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2334" y="699198"/>
            <a:ext cx="1843166" cy="345398"/>
          </a:xfrm>
          <a:prstGeom prst="rect">
            <a:avLst/>
          </a:prstGeom>
        </p:spPr>
        <p:txBody>
          <a:bodyPr vert="horz" wrap="square" lIns="0" tIns="22485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77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sar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-d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984" b="0" spc="-2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Linux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3.13.0-74-generic</a:t>
            </a:r>
            <a:r>
              <a:rPr sz="984" b="0" spc="-1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(kopoctc)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4236" y="870388"/>
            <a:ext cx="578995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01/13/20</a:t>
            </a:r>
            <a:r>
              <a:rPr lang="en-US"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22</a:t>
            </a:r>
            <a:endParaRPr sz="984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494" y="870388"/>
            <a:ext cx="854439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_i686_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(1</a:t>
            </a:r>
            <a:r>
              <a:rPr sz="984" b="0" spc="-19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CPU)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761" y="1165879"/>
          <a:ext cx="5383959" cy="1104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2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7856">
                <a:tc>
                  <a:txBody>
                    <a:bodyPr/>
                    <a:lstStyle/>
                    <a:p>
                      <a:pPr marL="63500" algn="ctr">
                        <a:lnSpc>
                          <a:spcPts val="95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05:02:38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15240" algn="ctr">
                        <a:lnSpc>
                          <a:spcPts val="1090"/>
                        </a:lnSpc>
                        <a:tabLst>
                          <a:tab pos="575310" algn="l"/>
                        </a:tabLst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svctm	%util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1055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DEV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1055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tps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5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rd_sec/s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5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wr_sec/s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05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av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rq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z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ts val="105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vg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q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u-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z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5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w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ai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16">
                <a:tc>
                  <a:txBody>
                    <a:bodyPr/>
                    <a:lstStyle/>
                    <a:p>
                      <a:pPr marL="60960" algn="ctr">
                        <a:lnSpc>
                          <a:spcPts val="10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05:02:39</a:t>
                      </a:r>
                      <a:r>
                        <a:rPr sz="1000" spc="-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71120" algn="ctr">
                        <a:lnSpc>
                          <a:spcPts val="1080"/>
                        </a:lnSpc>
                        <a:tabLst>
                          <a:tab pos="631825" algn="l"/>
                        </a:tabLst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	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1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dev8-0</a:t>
                      </a:r>
                      <a:endParaRPr sz="1000" dirty="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6">
                <a:tc>
                  <a:txBody>
                    <a:bodyPr/>
                    <a:lstStyle/>
                    <a:p>
                      <a:pPr marL="60960" algn="ctr">
                        <a:lnSpc>
                          <a:spcPts val="10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05:02:39</a:t>
                      </a:r>
                      <a:r>
                        <a:rPr sz="1000" spc="-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71120" algn="ctr">
                        <a:lnSpc>
                          <a:spcPts val="1080"/>
                        </a:lnSpc>
                        <a:tabLst>
                          <a:tab pos="631825" algn="l"/>
                        </a:tabLst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	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1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dev252-0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19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19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 dirty="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56">
                <a:tc>
                  <a:txBody>
                    <a:bodyPr/>
                    <a:lstStyle/>
                    <a:p>
                      <a:pPr marL="60960" algn="ctr">
                        <a:lnSpc>
                          <a:spcPts val="110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05:02:39</a:t>
                      </a:r>
                      <a:r>
                        <a:rPr sz="1000" spc="-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PM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71120" algn="ctr">
                        <a:lnSpc>
                          <a:spcPts val="944"/>
                        </a:lnSpc>
                        <a:tabLst>
                          <a:tab pos="631825" algn="l"/>
                        </a:tabLst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	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1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dev252-1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19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ts val="119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 dirty="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61829" y="2490995"/>
            <a:ext cx="193623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6977" y="2490995"/>
            <a:ext cx="2454015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tps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rd_sec/s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wr_sec/s avgrq-sz</a:t>
            </a:r>
            <a:r>
              <a:rPr sz="984" b="0" spc="29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avgqu-sz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6622" y="2490995"/>
            <a:ext cx="304800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ai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2017" y="2490994"/>
            <a:ext cx="855689" cy="298554"/>
          </a:xfrm>
          <a:prstGeom prst="rect">
            <a:avLst/>
          </a:prstGeom>
        </p:spPr>
        <p:txBody>
          <a:bodyPr vert="horz" wrap="square" lIns="0" tIns="37475" rIns="0" bIns="0" rtlCol="0">
            <a:spAutoFit/>
          </a:bodyPr>
          <a:lstStyle/>
          <a:p>
            <a:pPr marL="12492" marR="4997" indent="129914" defTabSz="899404" eaLnBrk="1" fontAlgn="auto" latinLnBrk="1" hangingPunct="1">
              <a:lnSpc>
                <a:spcPts val="974"/>
              </a:lnSpc>
              <a:spcBef>
                <a:spcPts val="295"/>
              </a:spcBef>
              <a:spcAft>
                <a:spcPts val="0"/>
              </a:spcAft>
              <a:buClrTx/>
              <a:tabLst>
                <a:tab pos="563377" algn="l"/>
              </a:tabLst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Average:  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vc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984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%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ti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98702" y="2805391"/>
          <a:ext cx="4832448" cy="87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33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360">
                <a:tc>
                  <a:txBody>
                    <a:bodyPr/>
                    <a:lstStyle/>
                    <a:p>
                      <a:pPr marL="31750" marR="8255" indent="75565">
                        <a:lnSpc>
                          <a:spcPts val="990"/>
                        </a:lnSpc>
                        <a:spcBef>
                          <a:spcPts val="60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Av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ra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49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844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0555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ts val="105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ev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05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05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05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5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5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5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.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813">
                <a:tc>
                  <a:txBody>
                    <a:bodyPr/>
                    <a:lstStyle/>
                    <a:p>
                      <a:pPr marL="31750" marR="8255" indent="75565">
                        <a:lnSpc>
                          <a:spcPts val="1010"/>
                        </a:lnSpc>
                        <a:spcBef>
                          <a:spcPts val="190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Av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ra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2373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3123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ts val="119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ev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52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43">
                <a:tc>
                  <a:txBody>
                    <a:bodyPr/>
                    <a:lstStyle/>
                    <a:p>
                      <a:pPr marL="31750" marR="8255" indent="75565">
                        <a:lnSpc>
                          <a:spcPts val="990"/>
                        </a:lnSpc>
                        <a:spcBef>
                          <a:spcPts val="204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Av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ra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25607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24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ts val="119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ev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52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692334" y="3629760"/>
            <a:ext cx="854439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10096" y="724262"/>
            <a:ext cx="0" cy="3078605"/>
          </a:xfrm>
          <a:custGeom>
            <a:avLst/>
            <a:gdLst/>
            <a:ahLst/>
            <a:cxnLst/>
            <a:rect l="l" t="t" r="r" b="b"/>
            <a:pathLst>
              <a:path h="3129915">
                <a:moveTo>
                  <a:pt x="0" y="0"/>
                </a:moveTo>
                <a:lnTo>
                  <a:pt x="0" y="312939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63621" y="724262"/>
            <a:ext cx="0" cy="3078605"/>
          </a:xfrm>
          <a:custGeom>
            <a:avLst/>
            <a:gdLst/>
            <a:ahLst/>
            <a:cxnLst/>
            <a:rect l="l" t="t" r="r" b="b"/>
            <a:pathLst>
              <a:path h="3129915">
                <a:moveTo>
                  <a:pt x="0" y="0"/>
                </a:moveTo>
                <a:lnTo>
                  <a:pt x="0" y="312939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08597" y="3802354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object 17"/>
          <p:cNvSpPr/>
          <p:nvPr/>
        </p:nvSpPr>
        <p:spPr>
          <a:xfrm flipH="1">
            <a:off x="7455327" y="724262"/>
            <a:ext cx="44970" cy="3078605"/>
          </a:xfrm>
          <a:custGeom>
            <a:avLst/>
            <a:gdLst/>
            <a:ahLst/>
            <a:cxnLst/>
            <a:rect l="l" t="t" r="r" b="b"/>
            <a:pathLst>
              <a:path h="3129915">
                <a:moveTo>
                  <a:pt x="0" y="0"/>
                </a:moveTo>
                <a:lnTo>
                  <a:pt x="0" y="312939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10096" y="724262"/>
            <a:ext cx="0" cy="3078605"/>
          </a:xfrm>
          <a:custGeom>
            <a:avLst/>
            <a:gdLst/>
            <a:ahLst/>
            <a:cxnLst/>
            <a:rect l="l" t="t" r="r" b="b"/>
            <a:pathLst>
              <a:path h="3129915">
                <a:moveTo>
                  <a:pt x="0" y="0"/>
                </a:moveTo>
                <a:lnTo>
                  <a:pt x="0" y="3129394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08597" y="3802354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63075" y="3936522"/>
            <a:ext cx="1311015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Ⅳ-27&gt;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sar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–d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</a:t>
            </a:r>
            <a:r>
              <a:rPr sz="885" b="0" spc="17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5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24720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0"/>
            <a:ext cx="7209020" cy="1936230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top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top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등에서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유용하게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쓰는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복습해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top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수행되고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프로세스상황을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cpu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자원을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순서대로 자동으로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계속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메모리상황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swap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우선순위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메모리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리소스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등을</a:t>
            </a:r>
            <a:r>
              <a:rPr sz="1082" b="0" spc="20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중요한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처리시간을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얼마나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사용하고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있는가를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5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7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계속하여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처리시간을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잡아먹고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프로세스가 있다면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프로세스는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hang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상태인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무한루프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있으며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프로세스는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kill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-9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job#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처리해주는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2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096" y="724262"/>
            <a:ext cx="4953625" cy="3843102"/>
          </a:xfrm>
          <a:custGeom>
            <a:avLst/>
            <a:gdLst/>
            <a:ahLst/>
            <a:cxnLst/>
            <a:rect l="l" t="t" r="r" b="b"/>
            <a:pathLst>
              <a:path w="5036185" h="3907154">
                <a:moveTo>
                  <a:pt x="5036083" y="0"/>
                </a:moveTo>
                <a:lnTo>
                  <a:pt x="0" y="0"/>
                </a:lnTo>
                <a:lnTo>
                  <a:pt x="0" y="3906799"/>
                </a:lnTo>
                <a:lnTo>
                  <a:pt x="5036083" y="3906799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2334" y="699198"/>
            <a:ext cx="3939914" cy="505918"/>
          </a:xfrm>
          <a:prstGeom prst="rect">
            <a:avLst/>
          </a:prstGeom>
        </p:spPr>
        <p:txBody>
          <a:bodyPr vert="horz" wrap="square" lIns="0" tIns="22485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77"/>
              </a:spcBef>
              <a:spcAft>
                <a:spcPts val="0"/>
              </a:spcAft>
              <a:buClrTx/>
            </a:pP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top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17:08:57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up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26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min,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user,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load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average: 0.00, 0.01,</a:t>
            </a:r>
            <a:r>
              <a:rPr sz="984" b="0" spc="2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0.05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  <a:tabLst>
                <a:tab pos="1114261" algn="l"/>
                <a:tab pos="2600152" algn="l"/>
                <a:tab pos="3316552" algn="l"/>
              </a:tabLst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Tasks:</a:t>
            </a:r>
            <a:r>
              <a:rPr sz="984" b="0" spc="3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80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total,	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running,</a:t>
            </a:r>
            <a:r>
              <a:rPr sz="984" b="0" spc="31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79</a:t>
            </a:r>
            <a:r>
              <a:rPr sz="984" b="0" spc="-7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sleeping,	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stopped,	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zombie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%Cpu(s):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0.3 us, 0.3 sy, 0.0 ni, 99.3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id, 0.0 wa, 0.0 hi, 0.0</a:t>
            </a:r>
            <a:r>
              <a:rPr sz="984" b="0" spc="21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si,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2677" y="1030504"/>
            <a:ext cx="360389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0.0</a:t>
            </a:r>
            <a:r>
              <a:rPr sz="984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73596" y="1220697"/>
          <a:ext cx="4197866" cy="284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158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KiB</a:t>
                      </a:r>
                      <a:r>
                        <a:rPr sz="1000" spc="-1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Mem: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766352</a:t>
                      </a:r>
                      <a:r>
                        <a:rPr sz="1000" spc="-1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total,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354120</a:t>
                      </a:r>
                      <a:r>
                        <a:rPr sz="1000" spc="-1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used,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412232</a:t>
                      </a:r>
                      <a:r>
                        <a:rPr sz="1000" spc="-1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free,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32000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buffers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58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KiB</a:t>
                      </a:r>
                      <a:r>
                        <a:rPr sz="1000" spc="-1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Swap: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782332</a:t>
                      </a:r>
                      <a:r>
                        <a:rPr sz="1000" spc="-12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total,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4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used,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782332</a:t>
                      </a:r>
                      <a:r>
                        <a:rPr sz="1000" spc="-17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free.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193332 cached</a:t>
                      </a:r>
                      <a:r>
                        <a:rPr sz="1000" spc="-18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Mem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704819" y="1702907"/>
            <a:ext cx="4441461" cy="124292"/>
          </a:xfrm>
          <a:custGeom>
            <a:avLst/>
            <a:gdLst/>
            <a:ahLst/>
            <a:cxnLst/>
            <a:rect l="l" t="t" r="r" b="b"/>
            <a:pathLst>
              <a:path w="4515485" h="126364">
                <a:moveTo>
                  <a:pt x="4515269" y="0"/>
                </a:moveTo>
                <a:lnTo>
                  <a:pt x="0" y="0"/>
                </a:lnTo>
                <a:lnTo>
                  <a:pt x="0" y="126263"/>
                </a:lnTo>
                <a:lnTo>
                  <a:pt x="4515269" y="126263"/>
                </a:lnTo>
                <a:lnTo>
                  <a:pt x="4515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6066" y="1702907"/>
            <a:ext cx="59961" cy="124292"/>
          </a:xfrm>
          <a:custGeom>
            <a:avLst/>
            <a:gdLst/>
            <a:ahLst/>
            <a:cxnLst/>
            <a:rect l="l" t="t" r="r" b="b"/>
            <a:pathLst>
              <a:path w="60960" h="126364">
                <a:moveTo>
                  <a:pt x="60921" y="0"/>
                </a:moveTo>
                <a:lnTo>
                  <a:pt x="0" y="0"/>
                </a:lnTo>
                <a:lnTo>
                  <a:pt x="0" y="126263"/>
                </a:lnTo>
                <a:lnTo>
                  <a:pt x="60921" y="126263"/>
                </a:lnTo>
                <a:lnTo>
                  <a:pt x="609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0096" y="724262"/>
            <a:ext cx="0" cy="3843102"/>
          </a:xfrm>
          <a:custGeom>
            <a:avLst/>
            <a:gdLst/>
            <a:ahLst/>
            <a:cxnLst/>
            <a:rect l="l" t="t" r="r" b="b"/>
            <a:pathLst>
              <a:path h="3907154">
                <a:moveTo>
                  <a:pt x="0" y="0"/>
                </a:moveTo>
                <a:lnTo>
                  <a:pt x="0" y="390679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63621" y="724262"/>
            <a:ext cx="0" cy="3843102"/>
          </a:xfrm>
          <a:custGeom>
            <a:avLst/>
            <a:gdLst/>
            <a:ahLst/>
            <a:cxnLst/>
            <a:rect l="l" t="t" r="r" b="b"/>
            <a:pathLst>
              <a:path h="3907154">
                <a:moveTo>
                  <a:pt x="0" y="0"/>
                </a:moveTo>
                <a:lnTo>
                  <a:pt x="0" y="390679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63621" y="724262"/>
            <a:ext cx="0" cy="3843102"/>
          </a:xfrm>
          <a:custGeom>
            <a:avLst/>
            <a:gdLst/>
            <a:ahLst/>
            <a:cxnLst/>
            <a:rect l="l" t="t" r="r" b="b"/>
            <a:pathLst>
              <a:path h="3907154">
                <a:moveTo>
                  <a:pt x="0" y="0"/>
                </a:moveTo>
                <a:lnTo>
                  <a:pt x="0" y="390679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10096" y="724262"/>
            <a:ext cx="0" cy="3843102"/>
          </a:xfrm>
          <a:custGeom>
            <a:avLst/>
            <a:gdLst/>
            <a:ahLst/>
            <a:cxnLst/>
            <a:rect l="l" t="t" r="r" b="b"/>
            <a:pathLst>
              <a:path h="3907154">
                <a:moveTo>
                  <a:pt x="0" y="0"/>
                </a:moveTo>
                <a:lnTo>
                  <a:pt x="0" y="390679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07847" y="1505014"/>
          <a:ext cx="4952372" cy="3069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3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241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98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2289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2420">
                        <a:lnSpc>
                          <a:spcPts val="1055"/>
                        </a:lnSpc>
                        <a:tabLst>
                          <a:tab pos="1098550" algn="l"/>
                          <a:tab pos="1660525" algn="l"/>
                          <a:tab pos="2108200" algn="l"/>
                          <a:tab pos="2500630" algn="l"/>
                          <a:tab pos="3622040" algn="l"/>
                        </a:tabLst>
                      </a:pPr>
                      <a:r>
                        <a:rPr sz="1000" spc="-50" dirty="0">
                          <a:latin typeface="바탕체"/>
                          <a:cs typeface="바탕체"/>
                        </a:rPr>
                        <a:t>PID</a:t>
                      </a:r>
                      <a:r>
                        <a:rPr sz="1000" spc="-10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latin typeface="바탕체"/>
                          <a:cs typeface="바탕체"/>
                        </a:rPr>
                        <a:t>USER	</a:t>
                      </a:r>
                      <a:r>
                        <a:rPr sz="1000" spc="-45" dirty="0">
                          <a:latin typeface="바탕체"/>
                          <a:cs typeface="바탕체"/>
                        </a:rPr>
                        <a:t>PR</a:t>
                      </a:r>
                      <a:r>
                        <a:rPr sz="1000" spc="34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45" dirty="0">
                          <a:latin typeface="바탕체"/>
                          <a:cs typeface="바탕체"/>
                        </a:rPr>
                        <a:t>NI	</a:t>
                      </a:r>
                      <a:r>
                        <a:rPr sz="1000" spc="-55" dirty="0">
                          <a:latin typeface="바탕체"/>
                          <a:cs typeface="바탕체"/>
                        </a:rPr>
                        <a:t>VIRT	</a:t>
                      </a:r>
                      <a:r>
                        <a:rPr sz="1000" spc="-50" dirty="0">
                          <a:latin typeface="바탕체"/>
                          <a:cs typeface="바탕체"/>
                        </a:rPr>
                        <a:t>RES	SHR </a:t>
                      </a:r>
                      <a:r>
                        <a:rPr sz="1000" spc="-30" dirty="0"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spc="-13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latin typeface="바탕체"/>
                          <a:cs typeface="바탕체"/>
                        </a:rPr>
                        <a:t>%CPU</a:t>
                      </a:r>
                      <a:r>
                        <a:rPr sz="1000" spc="-90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latin typeface="바탕체"/>
                          <a:cs typeface="바탕체"/>
                        </a:rPr>
                        <a:t>%MEM	</a:t>
                      </a:r>
                      <a:r>
                        <a:rPr sz="1000" spc="-60" dirty="0">
                          <a:latin typeface="바탕체"/>
                          <a:cs typeface="바탕체"/>
                        </a:rPr>
                        <a:t>TIME+</a:t>
                      </a:r>
                      <a:r>
                        <a:rPr sz="1000" spc="-95" dirty="0"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latin typeface="바탕체"/>
                          <a:cs typeface="바탕체"/>
                        </a:rPr>
                        <a:t>COMMAND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4997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ctr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260</a:t>
                      </a:r>
                      <a:r>
                        <a:rPr sz="1000" spc="-1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5"/>
                        </a:lnSpc>
                        <a:spcBef>
                          <a:spcPts val="125"/>
                        </a:spcBef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0:01.36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kworker/0:2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561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1162</a:t>
                      </a:r>
                      <a:r>
                        <a:rPr sz="1000" spc="-1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tomcat7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81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6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39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6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9648</a:t>
                      </a:r>
                      <a:r>
                        <a:rPr sz="1000" spc="-1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8.3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0:04.62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java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1386</a:t>
                      </a:r>
                      <a:r>
                        <a:rPr sz="1000" spc="-1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kopoctc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11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6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948</a:t>
                      </a:r>
                      <a:r>
                        <a:rPr sz="1000" spc="-18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0:00.16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sshd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23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1392</a:t>
                      </a:r>
                      <a:r>
                        <a:rPr sz="1000" spc="-1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0:00.88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init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kthreadd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0:00.01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ksoftirqd/0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4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kworker/0:0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kworker/0:0H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6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0:00.16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kworker/u2:0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0:00.16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rcu_sched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rcu_bh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migration/0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10</a:t>
                      </a:r>
                      <a:r>
                        <a:rPr sz="10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0:00.01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watchdog/0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11</a:t>
                      </a:r>
                      <a:r>
                        <a:rPr sz="10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khelper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12</a:t>
                      </a:r>
                      <a:r>
                        <a:rPr sz="10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kdevtmpfs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18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13</a:t>
                      </a:r>
                      <a:r>
                        <a:rPr sz="10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180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netns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4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195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14</a:t>
                      </a:r>
                      <a:r>
                        <a:rPr sz="10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root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19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195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8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0:00.00</a:t>
                      </a:r>
                      <a:r>
                        <a:rPr sz="1000" spc="-114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writeback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370565" y="4699689"/>
            <a:ext cx="1294151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Ⅳ-28&gt;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top</a:t>
            </a:r>
            <a:r>
              <a:rPr sz="885" b="0" spc="-13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49888262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45555</TotalTime>
  <Words>2193</Words>
  <Application>Microsoft Office PowerPoint</Application>
  <PresentationFormat>A4 용지(210x297mm)</PresentationFormat>
  <Paragraphs>590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24</vt:i4>
      </vt:variant>
    </vt:vector>
  </HeadingPairs>
  <TitlesOfParts>
    <vt:vector size="43" baseType="lpstr">
      <vt:lpstr>가는각진제목체</vt:lpstr>
      <vt:lpstr>굴림</vt:lpstr>
      <vt:lpstr>나눔명조</vt:lpstr>
      <vt:lpstr>돋움</vt:lpstr>
      <vt:lpstr>맑은 고딕</vt:lpstr>
      <vt:lpstr>바탕체</vt:lpstr>
      <vt:lpstr>새굴림</vt:lpstr>
      <vt:lpstr>함초롬바탕</vt:lpstr>
      <vt:lpstr>Arial</vt:lpstr>
      <vt:lpstr>Calibri</vt:lpstr>
      <vt:lpstr>Cambria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10.시스템 모니터링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홍필두</cp:lastModifiedBy>
  <cp:revision>2826</cp:revision>
  <cp:lastPrinted>2015-10-28T04:44:44Z</cp:lastPrinted>
  <dcterms:created xsi:type="dcterms:W3CDTF">2003-10-22T07:02:37Z</dcterms:created>
  <dcterms:modified xsi:type="dcterms:W3CDTF">2022-04-12T04:24:48Z</dcterms:modified>
</cp:coreProperties>
</file>