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40"/>
  </p:notesMasterIdLst>
  <p:sldIdLst>
    <p:sldId id="694" r:id="rId5"/>
    <p:sldId id="961" r:id="rId6"/>
    <p:sldId id="977" r:id="rId7"/>
    <p:sldId id="97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1020" r:id="rId16"/>
    <p:sldId id="278" r:id="rId17"/>
    <p:sldId id="279" r:id="rId18"/>
    <p:sldId id="280" r:id="rId19"/>
    <p:sldId id="1021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1024" r:id="rId28"/>
    <p:sldId id="1025" r:id="rId29"/>
    <p:sldId id="1026" r:id="rId30"/>
    <p:sldId id="293" r:id="rId31"/>
    <p:sldId id="297" r:id="rId32"/>
    <p:sldId id="298" r:id="rId33"/>
    <p:sldId id="299" r:id="rId34"/>
    <p:sldId id="990" r:id="rId35"/>
    <p:sldId id="1022" r:id="rId36"/>
    <p:sldId id="983" r:id="rId37"/>
    <p:sldId id="991" r:id="rId38"/>
    <p:sldId id="984" r:id="rId3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1" d="100"/>
          <a:sy n="71" d="100"/>
        </p:scale>
        <p:origin x="978" y="7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F554FD5-49C4-4EB9-AC3B-97A768D375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1DE08-A816-40D8-9EB6-CEB5717C65A8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hRLOnL1hIk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2. </a:t>
            </a:r>
            <a:r>
              <a:rPr lang="ko-KR" altLang="en-US" sz="2400" dirty="0"/>
              <a:t>서버로 접속하기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8D26ED-ED8C-4C25-91D6-4E135E8E569E}"/>
              </a:ext>
            </a:extLst>
          </p:cNvPr>
          <p:cNvSpPr/>
          <p:nvPr/>
        </p:nvSpPr>
        <p:spPr>
          <a:xfrm>
            <a:off x="2399216" y="2467561"/>
            <a:ext cx="324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https://youtu.be/bhRLOnL1hIk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3"/>
            <a:ext cx="3490088" cy="913697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삭제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deluser,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delgroup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자기의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맞는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사용자만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삭제가</a:t>
            </a:r>
            <a:r>
              <a:rPr sz="1135" b="0" spc="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유저는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등록하거나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삭제할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2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5"/>
            <a:ext cx="4791379" cy="1481909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2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4)</a:t>
            </a:r>
            <a:r>
              <a:rPr sz="1498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패스워드</a:t>
            </a:r>
            <a:r>
              <a:rPr sz="1498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passwd</a:t>
            </a:r>
            <a:r>
              <a:rPr sz="1135" b="0" spc="-1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화면에 지시에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135" b="0" spc="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I-15&gt;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잊어버린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 접속하여</a:t>
            </a:r>
            <a:r>
              <a:rPr sz="1135" b="0" spc="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변경가능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하지만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잊어버린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접근이</a:t>
            </a:r>
            <a:r>
              <a:rPr sz="1135" b="0" spc="-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불가능함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2260880"/>
            <a:ext cx="5276050" cy="89832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passwd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UNIX</a:t>
            </a:r>
            <a:r>
              <a:rPr sz="1135" b="0" spc="-1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Retype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UNIX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2675882" defTabSz="829909" eaLnBrk="1" fontAlgn="auto" latinLnBrk="1" hangingPunct="1">
              <a:lnSpc>
                <a:spcPct val="106300"/>
              </a:lnSpc>
              <a:spcBef>
                <a:spcPts val="5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passwd: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updated</a:t>
            </a:r>
            <a:r>
              <a:rPr sz="1135" b="0" spc="-1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successfully  root@kopoctc:~#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025" y="3325531"/>
            <a:ext cx="1637275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I-15&gt;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패스워드</a:t>
            </a:r>
            <a:r>
              <a:rPr sz="998" b="0" spc="-2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설정하기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로그인 접속</a:t>
            </a:r>
            <a:r>
              <a:rPr lang="en-US" altLang="ko-KR" dirty="0"/>
              <a:t>, </a:t>
            </a:r>
            <a:r>
              <a:rPr lang="ko-KR" altLang="en-US" dirty="0"/>
              <a:t>로그아웃 </a:t>
            </a:r>
          </a:p>
          <a:p>
            <a:pPr latinLnBrk="1"/>
            <a:r>
              <a:rPr lang="ko-KR" altLang="en-US" dirty="0"/>
              <a:t>① 사용자 </a:t>
            </a:r>
            <a:r>
              <a:rPr lang="en-US" altLang="ko-KR" dirty="0"/>
              <a:t>ID</a:t>
            </a:r>
            <a:r>
              <a:rPr lang="ko-KR" altLang="en-US" dirty="0"/>
              <a:t>및 패스워드 입력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logout</a:t>
            </a:r>
          </a:p>
          <a:p>
            <a:pPr latinLnBrk="1"/>
            <a:r>
              <a:rPr lang="en-US" altLang="ko-KR" dirty="0"/>
              <a:t>2) </a:t>
            </a:r>
            <a:r>
              <a:rPr lang="ko-KR" altLang="en-US" dirty="0"/>
              <a:t>사용자 등록 패스워드 설정</a:t>
            </a:r>
          </a:p>
          <a:p>
            <a:pPr latinLnBrk="1"/>
            <a:r>
              <a:rPr lang="ko-KR" altLang="en-US" dirty="0"/>
              <a:t>① 사용자 등록</a:t>
            </a:r>
          </a:p>
          <a:p>
            <a:pPr latinLnBrk="1"/>
            <a:r>
              <a:rPr lang="ko-KR" altLang="en-US" dirty="0"/>
              <a:t>② 사용자 에게 그룹추가</a:t>
            </a:r>
          </a:p>
          <a:p>
            <a:pPr latinLnBrk="1"/>
            <a:r>
              <a:rPr lang="ko-KR" altLang="en-US" dirty="0"/>
              <a:t>③ 사용자 삭제</a:t>
            </a:r>
            <a:r>
              <a:rPr lang="en-US" altLang="ko-KR" dirty="0"/>
              <a:t>, </a:t>
            </a:r>
            <a:r>
              <a:rPr lang="ko-KR" altLang="en-US" dirty="0"/>
              <a:t>그룹 삭제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826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1" y="635516"/>
            <a:ext cx="6902952" cy="263957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권한획득, 명령어</a:t>
            </a:r>
            <a:r>
              <a:rPr sz="1361" spc="-17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도움말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50997" defTabSz="829909" eaLnBrk="1" fontAlgn="auto" latinLnBrk="1" hangingPunct="1">
              <a:spcBef>
                <a:spcPts val="663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획득하는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도움말을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보는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34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25" spc="8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권한획득</a:t>
            </a:r>
            <a:endParaRPr sz="1225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권한획득을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135" b="0" spc="-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로그인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얻어올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135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명령어라인에서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경우에만 사용가능</a:t>
            </a:r>
            <a:r>
              <a:rPr sz="1135" b="0" spc="-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 </a:t>
            </a:r>
            <a:r>
              <a:rPr sz="1361" b="0" spc="-10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userid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 권한으로</a:t>
            </a:r>
            <a:r>
              <a:rPr sz="1135" b="0" spc="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“su </a:t>
            </a:r>
            <a:r>
              <a:rPr sz="1361" b="0" spc="6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“su </a:t>
            </a:r>
            <a:r>
              <a:rPr sz="1361" b="0" spc="-8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361" b="0" spc="-8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root”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</a:t>
            </a:r>
            <a:r>
              <a:rPr sz="1135" b="0" spc="-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3433149"/>
            <a:ext cx="5276050" cy="52334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408960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  </a:t>
            </a:r>
            <a:endParaRPr lang="en-US" sz="1135" b="0" spc="-59" dirty="0">
              <a:solidFill>
                <a:srgbClr val="FFFFFF"/>
              </a:solidFill>
              <a:latin typeface="바탕체"/>
              <a:ea typeface="+mn-ea"/>
              <a:cs typeface="바탕체"/>
            </a:endParaRPr>
          </a:p>
          <a:p>
            <a:pPr marL="209205" marR="4089609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@k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0671" y="4130074"/>
            <a:ext cx="1523743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I-16&gt;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su,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sudo</a:t>
            </a:r>
            <a:r>
              <a:rPr sz="998" b="0" spc="-24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5"/>
            <a:ext cx="6713723" cy="1481909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2) </a:t>
            </a:r>
            <a:r>
              <a:rPr sz="1498" b="0" spc="-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명령어</a:t>
            </a:r>
            <a:r>
              <a:rPr sz="1498" b="0" spc="-10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도움말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man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도움말을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보여줌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(manual)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42914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1684601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man 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	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</a:t>
            </a:r>
            <a:r>
              <a:rPr sz="1135" b="0" spc="-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쉘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상태에서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영문약자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형식으로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  <a:tabLst>
                <a:tab pos="2305880" algn="l"/>
              </a:tabLst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특히</a:t>
            </a:r>
            <a:r>
              <a:rPr sz="1135" b="0" spc="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인자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(argument), 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옵션등을	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알고자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때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유용한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4246773"/>
          </a:xfrm>
          <a:custGeom>
            <a:avLst/>
            <a:gdLst/>
            <a:ahLst/>
            <a:cxnLst/>
            <a:rect l="l" t="t" r="r" b="b"/>
            <a:pathLst>
              <a:path w="5806440" h="4679315">
                <a:moveTo>
                  <a:pt x="5806186" y="0"/>
                </a:moveTo>
                <a:lnTo>
                  <a:pt x="0" y="0"/>
                </a:lnTo>
                <a:lnTo>
                  <a:pt x="0" y="4679213"/>
                </a:lnTo>
                <a:lnTo>
                  <a:pt x="5806186" y="4679213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4771" y="761223"/>
            <a:ext cx="341747" cy="15711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MAN(1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0087" y="761223"/>
            <a:ext cx="973375" cy="15711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 pager</a:t>
            </a:r>
            <a:r>
              <a:rPr sz="953" b="0" spc="-1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utils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4299" y="761223"/>
            <a:ext cx="341747" cy="15711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MAN(1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)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6298" y="4881190"/>
            <a:ext cx="2996773" cy="119295"/>
          </a:xfrm>
          <a:custGeom>
            <a:avLst/>
            <a:gdLst/>
            <a:ahLst/>
            <a:cxnLst/>
            <a:rect l="l" t="t" r="r" b="b"/>
            <a:pathLst>
              <a:path w="3302000" h="131445">
                <a:moveTo>
                  <a:pt x="3301936" y="0"/>
                </a:moveTo>
                <a:lnTo>
                  <a:pt x="0" y="0"/>
                </a:lnTo>
                <a:lnTo>
                  <a:pt x="0" y="131000"/>
                </a:lnTo>
                <a:lnTo>
                  <a:pt x="3301936" y="131000"/>
                </a:lnTo>
                <a:lnTo>
                  <a:pt x="3301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3014" y="4881190"/>
            <a:ext cx="57054" cy="119295"/>
          </a:xfrm>
          <a:custGeom>
            <a:avLst/>
            <a:gdLst/>
            <a:ahLst/>
            <a:cxnLst/>
            <a:rect l="l" t="t" r="r" b="b"/>
            <a:pathLst>
              <a:path w="62864" h="131445">
                <a:moveTo>
                  <a:pt x="62420" y="0"/>
                </a:moveTo>
                <a:lnTo>
                  <a:pt x="0" y="0"/>
                </a:lnTo>
                <a:lnTo>
                  <a:pt x="0" y="131000"/>
                </a:lnTo>
                <a:lnTo>
                  <a:pt x="62420" y="131000"/>
                </a:lnTo>
                <a:lnTo>
                  <a:pt x="624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904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852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50194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852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9048" y="772752"/>
            <a:ext cx="0" cy="4246773"/>
          </a:xfrm>
          <a:custGeom>
            <a:avLst/>
            <a:gdLst/>
            <a:ahLst/>
            <a:cxnLst/>
            <a:rect l="l" t="t" r="r" b="b"/>
            <a:pathLst>
              <a:path h="4679315">
                <a:moveTo>
                  <a:pt x="0" y="0"/>
                </a:moveTo>
                <a:lnTo>
                  <a:pt x="0" y="4679213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665" y="5019433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4770" y="1061751"/>
            <a:ext cx="4811550" cy="4268033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185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NAME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10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</a:t>
            </a:r>
            <a:r>
              <a:rPr sz="953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on-line reference</a:t>
            </a:r>
            <a:r>
              <a:rPr sz="953" b="0" spc="-3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manuals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99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SYNOPSIS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[--warnings[=warnings]]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[-L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[-m</a:t>
            </a:r>
            <a:r>
              <a:rPr sz="953" b="0" spc="-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</a:t>
            </a:r>
            <a:r>
              <a:rPr sz="953" b="0" spc="-100" dirty="0">
                <a:solidFill>
                  <a:srgbClr val="FFFFFF"/>
                </a:solidFill>
                <a:latin typeface="나눔고딕 Light"/>
                <a:ea typeface="+mn-ea"/>
                <a:cs typeface="나눔고딕 Light"/>
              </a:rPr>
              <a:t>‐</a:t>
            </a:r>
            <a:endParaRPr sz="953" b="0">
              <a:solidFill>
                <a:prstClr val="black"/>
              </a:solidFill>
              <a:latin typeface="나눔고딕 Light"/>
              <a:ea typeface="+mn-ea"/>
              <a:cs typeface="나눔고딕 Light"/>
            </a:endParaRPr>
          </a:p>
          <a:p>
            <a:pPr marL="378646" defTabSz="829909" eaLnBrk="1" fontAlgn="auto" latinLnBrk="1" hangingPunct="1">
              <a:spcBef>
                <a:spcPts val="95"/>
              </a:spcBef>
              <a:spcAft>
                <a:spcPts val="0"/>
              </a:spcAft>
              <a:buClrTx/>
              <a:tabLst>
                <a:tab pos="3219357" algn="l"/>
                <a:tab pos="3744390" algn="l"/>
              </a:tabLst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tem[,...]] 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[-M  path]  [-S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list]</a:t>
            </a:r>
            <a:r>
              <a:rPr sz="953" b="0" spc="2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[-e</a:t>
            </a:r>
            <a:r>
              <a:rPr sz="953" b="0" spc="3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extension]	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[-i|-I]	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[--regex|--wildcard]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5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[--names-only] 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[-a]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[-u]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[--no-subpages]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pager]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prompt]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[-7] [-E</a:t>
            </a:r>
            <a:r>
              <a:rPr sz="953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4611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[--no-hyphenation] [--no-justification]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string]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[-T[device]] [-H[browser]]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[-X[dpi]] [-Z] [[section] page ...]</a:t>
            </a:r>
            <a:r>
              <a:rPr sz="953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-k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[apropos options] regexp</a:t>
            </a:r>
            <a:r>
              <a:rPr sz="953" b="0" spc="-2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1213166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-K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[-w|-W]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[-S list]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[-i|-I] [--regex]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[section]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term</a:t>
            </a:r>
            <a:r>
              <a:rPr sz="953" b="0" spc="-3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-f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[whatis options] page</a:t>
            </a:r>
            <a:r>
              <a:rPr sz="953" b="0" spc="-2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95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-l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[-d] [-D]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[--warnings[=warnings]]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[-L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locale]</a:t>
            </a:r>
            <a:r>
              <a:rPr sz="953" b="0" spc="-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4611" defTabSz="829909" eaLnBrk="1" fontAlgn="auto" latinLnBrk="1" hangingPunct="1">
              <a:lnSpc>
                <a:spcPct val="107600"/>
              </a:lnSpc>
              <a:spcBef>
                <a:spcPts val="9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pager]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prompt]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[-7] [-E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encoding]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[-p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string]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[-t]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[-T[device]] [-H[browser]] 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[-X[dpi]] [-Z] file</a:t>
            </a:r>
            <a:r>
              <a:rPr sz="953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defTabSz="829909" eaLnBrk="1" fontAlgn="auto" latinLnBrk="1" hangingPunct="1">
              <a:spcBef>
                <a:spcPts val="10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-w|-W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page</a:t>
            </a:r>
            <a:r>
              <a:rPr sz="953" b="0" spc="-2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2581364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-c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[-C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file]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[-D] page</a:t>
            </a:r>
            <a:r>
              <a:rPr sz="953" b="0" spc="-29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</a:t>
            </a:r>
            <a:r>
              <a:rPr sz="953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[-?V]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99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DESCRIPTION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378646" marR="4611" algn="just" defTabSz="829909" eaLnBrk="1" fontAlgn="auto" latinLnBrk="1" hangingPunct="1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is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system's manual pager. Each page argument given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</a:t>
            </a:r>
            <a:r>
              <a:rPr sz="953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normally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 name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program, utility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function.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page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associated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with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each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these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arguments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then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found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displayed.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section,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provided,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will</a:t>
            </a:r>
            <a:r>
              <a:rPr sz="953" b="0" spc="-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</a:t>
            </a:r>
            <a:r>
              <a:rPr sz="953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 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look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that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section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manual.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 action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to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search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</a:t>
            </a: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all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3972" algn="just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Manual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page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man(1)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(press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help</a:t>
            </a:r>
            <a:r>
              <a:rPr sz="953" b="0" spc="-8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q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53" b="0" spc="-91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바탕체"/>
                <a:ea typeface="+mn-ea"/>
                <a:cs typeface="바탕체"/>
              </a:rPr>
              <a:t>quit)</a:t>
            </a:r>
            <a:endParaRPr sz="953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908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65125" algn="ctr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I-17&gt;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명령어</a:t>
            </a:r>
            <a:r>
              <a:rPr sz="998" b="0" spc="-1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도움말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권한획득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명령사용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su</a:t>
            </a:r>
            <a:r>
              <a:rPr lang="ko-KR" altLang="en-US" dirty="0"/>
              <a:t>명령사용</a:t>
            </a:r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명령어 도움말 보기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man</a:t>
            </a:r>
            <a:r>
              <a:rPr lang="ko-KR" altLang="en-US" dirty="0"/>
              <a:t>명령어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61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35515"/>
            <a:ext cx="7438337" cy="4531306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157913" defTabSz="829909" eaLnBrk="1" fontAlgn="auto" latinLnBrk="1" hangingPunct="1">
              <a:spcBef>
                <a:spcPts val="722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361" spc="-11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가상 </a:t>
            </a:r>
            <a:r>
              <a:rPr sz="1361" spc="-12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터미널</a:t>
            </a:r>
            <a:r>
              <a:rPr sz="1361" spc="-231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361" spc="-64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(telnet/ssh)</a:t>
            </a:r>
            <a:endParaRPr sz="1361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1527" marR="4611" indent="139471" defTabSz="829909" eaLnBrk="1" fontAlgn="auto" latinLnBrk="1" hangingPunct="1">
              <a:lnSpc>
                <a:spcPct val="105900"/>
              </a:lnSpc>
              <a:spcBef>
                <a:spcPts val="563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모니터는 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콘솔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(Console)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부르며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원격지에서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 대표적인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방법은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자세한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설치방법은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실습방법에서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자세히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다룬다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906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설치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</a:t>
            </a:r>
            <a:r>
              <a:rPr 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(</a:t>
            </a:r>
            <a:r>
              <a:rPr lang="ko-KR" alt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이전 버전은 </a:t>
            </a:r>
            <a:r>
              <a:rPr lang="en-US" altLang="ko-KR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apt-get</a:t>
            </a:r>
            <a:r>
              <a:rPr lang="ko-KR" alt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임</a:t>
            </a:r>
            <a:r>
              <a:rPr lang="en-US" altLang="ko-KR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시스템에서 프로그램을 설치해주는</a:t>
            </a:r>
            <a:r>
              <a:rPr sz="1135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명령어는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계정으로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사용하여야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잠시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사용하고자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사용사례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5763" indent="139471" defTabSz="829909" eaLnBrk="1" fontAlgn="auto" latinLnBrk="1" hangingPunct="1">
              <a:lnSpc>
                <a:spcPct val="140500"/>
              </a:lnSpc>
              <a:spcBef>
                <a:spcPts val="77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update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103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권한으로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45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</a:t>
            </a:r>
            <a:r>
              <a:rPr sz="1135" b="0" spc="-145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</a:t>
            </a:r>
            <a:r>
              <a:rPr sz="1135" b="0" spc="-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명령어를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update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옵션을 가지고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 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램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리스트를 인터넷을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받는</a:t>
            </a:r>
            <a:r>
              <a:rPr sz="1135" b="0" spc="2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85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설치하는</a:t>
            </a:r>
            <a:r>
              <a:rPr sz="1135" b="0" spc="-22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인터넷상 전세계의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서버로부터 실행파일을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다운로드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 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그램별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설정작업은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20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303" y="828042"/>
            <a:ext cx="456432" cy="543659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1997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1806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240" y="828042"/>
            <a:ext cx="4738936" cy="84583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6509" rIns="0" bIns="0" rtlCol="0">
            <a:spAutoFit/>
          </a:bodyPr>
          <a:lstStyle/>
          <a:p>
            <a:pPr marL="247244" indent="-180390" algn="just" defTabSz="829909" eaLnBrk="1" fontAlgn="auto" latinLnBrk="1" hangingPunct="1">
              <a:spcBef>
                <a:spcPts val="208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247820" algn="l"/>
              </a:tabLst>
            </a:pP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∙실습을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몇 몇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및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이론은 간단하게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먼저</a:t>
            </a:r>
            <a:r>
              <a:rPr sz="953" b="0" spc="1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50421" algn="just" defTabSz="829909" eaLnBrk="1" fontAlgn="auto" latinLnBrk="1" hangingPunct="1">
              <a:spcBef>
                <a:spcPts val="404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예)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권한관리,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sudo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 등은 뒤에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강의에서도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자세히 다루게</a:t>
            </a:r>
            <a:r>
              <a:rPr sz="953" b="0" spc="-17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247244" marR="61667" indent="-179814" algn="just" defTabSz="829909" eaLnBrk="1" fontAlgn="auto" latinLnBrk="1" hangingPunct="1">
              <a:lnSpc>
                <a:spcPts val="1135"/>
              </a:lnSpc>
              <a:spcBef>
                <a:spcPts val="449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247820" algn="l"/>
              </a:tabLst>
            </a:pP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∙앞으로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수업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중 잘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모르는 명령어나 이론이 갑자기 나타나도 당황하지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말고,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알아보거나, 추후 학습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진도에서 다루게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될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테니,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일단 무따기(무작정 따라 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하기)</a:t>
            </a:r>
            <a:r>
              <a:rPr sz="953" b="0" spc="10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5" y="1693552"/>
            <a:ext cx="6989816" cy="1776497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</a:t>
            </a:r>
            <a:r>
              <a:rPr sz="1361" b="0" spc="-259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가상터미널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전용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41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가상머신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lang="en-US"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VirtualBox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ssh,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등이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telnet: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통하여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원격으로 접속하는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135" b="0" spc="2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                          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지금은 </a:t>
            </a: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telnet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많이 사용되지 않음 </a:t>
            </a: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(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통신방식이 암호화 되지 않은 상태로 사용되어 보안에 취약</a:t>
            </a:r>
            <a:r>
              <a:rPr lang="en-US" altLang="ko-KR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                          </a:t>
            </a:r>
            <a:r>
              <a:rPr lang="ko-KR" altLang="en-US"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우리도 실습 생략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endParaRPr lang="en-US" sz="1361" b="0" spc="-118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ssh: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역할을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보안이 강화된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접속을</a:t>
            </a:r>
            <a:r>
              <a:rPr sz="1135" b="0" spc="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571"/>
            <a:ext cx="5099125" cy="1482490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141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ssh</a:t>
            </a:r>
            <a:r>
              <a:rPr sz="1498" b="0" spc="-14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설치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및</a:t>
            </a:r>
            <a:r>
              <a:rPr sz="1498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박스에서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14393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패키지를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.&lt;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I-18&gt;</a:t>
            </a:r>
            <a:r>
              <a:rPr sz="1361" b="0" spc="-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79518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-&gt; </a:t>
            </a:r>
            <a:r>
              <a:rPr sz="1361" b="0" spc="-185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2260881"/>
            <a:ext cx="5276050" cy="43788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53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9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953" b="0" spc="-64" dirty="0" err="1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sudo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apt install</a:t>
            </a:r>
            <a:r>
              <a:rPr sz="953" b="0" spc="-16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ssh</a:t>
            </a:r>
            <a:endParaRPr sz="953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3530573" defTabSz="829909" eaLnBrk="1" fontAlgn="auto" latinLnBrk="1" hangingPunct="1">
              <a:lnSpc>
                <a:spcPts val="1243"/>
              </a:lnSpc>
              <a:spcBef>
                <a:spcPts val="45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[sudo] password </a:t>
            </a:r>
            <a:r>
              <a:rPr sz="953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kopoctc:  Reading package lists...</a:t>
            </a:r>
            <a:r>
              <a:rPr sz="953" b="0" spc="-17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53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Done</a:t>
            </a:r>
            <a:endParaRPr sz="953" b="0" dirty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5" y="2819687"/>
            <a:ext cx="7353498" cy="317619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090835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I-18&gt; </a:t>
            </a:r>
            <a:r>
              <a:rPr sz="998" b="0" spc="-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ssh</a:t>
            </a:r>
            <a:r>
              <a:rPr sz="998" b="0" spc="-17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설치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lang="en-US"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(</a:t>
            </a:r>
            <a:r>
              <a:rPr lang="ko-KR" altLang="en-US"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참고만 </a:t>
            </a:r>
            <a:r>
              <a:rPr lang="ko-KR" altLang="en-US" sz="1135" b="0" spc="-86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할것</a:t>
            </a:r>
            <a:r>
              <a:rPr lang="en-US" altLang="ko-KR"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1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xintd,telnet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패키지를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74612" indent="-171745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FontTx/>
              <a:buAutoNum type="alphaLcParenR"/>
              <a:tabLst>
                <a:tab pos="375187" algn="l"/>
              </a:tabLst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</a:t>
            </a:r>
            <a:r>
              <a:rPr sz="1361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필수</a:t>
            </a:r>
            <a:r>
              <a:rPr sz="1135" b="0" spc="7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요소임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-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</a:t>
            </a:r>
            <a:r>
              <a:rPr sz="1135" b="0" spc="-3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61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81528" indent="-178661" defTabSz="829909" eaLnBrk="1" fontAlgn="auto" latinLnBrk="1" hangingPunct="1">
              <a:spcBef>
                <a:spcPts val="1116"/>
              </a:spcBef>
              <a:spcAft>
                <a:spcPts val="0"/>
              </a:spcAft>
              <a:buClrTx/>
              <a:buFontTx/>
              <a:buAutoNum type="alphaLcParenR" startAt="2"/>
              <a:tabLst>
                <a:tab pos="382104" algn="l"/>
              </a:tabLst>
            </a:pP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5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telnetd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텔렛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데몬으로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사용하기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필수</a:t>
            </a:r>
            <a:r>
              <a:rPr sz="1135" b="0" spc="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요소임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33116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  <a:tabLst>
                <a:tab pos="1746844" algn="l"/>
              </a:tabLst>
            </a:pPr>
            <a:r>
              <a:rPr sz="1361" b="0" spc="-2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27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sudo</a:t>
            </a:r>
            <a:r>
              <a:rPr sz="1361" b="0" spc="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</a:t>
            </a:r>
            <a:r>
              <a:rPr lang="en-US"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lang="en-US"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1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telnetd</a:t>
            </a:r>
            <a:r>
              <a:rPr sz="1135" b="0" spc="-141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367696" indent="-164829" defTabSz="829909" eaLnBrk="1" fontAlgn="auto" latinLnBrk="1" hangingPunct="1">
              <a:spcBef>
                <a:spcPts val="735"/>
              </a:spcBef>
              <a:spcAft>
                <a:spcPts val="0"/>
              </a:spcAft>
              <a:buClrTx/>
              <a:buFontTx/>
              <a:buAutoNum type="alphaLcParenR" startAt="3"/>
              <a:tabLst>
                <a:tab pos="368272" algn="l"/>
              </a:tabLst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</a:t>
            </a:r>
            <a:r>
              <a:rPr sz="1361" b="0" spc="-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 </a:t>
            </a:r>
            <a:r>
              <a:rPr lang="ko-KR" altLang="en-US" sz="2000" dirty="0"/>
              <a:t>사용자등록</a:t>
            </a:r>
            <a:r>
              <a:rPr lang="en-US" altLang="ko-KR" sz="2000" dirty="0"/>
              <a:t>, </a:t>
            </a:r>
            <a:r>
              <a:rPr lang="ko-KR" altLang="en-US" sz="2000" dirty="0"/>
              <a:t>패스워드 설정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관리자</a:t>
            </a:r>
            <a:r>
              <a:rPr lang="en-US" altLang="ko-KR" dirty="0"/>
              <a:t>(root)</a:t>
            </a:r>
            <a:r>
              <a:rPr lang="ko-KR" altLang="en-US" dirty="0"/>
              <a:t>와 일반사용자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</a:t>
            </a:r>
            <a:r>
              <a:rPr lang="ko-KR" altLang="en-US" dirty="0"/>
              <a:t>사용자와 그룹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</a:t>
            </a:r>
            <a:r>
              <a:rPr lang="ko-KR" altLang="en-US" dirty="0"/>
              <a:t>사용자 및 그룹 관리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 4) </a:t>
            </a:r>
            <a:r>
              <a:rPr lang="ko-KR" altLang="en-US" dirty="0"/>
              <a:t>패스워드 설정</a:t>
            </a:r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2. </a:t>
            </a:r>
            <a:r>
              <a:rPr lang="ko-KR" altLang="en-US" sz="2000" dirty="0"/>
              <a:t>권한획득</a:t>
            </a:r>
            <a:r>
              <a:rPr lang="en-US" altLang="ko-KR" sz="2000" dirty="0"/>
              <a:t>, </a:t>
            </a:r>
            <a:r>
              <a:rPr lang="ko-KR" altLang="en-US" sz="2000" dirty="0"/>
              <a:t>명령어 도움말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권한획득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명령어 도움말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ko-KR" altLang="en-US" sz="18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3. </a:t>
            </a:r>
            <a:r>
              <a:rPr lang="ko-KR" altLang="en-US" sz="2000" dirty="0"/>
              <a:t>가상 터미널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프로그램 설치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en-US" altLang="ko-KR" dirty="0" err="1"/>
              <a:t>ssh</a:t>
            </a:r>
            <a:r>
              <a:rPr lang="en-US" altLang="ko-KR" dirty="0"/>
              <a:t>, telnet </a:t>
            </a:r>
            <a:r>
              <a:rPr lang="ko-KR" altLang="en-US" dirty="0"/>
              <a:t>설치</a:t>
            </a:r>
          </a:p>
          <a:p>
            <a:pPr>
              <a:spcBef>
                <a:spcPct val="0"/>
              </a:spcBef>
            </a:pPr>
            <a:r>
              <a:rPr lang="ko-KR" altLang="en-US" dirty="0"/>
              <a:t> </a:t>
            </a:r>
            <a:r>
              <a:rPr lang="en-US" altLang="ko-KR" dirty="0"/>
              <a:t>3) </a:t>
            </a: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에서 필요 프로그램 설치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391" y="600092"/>
            <a:ext cx="6584773" cy="1212881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설정파일에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동작하도록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설정파일을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에디터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vi</a:t>
            </a:r>
            <a:r>
              <a:rPr sz="1361" b="0" spc="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/etc/xinetd.conf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편집하는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하단에</a:t>
            </a:r>
            <a:r>
              <a:rPr sz="1135" b="0" spc="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추가함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14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저장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닫는다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866" y="2025676"/>
            <a:ext cx="6173338" cy="1872307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35422" defTabSz="829909" eaLnBrk="1" fontAlgn="auto" latinLnBrk="1" hangingPunct="1">
              <a:lnSpc>
                <a:spcPts val="130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service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335422" defTabSz="829909" eaLnBrk="1" fontAlgn="auto" latinLnBrk="1" hangingPunct="1">
              <a:lnSpc>
                <a:spcPts val="14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{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marR="3776663" indent="5187" defTabSz="829909" eaLnBrk="1" fontAlgn="auto" latinLnBrk="1" hangingPunct="1">
              <a:lnSpc>
                <a:spcPts val="1452"/>
              </a:lnSpc>
              <a:spcBef>
                <a:spcPts val="103"/>
              </a:spcBef>
              <a:spcAft>
                <a:spcPts val="0"/>
              </a:spcAft>
              <a:buClrTx/>
            </a:pP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disable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</a:t>
            </a:r>
            <a:r>
              <a:rPr lang="en-US"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endParaRPr lang="en-US" sz="1361" b="0" spc="-182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marR="3776663" indent="5187" defTabSz="829909" eaLnBrk="1" fontAlgn="auto" latinLnBrk="1" hangingPunct="1">
              <a:lnSpc>
                <a:spcPts val="1452"/>
              </a:lnSpc>
              <a:spcBef>
                <a:spcPts val="103"/>
              </a:spcBef>
              <a:spcAft>
                <a:spcPts val="0"/>
              </a:spcAft>
              <a:buClrTx/>
            </a:pP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flags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</a:t>
            </a:r>
            <a:r>
              <a:rPr sz="1361" b="0" spc="-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2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REUSE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defTabSz="829909" eaLnBrk="1" fontAlgn="auto" latinLnBrk="1" hangingPunct="1">
              <a:lnSpc>
                <a:spcPts val="133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socket_type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stream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marR="3982413" defTabSz="829909" eaLnBrk="1" fontAlgn="auto" latinLnBrk="1" hangingPunct="1">
              <a:lnSpc>
                <a:spcPts val="1452"/>
              </a:lnSpc>
              <a:spcBef>
                <a:spcPts val="109"/>
              </a:spcBef>
              <a:spcAft>
                <a:spcPts val="0"/>
              </a:spcAft>
              <a:buClrTx/>
            </a:pPr>
            <a:r>
              <a:rPr sz="1361" b="0" spc="-16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wait</a:t>
            </a:r>
            <a:r>
              <a:rPr sz="1361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no  </a:t>
            </a:r>
            <a:endParaRPr lang="en-US" sz="1361" b="0" spc="-182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marR="3982413" defTabSz="829909" eaLnBrk="1" fontAlgn="auto" latinLnBrk="1" hangingPunct="1">
              <a:lnSpc>
                <a:spcPts val="1452"/>
              </a:lnSpc>
              <a:spcBef>
                <a:spcPts val="109"/>
              </a:spcBef>
              <a:spcAft>
                <a:spcPts val="0"/>
              </a:spcAft>
              <a:buClrTx/>
            </a:pP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 =</a:t>
            </a:r>
            <a:r>
              <a:rPr sz="1361" b="0" spc="-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2463" defTabSz="829909" eaLnBrk="1" fontAlgn="auto" latinLnBrk="1" hangingPunct="1">
              <a:lnSpc>
                <a:spcPts val="1334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=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/usr/sbin/in.telnetd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598226" defTabSz="829909" eaLnBrk="1" fontAlgn="auto" latinLnBrk="1" hangingPunct="1">
              <a:lnSpc>
                <a:spcPts val="14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log_on_failure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+=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2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USERID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463942" defTabSz="829909" eaLnBrk="1" fontAlgn="auto" latinLnBrk="1" hangingPunct="1">
              <a:lnSpc>
                <a:spcPts val="1543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}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220" y="770677"/>
            <a:ext cx="5274321" cy="477964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Simple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configuration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 for</a:t>
            </a:r>
            <a:r>
              <a:rPr sz="1135" b="0" spc="-3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xinetd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Some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defaults,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</a:t>
            </a:r>
            <a:r>
              <a:rPr sz="1135" b="0" spc="-2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/etc/xinetd.d/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23"/>
              </a:spcBef>
              <a:spcAft>
                <a:spcPts val="0"/>
              </a:spcAft>
              <a:buClrTx/>
            </a:pPr>
            <a:endParaRPr sz="1180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defaults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{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50"/>
              </a:spcBef>
              <a:spcAft>
                <a:spcPts val="0"/>
              </a:spcAft>
              <a:buClrTx/>
            </a:pPr>
            <a:endParaRPr sz="1089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marR="169440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Please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note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that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need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log_type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able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log_on_success 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log_on_failure.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4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following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log_type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SYSLOG daemon</a:t>
            </a:r>
            <a:r>
              <a:rPr sz="1135" b="0" spc="-3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180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}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service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telnet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{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marR="3704047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disable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flags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REUSE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marR="3253360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socket_type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stream  wait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23289" marR="2675882" defTabSz="829909" eaLnBrk="1" fontAlgn="auto" latinLnBrk="1" hangingPunct="1">
              <a:lnSpc>
                <a:spcPct val="1063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server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=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/usr/sbin/in.telnetd  log_on_failure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+=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USERID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}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spcBef>
                <a:spcPts val="18"/>
              </a:spcBef>
              <a:spcAft>
                <a:spcPts val="0"/>
              </a:spcAft>
              <a:buClrTx/>
            </a:pPr>
            <a:endParaRPr sz="1180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includedir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/etc/xinetd.d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~~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209205" defTabSz="829909" eaLnBrk="1" fontAlgn="auto" latinLnBrk="1" hangingPunct="1"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/etc/xinetd.conf"24L,446C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2593" y="5724416"/>
            <a:ext cx="3095761" cy="330434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I-19&gt; telnet </a:t>
            </a:r>
            <a:r>
              <a:rPr sz="998" b="0" spc="-118" dirty="0" err="1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서비스를</a:t>
            </a:r>
            <a:r>
              <a:rPr sz="998" b="0" spc="-25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 err="1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위한</a:t>
            </a:r>
            <a:r>
              <a:rPr lang="en-US"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lang="ko-KR" altLang="en-US" sz="998" b="0" spc="-113" dirty="0" err="1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설정값</a:t>
            </a:r>
            <a:r>
              <a:rPr lang="ko-KR" altLang="en-US" sz="998" b="0" spc="-1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lang="ko-KR" altLang="en-US"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입력</a:t>
            </a:r>
            <a:endParaRPr lang="ko-KR" altLang="en-US"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749" y="825999"/>
            <a:ext cx="456432" cy="1320831"/>
          </a:xfrm>
          <a:custGeom>
            <a:avLst/>
            <a:gdLst/>
            <a:ahLst/>
            <a:cxnLst/>
            <a:rect l="l" t="t" r="r" b="b"/>
            <a:pathLst>
              <a:path w="502919" h="1919605">
                <a:moveTo>
                  <a:pt x="502361" y="0"/>
                </a:moveTo>
                <a:lnTo>
                  <a:pt x="0" y="0"/>
                </a:lnTo>
                <a:lnTo>
                  <a:pt x="0" y="1919211"/>
                </a:lnTo>
                <a:lnTo>
                  <a:pt x="502361" y="1919211"/>
                </a:lnTo>
                <a:lnTo>
                  <a:pt x="50236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133" y="1550057"/>
            <a:ext cx="298190" cy="2421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91"/>
              </a:spcBef>
              <a:spcAft>
                <a:spcPts val="0"/>
              </a:spcAft>
              <a:buClrTx/>
            </a:pPr>
            <a:r>
              <a:rPr sz="1498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498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498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9673" y="825999"/>
            <a:ext cx="5315754" cy="1320831"/>
          </a:xfrm>
          <a:custGeom>
            <a:avLst/>
            <a:gdLst/>
            <a:ahLst/>
            <a:cxnLst/>
            <a:rect l="l" t="t" r="r" b="b"/>
            <a:pathLst>
              <a:path w="5222240" h="1919605">
                <a:moveTo>
                  <a:pt x="5221617" y="0"/>
                </a:moveTo>
                <a:lnTo>
                  <a:pt x="0" y="0"/>
                </a:lnTo>
                <a:lnTo>
                  <a:pt x="0" y="1919211"/>
                </a:lnTo>
                <a:lnTo>
                  <a:pt x="5221617" y="1919211"/>
                </a:lnTo>
                <a:lnTo>
                  <a:pt x="5221617" y="0"/>
                </a:lnTo>
                <a:close/>
              </a:path>
            </a:pathLst>
          </a:custGeom>
          <a:solidFill>
            <a:srgbClr val="E7F4F5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5855" y="790143"/>
            <a:ext cx="5259572" cy="1177453"/>
          </a:xfrm>
          <a:prstGeom prst="rect">
            <a:avLst/>
          </a:prstGeom>
        </p:spPr>
        <p:txBody>
          <a:bodyPr vert="horz" wrap="square" lIns="0" tIns="62817" rIns="0" bIns="0" rtlCol="0">
            <a:spAutoFit/>
          </a:bodyPr>
          <a:lstStyle/>
          <a:p>
            <a:pPr marL="189611" indent="-178661" defTabSz="829909" eaLnBrk="1" fontAlgn="auto" latinLnBrk="1" hangingPunct="1">
              <a:spcBef>
                <a:spcPts val="495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190188" algn="l"/>
              </a:tabLst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리눅스 명령어 상태에서 사용하는 일종의 파일편집기 프로그램으로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추후</a:t>
            </a:r>
            <a:r>
              <a:rPr sz="953" b="0" spc="-1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배움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89611" indent="-178661" defTabSz="829909" eaLnBrk="1" fontAlgn="auto" latinLnBrk="1" hangingPunct="1">
              <a:spcBef>
                <a:spcPts val="399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190188" algn="l"/>
              </a:tabLst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간단한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사용법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1527" marR="4611" indent="82415" defTabSz="829909" eaLnBrk="1" fontAlgn="auto" latinLnBrk="1" hangingPunct="1">
              <a:lnSpc>
                <a:spcPts val="1135"/>
              </a:lnSpc>
              <a:spcBef>
                <a:spcPts val="449"/>
              </a:spcBef>
              <a:spcAft>
                <a:spcPts val="0"/>
              </a:spcAft>
              <a:buClrTx/>
            </a:pPr>
            <a:r>
              <a:rPr sz="953" b="0" spc="-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∙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프로그램 내에서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“ctrl+[“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키를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누를때마다 수정모드와 명령어모드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상태가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번갈아 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가며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실행됨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1527" marR="4611" indent="82415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수정모드에서는 글자를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입력할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있고,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명령어모드에서는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필요한 명령어를 입력할 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있다.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1527" marR="4611" indent="82415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.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간단히 편집을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위한</a:t>
            </a:r>
            <a:r>
              <a:rPr sz="953" b="0" spc="19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명령어는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[a]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글자삽입 </a:t>
            </a: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,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[d]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한글자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지움, [yy]한줄지움, 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[:wq]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저장후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종료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89611" marR="4611" indent="-178661" defTabSz="829909" eaLnBrk="1" fontAlgn="auto" latinLnBrk="1" hangingPunct="1">
              <a:lnSpc>
                <a:spcPts val="1135"/>
              </a:lnSpc>
              <a:spcBef>
                <a:spcPts val="408"/>
              </a:spcBef>
              <a:spcAft>
                <a:spcPts val="0"/>
              </a:spcAft>
              <a:buClrTx/>
              <a:buFont typeface="Wingdings"/>
              <a:buChar char=""/>
              <a:tabLst>
                <a:tab pos="190188" algn="l"/>
              </a:tabLst>
            </a:pPr>
            <a:r>
              <a:rPr sz="953" b="0" spc="-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vi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편집기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사용이 현재는 어렵지만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추후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학습하며, 다른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편리한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퍄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편집기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 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법도</a:t>
            </a:r>
            <a:r>
              <a:rPr sz="953" b="0" spc="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배움</a:t>
            </a:r>
            <a:endParaRPr sz="953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795" y="3714791"/>
            <a:ext cx="6695071" cy="613930"/>
          </a:xfrm>
          <a:prstGeom prst="rect">
            <a:avLst/>
          </a:prstGeom>
        </p:spPr>
        <p:txBody>
          <a:bodyPr vert="horz" wrap="square" lIns="0" tIns="104311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1"/>
              </a:spcBef>
              <a:spcAft>
                <a:spcPts val="0"/>
              </a:spcAft>
              <a:buClrTx/>
            </a:pP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d)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xinetd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</a:t>
            </a:r>
            <a:r>
              <a:rPr sz="1135" b="0" spc="-1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tabLst>
                <a:tab pos="3783004" algn="l"/>
              </a:tabLst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되었으면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서비스를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기동</a:t>
            </a:r>
            <a:r>
              <a:rPr sz="1135" b="0" spc="-2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	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service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inetd</a:t>
            </a:r>
            <a:r>
              <a:rPr sz="1361" b="0" spc="-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134" y="4507955"/>
            <a:ext cx="5170010" cy="192360"/>
          </a:xfrm>
          <a:prstGeom prst="rect">
            <a:avLst/>
          </a:prstGeom>
          <a:solidFill>
            <a:srgbClr val="315E97"/>
          </a:solidFill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430" defTabSz="829909" eaLnBrk="1" fontAlgn="auto" latinLnBrk="1" hangingPunct="1">
              <a:lnSpc>
                <a:spcPts val="1516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1" spc="-32" dirty="0">
                <a:solidFill>
                  <a:srgbClr val="FFFFFF"/>
                </a:solidFill>
                <a:latin typeface="나눔고딕 ExtraBold"/>
                <a:ea typeface="+mn-ea"/>
                <a:cs typeface="나눔고딕 ExtraBold"/>
              </a:rPr>
              <a:t>보충학습</a:t>
            </a:r>
            <a:endParaRPr sz="1271" b="0">
              <a:solidFill>
                <a:prstClr val="black"/>
              </a:solidFill>
              <a:latin typeface="나눔고딕 ExtraBold"/>
              <a:ea typeface="+mn-ea"/>
              <a:cs typeface="나눔고딕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133" y="4711171"/>
            <a:ext cx="7325451" cy="1565429"/>
          </a:xfrm>
          <a:prstGeom prst="rect">
            <a:avLst/>
          </a:prstGeom>
          <a:ln w="45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430" defTabSz="829909" eaLnBrk="1" fontAlgn="auto" latinLnBrk="1" hangingPunct="1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1225" b="0" spc="-250" dirty="0">
              <a:solidFill>
                <a:prstClr val="black"/>
              </a:solidFill>
              <a:latin typeface="은 돋움"/>
              <a:ea typeface="+mn-ea"/>
              <a:cs typeface="은 돋움"/>
            </a:endParaRPr>
          </a:p>
          <a:p>
            <a:pPr marL="67430" defTabSz="829909" eaLnBrk="1" fontAlgn="auto" latinLnBrk="1" hangingPunct="1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25" b="0" spc="-250" dirty="0" err="1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버추얼</a:t>
            </a:r>
            <a:r>
              <a:rPr sz="1225" b="0" spc="-250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 </a:t>
            </a:r>
            <a:r>
              <a:rPr sz="1225" b="0" spc="-254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머신에서 네트워크</a:t>
            </a:r>
            <a:r>
              <a:rPr sz="1225" b="0" spc="-213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 </a:t>
            </a:r>
            <a:r>
              <a:rPr sz="1225" b="0" spc="-254" dirty="0">
                <a:solidFill>
                  <a:prstClr val="black"/>
                </a:solidFill>
                <a:latin typeface="은 돋움"/>
                <a:ea typeface="+mn-ea"/>
                <a:cs typeface="은 돋움"/>
              </a:rPr>
              <a:t>설정하기</a:t>
            </a:r>
            <a:endParaRPr sz="1225" b="0" dirty="0">
              <a:solidFill>
                <a:prstClr val="black"/>
              </a:solidFill>
              <a:latin typeface="은 돋움"/>
              <a:ea typeface="+mn-ea"/>
              <a:cs typeface="은 돋움"/>
            </a:endParaRPr>
          </a:p>
          <a:p>
            <a:pPr marL="67430" marR="59938" indent="139471" algn="just" defTabSz="829909" eaLnBrk="1" fontAlgn="auto" latinLnBrk="1" hangingPunct="1">
              <a:lnSpc>
                <a:spcPct val="103499"/>
              </a:lnSpc>
              <a:spcBef>
                <a:spcPts val="295"/>
              </a:spcBef>
              <a:spcAft>
                <a:spcPts val="0"/>
              </a:spcAft>
              <a:buClrTx/>
            </a:pP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개별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전용서버의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3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경우,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설정은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해당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서버의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카드의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IP주소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등의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설정을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하는 </a:t>
            </a:r>
            <a:r>
              <a:rPr sz="1225" b="0" spc="-2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작업이다.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하지만</a:t>
            </a:r>
            <a:r>
              <a:rPr sz="1225" b="0" spc="5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1대의 </a:t>
            </a:r>
            <a:r>
              <a:rPr sz="1225" b="0" spc="-2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PC에서 </a:t>
            </a:r>
            <a:r>
              <a:rPr sz="1225" b="0" spc="-30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가상머신방식으로</a:t>
            </a:r>
            <a:r>
              <a:rPr sz="1225" b="0" spc="56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네트워크를</a:t>
            </a:r>
            <a:r>
              <a:rPr sz="1225" b="0" spc="5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설정하는</a:t>
            </a:r>
            <a:r>
              <a:rPr sz="1225" b="0" spc="5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방법은 </a:t>
            </a:r>
            <a:r>
              <a:rPr sz="1225" b="0" spc="-25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“VMWare”,“버추얼박스”,“Hyper-V”등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가상머신용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프로그램에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따라</a:t>
            </a:r>
            <a:r>
              <a:rPr sz="1225" b="0" spc="1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각각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원리와</a:t>
            </a:r>
            <a:r>
              <a:rPr sz="1225" b="0" spc="13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설정이</a:t>
            </a:r>
            <a:r>
              <a:rPr sz="1225" b="0" spc="1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다르다.  </a:t>
            </a:r>
            <a:r>
              <a:rPr sz="1225" b="0" spc="-2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이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책에서는</a:t>
            </a:r>
            <a:r>
              <a:rPr sz="1225" b="0" spc="21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버추얼</a:t>
            </a:r>
            <a:r>
              <a:rPr sz="1225" b="0" spc="20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박스를</a:t>
            </a:r>
            <a:r>
              <a:rPr sz="1225" b="0" spc="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기준으로</a:t>
            </a:r>
            <a:r>
              <a:rPr sz="1225" b="0" spc="20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5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다룬다, </a:t>
            </a:r>
            <a:r>
              <a:rPr sz="1225" b="0" spc="-2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다른</a:t>
            </a:r>
            <a:r>
              <a:rPr sz="1225" b="0" spc="22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종류의</a:t>
            </a:r>
            <a:r>
              <a:rPr sz="1225" b="0" spc="20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프로그램의</a:t>
            </a:r>
            <a:r>
              <a:rPr sz="1225" b="0" spc="20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경우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인터넷</a:t>
            </a:r>
            <a:r>
              <a:rPr sz="1225" b="0" spc="21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검색을 </a:t>
            </a:r>
            <a:r>
              <a:rPr sz="1225" b="0" spc="-2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통해</a:t>
            </a:r>
            <a:r>
              <a:rPr sz="1225" b="0" spc="-2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네트워크</a:t>
            </a:r>
            <a:r>
              <a:rPr sz="1225" b="0" spc="1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설정방법을</a:t>
            </a:r>
            <a:r>
              <a:rPr sz="1225" b="0" spc="12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찾아서</a:t>
            </a:r>
            <a:r>
              <a:rPr sz="1225" b="0" spc="1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0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이해하고</a:t>
            </a:r>
            <a:r>
              <a:rPr sz="1225" b="0" spc="1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225" b="0" spc="-295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설정하기를</a:t>
            </a:r>
            <a:r>
              <a:rPr lang="en-US"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    </a:t>
            </a:r>
            <a:r>
              <a:rPr lang="ko-KR" altLang="en-US" sz="1225" b="0" spc="-2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바</a:t>
            </a:r>
            <a:r>
              <a:rPr sz="1225" b="0" spc="-254" dirty="0" err="1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란다</a:t>
            </a:r>
            <a:r>
              <a:rPr sz="1225" b="0" spc="-2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.</a:t>
            </a:r>
            <a:endParaRPr lang="en-US" sz="1225" b="0" spc="-254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67430" marR="59938" indent="139471" algn="just" defTabSz="829909" eaLnBrk="1" fontAlgn="auto" latinLnBrk="1" hangingPunct="1">
              <a:lnSpc>
                <a:spcPct val="103499"/>
              </a:lnSpc>
              <a:spcBef>
                <a:spcPts val="295"/>
              </a:spcBef>
              <a:spcAft>
                <a:spcPts val="0"/>
              </a:spcAft>
              <a:buClrTx/>
            </a:pPr>
            <a:br>
              <a:rPr lang="en-US" sz="1225" b="0" spc="-25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</a:br>
            <a:endParaRPr sz="1225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86FC8-75A0-4C53-84F3-1D9F68F87BE8}"/>
              </a:ext>
            </a:extLst>
          </p:cNvPr>
          <p:cNvSpPr txBox="1"/>
          <p:nvPr/>
        </p:nvSpPr>
        <p:spPr>
          <a:xfrm>
            <a:off x="1283749" y="2246964"/>
            <a:ext cx="629689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</a:t>
            </a:r>
            <a:r>
              <a:rPr lang="ko-KR" altLang="en-US" sz="1200" dirty="0"/>
              <a:t>커서 왼쪽부터 글자 수정모드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dd</a:t>
            </a:r>
            <a:r>
              <a:rPr lang="en-US" altLang="ko-KR" sz="1200" dirty="0"/>
              <a:t>] </a:t>
            </a:r>
            <a:r>
              <a:rPr lang="ko-KR" altLang="en-US" sz="1200" dirty="0"/>
              <a:t>커서가 있는 라인 삭제</a:t>
            </a:r>
            <a:endParaRPr lang="en-US" altLang="ko-KR" sz="1200" dirty="0"/>
          </a:p>
          <a:p>
            <a:r>
              <a:rPr lang="en-US" altLang="ko-KR" sz="1200" dirty="0"/>
              <a:t>[x] </a:t>
            </a:r>
            <a:r>
              <a:rPr lang="ko-KR" altLang="en-US" sz="1200" dirty="0"/>
              <a:t>커서가 있는 문자 삭제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행복사</a:t>
            </a:r>
            <a:endParaRPr lang="en-US" altLang="ko-KR" sz="1200" dirty="0"/>
          </a:p>
          <a:p>
            <a:r>
              <a:rPr lang="en-US" altLang="ko-KR" sz="1200" dirty="0"/>
              <a:t>[p] </a:t>
            </a:r>
            <a:r>
              <a:rPr lang="ko-KR" altLang="en-US" sz="1200" dirty="0" err="1"/>
              <a:t>행아래</a:t>
            </a:r>
            <a:r>
              <a:rPr lang="ko-KR" altLang="en-US" sz="1200" dirty="0"/>
              <a:t> 행 삽입</a:t>
            </a:r>
            <a:endParaRPr lang="en-US" altLang="ko-KR" sz="1200" dirty="0"/>
          </a:p>
          <a:p>
            <a:r>
              <a:rPr lang="en-US" altLang="ko-KR" sz="1200" dirty="0"/>
              <a:t>[:</a:t>
            </a:r>
            <a:r>
              <a:rPr lang="en-US" altLang="ko-KR" sz="1200" dirty="0" err="1"/>
              <a:t>wq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저장후</a:t>
            </a:r>
            <a:r>
              <a:rPr lang="ko-KR" altLang="en-US" sz="1200" dirty="0"/>
              <a:t> 종료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599871"/>
            <a:ext cx="7437184" cy="1832987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 기준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135" b="0" spc="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a)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r>
              <a:rPr sz="1135" b="0" spc="2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방법으로 네트워크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135" b="0" spc="-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r>
              <a:rPr sz="1361" b="0" spc="-18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(VMWare,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HyperV</a:t>
            </a:r>
            <a:r>
              <a:rPr sz="1135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방식이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조금</a:t>
            </a:r>
            <a:r>
              <a:rPr sz="1135" b="0" spc="-2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상이함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29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모르는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용어가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나오더라도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일단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따라하기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defTabSz="829909" eaLnBrk="1" fontAlgn="auto" latinLnBrk="1" hangingPunct="1">
              <a:lnSpc>
                <a:spcPct val="141200"/>
              </a:lnSpc>
              <a:spcBef>
                <a:spcPts val="59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박스에서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기본으로 설정되는 네트워크 어뎁터는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외부의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네트워크와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접속되는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NAT</a:t>
            </a:r>
            <a:r>
              <a:rPr sz="1135" b="0" spc="-19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71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하지만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박스와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통신이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별도로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구성하여야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</a:t>
            </a:r>
            <a:r>
              <a:rPr sz="998" b="0" spc="-177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I-20&gt;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3" y="2896093"/>
            <a:ext cx="456432" cy="558743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0" rIns="0" bIns="0" rtlCol="0">
            <a:spAutoFit/>
          </a:bodyPr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2133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1806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240" y="2896093"/>
            <a:ext cx="4738936" cy="85071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6509" rIns="0" bIns="0" rtlCol="0">
            <a:spAutoFit/>
          </a:bodyPr>
          <a:lstStyle/>
          <a:p>
            <a:pPr marL="93941" defTabSz="829909" eaLnBrk="1" fontAlgn="auto" latinLnBrk="1" hangingPunct="1">
              <a:spcBef>
                <a:spcPts val="208"/>
              </a:spcBef>
              <a:spcAft>
                <a:spcPts val="0"/>
              </a:spcAft>
              <a:buClrTx/>
            </a:pP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NAT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(Network Address</a:t>
            </a:r>
            <a:r>
              <a:rPr sz="953" b="0" spc="-1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Trans)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7430" marR="61667" indent="25935" defTabSz="829909" eaLnBrk="1" fontAlgn="auto" latinLnBrk="1" hangingPunct="1">
              <a:lnSpc>
                <a:spcPts val="1135"/>
              </a:lnSpc>
              <a:spcBef>
                <a:spcPts val="449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사설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IP주소를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공인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IP주소로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바꿔주는데 사용하는 통신망의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주소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변환을 일반적으로 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NAT라고</a:t>
            </a:r>
            <a:r>
              <a:rPr sz="953" b="0" spc="10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4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함.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7430" marR="61667" indent="25935" defTabSz="829909" eaLnBrk="1" fontAlgn="auto" latinLnBrk="1" hangingPunct="1">
              <a:lnSpc>
                <a:spcPct val="114199"/>
              </a:lnSpc>
              <a:spcBef>
                <a:spcPts val="200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여기서는 버추얼 박스의 버추얼머신이 실행될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때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마다 해당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PC의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IP주소체계와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별도로  가상의 </a:t>
            </a:r>
            <a:r>
              <a:rPr sz="953" b="0" spc="-4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하나씩 자동으로 배정하는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체계를</a:t>
            </a:r>
            <a:r>
              <a:rPr sz="953" b="0" spc="-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말함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cfile6.uf.tistory.com/image/02309E36518555F2171BD4">
            <a:extLst>
              <a:ext uri="{FF2B5EF4-FFF2-40B4-BE49-F238E27FC236}">
                <a16:creationId xmlns:a16="http://schemas.microsoft.com/office/drawing/2014/main" id="{AF9534F8-B60A-4A3D-B6FB-C39D4B28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89" y="1038435"/>
            <a:ext cx="4612216" cy="345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6D60D0-1AB0-4157-A9BD-FD2B74D213BD}"/>
              </a:ext>
            </a:extLst>
          </p:cNvPr>
          <p:cNvSpPr/>
          <p:nvPr/>
        </p:nvSpPr>
        <p:spPr>
          <a:xfrm>
            <a:off x="727555" y="4985728"/>
            <a:ext cx="87411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그림에서 보듯이 각각의 가상머신은 별도의 가상 네트워크에 할당되어 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10.0.2.2 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라는 게이트웨이를 경유하여 인터넷에 연결됩니다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각각 독립적 네트워크이고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, </a:t>
            </a:r>
            <a:r>
              <a:rPr lang="en-US" altLang="ko-KR" b="0" dirty="0" err="1">
                <a:solidFill>
                  <a:srgbClr val="565656"/>
                </a:solidFill>
                <a:latin typeface="Tahoma" panose="020B0604030504040204" pitchFamily="34" charset="0"/>
              </a:rPr>
              <a:t>dhcp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 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를 사용하는 경우는 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10.0.2.15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로 동일한 </a:t>
            </a:r>
            <a:r>
              <a:rPr lang="en-US" altLang="ko-KR" b="0" dirty="0" err="1">
                <a:solidFill>
                  <a:srgbClr val="565656"/>
                </a:solidFill>
                <a:latin typeface="Tahoma" panose="020B0604030504040204" pitchFamily="34" charset="0"/>
              </a:rPr>
              <a:t>ip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 </a:t>
            </a:r>
            <a:r>
              <a:rPr lang="ko-KR" altLang="en-US" b="0" dirty="0">
                <a:solidFill>
                  <a:srgbClr val="565656"/>
                </a:solidFill>
                <a:latin typeface="Tahoma" panose="020B0604030504040204" pitchFamily="34" charset="0"/>
              </a:rPr>
              <a:t>를 할당 받아서 사용하게 됩니다</a:t>
            </a:r>
            <a:r>
              <a:rPr lang="en-US" altLang="ko-KR" b="0" dirty="0">
                <a:solidFill>
                  <a:srgbClr val="565656"/>
                </a:solidFill>
                <a:latin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08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69BBE3-FD64-42E0-9614-09036F6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813940"/>
            <a:ext cx="7951697" cy="53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5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2">
            <a:extLst>
              <a:ext uri="{FF2B5EF4-FFF2-40B4-BE49-F238E27FC236}">
                <a16:creationId xmlns:a16="http://schemas.microsoft.com/office/drawing/2014/main" id="{1F7B867E-BCB0-416E-AB30-725061FB7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10" y="872040"/>
            <a:ext cx="5184020" cy="5477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00B82-B223-4FB4-83EC-F1D572E37400}"/>
              </a:ext>
            </a:extLst>
          </p:cNvPr>
          <p:cNvSpPr txBox="1"/>
          <p:nvPr/>
        </p:nvSpPr>
        <p:spPr>
          <a:xfrm>
            <a:off x="7354509" y="1662546"/>
            <a:ext cx="153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telnet port:23</a:t>
            </a:r>
            <a:endParaRPr lang="ko-KR" altLang="en-US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C9E8B259-8663-4FBD-A309-0C361FB1CA1E}"/>
              </a:ext>
            </a:extLst>
          </p:cNvPr>
          <p:cNvSpPr/>
          <p:nvPr/>
        </p:nvSpPr>
        <p:spPr>
          <a:xfrm>
            <a:off x="7354509" y="3751119"/>
            <a:ext cx="2267473" cy="17768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추후 네트워크에 대하여 네트워크 파트와 클라우드 파트에서 깊게 다루니 지금은 그냥 따라하기</a:t>
            </a:r>
          </a:p>
        </p:txBody>
      </p:sp>
    </p:spTree>
    <p:extLst>
      <p:ext uri="{BB962C8B-B14F-4D97-AF65-F5344CB8AC3E}">
        <p14:creationId xmlns:p14="http://schemas.microsoft.com/office/powerpoint/2010/main" val="152085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9048" y="772752"/>
            <a:ext cx="5269710" cy="3046911"/>
          </a:xfrm>
          <a:custGeom>
            <a:avLst/>
            <a:gdLst/>
            <a:ahLst/>
            <a:cxnLst/>
            <a:rect l="l" t="t" r="r" b="b"/>
            <a:pathLst>
              <a:path w="5806440" h="3357245">
                <a:moveTo>
                  <a:pt x="5806186" y="0"/>
                </a:moveTo>
                <a:lnTo>
                  <a:pt x="0" y="0"/>
                </a:lnTo>
                <a:lnTo>
                  <a:pt x="0" y="3357092"/>
                </a:lnTo>
                <a:lnTo>
                  <a:pt x="5806186" y="3357092"/>
                </a:lnTo>
                <a:lnTo>
                  <a:pt x="5806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6296" y="757076"/>
            <a:ext cx="1559475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r>
              <a:rPr sz="1135" b="0" spc="-1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ifconfig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6297" y="925725"/>
            <a:ext cx="401683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3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8747" y="925726"/>
            <a:ext cx="3680268" cy="136048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lnSpc>
                <a:spcPts val="1343"/>
              </a:lnSpc>
              <a:spcBef>
                <a:spcPts val="109"/>
              </a:spcBef>
              <a:spcAft>
                <a:spcPts val="0"/>
              </a:spcAft>
              <a:buClrTx/>
              <a:tabLst>
                <a:tab pos="1349755" algn="l"/>
              </a:tabLst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encap:Ethernet	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HWaddr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08:00:27:29:85:e7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349755" algn="l"/>
                <a:tab pos="2505865" algn="l"/>
              </a:tabLst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addr:10.0.2.15	Bcast:10.0.2.255	Mask:255.255.255.0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54721" defTabSz="829909" eaLnBrk="1" fontAlgn="auto" latinLnBrk="1" hangingPunct="1">
              <a:lnSpc>
                <a:spcPts val="1316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2056907" algn="l"/>
                <a:tab pos="2699511" algn="l"/>
              </a:tabLst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fe80::a00:27ff:fe93:e747/64 Scope:Link  U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97679" defTabSz="829909" eaLnBrk="1" fontAlgn="auto" latinLnBrk="1" hangingPunct="1">
              <a:lnSpc>
                <a:spcPts val="1325"/>
              </a:lnSpc>
              <a:spcBef>
                <a:spcPts val="9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packets:218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packets:141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</a:t>
            </a:r>
            <a:r>
              <a:rPr sz="1135" b="0" spc="-22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collisions:0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txqueuelen:1000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799866" algn="l"/>
              </a:tabLst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bytes:158569</a:t>
            </a:r>
            <a:r>
              <a:rPr sz="1135" b="0" spc="-1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(158.5</a:t>
            </a:r>
            <a:r>
              <a:rPr sz="1135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	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bytes:10830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(10.8</a:t>
            </a:r>
            <a:r>
              <a:rPr sz="1135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297" y="2442192"/>
            <a:ext cx="144652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8748" y="2442192"/>
            <a:ext cx="3358115" cy="1373313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defTabSz="829909" eaLnBrk="1" fontAlgn="auto" latinLnBrk="1" hangingPunct="1">
              <a:lnSpc>
                <a:spcPts val="1343"/>
              </a:lnSpc>
              <a:spcBef>
                <a:spcPts val="109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encap:Local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1095596" defTabSz="829909" eaLnBrk="1" fontAlgn="auto" latinLnBrk="1" hangingPunct="1">
              <a:lnSpc>
                <a:spcPts val="1316"/>
              </a:lnSpc>
              <a:spcBef>
                <a:spcPts val="64"/>
              </a:spcBef>
              <a:spcAft>
                <a:spcPts val="0"/>
              </a:spcAft>
              <a:buClrTx/>
              <a:tabLst>
                <a:tab pos="1349755" algn="l"/>
              </a:tabLst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: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7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1</a:t>
            </a:r>
            <a:r>
              <a:rPr sz="1135" b="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	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k: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2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7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::1/128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Scope:Host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349755" algn="l"/>
                <a:tab pos="2056907" algn="l"/>
              </a:tabLst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r>
              <a:rPr sz="1135" b="0" spc="-8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	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MTU:65536	Metric:1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R="4611" defTabSz="829909" eaLnBrk="1" fontAlgn="auto" latinLnBrk="1" hangingPunct="1">
              <a:lnSpc>
                <a:spcPts val="1325"/>
              </a:lnSpc>
              <a:spcBef>
                <a:spcPts val="59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packets:0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packets:0 errors:0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overruns:0</a:t>
            </a:r>
            <a:r>
              <a:rPr sz="1135" b="0" spc="-2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collisions:0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txqueuelen:0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29909" eaLnBrk="1" fontAlgn="auto" latinLnBrk="1" hangingPunct="1">
              <a:lnSpc>
                <a:spcPts val="1298"/>
              </a:lnSpc>
              <a:spcBef>
                <a:spcPts val="0"/>
              </a:spcBef>
              <a:spcAft>
                <a:spcPts val="0"/>
              </a:spcAft>
              <a:buClrTx/>
              <a:tabLst>
                <a:tab pos="1284631" algn="l"/>
              </a:tabLst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bytes:0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(0.0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B)	TX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bytes:0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(0.0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B)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904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852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77665" y="381952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4852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9048" y="772752"/>
            <a:ext cx="0" cy="3046911"/>
          </a:xfrm>
          <a:custGeom>
            <a:avLst/>
            <a:gdLst/>
            <a:ahLst/>
            <a:cxnLst/>
            <a:rect l="l" t="t" r="r" b="b"/>
            <a:pathLst>
              <a:path h="3357245">
                <a:moveTo>
                  <a:pt x="0" y="0"/>
                </a:moveTo>
                <a:lnTo>
                  <a:pt x="0" y="335709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7665" y="3819525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7665" y="772752"/>
            <a:ext cx="5273744" cy="0"/>
          </a:xfrm>
          <a:custGeom>
            <a:avLst/>
            <a:gdLst/>
            <a:ahLst/>
            <a:cxnLst/>
            <a:rect l="l" t="t" r="r" b="b"/>
            <a:pathLst>
              <a:path w="5810884">
                <a:moveTo>
                  <a:pt x="0" y="0"/>
                </a:moveTo>
                <a:lnTo>
                  <a:pt x="581075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4932" y="3904853"/>
            <a:ext cx="7437184" cy="82118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286862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I-23&gt; </a:t>
            </a:r>
            <a:r>
              <a:rPr sz="998" b="0" spc="-1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호스트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전용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네트워크 어댑터와 버추얼박스</a:t>
            </a:r>
            <a:r>
              <a:rPr sz="998" b="0" spc="-1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연결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5099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다시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“ifconfig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-a”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실행하면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물리적으로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어댑터가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전부 보여</a:t>
            </a:r>
            <a:r>
              <a:rPr sz="1135" b="0" spc="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짐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1" y="618571"/>
            <a:ext cx="6838413" cy="2380044"/>
          </a:xfrm>
          <a:prstGeom prst="rect">
            <a:avLst/>
          </a:prstGeom>
        </p:spPr>
        <p:txBody>
          <a:bodyPr vert="horz" wrap="square" lIns="0" tIns="80106" rIns="0" bIns="0" rtlCol="0">
            <a:spAutoFit/>
          </a:bodyPr>
          <a:lstStyle/>
          <a:p>
            <a:pPr marL="222462" indent="-211512" defTabSz="829909" eaLnBrk="1" fontAlgn="auto" latinLnBrk="1" hangingPunct="1">
              <a:spcBef>
                <a:spcPts val="631"/>
              </a:spcBef>
              <a:spcAft>
                <a:spcPts val="0"/>
              </a:spcAft>
              <a:buClrTx/>
              <a:buFont typeface="Book Antiqua"/>
              <a:buAutoNum type="arabicParenR" startAt="3"/>
              <a:tabLst>
                <a:tab pos="223038" algn="l"/>
              </a:tabLst>
            </a:pPr>
            <a:r>
              <a:rPr sz="1498" b="0" spc="-3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사용자</a:t>
            </a:r>
            <a:r>
              <a:rPr sz="1498" b="0" spc="77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28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PC에서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필요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90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프로그램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설치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3"/>
              </a:spcBef>
              <a:spcAft>
                <a:spcPts val="0"/>
              </a:spcAft>
              <a:buClrTx/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135" b="0" spc="-16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설치하고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135" b="0" spc="-109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r>
              <a:rPr lang="en-US"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(</a:t>
            </a:r>
            <a:r>
              <a:rPr lang="ko-KR" altLang="en-US"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참고만 하기</a:t>
            </a:r>
            <a:r>
              <a:rPr lang="en-US" altLang="ko-KR"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)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579208" lvl="1" indent="-171745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  <a:buSzPct val="120000"/>
              <a:buFont typeface="Book Antiqua"/>
              <a:buAutoNum type="alphaLcParenR"/>
              <a:tabLst>
                <a:tab pos="579784" algn="l"/>
              </a:tabLst>
            </a:pP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클라이언트를</a:t>
            </a:r>
            <a:r>
              <a:rPr sz="1135" b="0" spc="-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408039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제어판에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가서 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 </a:t>
            </a:r>
            <a:r>
              <a:rPr sz="1361" b="0" spc="-26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→ </a:t>
            </a:r>
            <a:r>
              <a:rPr sz="1361" b="0" spc="-2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Windows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기능 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켜기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끄기</a:t>
            </a:r>
            <a:r>
              <a:rPr sz="1361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r>
              <a:rPr sz="1135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361" b="0" spc="-10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텔넷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</a:t>
            </a:r>
            <a:r>
              <a:rPr sz="1135" b="0" spc="-3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활성화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40803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1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명령프롬프트 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)“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실행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윈도우키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+x)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408039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681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192.168.229.2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I-26&gt;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408039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와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입력하여</a:t>
            </a:r>
            <a:r>
              <a:rPr sz="1135" b="0" spc="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1750" y="3146312"/>
            <a:ext cx="5344088" cy="1339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392" y="4536446"/>
            <a:ext cx="4726257" cy="5220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37032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1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I-26&gt;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윈도우에서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기본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telnet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클라이언트</a:t>
            </a:r>
            <a:r>
              <a:rPr sz="998" b="0" spc="-26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접속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b)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“netterm“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무료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telnet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프로그램을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다운로드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475" y="600092"/>
            <a:ext cx="6252882" cy="1212881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6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442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</a:t>
            </a:r>
            <a:r>
              <a:rPr sz="1135" b="0" spc="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“putty”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무료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ssh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 프로그램을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검색하여 다운로드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받아</a:t>
            </a:r>
            <a:r>
              <a:rPr sz="1135" b="0" spc="23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442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1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서버주소를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입력하여</a:t>
            </a:r>
            <a:r>
              <a:rPr sz="1135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442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접속후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</a:t>
            </a:r>
            <a:r>
              <a:rPr sz="1135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입력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9"/>
            <a:ext cx="7450138" cy="20720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이제 스스로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운영체계를 개인용 </a:t>
            </a:r>
            <a:r>
              <a:rPr lang="en-US" altLang="ko-KR" sz="1200" dirty="0"/>
              <a:t>PC</a:t>
            </a:r>
            <a:r>
              <a:rPr lang="ko-KR" altLang="en-US" sz="1200" dirty="0"/>
              <a:t>에 설치하였다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설치한 </a:t>
            </a:r>
            <a:r>
              <a:rPr lang="ko-KR" altLang="en-US" sz="1200" dirty="0" err="1"/>
              <a:t>리눅스는</a:t>
            </a:r>
            <a:r>
              <a:rPr lang="ko-KR" altLang="en-US" sz="1200" dirty="0"/>
              <a:t> 서버형식으로 대용량 정보처리 및 다수의 사용자에게 정보서비스를 제공하는 서버용도로 사용하는 시스템이다</a:t>
            </a:r>
            <a:r>
              <a:rPr lang="en-US" altLang="ko-KR" sz="1200" dirty="0"/>
              <a:t>. </a:t>
            </a:r>
            <a:r>
              <a:rPr lang="ko-KR" altLang="en-US" sz="1200" dirty="0"/>
              <a:t>서버는 개인용</a:t>
            </a:r>
            <a:r>
              <a:rPr lang="en-US" altLang="ko-KR" sz="1200" dirty="0"/>
              <a:t>PC</a:t>
            </a:r>
            <a:r>
              <a:rPr lang="ko-KR" altLang="en-US" sz="1200" dirty="0"/>
              <a:t>와는 달리 직접 바로 옆에 두고 사용하는 경우 보다는 </a:t>
            </a:r>
            <a:r>
              <a:rPr lang="ko-KR" altLang="en-US" sz="1200" dirty="0" err="1"/>
              <a:t>서버실이나</a:t>
            </a:r>
            <a:r>
              <a:rPr lang="ko-KR" altLang="en-US" sz="1200" dirty="0"/>
              <a:t> 인터넷데이터 센터</a:t>
            </a:r>
            <a:r>
              <a:rPr lang="en-US" altLang="ko-KR" sz="1200" dirty="0"/>
              <a:t>(IDC)</a:t>
            </a:r>
            <a:r>
              <a:rPr lang="ko-KR" altLang="en-US" sz="1200" dirty="0"/>
              <a:t>등에 원거리에 위치하고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관리자는 이 서버를 원격 접속하는 경우가 대부분이다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이러한 경우를 가정하여 비록 개인용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실습하고 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원격지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시스템이라 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 서버에 접속하는 방법과 간단한 명령어를 활용하는 부분을 이해 후 실습하도록 한다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3410068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유닉스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시스템에 접근할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리눅스</a:t>
            </a:r>
            <a:r>
              <a:rPr lang="ko-KR" altLang="en-US" sz="1200" dirty="0"/>
              <a:t> 사용자와 그룹의 개념을 이해하고 사용자 관리를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사용자 별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시스템을 다룰 수 있는 권한이 다름을 알고</a:t>
            </a:r>
            <a:r>
              <a:rPr lang="en-US" altLang="ko-KR" sz="1200" dirty="0"/>
              <a:t>, </a:t>
            </a:r>
            <a:r>
              <a:rPr lang="ko-KR" altLang="en-US" sz="1200" dirty="0"/>
              <a:t>권한을 얻는 방법을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필요한 명령어의 도움말을 얻는 방법을 알 수 있다</a:t>
            </a:r>
            <a:r>
              <a:rPr lang="en-US" altLang="ko-KR" sz="1200" dirty="0"/>
              <a:t>.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2974" y="753400"/>
            <a:ext cx="5345471" cy="4762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922" y="4663672"/>
            <a:ext cx="1856847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I-27&gt;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putty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클라이언트</a:t>
            </a:r>
            <a:r>
              <a:rPr sz="998" b="0" spc="-222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접속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ssh,telnet</a:t>
            </a:r>
            <a:r>
              <a:rPr lang="en-US" altLang="ko-KR" dirty="0"/>
              <a:t> </a:t>
            </a:r>
            <a:r>
              <a:rPr lang="ko-KR" altLang="en-US" dirty="0"/>
              <a:t>설치 및 설정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telnet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버추얼</a:t>
            </a:r>
            <a:r>
              <a:rPr lang="ko-KR" altLang="en-US" dirty="0"/>
              <a:t> 박스 기준 네트워크 설정</a:t>
            </a:r>
          </a:p>
          <a:p>
            <a:pPr latinLnBrk="1"/>
            <a:r>
              <a:rPr lang="en-US" altLang="ko-KR" dirty="0"/>
              <a:t>6) </a:t>
            </a: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에서 필요 프로그램 설치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telnet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클라이언트 설치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6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en-US" altLang="ko-KR" dirty="0" err="1"/>
              <a:t>hyper-v</a:t>
            </a:r>
            <a:r>
              <a:rPr lang="ko-KR" altLang="en-US" dirty="0"/>
              <a:t>에서 </a:t>
            </a:r>
            <a:r>
              <a:rPr lang="ko-KR" altLang="en-US" dirty="0" err="1"/>
              <a:t>우분투</a:t>
            </a:r>
            <a:r>
              <a:rPr lang="ko-KR" altLang="en-US" dirty="0"/>
              <a:t> 설치 </a:t>
            </a:r>
            <a:r>
              <a:rPr lang="en-US" altLang="ko-KR" dirty="0"/>
              <a:t>(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설정 포함</a:t>
            </a:r>
            <a:r>
              <a:rPr lang="en-US" altLang="ko-KR" dirty="0"/>
              <a:t>)</a:t>
            </a:r>
          </a:p>
          <a:p>
            <a:pPr marL="342900" indent="-342900" latinLnBrk="1">
              <a:buAutoNum type="arabicParenR"/>
            </a:pPr>
            <a:r>
              <a:rPr lang="en-US" altLang="ko-KR" dirty="0"/>
              <a:t>VMWare</a:t>
            </a:r>
            <a:r>
              <a:rPr lang="ko-KR" altLang="en-US" dirty="0"/>
              <a:t>에서 </a:t>
            </a:r>
            <a:r>
              <a:rPr lang="ko-KR" altLang="en-US" dirty="0" err="1"/>
              <a:t>우분투</a:t>
            </a:r>
            <a:r>
              <a:rPr lang="ko-KR" altLang="en-US" dirty="0"/>
              <a:t> 설치</a:t>
            </a:r>
            <a:r>
              <a:rPr lang="en-US" altLang="ko-KR" dirty="0"/>
              <a:t> (</a:t>
            </a:r>
            <a:r>
              <a:rPr lang="ko-KR" altLang="en-US" dirty="0"/>
              <a:t>네트워크</a:t>
            </a:r>
            <a:r>
              <a:rPr lang="en-US" altLang="ko-KR" dirty="0"/>
              <a:t> </a:t>
            </a:r>
            <a:r>
              <a:rPr lang="ko-KR" altLang="en-US" dirty="0"/>
              <a:t>설정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215"/>
              </p:ext>
            </p:extLst>
          </p:nvPr>
        </p:nvGraphicFramePr>
        <p:xfrm>
          <a:off x="613693" y="1080451"/>
          <a:ext cx="8611690" cy="5066590"/>
        </p:xfrm>
        <a:graphic>
          <a:graphicData uri="http://schemas.openxmlformats.org/drawingml/2006/table">
            <a:tbl>
              <a:tblPr/>
              <a:tblGrid>
                <a:gridCol w="312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401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보기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정답 및 해설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관리자가 시스템 제어를 위한 특별한 권한을 가지고 있는 계정을 의미하는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계정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게스트 계정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root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리눅스 계정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운영체계에서 슈퍼 사용자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(superuser),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운용 관리자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(Administrator)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또는 루트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(root)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계정을 의미 합니다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우분투 리눅스 시스템에서 프로그램을 설치해주는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apt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setup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install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sudo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apt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가상터미널에 접속하기 위하여 설치한 프로그램이 아닌것은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telnet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sshd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sudo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가상터미널 접속을 위하여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telnet,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sshd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설치 하였습니다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381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다음중 사용자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그룹관리 명령이 아닌것은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5931" marR="15931" marT="15931" marB="15931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adduser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insertuser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deluser </a:t>
                      </a: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addgroup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그룹관리 명령어는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adduser,addgroup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deluser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delgroup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있습니다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</a:txBody>
                  <a:tcPr marL="15931" marR="15931" marT="15931" marB="1593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92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dirty="0"/>
              <a:t>1. </a:t>
            </a:r>
            <a:r>
              <a:rPr lang="ko-KR" altLang="en-US" sz="1400" dirty="0"/>
              <a:t>사용자등록</a:t>
            </a:r>
            <a:r>
              <a:rPr lang="en-US" altLang="ko-KR" sz="1400" dirty="0"/>
              <a:t>, </a:t>
            </a:r>
            <a:r>
              <a:rPr lang="ko-KR" altLang="en-US" sz="1400" dirty="0"/>
              <a:t>패스워드 설정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r>
              <a:rPr lang="ko-KR" altLang="en-US" sz="1400" dirty="0"/>
              <a:t>관리자</a:t>
            </a:r>
            <a:r>
              <a:rPr lang="en-US" altLang="ko-KR" sz="1400" dirty="0"/>
              <a:t>(root)</a:t>
            </a:r>
            <a:r>
              <a:rPr lang="ko-KR" altLang="en-US" sz="1400" dirty="0"/>
              <a:t>와 일반사용자가 무엇인지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</a:t>
            </a:r>
            <a:r>
              <a:rPr lang="ko-KR" altLang="en-US" sz="1400" dirty="0"/>
              <a:t>사용자와 그룹의 개념의 대하여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3)</a:t>
            </a:r>
            <a:r>
              <a:rPr lang="ko-KR" altLang="en-US" sz="1400" dirty="0"/>
              <a:t>사용자 및 그룹 관리관련 명령어를 나열하고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4) </a:t>
            </a:r>
            <a:r>
              <a:rPr lang="ko-KR" altLang="en-US" sz="1400" dirty="0"/>
              <a:t>패스워드 설정방법과 패스워드 설정권한에 대하여 설명하라</a:t>
            </a:r>
          </a:p>
          <a:p>
            <a:pPr>
              <a:spcBef>
                <a:spcPct val="0"/>
              </a:spcBef>
            </a:pPr>
            <a:endParaRPr lang="ko-KR" altLang="en-US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권한획득</a:t>
            </a:r>
            <a:r>
              <a:rPr lang="en-US" altLang="ko-KR" sz="1400" dirty="0"/>
              <a:t>, </a:t>
            </a:r>
            <a:r>
              <a:rPr lang="ko-KR" altLang="en-US" sz="1400" dirty="0"/>
              <a:t>명령어 도움말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권한을 획득하는 명령어 </a:t>
            </a:r>
            <a:r>
              <a:rPr lang="ko-KR" altLang="en-US" sz="1400" dirty="0" err="1"/>
              <a:t>두개를</a:t>
            </a:r>
            <a:r>
              <a:rPr lang="ko-KR" altLang="en-US" sz="1400" dirty="0"/>
              <a:t> 설명하고 관련파일이 어떤 부분이 있는지 검색하여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 2) </a:t>
            </a:r>
            <a:r>
              <a:rPr lang="ko-KR" altLang="en-US" sz="1400" dirty="0"/>
              <a:t>명령어 도움말을 보는 명령어에 대하여 </a:t>
            </a:r>
            <a:r>
              <a:rPr lang="ko-KR" altLang="en-US" sz="1400" dirty="0" err="1"/>
              <a:t>사용예를</a:t>
            </a:r>
            <a:r>
              <a:rPr lang="ko-KR" altLang="en-US" sz="1400" dirty="0"/>
              <a:t> 들어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400" dirty="0"/>
              <a:t>3. </a:t>
            </a:r>
            <a:r>
              <a:rPr lang="ko-KR" altLang="en-US" sz="1400" dirty="0"/>
              <a:t>가상 터미널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가상 터미널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ssh,telnet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사용하기 위하여 서버</a:t>
            </a:r>
            <a:r>
              <a:rPr lang="en-US" altLang="ko-KR" sz="1400" dirty="0"/>
              <a:t>, PC</a:t>
            </a:r>
            <a:r>
              <a:rPr lang="ko-KR" altLang="en-US" sz="1400" dirty="0"/>
              <a:t>에서 사용되는 프로그램 및 설정에 대하여 설명하라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2) TCP/IP</a:t>
            </a:r>
            <a:r>
              <a:rPr lang="ko-KR" altLang="en-US" sz="1400" dirty="0"/>
              <a:t>기본 네트워크 </a:t>
            </a:r>
            <a:r>
              <a:rPr lang="en-US" altLang="ko-KR" sz="1400" dirty="0"/>
              <a:t>(IP,PORT)</a:t>
            </a:r>
            <a:r>
              <a:rPr lang="ko-KR" altLang="en-US" sz="1400" dirty="0"/>
              <a:t>에 대하여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 3) </a:t>
            </a:r>
            <a:r>
              <a:rPr lang="ko-KR" altLang="en-US" sz="1400" dirty="0"/>
              <a:t>고정</a:t>
            </a:r>
            <a:r>
              <a:rPr lang="en-US" altLang="ko-KR" sz="1400" dirty="0"/>
              <a:t>IP, NAT, DHCP, </a:t>
            </a:r>
            <a:r>
              <a:rPr lang="ko-KR" altLang="en-US" sz="1400" dirty="0"/>
              <a:t>포트 </a:t>
            </a:r>
            <a:r>
              <a:rPr lang="ko-KR" altLang="en-US" sz="1400" dirty="0" err="1"/>
              <a:t>포워딩</a:t>
            </a:r>
            <a:r>
              <a:rPr lang="ko-KR" altLang="en-US" sz="1400" dirty="0"/>
              <a:t> 에 대하여 설명하라</a:t>
            </a:r>
            <a:r>
              <a:rPr lang="en-US" altLang="ko-KR" sz="1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400" dirty="0"/>
              <a:t> 4) VMware, </a:t>
            </a:r>
            <a:r>
              <a:rPr lang="en-US" altLang="ko-KR" sz="1400" dirty="0" err="1"/>
              <a:t>virtualbox</a:t>
            </a:r>
            <a:r>
              <a:rPr lang="ko-KR" altLang="en-US" sz="1400" dirty="0"/>
              <a:t>에 대하여 네트워크 설정에 대하여 설명하라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1355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“탐색기”의 기능을 자세히 조사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명령어 </a:t>
            </a:r>
            <a:r>
              <a:rPr lang="ko-KR" altLang="en-US" sz="1200" dirty="0" err="1"/>
              <a:t>쉘</a:t>
            </a:r>
            <a:r>
              <a:rPr lang="en-US" altLang="ko-KR" sz="1200" dirty="0"/>
              <a:t>(</a:t>
            </a:r>
            <a:r>
              <a:rPr lang="ko-KR" altLang="en-US" sz="1200" dirty="0"/>
              <a:t>실행창</a:t>
            </a:r>
            <a:r>
              <a:rPr lang="en-US" altLang="ko-KR" sz="1200" dirty="0"/>
              <a:t>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dir</a:t>
            </a:r>
            <a:r>
              <a:rPr lang="en-US" altLang="ko-KR" sz="1200" dirty="0"/>
              <a:t>, cd</a:t>
            </a:r>
            <a:r>
              <a:rPr lang="ko-KR" altLang="en-US" sz="1200" dirty="0"/>
              <a:t>명령 등 파일 및 </a:t>
            </a:r>
            <a:r>
              <a:rPr lang="ko-KR" altLang="en-US" sz="1200" dirty="0" err="1"/>
              <a:t>디렉토리를</a:t>
            </a:r>
            <a:r>
              <a:rPr lang="ko-KR" altLang="en-US" sz="1200" dirty="0"/>
              <a:t> 다루는 명령에 대하여 알아보고 실습하기</a:t>
            </a:r>
            <a:endParaRPr lang="en-US" altLang="ko-KR" sz="12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70779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학습목표</a:t>
            </a:r>
            <a:r>
              <a:rPr lang="en-US" altLang="ko-KR" sz="1600"/>
              <a:t> </a:t>
            </a:r>
            <a:r>
              <a:rPr lang="ko-KR" altLang="en-US" sz="1600"/>
              <a:t>소개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</a:t>
            </a:r>
            <a:r>
              <a:rPr lang="en-US" altLang="ko-KR" sz="1200" dirty="0"/>
              <a:t>, </a:t>
            </a:r>
            <a:r>
              <a:rPr lang="ko-KR" altLang="en-US" sz="1200" dirty="0"/>
              <a:t>절대</a:t>
            </a:r>
            <a:r>
              <a:rPr lang="en-US" altLang="ko-KR" sz="1200" dirty="0"/>
              <a:t>/</a:t>
            </a:r>
            <a:r>
              <a:rPr lang="ko-KR" altLang="en-US" sz="1200" dirty="0"/>
              <a:t>상대경로에 대하여 이해할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파일을 탐색하고</a:t>
            </a:r>
            <a:r>
              <a:rPr lang="en-US" altLang="ko-KR" sz="1200" dirty="0"/>
              <a:t>, </a:t>
            </a:r>
            <a:r>
              <a:rPr lang="ko-KR" altLang="en-US" sz="1200" dirty="0"/>
              <a:t>내용을 보거나 여러 가지 관리를 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명령어가 사용된 기록을 찾아볼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디렉토리를</a:t>
            </a:r>
            <a:r>
              <a:rPr lang="ko-KR" altLang="en-US" sz="1200" dirty="0"/>
              <a:t> 관리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파일의 문자의 개수를 알 수 있다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제어판의 사용자 계정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 등에 대하여 검색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윈도우의 “제어판</a:t>
            </a:r>
            <a:r>
              <a:rPr lang="en-US" altLang="ko-KR" sz="1200" dirty="0"/>
              <a:t>,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-&gt;</a:t>
            </a:r>
            <a:r>
              <a:rPr lang="ko-KR" altLang="en-US" sz="1200" dirty="0"/>
              <a:t>윈도우 기능 켜기</a:t>
            </a:r>
            <a:r>
              <a:rPr lang="en-US" altLang="ko-KR" sz="1200" dirty="0"/>
              <a:t>/</a:t>
            </a:r>
            <a:r>
              <a:rPr lang="ko-KR" altLang="en-US" sz="1200" dirty="0"/>
              <a:t>끄기”에서 </a:t>
            </a:r>
            <a:r>
              <a:rPr lang="ko-KR" altLang="en-US" sz="1200" dirty="0" err="1"/>
              <a:t>텔렛</a:t>
            </a:r>
            <a:r>
              <a:rPr lang="ko-KR" altLang="en-US" sz="1200" dirty="0"/>
              <a:t> 서버와 </a:t>
            </a:r>
            <a:r>
              <a:rPr lang="ko-KR" altLang="en-US" sz="1200" dirty="0" err="1"/>
              <a:t>텔렛</a:t>
            </a:r>
            <a:r>
              <a:rPr lang="ko-KR" altLang="en-US" sz="1200" dirty="0"/>
              <a:t> 클라이언트에 대하여 무슨 기능인지 알아보고</a:t>
            </a:r>
            <a:r>
              <a:rPr lang="en-US" altLang="ko-KR" sz="1200" dirty="0"/>
              <a:t>, </a:t>
            </a:r>
            <a:r>
              <a:rPr lang="ko-KR" altLang="en-US" sz="1200" dirty="0"/>
              <a:t>직접 사용실습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 </a:t>
            </a:r>
            <a:r>
              <a:rPr lang="ko-KR" altLang="en-US" sz="1200" dirty="0"/>
              <a:t>네트워크</a:t>
            </a:r>
            <a:r>
              <a:rPr lang="en-US" altLang="ko-KR" sz="1200" dirty="0"/>
              <a:t>, IP,PORT</a:t>
            </a:r>
            <a:r>
              <a:rPr lang="ko-KR" altLang="en-US" sz="1200" dirty="0"/>
              <a:t>에 대하여 조사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DHCP, NAT, Static IP(</a:t>
            </a:r>
            <a:r>
              <a:rPr lang="ko-KR" altLang="en-US" sz="1200" dirty="0"/>
              <a:t>고정</a:t>
            </a:r>
            <a:r>
              <a:rPr lang="en-US" altLang="ko-KR" sz="1200" dirty="0"/>
              <a:t>IP), Port forwarding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Root, Administrator(Admin)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TCP/IP </a:t>
            </a:r>
            <a:r>
              <a:rPr lang="ko-KR" altLang="en-US" sz="1600" dirty="0"/>
              <a:t>네트워크</a:t>
            </a:r>
            <a:r>
              <a:rPr lang="en-US" altLang="ko-KR" sz="1600" dirty="0"/>
              <a:t>, IP,PORT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DHCP, NAT, Static IP(</a:t>
            </a:r>
            <a:r>
              <a:rPr lang="ko-KR" altLang="en-US" sz="1600" dirty="0"/>
              <a:t>고정</a:t>
            </a:r>
            <a:r>
              <a:rPr lang="en-US" altLang="ko-KR" sz="1600" dirty="0"/>
              <a:t>IP), Port forwarding 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51831"/>
            <a:ext cx="7437184" cy="1911923"/>
          </a:xfrm>
          <a:prstGeom prst="rect">
            <a:avLst/>
          </a:prstGeom>
        </p:spPr>
        <p:txBody>
          <a:bodyPr vert="horz" wrap="square" lIns="0" tIns="74919" rIns="0" bIns="0" rtlCol="0">
            <a:spAutoFit/>
          </a:bodyPr>
          <a:lstStyle/>
          <a:p>
            <a:pPr marL="150997" defTabSz="829909" eaLnBrk="1" fontAlgn="auto" latinLnBrk="1" hangingPunct="1">
              <a:spcBef>
                <a:spcPts val="590"/>
              </a:spcBef>
              <a:spcAft>
                <a:spcPts val="0"/>
              </a:spcAft>
              <a:buClrTx/>
            </a:pPr>
            <a:r>
              <a:rPr sz="1361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25" spc="-8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사용자등록</a:t>
            </a:r>
            <a:r>
              <a:rPr sz="1225" b="0" spc="-86" dirty="0">
                <a:solidFill>
                  <a:prstClr val="black"/>
                </a:solidFill>
                <a:latin typeface="Franklin Gothic Book"/>
                <a:ea typeface="+mn-ea"/>
                <a:cs typeface="Franklin Gothic Book"/>
              </a:rPr>
              <a:t>, </a:t>
            </a:r>
            <a:r>
              <a:rPr sz="1225" spc="-8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패스워드</a:t>
            </a:r>
            <a:r>
              <a:rPr sz="1225" spc="-231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1225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설정</a:t>
            </a:r>
            <a:endParaRPr sz="122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50997" defTabSz="829909" eaLnBrk="1" fontAlgn="auto" latinLnBrk="1" hangingPunct="1">
              <a:spcBef>
                <a:spcPts val="535"/>
              </a:spcBef>
              <a:spcAft>
                <a:spcPts val="0"/>
              </a:spcAft>
              <a:buClrTx/>
            </a:pP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사용하고자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361" b="0" spc="-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등록하고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패스워드를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설정하는</a:t>
            </a:r>
            <a:r>
              <a:rPr sz="1135" b="0" spc="-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알아본다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defTabSz="829909" eaLnBrk="1" fontAlgn="auto" latinLnBrk="1" hangingPunct="1">
              <a:spcBef>
                <a:spcPts val="912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23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관리자(root)와</a:t>
            </a:r>
            <a:r>
              <a:rPr sz="1498" b="0" spc="-195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94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일반사용자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04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사용자계정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운영체계를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18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1527" marR="4611" indent="139471" defTabSz="829909" eaLnBrk="1" fontAlgn="auto" latinLnBrk="1" hangingPunct="1">
              <a:lnSpc>
                <a:spcPct val="140500"/>
              </a:lnSpc>
              <a:spcBef>
                <a:spcPts val="7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관리자계정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운영체계에서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슈퍼 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(Super </a:t>
            </a:r>
            <a:r>
              <a:rPr sz="1361" b="0" spc="-14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user),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운용 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(Administrator)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또는 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루트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(root)</a:t>
            </a:r>
            <a:r>
              <a:rPr sz="1135" b="0" spc="-1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관리자가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제어를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특별한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가지고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계정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03" y="2858771"/>
            <a:ext cx="456432" cy="501661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latinLnBrk="1" hangingPunct="1">
              <a:spcBef>
                <a:spcPts val="45"/>
              </a:spcBef>
              <a:spcAft>
                <a:spcPts val="0"/>
              </a:spcAft>
              <a:buClrTx/>
            </a:pPr>
            <a:endParaRPr sz="1724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1806"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498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498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240" y="2858771"/>
            <a:ext cx="4738936" cy="782059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8815" rIns="0" bIns="0" rtlCol="0">
            <a:spAutoFit/>
          </a:bodyPr>
          <a:lstStyle/>
          <a:p>
            <a:pPr marL="67430" marR="61091" indent="25935" algn="just" defTabSz="829909" eaLnBrk="1" fontAlgn="auto" latinLnBrk="1" hangingPunct="1">
              <a:lnSpc>
                <a:spcPct val="98700"/>
              </a:lnSpc>
              <a:spcBef>
                <a:spcPts val="227"/>
              </a:spcBef>
              <a:spcAft>
                <a:spcPts val="0"/>
              </a:spcAft>
              <a:buClrTx/>
            </a:pP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다중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운영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체제가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아닌 초기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개인,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가정용PC 운영체제(~윈도우등)에서는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개인, 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가정용으로 고안된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것으로 슈퍼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계정을 굳이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구별하지는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않았지만, 현재 윈도우7  이상(비스타 </a:t>
            </a:r>
            <a:r>
              <a:rPr sz="953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이상)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사용자가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굳이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시스템영역을 실수로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잘못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사용하거나 바이러스 </a:t>
            </a:r>
            <a:r>
              <a:rPr sz="953" b="0" spc="-5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등 불  법 </a:t>
            </a:r>
            <a:r>
              <a:rPr sz="953" b="0" spc="-7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소프트웨어가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시스템을 손상시키는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경우를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막기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위하여</a:t>
            </a:r>
            <a:r>
              <a:rPr sz="953" b="0" spc="136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관리자계정의 </a:t>
            </a:r>
            <a:r>
              <a:rPr sz="953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"관리자권한"을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7430" algn="just" defTabSz="829909" eaLnBrk="1" fontAlgn="auto" latinLnBrk="1" hangingPunct="1">
              <a:spcBef>
                <a:spcPts val="159"/>
              </a:spcBef>
              <a:spcAft>
                <a:spcPts val="0"/>
              </a:spcAft>
              <a:buClrTx/>
            </a:pPr>
            <a:r>
              <a:rPr sz="953" b="0" spc="-6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엄격히 분리하고</a:t>
            </a:r>
            <a:r>
              <a:rPr sz="953" b="0" spc="23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953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있다</a:t>
            </a:r>
            <a:endParaRPr sz="953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994" y="753400"/>
            <a:ext cx="5345471" cy="3227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8760" y="4034690"/>
            <a:ext cx="1747926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I-12&gt;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윈도우에서</a:t>
            </a:r>
            <a:r>
              <a:rPr sz="998" b="0" spc="-21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계정관리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7437184" cy="4146613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236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사용자(User)와</a:t>
            </a:r>
            <a:r>
              <a:rPr sz="1498" b="0" spc="-19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22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그룹(Group)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유닉스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시스템은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사람이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다중사용자</a:t>
            </a:r>
            <a:r>
              <a:rPr sz="1135" b="0" spc="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②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묶음의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개념이</a:t>
            </a:r>
            <a:r>
              <a:rPr sz="1135" b="0" spc="1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3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 권한을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가진</a:t>
            </a:r>
            <a:r>
              <a:rPr sz="1135" b="0" spc="2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사용자임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-8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(root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포함시키면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3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</a:t>
            </a:r>
            <a:r>
              <a:rPr sz="1135" b="0" spc="-3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권한을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공유할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-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9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만들면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기본으로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그룹의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사용자로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생성됨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1527" marR="4611" indent="139471" defTabSz="829909" eaLnBrk="1" fontAlgn="auto" latinLnBrk="1" hangingPunct="1">
              <a:lnSpc>
                <a:spcPct val="127299"/>
              </a:lnSpc>
              <a:spcBef>
                <a:spcPts val="281"/>
              </a:spcBef>
              <a:spcAft>
                <a:spcPts val="0"/>
              </a:spcAft>
              <a:buClrTx/>
            </a:pPr>
            <a:r>
              <a:rPr sz="1361" b="0" spc="14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14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동일한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만든다면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kopoctc2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만들고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포함되도록 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하면</a:t>
            </a:r>
            <a:r>
              <a:rPr sz="1135" b="0" spc="-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됨</a:t>
            </a:r>
            <a:r>
              <a:rPr sz="1361" b="0" spc="-9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③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135" b="0" spc="-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포함될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135" b="0" spc="3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④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사용자와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그룹을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알아보는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361" b="0" spc="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id,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groups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⑤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user, </a:t>
            </a:r>
            <a:r>
              <a:rPr sz="1361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group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관계의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I-13&gt;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참고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철수라는 </a:t>
            </a:r>
            <a:r>
              <a:rPr sz="1361" b="0" spc="-15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user</a:t>
            </a:r>
            <a:r>
              <a:rPr sz="1135" b="0" spc="-1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철수네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학교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135" b="0" spc="-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영희는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영희네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철수네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학교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135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26"/>
              </a:spcBef>
              <a:spcAft>
                <a:spcPts val="0"/>
              </a:spcAft>
              <a:buClrTx/>
            </a:pPr>
            <a:r>
              <a:rPr sz="1361" b="0" spc="77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철수는 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[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영희네 </a:t>
            </a:r>
            <a:r>
              <a:rPr sz="1135" b="0" spc="-10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집</a:t>
            </a:r>
            <a:r>
              <a:rPr sz="1361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]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그룹과는 </a:t>
            </a:r>
            <a:r>
              <a:rPr sz="1361" b="0" spc="-16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“other” 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관계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135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관계없음</a:t>
            </a:r>
            <a:r>
              <a:rPr sz="1361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5994" y="753400"/>
            <a:ext cx="4644987" cy="310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634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1127" y="3987689"/>
            <a:ext cx="1802674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82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I-13&gt;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사용자와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그룹의</a:t>
            </a:r>
            <a:r>
              <a:rPr sz="998" b="0" spc="-2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관계</a:t>
            </a:r>
            <a:endParaRPr sz="998" b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4932" y="618786"/>
            <a:ext cx="5975968" cy="1182724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11527" defTabSz="829909" eaLnBrk="1" fontAlgn="auto" latinLnBrk="1" hangingPunct="1">
              <a:spcBef>
                <a:spcPts val="626"/>
              </a:spcBef>
              <a:spcAft>
                <a:spcPts val="0"/>
              </a:spcAft>
              <a:buClrTx/>
            </a:pPr>
            <a:r>
              <a:rPr sz="1498" b="0" spc="-10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498" b="0" spc="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498" b="0" spc="-381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사용자</a:t>
            </a:r>
            <a:r>
              <a:rPr sz="1498" b="0" spc="82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1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및</a:t>
            </a:r>
            <a:r>
              <a:rPr sz="1498" b="0" spc="-309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그룹</a:t>
            </a:r>
            <a:r>
              <a:rPr sz="1498" b="0" spc="68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 </a:t>
            </a:r>
            <a:r>
              <a:rPr sz="1498" b="0" spc="-363" dirty="0">
                <a:solidFill>
                  <a:prstClr val="black"/>
                </a:solidFill>
                <a:latin typeface="은 바탕"/>
                <a:ea typeface="+mn-ea"/>
                <a:cs typeface="은 바탕"/>
              </a:rPr>
              <a:t>관리</a:t>
            </a:r>
            <a:endParaRPr sz="1498" b="0" dirty="0">
              <a:solidFill>
                <a:prstClr val="black"/>
              </a:solidFill>
              <a:latin typeface="은 바탕"/>
              <a:ea typeface="+mn-ea"/>
              <a:cs typeface="은 바탕"/>
            </a:endParaRPr>
          </a:p>
          <a:p>
            <a:pPr marL="150997" defTabSz="829909" eaLnBrk="1" fontAlgn="auto" latinLnBrk="1" hangingPunct="1">
              <a:spcBef>
                <a:spcPts val="517"/>
              </a:spcBef>
              <a:spcAft>
                <a:spcPts val="0"/>
              </a:spcAft>
              <a:buClrTx/>
            </a:pPr>
            <a:r>
              <a:rPr sz="1361" b="0" spc="-268" dirty="0">
                <a:solidFill>
                  <a:prstClr val="black"/>
                </a:solidFill>
                <a:latin typeface="SimSun"/>
                <a:ea typeface="+mn-ea"/>
                <a:cs typeface="SimSun"/>
              </a:rPr>
              <a:t>① </a:t>
            </a:r>
            <a:r>
              <a:rPr sz="1135" b="0" spc="-11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사용자등록</a:t>
            </a:r>
            <a:r>
              <a:rPr sz="1361" b="0" spc="-11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그룹등록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adduser,</a:t>
            </a:r>
            <a:r>
              <a:rPr sz="1361" b="0" spc="-13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61" b="0" spc="-19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50997" defTabSz="829909" eaLnBrk="1" fontAlgn="auto" latinLnBrk="1" hangingPunct="1">
              <a:spcBef>
                <a:spcPts val="731"/>
              </a:spcBef>
              <a:spcAft>
                <a:spcPts val="0"/>
              </a:spcAft>
              <a:buClrTx/>
            </a:pPr>
            <a:r>
              <a:rPr sz="1361" b="0" spc="-8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adduser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kopoctc1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</a:t>
            </a:r>
            <a:r>
              <a:rPr sz="1135" b="0" spc="-6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만들기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50997" defTabSz="829909" eaLnBrk="1" fontAlgn="auto" latinLnBrk="1" hangingPunct="1">
              <a:spcBef>
                <a:spcPts val="740"/>
              </a:spcBef>
              <a:spcAft>
                <a:spcPts val="0"/>
              </a:spcAft>
              <a:buClrTx/>
            </a:pPr>
            <a:r>
              <a:rPr sz="1361" b="0" spc="3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135" b="0" spc="3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만들 </a:t>
            </a:r>
            <a:r>
              <a:rPr sz="1135" b="0" spc="-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권한은 </a:t>
            </a:r>
            <a:r>
              <a:rPr sz="1361" b="0" spc="-14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</a:t>
            </a:r>
            <a:r>
              <a:rPr sz="1135" b="0" spc="-1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 </a:t>
            </a:r>
            <a:r>
              <a:rPr sz="1361" b="0" spc="-12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&lt;</a:t>
            </a:r>
            <a:r>
              <a:rPr sz="1135" b="0" spc="-12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그림</a:t>
            </a:r>
            <a:r>
              <a:rPr sz="1135" b="0" spc="-8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I-14&gt;</a:t>
            </a:r>
            <a:endParaRPr sz="1361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888" y="1959520"/>
            <a:ext cx="5276050" cy="34111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89611" defTabSz="829909" eaLnBrk="1" fontAlgn="auto" latinLnBrk="1" hangingPunct="1">
              <a:lnSpc>
                <a:spcPts val="1289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adduser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1410270" defTabSz="829909" eaLnBrk="1" fontAlgn="auto" latinLnBrk="1" hangingPunct="1">
              <a:lnSpc>
                <a:spcPts val="1207"/>
              </a:lnSpc>
              <a:spcBef>
                <a:spcPts val="10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adduser: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Only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may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system.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kopoctc@kopoctc:~$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</a:t>
            </a:r>
            <a:r>
              <a:rPr sz="1135" b="0" spc="-1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3017067" defTabSz="829909" eaLnBrk="1" fontAlgn="auto" latinLnBrk="1" hangingPunct="1">
              <a:lnSpc>
                <a:spcPts val="1216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adduser</a:t>
            </a:r>
            <a:r>
              <a:rPr sz="1135" b="0" spc="-18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kopoctc1  Adding user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</a:t>
            </a:r>
            <a:r>
              <a:rPr sz="1135" b="0" spc="-18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Adding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group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(1001)</a:t>
            </a:r>
            <a:r>
              <a:rPr sz="1135" b="0" spc="-26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1281749" defTabSz="829909" eaLnBrk="1" fontAlgn="auto" latinLnBrk="1" hangingPunct="1">
              <a:lnSpc>
                <a:spcPts val="1207"/>
              </a:lnSpc>
              <a:spcBef>
                <a:spcPts val="95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Adding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(1001) with group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`kopoctc1'</a:t>
            </a:r>
            <a:r>
              <a:rPr sz="1135" b="0" spc="-3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Creating home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directory `/home/kopoctc1'</a:t>
            </a:r>
            <a:r>
              <a:rPr sz="1135" b="0" spc="-21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2888546" defTabSz="829909" eaLnBrk="1" fontAlgn="auto" latinLnBrk="1" hangingPunct="1">
              <a:lnSpc>
                <a:spcPts val="1207"/>
              </a:lnSpc>
              <a:spcBef>
                <a:spcPts val="14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Copying files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from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`/etc/skel'</a:t>
            </a:r>
            <a:r>
              <a:rPr sz="1135" b="0" spc="-2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...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UNIX</a:t>
            </a:r>
            <a:r>
              <a:rPr sz="1135" b="0" spc="-1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Retype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UNIX</a:t>
            </a:r>
            <a:r>
              <a:rPr sz="1135" b="0" spc="-1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password: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2375039" defTabSz="829909" eaLnBrk="1" fontAlgn="auto" latinLnBrk="1" hangingPunct="1">
              <a:lnSpc>
                <a:spcPts val="1216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passwd: password updated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successfully 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Changing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user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1135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kopoctc1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defTabSz="829909" eaLnBrk="1" fontAlgn="auto" latinLnBrk="1" hangingPunct="1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new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value,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press</a:t>
            </a:r>
            <a:r>
              <a:rPr sz="1135" b="0" spc="-9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ENTER</a:t>
            </a:r>
            <a:r>
              <a:rPr sz="1135" b="0" spc="-9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1135" b="0" spc="-10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default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Full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Name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Room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Number</a:t>
            </a:r>
            <a:r>
              <a:rPr sz="1135" b="0" spc="-15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Work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Phone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Home </a:t>
            </a: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Phone</a:t>
            </a:r>
            <a:r>
              <a:rPr sz="1135" b="0" spc="-20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703694" defTabSz="829909" eaLnBrk="1" fontAlgn="auto" latinLnBrk="1" hangingPunct="1">
              <a:lnSpc>
                <a:spcPts val="1212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135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Other</a:t>
            </a:r>
            <a:r>
              <a:rPr sz="1135" b="0" spc="-10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[]: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89611" marR="2823997" defTabSz="829909" eaLnBrk="1" fontAlgn="auto" latinLnBrk="1" hangingPunct="1">
              <a:lnSpc>
                <a:spcPts val="1216"/>
              </a:lnSpc>
              <a:spcBef>
                <a:spcPts val="86"/>
              </a:spcBef>
              <a:spcAft>
                <a:spcPts val="0"/>
              </a:spcAft>
              <a:buClrTx/>
            </a:pPr>
            <a:r>
              <a:rPr sz="1135" b="0" spc="-4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Is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 correct? </a:t>
            </a:r>
            <a:r>
              <a:rPr sz="1135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[Y/n]</a:t>
            </a:r>
            <a:r>
              <a:rPr sz="1135" b="0" spc="-27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1135" b="0" spc="-2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  </a:t>
            </a:r>
            <a:r>
              <a:rPr sz="1135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root@kopoctc:~#</a:t>
            </a:r>
            <a:endParaRPr sz="1135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4474" y="5466939"/>
            <a:ext cx="5836425" cy="52200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57720" defTabSz="829909" eaLnBrk="1" fontAlgn="auto" latinLnBrk="1" hangingPunct="1">
              <a:spcBef>
                <a:spcPts val="540"/>
              </a:spcBef>
              <a:spcAft>
                <a:spcPts val="0"/>
              </a:spcAft>
              <a:buClrTx/>
            </a:pPr>
            <a:r>
              <a:rPr sz="998" b="0" spc="-95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&lt;그림 </a:t>
            </a:r>
            <a:r>
              <a:rPr sz="998" b="0" spc="-64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I-14&gt; </a:t>
            </a:r>
            <a:r>
              <a:rPr sz="998" b="0" spc="-1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사용자와 </a:t>
            </a:r>
            <a:r>
              <a:rPr sz="998" b="0" spc="-10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그룹의</a:t>
            </a:r>
            <a:r>
              <a:rPr sz="998" b="0" spc="-218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998" b="0" spc="-10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관계</a:t>
            </a:r>
            <a:endParaRPr sz="998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1527" defTabSz="829909" eaLnBrk="1" fontAlgn="auto" latinLnBrk="1" hangingPunct="1">
              <a:spcBef>
                <a:spcPts val="658"/>
              </a:spcBef>
              <a:spcAft>
                <a:spcPts val="0"/>
              </a:spcAft>
              <a:buClrTx/>
            </a:pPr>
            <a:r>
              <a:rPr sz="1361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361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addgroup </a:t>
            </a:r>
            <a:r>
              <a:rPr sz="1361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361" b="0" spc="-7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361" b="0" spc="-1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kopoctc</a:t>
            </a:r>
            <a:r>
              <a:rPr sz="1135" b="0" spc="-1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사용자를 </a:t>
            </a:r>
            <a:r>
              <a:rPr sz="1361" b="0" spc="-1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root </a:t>
            </a:r>
            <a:r>
              <a:rPr sz="1135" b="0" spc="-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그룹에</a:t>
            </a:r>
            <a:r>
              <a:rPr sz="1135" b="0" spc="-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135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포함시킴</a:t>
            </a:r>
            <a:endParaRPr sz="1135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45259</TotalTime>
  <Words>3374</Words>
  <Application>Microsoft Office PowerPoint</Application>
  <PresentationFormat>A4 용지(210x297mm)</PresentationFormat>
  <Paragraphs>373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61" baseType="lpstr">
      <vt:lpstr>SimSun</vt:lpstr>
      <vt:lpstr>가는각진제목체</vt:lpstr>
      <vt:lpstr>굴림</vt:lpstr>
      <vt:lpstr>굴림체</vt:lpstr>
      <vt:lpstr>나눔고딕 ExtraBold</vt:lpstr>
      <vt:lpstr>나눔고딕 Light</vt:lpstr>
      <vt:lpstr>나눔명조</vt:lpstr>
      <vt:lpstr>돋움</vt:lpstr>
      <vt:lpstr>맑은 고딕</vt:lpstr>
      <vt:lpstr>바탕체</vt:lpstr>
      <vt:lpstr>새굴림</vt:lpstr>
      <vt:lpstr>은 돋움</vt:lpstr>
      <vt:lpstr>은 바탕</vt:lpstr>
      <vt:lpstr>함초롬바탕</vt:lpstr>
      <vt:lpstr>Arial</vt:lpstr>
      <vt:lpstr>Book Antiqua</vt:lpstr>
      <vt:lpstr>Calibri</vt:lpstr>
      <vt:lpstr>Consolas</vt:lpstr>
      <vt:lpstr>Franklin Gothic Book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2. 서버로 접속하기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USER</cp:lastModifiedBy>
  <cp:revision>2787</cp:revision>
  <cp:lastPrinted>2015-10-28T04:44:44Z</cp:lastPrinted>
  <dcterms:created xsi:type="dcterms:W3CDTF">2003-10-22T07:02:37Z</dcterms:created>
  <dcterms:modified xsi:type="dcterms:W3CDTF">2022-03-25T09:09:22Z</dcterms:modified>
</cp:coreProperties>
</file>