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7" r:id="rId4"/>
  </p:sldMasterIdLst>
  <p:notesMasterIdLst>
    <p:notesMasterId r:id="rId31"/>
  </p:notesMasterIdLst>
  <p:sldIdLst>
    <p:sldId id="694" r:id="rId5"/>
    <p:sldId id="961" r:id="rId6"/>
    <p:sldId id="1038" r:id="rId7"/>
    <p:sldId id="977" r:id="rId8"/>
    <p:sldId id="978" r:id="rId9"/>
    <p:sldId id="1054" r:id="rId10"/>
    <p:sldId id="1055" r:id="rId11"/>
    <p:sldId id="1056" r:id="rId12"/>
    <p:sldId id="1057" r:id="rId13"/>
    <p:sldId id="1058" r:id="rId14"/>
    <p:sldId id="1067" r:id="rId15"/>
    <p:sldId id="1059" r:id="rId16"/>
    <p:sldId id="1060" r:id="rId17"/>
    <p:sldId id="1061" r:id="rId18"/>
    <p:sldId id="1053" r:id="rId19"/>
    <p:sldId id="1062" r:id="rId20"/>
    <p:sldId id="1063" r:id="rId21"/>
    <p:sldId id="1064" r:id="rId22"/>
    <p:sldId id="1065" r:id="rId23"/>
    <p:sldId id="1066" r:id="rId24"/>
    <p:sldId id="1036" r:id="rId25"/>
    <p:sldId id="1037" r:id="rId26"/>
    <p:sldId id="1022" r:id="rId27"/>
    <p:sldId id="983" r:id="rId28"/>
    <p:sldId id="991" r:id="rId29"/>
    <p:sldId id="984" r:id="rId3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63336-ADCE-491C-8E13-F31BC50F7B24}" v="8" dt="2021-02-16T14:29:31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8487" autoAdjust="0"/>
  </p:normalViewPr>
  <p:slideViewPr>
    <p:cSldViewPr snapToGrid="0" snapToObjects="1">
      <p:cViewPr varScale="1">
        <p:scale>
          <a:sx n="74" d="100"/>
          <a:sy n="74" d="100"/>
        </p:scale>
        <p:origin x="92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C5863336-ADCE-491C-8E13-F31BC50F7B24}"/>
    <pc:docChg chg="undo custSel modSld modMainMaster">
      <pc:chgData name="필두 홍" userId="a613eac9-2ee1-4936-8d5c-6f3d69f7b146" providerId="ADAL" clId="{C5863336-ADCE-491C-8E13-F31BC50F7B24}" dt="2021-02-16T14:29:35.451" v="13" actId="1076"/>
      <pc:docMkLst>
        <pc:docMk/>
      </pc:docMkLst>
      <pc:sldChg chg="addSp delSp modSp mod">
        <pc:chgData name="필두 홍" userId="a613eac9-2ee1-4936-8d5c-6f3d69f7b146" providerId="ADAL" clId="{C5863336-ADCE-491C-8E13-F31BC50F7B24}" dt="2021-02-16T14:29:35.451" v="13" actId="1076"/>
        <pc:sldMkLst>
          <pc:docMk/>
          <pc:sldMk cId="0" sldId="694"/>
        </pc:sldMkLst>
        <pc:spChg chg="add mod">
          <ac:chgData name="필두 홍" userId="a613eac9-2ee1-4936-8d5c-6f3d69f7b146" providerId="ADAL" clId="{C5863336-ADCE-491C-8E13-F31BC50F7B24}" dt="2021-02-16T14:29:35.451" v="13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C5863336-ADCE-491C-8E13-F31BC50F7B24}" dt="2021-02-16T14:29:30.693" v="11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C5863336-ADCE-491C-8E13-F31BC50F7B24}" dt="2021-02-16T14:13:16.082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C5863336-ADCE-491C-8E13-F31BC50F7B24}" dt="2021-02-16T14:13:10.146" v="0"/>
          <ac:spMkLst>
            <pc:docMk/>
            <pc:sldMasterMk cId="0" sldId="2147483659"/>
            <ac:spMk id="10" creationId="{B04EBC69-23D6-4E54-AF20-9A93ADA73BD5}"/>
          </ac:spMkLst>
        </pc:spChg>
        <pc:picChg chg="del">
          <ac:chgData name="필두 홍" userId="a613eac9-2ee1-4936-8d5c-6f3d69f7b146" providerId="ADAL" clId="{C5863336-ADCE-491C-8E13-F31BC50F7B24}" dt="2021-02-16T14:13:15.645" v="1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C5863336-ADCE-491C-8E13-F31BC50F7B24}" dt="2021-02-16T14:13:16.082" v="2"/>
          <ac:picMkLst>
            <pc:docMk/>
            <pc:sldMasterMk cId="0" sldId="2147483659"/>
            <ac:picMk id="11" creationId="{93CF5167-9C2D-4C5D-952A-5BCA2AADDB2D}"/>
          </ac:picMkLst>
        </pc:picChg>
      </pc:sldMasterChg>
      <pc:sldMasterChg chg="addSp delSp modSp mod">
        <pc:chgData name="필두 홍" userId="a613eac9-2ee1-4936-8d5c-6f3d69f7b146" providerId="ADAL" clId="{C5863336-ADCE-491C-8E13-F31BC50F7B24}" dt="2021-02-16T14:14:01.651" v="10" actId="478"/>
        <pc:sldMasterMkLst>
          <pc:docMk/>
          <pc:sldMasterMk cId="0" sldId="2147484008"/>
        </pc:sldMasterMkLst>
        <pc:picChg chg="add del">
          <ac:chgData name="필두 홍" userId="a613eac9-2ee1-4936-8d5c-6f3d69f7b146" providerId="ADAL" clId="{C5863336-ADCE-491C-8E13-F31BC50F7B24}" dt="2021-02-16T14:13:54.025" v="7"/>
          <ac:picMkLst>
            <pc:docMk/>
            <pc:sldMasterMk cId="0" sldId="2147484008"/>
            <ac:picMk id="2" creationId="{98C7FB9B-FC7E-462D-A41F-7E57BBF54EB4}"/>
          </ac:picMkLst>
        </pc:picChg>
        <pc:picChg chg="add del">
          <ac:chgData name="필두 홍" userId="a613eac9-2ee1-4936-8d5c-6f3d69f7b146" providerId="ADAL" clId="{C5863336-ADCE-491C-8E13-F31BC50F7B24}" dt="2021-02-16T14:14:01.651" v="10" actId="478"/>
          <ac:picMkLst>
            <pc:docMk/>
            <pc:sldMasterMk cId="0" sldId="2147484008"/>
            <ac:picMk id="3" creationId="{00000000-0000-0000-0000-000000000000}"/>
          </ac:picMkLst>
        </pc:picChg>
        <pc:picChg chg="add del mod">
          <ac:chgData name="필두 홍" userId="a613eac9-2ee1-4936-8d5c-6f3d69f7b146" providerId="ADAL" clId="{C5863336-ADCE-491C-8E13-F31BC50F7B24}" dt="2021-02-16T14:13:51.388" v="5"/>
          <ac:picMkLst>
            <pc:docMk/>
            <pc:sldMasterMk cId="0" sldId="2147484008"/>
            <ac:picMk id="5" creationId="{7D6D8BEA-80AB-41ED-8D04-A320D59FF550}"/>
          </ac:picMkLst>
        </pc:picChg>
        <pc:picChg chg="add mod">
          <ac:chgData name="필두 홍" userId="a613eac9-2ee1-4936-8d5c-6f3d69f7b146" providerId="ADAL" clId="{C5863336-ADCE-491C-8E13-F31BC50F7B24}" dt="2021-02-16T14:13:58.947" v="9"/>
          <ac:picMkLst>
            <pc:docMk/>
            <pc:sldMasterMk cId="0" sldId="2147484008"/>
            <ac:picMk id="7" creationId="{102A3B15-7154-4E98-8FAE-E1643C312435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897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306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469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2242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345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4EBC69-23D6-4E54-AF20-9A93ADA73BD5}"/>
              </a:ext>
            </a:extLst>
          </p:cNvPr>
          <p:cNvSpPr txBox="1"/>
          <p:nvPr userDrawn="1"/>
        </p:nvSpPr>
        <p:spPr>
          <a:xfrm>
            <a:off x="252413" y="654405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CF5167-9C2D-4C5D-952A-5BCA2AADDB2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2A3B15-7154-4E98-8FAE-E1643C31243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299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299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3/29/2022</a:t>
            </a:fld>
            <a:endParaRPr lang="en-US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634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29909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634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95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tn8APgdGB8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</a:t>
            </a: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기본 사항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79729F-E69F-4A9C-9277-9E0496B1E62F}"/>
              </a:ext>
            </a:extLst>
          </p:cNvPr>
          <p:cNvSpPr/>
          <p:nvPr/>
        </p:nvSpPr>
        <p:spPr>
          <a:xfrm>
            <a:off x="3327875" y="3259723"/>
            <a:ext cx="3322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https://youtu.be/Vtn8APgdGB8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475" y="600093"/>
            <a:ext cx="4289996" cy="789175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tail </a:t>
            </a:r>
            <a:r>
              <a:rPr sz="1361" b="0" spc="8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 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작성중인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마지막을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계속적으로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시스템관리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로그저장 파일등을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실시간으로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감시할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1430763"/>
            <a:ext cx="458736" cy="510401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76" rIns="0" bIns="0" rtlCol="0">
            <a:spAutoFit/>
          </a:bodyPr>
          <a:lstStyle/>
          <a:p>
            <a:pPr defTabSz="829909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endParaRPr sz="1815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2960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1430763"/>
            <a:ext cx="4736630" cy="70815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1729" rIns="0" bIns="0" rtlCol="0">
            <a:spAutoFit/>
          </a:bodyPr>
          <a:lstStyle/>
          <a:p>
            <a:pPr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endParaRPr sz="81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7430" marR="60514" indent="27087" algn="just" defTabSz="829909" eaLnBrk="1" fontAlgn="auto" latinLnBrk="1" hangingPunct="1">
              <a:lnSpc>
                <a:spcPct val="98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모든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명령어는 기본적으로 사용되는 명령어를 소개하는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원칙으로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하지만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령어들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대부분이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선택(option)값으로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인자를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“-A”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같은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형식으로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넘겨서 사용한다.  옵션 값은 다양한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기능들이 있으니 명령어를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사용전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명령어로 명령어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옵션을  확인하는 습관을 가지도록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973" y="2403274"/>
            <a:ext cx="5274321" cy="313837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root@kopoctc:/etc/network#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61897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describes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 available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your</a:t>
            </a:r>
            <a:r>
              <a:rPr sz="1135" b="0" spc="-4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 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1135" b="0" spc="-4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how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activate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them.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more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information,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interfaces(5).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0"/>
              </a:spcBef>
              <a:spcAft>
                <a:spcPts val="0"/>
              </a:spcAft>
              <a:buClrTx/>
            </a:pPr>
            <a:endParaRPr sz="1089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99631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 network</a:t>
            </a:r>
            <a:r>
              <a:rPr sz="1135" b="0" spc="-29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0"/>
              </a:spcBef>
              <a:spcAft>
                <a:spcPts val="0"/>
              </a:spcAft>
              <a:buClrTx/>
            </a:pPr>
            <a:endParaRPr sz="1089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06144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primary network</a:t>
            </a:r>
            <a:r>
              <a:rPr sz="1135" b="0" spc="-29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767443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1135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dhcp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1135" b="0" spc="-10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eth1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1135" b="0" spc="-1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static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address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192.168.56.101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netmask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255.255.255.0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253360" indent="513506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</a:t>
            </a:r>
            <a:r>
              <a:rPr sz="1135" b="0" spc="-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192.168.56.0  root@kopoctc:/etc/network#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038" y="5674189"/>
            <a:ext cx="1580798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Ⅰ-36&gt; </a:t>
            </a:r>
            <a:r>
              <a:rPr sz="998" b="0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cat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2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39782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파일탐색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pwd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[cd]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디렉토리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디렉토리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절대경로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상대 경로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/ .. * 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특별한 문자의 사용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[ls –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adglsFR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 내용보기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[cat filename]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“cat filename | more “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[page filename]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[head –n filename]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[tail –n filename]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⑥ [tail –f filename]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49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968"/>
            <a:ext cx="7438337" cy="4057486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91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다루기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복사하고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이름을 바꾸는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mv,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-37&gt;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2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잘라내서 복사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algn="just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oldfile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이동함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결국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2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파일명을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b.txt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algn="just" defTabSz="829909" eaLnBrk="1" fontAlgn="auto" latinLnBrk="1" hangingPunct="1">
              <a:lnSpc>
                <a:spcPct val="126899"/>
              </a:lnSpc>
              <a:spcBef>
                <a:spcPts val="290"/>
              </a:spcBef>
              <a:spcAft>
                <a:spcPts val="0"/>
              </a:spcAft>
              <a:buClrTx/>
            </a:pPr>
            <a:r>
              <a:rPr sz="1361" b="0" spc="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보냄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뒤의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인자가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파일명이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디렉토리명인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옮기는 결과가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2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adir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adir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옮기는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결국 </a:t>
            </a:r>
            <a:r>
              <a:rPr sz="1361" b="0" spc="-2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adir/a.txt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인자의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생략된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것으로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인식된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algn="just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mv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두인자의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</a:t>
            </a:r>
            <a:r>
              <a:rPr sz="1135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</a:t>
            </a:r>
            <a:r>
              <a:rPr sz="1135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 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렉토리를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옮기는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결국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남음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135" b="0" spc="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9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oldfile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newfile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4875669"/>
            <a:ext cx="545758" cy="23807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7492" rIns="0" bIns="0" rtlCol="0">
            <a:spAutoFit/>
          </a:bodyPr>
          <a:lstStyle/>
          <a:p>
            <a:pPr marL="155608" defTabSz="829909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039" y="4875669"/>
            <a:ext cx="5627594" cy="22404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6648" rIns="0" bIns="0" rtlCol="0">
            <a:spAutoFit/>
          </a:bodyPr>
          <a:lstStyle/>
          <a:p>
            <a:pPr marL="93941" defTabSz="829909" eaLnBrk="1" fontAlgn="auto" latinLnBrk="1" hangingPunct="1">
              <a:spcBef>
                <a:spcPts val="604"/>
              </a:spcBef>
              <a:spcAft>
                <a:spcPts val="0"/>
              </a:spcAft>
              <a:buClrTx/>
            </a:pP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cp </a:t>
            </a: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a.txt b.txt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a.txt파일을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b.txt로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복사하는 명령으로 실행후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a.txt와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b.txt파일</a:t>
            </a:r>
            <a:r>
              <a:rPr sz="953" b="0" spc="1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개가 존재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4932" y="5155146"/>
            <a:ext cx="7437184" cy="569492"/>
          </a:xfrm>
          <a:prstGeom prst="rect">
            <a:avLst/>
          </a:prstGeom>
        </p:spPr>
        <p:txBody>
          <a:bodyPr vert="horz" wrap="square" lIns="0" tIns="27663" rIns="0" bIns="0" rtlCol="0">
            <a:spAutoFit/>
          </a:bodyPr>
          <a:lstStyle/>
          <a:p>
            <a:pPr marL="11527" marR="4611" indent="139471" defTabSz="829909" eaLnBrk="1" fontAlgn="auto" latinLnBrk="1" hangingPunct="1">
              <a:lnSpc>
                <a:spcPct val="140500"/>
              </a:lnSpc>
              <a:spcBef>
                <a:spcPts val="218"/>
              </a:spcBef>
              <a:spcAft>
                <a:spcPts val="0"/>
              </a:spcAft>
              <a:buClrTx/>
            </a:pPr>
            <a:r>
              <a:rPr sz="1361" b="0" spc="9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보냄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인자가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파일명이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디렉토리명인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결과가</a:t>
            </a:r>
            <a:r>
              <a:rPr sz="1135" b="0" spc="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44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13304" y="828042"/>
          <a:ext cx="5191905" cy="621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8608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500" spc="-160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5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2176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4295" marR="13970" indent="90805">
                        <a:lnSpc>
                          <a:spcPts val="1250"/>
                        </a:lnSpc>
                      </a:pPr>
                      <a:r>
                        <a:rPr sz="1000" spc="-45" dirty="0">
                          <a:latin typeface="돋움"/>
                          <a:cs typeface="돋움"/>
                        </a:rPr>
                        <a:t>cp</a:t>
                      </a:r>
                      <a:r>
                        <a:rPr sz="1000" spc="26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35" dirty="0">
                          <a:latin typeface="돋움"/>
                          <a:cs typeface="돋움"/>
                        </a:rPr>
                        <a:t>a.txt  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a</a:t>
                      </a:r>
                      <a:r>
                        <a:rPr sz="1000" spc="-15" dirty="0">
                          <a:latin typeface="돋움"/>
                          <a:cs typeface="돋움"/>
                        </a:rPr>
                        <a:t>d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i</a:t>
                      </a:r>
                      <a:r>
                        <a:rPr sz="1000" spc="-10" dirty="0">
                          <a:latin typeface="돋움"/>
                          <a:cs typeface="돋움"/>
                        </a:rPr>
                        <a:t>r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/a</a:t>
                      </a:r>
                      <a:r>
                        <a:rPr sz="1000" spc="-5" dirty="0">
                          <a:latin typeface="돋움"/>
                          <a:cs typeface="돋움"/>
                        </a:rPr>
                        <a:t>.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t</a:t>
                      </a:r>
                      <a:r>
                        <a:rPr sz="1000" spc="-25" dirty="0">
                          <a:latin typeface="돋움"/>
                          <a:cs typeface="돋움"/>
                        </a:rPr>
                        <a:t>x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t와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6830" marR="17145" indent="-15240">
                        <a:lnSpc>
                          <a:spcPts val="1250"/>
                        </a:lnSpc>
                      </a:pPr>
                      <a:r>
                        <a:rPr sz="1000" spc="-40" dirty="0">
                          <a:latin typeface="돋움"/>
                          <a:cs typeface="돋움"/>
                        </a:rPr>
                        <a:t>adir  </a:t>
                      </a:r>
                      <a:r>
                        <a:rPr sz="1000" spc="-25" dirty="0">
                          <a:latin typeface="돋움"/>
                          <a:cs typeface="돋움"/>
                        </a:rPr>
                        <a:t>같</a:t>
                      </a:r>
                      <a:r>
                        <a:rPr sz="1000" dirty="0">
                          <a:latin typeface="돋움"/>
                          <a:cs typeface="돋움"/>
                        </a:rPr>
                        <a:t>은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3655" marR="6350" indent="-9525">
                        <a:lnSpc>
                          <a:spcPts val="1250"/>
                        </a:lnSpc>
                      </a:pPr>
                      <a:r>
                        <a:rPr sz="1000" spc="-20" dirty="0">
                          <a:latin typeface="돋움"/>
                          <a:cs typeface="돋움"/>
                        </a:rPr>
                        <a:t>: </a:t>
                      </a:r>
                      <a:r>
                        <a:rPr sz="1000" spc="-50" dirty="0">
                          <a:latin typeface="돋움"/>
                          <a:cs typeface="돋움"/>
                        </a:rPr>
                        <a:t>a.txt파일을 </a:t>
                      </a:r>
                      <a:r>
                        <a:rPr sz="1000" spc="-40" dirty="0">
                          <a:latin typeface="돋움"/>
                          <a:cs typeface="돋움"/>
                        </a:rPr>
                        <a:t>adir의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디렉토리로  명령으로 </a:t>
                      </a:r>
                      <a:r>
                        <a:rPr sz="1000" spc="-55" dirty="0">
                          <a:latin typeface="돋움"/>
                          <a:cs typeface="돋움"/>
                        </a:rPr>
                        <a:t>뒤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인자의 </a:t>
                      </a:r>
                      <a:r>
                        <a:rPr sz="1000" spc="-40" dirty="0">
                          <a:latin typeface="돋움"/>
                          <a:cs typeface="돋움"/>
                        </a:rPr>
                        <a:t>a.txt가</a:t>
                      </a:r>
                      <a:r>
                        <a:rPr sz="1000" spc="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75" dirty="0">
                          <a:latin typeface="돋움"/>
                          <a:cs typeface="돋움"/>
                        </a:rPr>
                        <a:t>생략된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4450" marR="41275" indent="-30480">
                        <a:lnSpc>
                          <a:spcPts val="1250"/>
                        </a:lnSpc>
                      </a:pPr>
                      <a:r>
                        <a:rPr sz="1000" spc="-75" dirty="0">
                          <a:latin typeface="돋움"/>
                          <a:cs typeface="돋움"/>
                        </a:rPr>
                        <a:t>복사하는 명령이며  것으로 인식된</a:t>
                      </a:r>
                      <a:r>
                        <a:rPr sz="1000" spc="-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000" spc="-55" dirty="0">
                          <a:latin typeface="돋움"/>
                          <a:cs typeface="돋움"/>
                        </a:rPr>
                        <a:t>것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4610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000" spc="-70" dirty="0">
                          <a:latin typeface="돋움"/>
                          <a:cs typeface="돋움"/>
                        </a:rPr>
                        <a:t>결국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000" spc="-45" dirty="0">
                          <a:latin typeface="돋움"/>
                          <a:cs typeface="돋움"/>
                        </a:rPr>
                        <a:t>cp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000" spc="-35" dirty="0">
                          <a:latin typeface="돋움"/>
                          <a:cs typeface="돋움"/>
                        </a:rPr>
                        <a:t>a.txt</a:t>
                      </a:r>
                      <a:endParaRPr sz="1000">
                        <a:latin typeface="돋움"/>
                        <a:cs typeface="돋움"/>
                      </a:endParaRPr>
                    </a:p>
                  </a:txBody>
                  <a:tcPr marL="0" marR="0" marT="5187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24932" y="1379563"/>
            <a:ext cx="7438337" cy="467040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5763" indent="139471" algn="just" defTabSz="829909" eaLnBrk="1" fontAlgn="auto" latinLnBrk="1" hangingPunct="1">
              <a:lnSpc>
                <a:spcPct val="126600"/>
              </a:lnSpc>
              <a:spcBef>
                <a:spcPts val="86"/>
              </a:spcBef>
              <a:spcAft>
                <a:spcPts val="0"/>
              </a:spcAft>
              <a:buClrTx/>
            </a:pPr>
            <a:r>
              <a:rPr sz="1361" b="0" spc="9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두인자의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</a:t>
            </a:r>
            <a:r>
              <a:rPr sz="1135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</a:t>
            </a:r>
            <a:r>
              <a:rPr sz="1135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 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렉토리를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</a:t>
            </a:r>
            <a:r>
              <a:rPr sz="1135" b="0" spc="20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실제는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 </a:t>
            </a:r>
            <a:r>
              <a:rPr sz="1361" b="0" spc="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oldDirName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newDirName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-R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옵션은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하위디렉토리까지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복사하는</a:t>
            </a:r>
            <a:r>
              <a:rPr sz="1135" b="0" spc="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지우는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a.txt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9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filename: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메시지가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나와서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지울것인지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묻고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yes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선택시만</a:t>
            </a:r>
            <a:r>
              <a:rPr sz="1135" b="0" spc="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135" b="0" spc="22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5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빈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8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지울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물음을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 말고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강제로</a:t>
            </a:r>
            <a:r>
              <a:rPr sz="1135" b="0" spc="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사용은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주의하여야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[rm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*]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[rm </a:t>
            </a:r>
            <a:r>
              <a:rPr sz="1361" b="0" spc="-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F]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[rm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rF]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algn="just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*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지우는</a:t>
            </a:r>
            <a:r>
              <a:rPr sz="1135" b="0" spc="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algn="just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과정을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묻게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되있더라도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무시하고 묻지않고</a:t>
            </a:r>
            <a:r>
              <a:rPr sz="1135" b="0" spc="2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algn="just" defTabSz="829909" eaLnBrk="1" fontAlgn="auto" latinLnBrk="1" hangingPunct="1">
              <a:lnSpc>
                <a:spcPct val="126899"/>
              </a:lnSpc>
              <a:spcBef>
                <a:spcPts val="290"/>
              </a:spcBef>
              <a:spcAft>
                <a:spcPts val="0"/>
              </a:spcAft>
              <a:buClrTx/>
            </a:pPr>
            <a:r>
              <a:rPr sz="1361" b="0" spc="7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361" b="0" spc="-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rF: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묻지도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말고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무조건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최상위 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루트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(root)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령을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실행시 서버의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포맷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(format)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수준으로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지워짐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회사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운영자가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잘못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사용하다간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사표쓰는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생김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272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973" y="770677"/>
            <a:ext cx="5274321" cy="166032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help.txt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903605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cp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help.txt</a:t>
            </a:r>
            <a:r>
              <a:rPr sz="1135" b="0" spc="-2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  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  <a:tabLst>
                <a:tab pos="916358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help.txt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903605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mv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help.txt</a:t>
            </a:r>
            <a:r>
              <a:rPr sz="1135" b="0" spc="-20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  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31848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hepl3.txt 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405" y="2570754"/>
            <a:ext cx="1635547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Ⅰ-37&gt; </a:t>
            </a:r>
            <a:r>
              <a:rPr sz="998" b="0" spc="-86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cp.mv명령어</a:t>
            </a:r>
            <a:r>
              <a:rPr sz="998" b="0" spc="-20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128638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파일 다루기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[mv </a:t>
            </a:r>
            <a:r>
              <a:rPr lang="en-US" altLang="ko-KR" dirty="0" err="1"/>
              <a:t>oldfilename</a:t>
            </a:r>
            <a:r>
              <a:rPr lang="en-US" altLang="ko-KR" dirty="0"/>
              <a:t> </a:t>
            </a:r>
            <a:r>
              <a:rPr lang="en-US" altLang="ko-KR" dirty="0" err="1"/>
              <a:t>newfilename</a:t>
            </a:r>
            <a:r>
              <a:rPr lang="en-US" altLang="ko-KR" dirty="0"/>
              <a:t>] </a:t>
            </a:r>
          </a:p>
          <a:p>
            <a:pPr latinLnBrk="1"/>
            <a:r>
              <a:rPr lang="en-US" altLang="ko-KR" dirty="0"/>
              <a:t>② [mv filename </a:t>
            </a:r>
            <a:r>
              <a:rPr lang="en-US" altLang="ko-KR" dirty="0" err="1"/>
              <a:t>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③ [mv </a:t>
            </a:r>
            <a:r>
              <a:rPr lang="en-US" altLang="ko-KR" dirty="0" err="1"/>
              <a:t>oldDirName</a:t>
            </a:r>
            <a:r>
              <a:rPr lang="en-US" altLang="ko-KR" dirty="0"/>
              <a:t> </a:t>
            </a:r>
            <a:r>
              <a:rPr lang="en-US" altLang="ko-KR" dirty="0" err="1"/>
              <a:t>newDirName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④ [</a:t>
            </a:r>
            <a:r>
              <a:rPr lang="en-US" altLang="ko-KR" dirty="0" err="1"/>
              <a:t>cp</a:t>
            </a:r>
            <a:r>
              <a:rPr lang="en-US" altLang="ko-KR" dirty="0"/>
              <a:t> filename {path/}filename] </a:t>
            </a:r>
          </a:p>
          <a:p>
            <a:pPr latinLnBrk="1"/>
            <a:r>
              <a:rPr lang="en-US" altLang="ko-KR" dirty="0"/>
              <a:t>⑤ [</a:t>
            </a:r>
            <a:r>
              <a:rPr lang="en-US" altLang="ko-KR" dirty="0" err="1"/>
              <a:t>cp</a:t>
            </a:r>
            <a:r>
              <a:rPr lang="en-US" altLang="ko-KR" dirty="0"/>
              <a:t> filename path] </a:t>
            </a:r>
          </a:p>
          <a:p>
            <a:pPr latinLnBrk="1"/>
            <a:r>
              <a:rPr lang="en-US" altLang="ko-KR" dirty="0"/>
              <a:t>⑥ [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 </a:t>
            </a:r>
            <a:r>
              <a:rPr lang="en-US" altLang="ko-KR" dirty="0" err="1"/>
              <a:t>newDirName</a:t>
            </a:r>
            <a:r>
              <a:rPr lang="en-US" altLang="ko-KR" dirty="0"/>
              <a:t>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파일 지우기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en-US" altLang="ko-KR" dirty="0" err="1"/>
              <a:t>rm</a:t>
            </a:r>
            <a:r>
              <a:rPr lang="en-US" altLang="ko-KR" dirty="0"/>
              <a:t> filename] </a:t>
            </a:r>
          </a:p>
          <a:p>
            <a:pPr latinLnBrk="1"/>
            <a:r>
              <a:rPr lang="en-US" altLang="ko-KR" dirty="0"/>
              <a:t>② [</a:t>
            </a:r>
            <a:r>
              <a:rPr lang="en-US" altLang="ko-KR" dirty="0" err="1"/>
              <a:t>rm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filename]</a:t>
            </a:r>
          </a:p>
          <a:p>
            <a:pPr latinLnBrk="1"/>
            <a:r>
              <a:rPr lang="en-US" altLang="ko-KR" dirty="0"/>
              <a:t> </a:t>
            </a:r>
            <a:r>
              <a:rPr lang="ko-KR" altLang="en-US" dirty="0"/>
              <a:t>주의 </a:t>
            </a:r>
            <a:r>
              <a:rPr lang="en-US" altLang="ko-KR" dirty="0"/>
              <a:t>[</a:t>
            </a:r>
            <a:r>
              <a:rPr lang="en-US" altLang="ko-KR" dirty="0" err="1"/>
              <a:t>rm</a:t>
            </a:r>
            <a:r>
              <a:rPr lang="en-US" altLang="ko-KR" dirty="0"/>
              <a:t> *] [</a:t>
            </a:r>
            <a:r>
              <a:rPr lang="en-US" altLang="ko-KR" dirty="0" err="1"/>
              <a:t>rm</a:t>
            </a:r>
            <a:r>
              <a:rPr lang="en-US" altLang="ko-KR" dirty="0"/>
              <a:t> –F] [</a:t>
            </a:r>
            <a:r>
              <a:rPr lang="en-US" altLang="ko-KR" dirty="0" err="1"/>
              <a:t>rm</a:t>
            </a:r>
            <a:r>
              <a:rPr lang="en-US" altLang="ko-KR" dirty="0"/>
              <a:t> –</a:t>
            </a:r>
            <a:r>
              <a:rPr lang="en-US" altLang="ko-KR" dirty="0" err="1"/>
              <a:t>rF</a:t>
            </a:r>
            <a:r>
              <a:rPr lang="en-US" altLang="ko-KR" dirty="0"/>
              <a:t>]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63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51"/>
            <a:ext cx="7438337" cy="2619528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76075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5)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r>
              <a:rPr sz="1225" spc="91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히스토리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명령은 윈도우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달리 매번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입력하기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불편할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하지만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이전에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  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61" b="0" spc="-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히스토리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편리해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-38&gt;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135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!]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5763" indent="139471" defTabSz="829909" eaLnBrk="1" fontAlgn="auto" latinLnBrk="1" hangingPunct="1">
              <a:lnSpc>
                <a:spcPct val="140500"/>
              </a:lnSpc>
              <a:spcBef>
                <a:spcPts val="77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계열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(kohn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shell)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“r”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입력하고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계열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(c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shell)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“!”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느낌표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사용했던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 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령어를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찾을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85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</a:t>
            </a:r>
            <a:r>
              <a:rPr sz="1135" b="0" spc="69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들어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“!c”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이라고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명령하면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 명령어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시작하는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실행한다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화살표</a:t>
            </a:r>
            <a:r>
              <a:rPr sz="1135" b="0" spc="-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지금까지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순차적으로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3688889"/>
            <a:ext cx="5276050" cy="110023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root@kopoctc:/home/kopoctc#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12656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hepl3.txt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12656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916358" algn="l"/>
              </a:tabLst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:/home/kopoctc#</a:t>
            </a:r>
            <a:r>
              <a:rPr sz="1135" b="0" spc="-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!c 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cp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help.txt</a:t>
            </a:r>
            <a:r>
              <a:rPr sz="1135" b="0" spc="-16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518042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cp: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cannot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stat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‘help.txt’: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such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1135" b="0" spc="-3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 root@kopoctc:/home/kopoctc#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4932" y="4879429"/>
            <a:ext cx="7437184" cy="10924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9471" algn="ctr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Ⅰ-38&gt;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히스토리</a:t>
            </a:r>
            <a:r>
              <a:rPr sz="998" b="0" spc="-17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5099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히스토리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r>
              <a:rPr sz="1135" b="0" spc="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지금까지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내에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“.bash_history”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bash)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“.history”(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 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닉스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파일안에 저장되어 있음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-39&gt;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6779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00093"/>
            <a:ext cx="7332297" cy="885740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어떠한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사용자가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시스템에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접근하였는지 근거파일로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기업용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시스템에서는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실시간으로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중앙통제장치로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전송하여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보관함으로서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불순한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의도의 접근을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감시하는  용도로도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4623" y="1634670"/>
            <a:ext cx="7700554" cy="202435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pwd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/home/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lnSpc>
                <a:spcPts val="1252"/>
              </a:lnSpc>
              <a:spcBef>
                <a:spcPts val="86"/>
              </a:spcBef>
              <a:spcAft>
                <a:spcPts val="0"/>
              </a:spcAft>
              <a:buClrTx/>
              <a:tabLst>
                <a:tab pos="443771" algn="l"/>
                <a:tab pos="743461" algn="l"/>
                <a:tab pos="1750878" algn="l"/>
                <a:tab pos="2693171" algn="l"/>
                <a:tab pos="3313875" algn="l"/>
                <a:tab pos="3870605" algn="l"/>
                <a:tab pos="4619253" algn="l"/>
              </a:tabLst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	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.bash_history	.bash_logout	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.bashrc	.cache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help2.txt	hepl3.txt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417688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tail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-n5</a:t>
            </a:r>
            <a:r>
              <a:rPr sz="1135" b="0" spc="-1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bash_history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2417688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apt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update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 </a:t>
            </a:r>
            <a:endParaRPr lang="en-US" sz="1135" b="0" spc="-27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  </a:t>
            </a:r>
            <a:endParaRPr lang="en-US" sz="1135" b="0" spc="-50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who  </a:t>
            </a:r>
            <a:endParaRPr lang="en-US" sz="1135" b="0" spc="-5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79676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0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5334" y="3948983"/>
            <a:ext cx="2135777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Ⅰ-39&gt;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히스토리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저장</a:t>
            </a:r>
            <a:r>
              <a:rPr sz="998" b="0" spc="-20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파일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41275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52"/>
            <a:ext cx="7438337" cy="2622734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6)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디렉토리</a:t>
            </a:r>
            <a:r>
              <a:rPr sz="1225" spc="91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관리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1527" marR="589005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만들거나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지우는 작업을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mkdir,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rmdir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-40&gt;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mkdir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6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[mkdir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dirname]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rmdir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[rmdir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dirname]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지움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있으면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지울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지우기 위하여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응용하여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하단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파일까지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지우기 위하여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rm  </a:t>
            </a:r>
            <a:r>
              <a:rPr sz="1361" b="0" spc="1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1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rf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3909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048" y="772752"/>
            <a:ext cx="5269710" cy="2942024"/>
          </a:xfrm>
          <a:custGeom>
            <a:avLst/>
            <a:gdLst/>
            <a:ahLst/>
            <a:cxnLst/>
            <a:rect l="l" t="t" r="r" b="b"/>
            <a:pathLst>
              <a:path w="5806440" h="3241675">
                <a:moveTo>
                  <a:pt x="5806186" y="0"/>
                </a:moveTo>
                <a:lnTo>
                  <a:pt x="0" y="0"/>
                </a:lnTo>
                <a:lnTo>
                  <a:pt x="0" y="3241332"/>
                </a:lnTo>
                <a:lnTo>
                  <a:pt x="5806186" y="3241332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5000" y="1492499"/>
            <a:ext cx="531351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296" y="1676356"/>
            <a:ext cx="1045413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  <a:tabLst>
                <a:tab pos="256465" algn="l"/>
              </a:tabLst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.bash_logout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6296" y="757076"/>
            <a:ext cx="2395113" cy="111894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pwd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5472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/home/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R="45472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mkdir</a:t>
            </a:r>
            <a:r>
              <a:rPr sz="1135" b="0" spc="-16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611" algn="r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  <a:tabLst>
                <a:tab pos="256465" algn="l"/>
                <a:tab pos="1221235" algn="l"/>
                <a:tab pos="1798713" algn="l"/>
              </a:tabLst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_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611" algn="r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  <a:tabLst>
                <a:tab pos="577479" algn="l"/>
              </a:tabLst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548" y="1492500"/>
            <a:ext cx="531351" cy="37611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9048" y="772752"/>
            <a:ext cx="0" cy="2942024"/>
          </a:xfrm>
          <a:custGeom>
            <a:avLst/>
            <a:gdLst/>
            <a:ahLst/>
            <a:cxnLst/>
            <a:rect l="l" t="t" r="r" b="b"/>
            <a:pathLst>
              <a:path h="3241675">
                <a:moveTo>
                  <a:pt x="0" y="0"/>
                </a:moveTo>
                <a:lnTo>
                  <a:pt x="0" y="32413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48528" y="772752"/>
            <a:ext cx="0" cy="2942024"/>
          </a:xfrm>
          <a:custGeom>
            <a:avLst/>
            <a:gdLst/>
            <a:ahLst/>
            <a:cxnLst/>
            <a:rect l="l" t="t" r="r" b="b"/>
            <a:pathLst>
              <a:path h="3241675">
                <a:moveTo>
                  <a:pt x="0" y="0"/>
                </a:moveTo>
                <a:lnTo>
                  <a:pt x="0" y="32413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7665" y="3714465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48528" y="772752"/>
            <a:ext cx="0" cy="2942024"/>
          </a:xfrm>
          <a:custGeom>
            <a:avLst/>
            <a:gdLst/>
            <a:ahLst/>
            <a:cxnLst/>
            <a:rect l="l" t="t" r="r" b="b"/>
            <a:pathLst>
              <a:path h="3241675">
                <a:moveTo>
                  <a:pt x="0" y="0"/>
                </a:moveTo>
                <a:lnTo>
                  <a:pt x="0" y="32413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9048" y="772752"/>
            <a:ext cx="0" cy="2942024"/>
          </a:xfrm>
          <a:custGeom>
            <a:avLst/>
            <a:gdLst/>
            <a:ahLst/>
            <a:cxnLst/>
            <a:rect l="l" t="t" r="r" b="b"/>
            <a:pathLst>
              <a:path h="3241675">
                <a:moveTo>
                  <a:pt x="0" y="0"/>
                </a:moveTo>
                <a:lnTo>
                  <a:pt x="0" y="32413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7665" y="3714465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6296" y="1860212"/>
            <a:ext cx="3465883" cy="2161193"/>
          </a:xfrm>
          <a:prstGeom prst="rect">
            <a:avLst/>
          </a:prstGeom>
        </p:spPr>
        <p:txBody>
          <a:bodyPr vert="horz" wrap="square" lIns="0" tIns="2882" rIns="0" bIns="0" rtlCol="0">
            <a:spAutoFit/>
          </a:bodyPr>
          <a:lstStyle/>
          <a:p>
            <a:pPr marR="1654056" defTabSz="829909" eaLnBrk="1" fontAlgn="auto" latinLnBrk="1" hangingPunct="1">
              <a:lnSpc>
                <a:spcPct val="106300"/>
              </a:lnSpc>
              <a:spcBef>
                <a:spcPts val="23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pwd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107542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/home/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R="107542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touch</a:t>
            </a:r>
            <a:r>
              <a:rPr sz="1135" b="0" spc="-16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146213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R="146213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</a:t>
            </a:r>
            <a:r>
              <a:rPr sz="1135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../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rm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mydir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68986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rm: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cannot remove </a:t>
            </a:r>
            <a:r>
              <a:rPr sz="1135" b="0" spc="-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‘mydir’: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2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 kopoctc@kopoctc:~$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32"/>
              </a:spcBef>
              <a:spcAft>
                <a:spcPts val="0"/>
              </a:spcAft>
              <a:buClrTx/>
            </a:pPr>
            <a:endParaRPr sz="998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399320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Ⅰ-40&gt;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mkdir, </a:t>
            </a:r>
            <a:r>
              <a:rPr sz="998" b="0" spc="-6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rmdir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2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29120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06136" y="823339"/>
            <a:ext cx="7847907" cy="484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605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1) </a:t>
            </a:r>
            <a:r>
              <a:rPr lang="ko-KR" altLang="en-US" sz="180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운영체계</a:t>
            </a:r>
            <a:r>
              <a:rPr lang="en-US" altLang="ko-KR" sz="1800" spc="-80" dirty="0">
                <a:solidFill>
                  <a:srgbClr val="000000"/>
                </a:solidFill>
                <a:latin typeface="한양신명조"/>
                <a:ea typeface="함초롬돋움" panose="020B0604000101010101" pitchFamily="50" charset="-127"/>
              </a:rPr>
              <a:t>(Operating System, OS)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① 운영체계 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: </a:t>
            </a:r>
            <a:r>
              <a:rPr lang="ko-KR" altLang="en-US" b="0" spc="-40" dirty="0">
                <a:solidFill>
                  <a:srgbClr val="000000"/>
                </a:solidFill>
                <a:latin typeface="휴먼명조"/>
                <a:ea typeface="함초롬돋움" panose="020B0604000101010101" pitchFamily="50" charset="-127"/>
              </a:rPr>
              <a:t>컴퓨터의 하드웨어와 소프트웨어를 제어하여</a:t>
            </a:r>
            <a:r>
              <a:rPr lang="en-US" altLang="ko-KR" b="0" spc="-40" dirty="0">
                <a:solidFill>
                  <a:srgbClr val="000000"/>
                </a:solidFill>
                <a:latin typeface="휴먼명조"/>
                <a:ea typeface="함초롬돋움" panose="020B0604000101010101" pitchFamily="50" charset="-127"/>
              </a:rPr>
              <a:t>, </a:t>
            </a:r>
            <a:r>
              <a:rPr lang="ko-KR" altLang="en-US" b="0" spc="-40" dirty="0">
                <a:solidFill>
                  <a:srgbClr val="000000"/>
                </a:solidFill>
                <a:latin typeface="휴먼명조"/>
                <a:ea typeface="함초롬돋움" panose="020B0604000101010101" pitchFamily="50" charset="-127"/>
              </a:rPr>
              <a:t>사용자가 컴퓨터를 쓸 수 있게 만들어주는 프로그램</a:t>
            </a:r>
            <a:r>
              <a:rPr lang="en-US" altLang="ko-KR" b="0" spc="-40" dirty="0">
                <a:solidFill>
                  <a:srgbClr val="000000"/>
                </a:solidFill>
                <a:latin typeface="휴먼명조"/>
                <a:ea typeface="함초롬돋움" panose="020B0604000101010101" pitchFamily="50" charset="-127"/>
              </a:rPr>
              <a:t>.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② 운영체계의 기능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.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하드웨어와 응용프로그램간의 인터페이스 역할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CPU, </a:t>
            </a: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주기억장치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, </a:t>
            </a:r>
            <a:r>
              <a:rPr lang="ko-KR" altLang="en-US" b="0" spc="-40" dirty="0" err="1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입출력장치</a:t>
            </a: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 등의 컴퓨터 자원 관리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인간과 컴퓨터간의 상호작용을 제공함과 동시에 컴퓨터의 동작을 구동</a:t>
            </a:r>
            <a:r>
              <a:rPr lang="en-US" altLang="ko-KR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(Booting)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작업의 순서를 정하며 입출력 연산을 제어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프로그램의 실행을 제어</a:t>
            </a:r>
            <a:endParaRPr lang="ko-KR" altLang="en-US" sz="1800" b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indent="133350" algn="just">
              <a:lnSpc>
                <a:spcPct val="180000"/>
              </a:lnSpc>
              <a:spcBef>
                <a:spcPts val="0"/>
              </a:spcBef>
              <a:spcAft>
                <a:spcPts val="285"/>
              </a:spcAft>
            </a:pPr>
            <a:r>
              <a:rPr lang="ko-KR" altLang="en-US" b="0" spc="-40" dirty="0">
                <a:solidFill>
                  <a:srgbClr val="000000"/>
                </a:solidFill>
                <a:latin typeface="HCI Poppy"/>
                <a:ea typeface="함초롬돋움" panose="020B0604000101010101" pitchFamily="50" charset="-127"/>
              </a:rPr>
              <a:t>∙ 데이터와 파일의 저장을 관리</a:t>
            </a:r>
            <a:endParaRPr lang="ko-KR" altLang="en-US" sz="1800" b="0" i="0" u="none" strike="noStrike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51"/>
            <a:ext cx="7430268" cy="1753137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7)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파일의 문자수</a:t>
            </a:r>
            <a:r>
              <a:rPr sz="1225" spc="531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세기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 수를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세는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wc</a:t>
            </a:r>
            <a:r>
              <a:rPr sz="1135" b="0" spc="-1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크기를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 수로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싶을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프로그래밍에서 </a:t>
            </a:r>
            <a:r>
              <a:rPr sz="1135" b="0" spc="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응용하여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-41&gt;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20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wc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및 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수를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1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[wc]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순서는 파일의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 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[newline],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단어 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[word],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 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[byte]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6973" y="2823513"/>
            <a:ext cx="5274321" cy="185193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-al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total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12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drwxrwxr-x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4096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18</a:t>
            </a:r>
            <a:r>
              <a:rPr sz="1135" b="0" spc="-4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lang="en-US" sz="1135" b="0" spc="-4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10:56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drwxr-xr-x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 kopoctc 4096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Jan 18</a:t>
            </a:r>
            <a:r>
              <a:rPr sz="1135" b="0" spc="-4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lang="en-US" sz="1135" b="0" spc="-4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10:55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646563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2201565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-rw-rw-r--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11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	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27 Jan 18</a:t>
            </a:r>
            <a:r>
              <a:rPr lang="en-US"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10:55</a:t>
            </a:r>
            <a:r>
              <a:rPr sz="1135" b="0" spc="-2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kopoctc@kopoctc:~/mydir$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cat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895964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 are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good</a:t>
            </a:r>
            <a:r>
              <a:rPr sz="1135" b="0" spc="-30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guy 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Me</a:t>
            </a:r>
            <a:r>
              <a:rPr sz="1135" b="0" spc="-10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too.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:~/mydir$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wc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10402" indent="63396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466248" algn="l"/>
              </a:tabLst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	7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27 </a:t>
            </a:r>
            <a:r>
              <a:rPr sz="1135" b="0" spc="-5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myfile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0671" y="4992677"/>
            <a:ext cx="1525473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Ⅰ-41&gt; </a:t>
            </a:r>
            <a:r>
              <a:rPr sz="998" b="0" spc="-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wc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2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21265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파일 다루기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[mv </a:t>
            </a:r>
            <a:r>
              <a:rPr lang="en-US" altLang="ko-KR" dirty="0" err="1"/>
              <a:t>oldfilename</a:t>
            </a:r>
            <a:r>
              <a:rPr lang="en-US" altLang="ko-KR" dirty="0"/>
              <a:t> </a:t>
            </a:r>
            <a:r>
              <a:rPr lang="en-US" altLang="ko-KR" dirty="0" err="1"/>
              <a:t>newfilename</a:t>
            </a:r>
            <a:r>
              <a:rPr lang="en-US" altLang="ko-KR" dirty="0"/>
              <a:t>] </a:t>
            </a:r>
          </a:p>
          <a:p>
            <a:pPr latinLnBrk="1"/>
            <a:r>
              <a:rPr lang="en-US" altLang="ko-KR" dirty="0"/>
              <a:t>② [mv filename </a:t>
            </a:r>
            <a:r>
              <a:rPr lang="en-US" altLang="ko-KR" dirty="0" err="1"/>
              <a:t>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③ [mv </a:t>
            </a:r>
            <a:r>
              <a:rPr lang="en-US" altLang="ko-KR" dirty="0" err="1"/>
              <a:t>oldDirName</a:t>
            </a:r>
            <a:r>
              <a:rPr lang="en-US" altLang="ko-KR" dirty="0"/>
              <a:t> </a:t>
            </a:r>
            <a:r>
              <a:rPr lang="en-US" altLang="ko-KR" dirty="0" err="1"/>
              <a:t>newDirName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④ [</a:t>
            </a:r>
            <a:r>
              <a:rPr lang="en-US" altLang="ko-KR" dirty="0" err="1"/>
              <a:t>cp</a:t>
            </a:r>
            <a:r>
              <a:rPr lang="en-US" altLang="ko-KR" dirty="0"/>
              <a:t> filename {path/}filename] </a:t>
            </a:r>
          </a:p>
          <a:p>
            <a:pPr latinLnBrk="1"/>
            <a:r>
              <a:rPr lang="en-US" altLang="ko-KR" dirty="0"/>
              <a:t>⑤ [</a:t>
            </a:r>
            <a:r>
              <a:rPr lang="en-US" altLang="ko-KR" dirty="0" err="1"/>
              <a:t>cp</a:t>
            </a:r>
            <a:r>
              <a:rPr lang="en-US" altLang="ko-KR" dirty="0"/>
              <a:t> filename path] </a:t>
            </a:r>
          </a:p>
          <a:p>
            <a:pPr latinLnBrk="1"/>
            <a:r>
              <a:rPr lang="en-US" altLang="ko-KR" dirty="0"/>
              <a:t>⑥ [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 </a:t>
            </a:r>
            <a:r>
              <a:rPr lang="en-US" altLang="ko-KR" dirty="0" err="1"/>
              <a:t>newDirName</a:t>
            </a:r>
            <a:r>
              <a:rPr lang="en-US" altLang="ko-KR" dirty="0"/>
              <a:t>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파일 지우기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en-US" altLang="ko-KR" dirty="0" err="1"/>
              <a:t>rm</a:t>
            </a:r>
            <a:r>
              <a:rPr lang="en-US" altLang="ko-KR" dirty="0"/>
              <a:t> filename] </a:t>
            </a:r>
          </a:p>
          <a:p>
            <a:pPr latinLnBrk="1"/>
            <a:r>
              <a:rPr lang="en-US" altLang="ko-KR" dirty="0"/>
              <a:t>② [</a:t>
            </a:r>
            <a:r>
              <a:rPr lang="en-US" altLang="ko-KR" dirty="0" err="1"/>
              <a:t>rm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filename]</a:t>
            </a:r>
          </a:p>
          <a:p>
            <a:pPr latinLnBrk="1"/>
            <a:r>
              <a:rPr lang="en-US" altLang="ko-KR" dirty="0"/>
              <a:t> </a:t>
            </a:r>
            <a:r>
              <a:rPr lang="ko-KR" altLang="en-US" dirty="0"/>
              <a:t>주의 </a:t>
            </a:r>
            <a:r>
              <a:rPr lang="en-US" altLang="ko-KR" dirty="0"/>
              <a:t>[</a:t>
            </a:r>
            <a:r>
              <a:rPr lang="en-US" altLang="ko-KR" dirty="0" err="1"/>
              <a:t>rm</a:t>
            </a:r>
            <a:r>
              <a:rPr lang="en-US" altLang="ko-KR" dirty="0"/>
              <a:t> *] [</a:t>
            </a:r>
            <a:r>
              <a:rPr lang="en-US" altLang="ko-KR" dirty="0" err="1"/>
              <a:t>rm</a:t>
            </a:r>
            <a:r>
              <a:rPr lang="en-US" altLang="ko-KR" dirty="0"/>
              <a:t> –F] [</a:t>
            </a:r>
            <a:r>
              <a:rPr lang="en-US" altLang="ko-KR" dirty="0" err="1"/>
              <a:t>rm</a:t>
            </a:r>
            <a:r>
              <a:rPr lang="en-US" altLang="ko-KR" dirty="0"/>
              <a:t> –</a:t>
            </a:r>
            <a:r>
              <a:rPr lang="en-US" altLang="ko-KR" dirty="0" err="1"/>
              <a:t>rF</a:t>
            </a:r>
            <a:r>
              <a:rPr lang="en-US" altLang="ko-KR" dirty="0"/>
              <a:t>]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580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</a:t>
            </a:r>
            <a:r>
              <a:rPr lang="ko-KR" altLang="en-US" dirty="0"/>
              <a:t>명령어 </a:t>
            </a:r>
            <a:r>
              <a:rPr lang="ko-KR" altLang="en-US" dirty="0" err="1"/>
              <a:t>히스토리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[r , !]</a:t>
            </a:r>
          </a:p>
          <a:p>
            <a:pPr latinLnBrk="1"/>
            <a:r>
              <a:rPr lang="en-US" altLang="ko-KR" dirty="0"/>
              <a:t>②[</a:t>
            </a:r>
            <a:r>
              <a:rPr lang="ko-KR" altLang="en-US" dirty="0"/>
              <a:t>화살표</a:t>
            </a:r>
            <a:r>
              <a:rPr lang="en-US" altLang="ko-KR" dirty="0"/>
              <a:t>, “ctrl-[“</a:t>
            </a:r>
            <a:r>
              <a:rPr lang="ko-KR" altLang="en-US" dirty="0"/>
              <a:t>후 “</a:t>
            </a:r>
            <a:r>
              <a:rPr lang="en-US" altLang="ko-KR" dirty="0"/>
              <a:t>ctrl-k“ </a:t>
            </a:r>
            <a:r>
              <a:rPr lang="ko-KR" altLang="en-US" dirty="0"/>
              <a:t>과 “</a:t>
            </a:r>
            <a:r>
              <a:rPr lang="en-US" altLang="ko-KR" dirty="0"/>
              <a:t>ctrl-k“] </a:t>
            </a:r>
          </a:p>
          <a:p>
            <a:pPr latinLnBrk="1"/>
            <a:r>
              <a:rPr lang="en-US" altLang="ko-KR" dirty="0"/>
              <a:t>③[.history .</a:t>
            </a:r>
            <a:r>
              <a:rPr lang="en-US" altLang="ko-KR" dirty="0" err="1"/>
              <a:t>bash_history</a:t>
            </a:r>
            <a:r>
              <a:rPr lang="en-US" altLang="ko-KR" dirty="0"/>
              <a:t>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ko-KR" altLang="en-US" dirty="0" err="1"/>
              <a:t>디렉토리</a:t>
            </a:r>
            <a:r>
              <a:rPr lang="ko-KR" altLang="en-US" dirty="0"/>
              <a:t> 관리</a:t>
            </a:r>
            <a:r>
              <a:rPr lang="en-US" altLang="ko-KR" dirty="0"/>
              <a:t>, </a:t>
            </a:r>
            <a:r>
              <a:rPr lang="ko-KR" altLang="en-US" dirty="0"/>
              <a:t>글자 수 세기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] </a:t>
            </a:r>
          </a:p>
          <a:p>
            <a:pPr latinLnBrk="1"/>
            <a:r>
              <a:rPr lang="en-US" altLang="ko-KR" dirty="0"/>
              <a:t>② [</a:t>
            </a:r>
            <a:r>
              <a:rPr lang="en-US" altLang="ko-KR" dirty="0" err="1"/>
              <a:t>rmdir</a:t>
            </a:r>
            <a:r>
              <a:rPr lang="en-US" altLang="ko-KR" dirty="0"/>
              <a:t> </a:t>
            </a:r>
            <a:r>
              <a:rPr lang="en-US" altLang="ko-KR" dirty="0" err="1"/>
              <a:t>dirname</a:t>
            </a:r>
            <a:r>
              <a:rPr lang="en-US" altLang="ko-KR" dirty="0"/>
              <a:t>]</a:t>
            </a:r>
          </a:p>
          <a:p>
            <a:pPr latinLnBrk="1"/>
            <a:r>
              <a:rPr lang="en-US" altLang="ko-KR" dirty="0"/>
              <a:t>③ [</a:t>
            </a:r>
            <a:r>
              <a:rPr lang="en-US" altLang="ko-KR" dirty="0" err="1"/>
              <a:t>wc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772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 err="1"/>
              <a:t>디렉토리</a:t>
            </a:r>
            <a:r>
              <a:rPr lang="en-US" altLang="ko-KR" dirty="0"/>
              <a:t>, </a:t>
            </a:r>
            <a:r>
              <a:rPr lang="en-US" altLang="ko-KR" dirty="0" err="1"/>
              <a:t>cp</a:t>
            </a:r>
            <a:r>
              <a:rPr lang="en-US" altLang="ko-KR" dirty="0"/>
              <a:t>, mv</a:t>
            </a:r>
            <a:r>
              <a:rPr lang="ko-KR" altLang="en-US" dirty="0"/>
              <a:t>등에서  </a:t>
            </a:r>
            <a:r>
              <a:rPr lang="en-US" altLang="ko-KR" dirty="0"/>
              <a:t>* , ~ ,?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대하여 실습  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41767"/>
              </p:ext>
            </p:extLst>
          </p:nvPr>
        </p:nvGraphicFramePr>
        <p:xfrm>
          <a:off x="737118" y="838527"/>
          <a:ext cx="8051281" cy="5299921"/>
        </p:xfrm>
        <a:graphic>
          <a:graphicData uri="http://schemas.openxmlformats.org/drawingml/2006/table">
            <a:tbl>
              <a:tblPr/>
              <a:tblGrid>
                <a:gridCol w="292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49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보기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 및 해설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99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리눅스 유닉스에서 최상위 디렉토리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 root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의미하는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c:\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\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/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*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유닉스 리눅스에서 역 슬레쉬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(/)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최 상위 디렉토리를 의미합니다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4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맨끝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줄을 보기를 원 할때 사용하는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tail –5 filename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tail –n5 filename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head –5 filename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head –n5 filename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끝부분을 출력하는 명령어는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tail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이며 출력 줄 수를 옵션으로 지정하는 경우는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사용합니다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99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어떤 명령어를 사용했는지 조사를 하기 위하여 적당한 파일은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logfile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).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bash_history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xinetd.conf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rootfile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bash_history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파일은 명령어 히스토리가 담겨있는 파일입니다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99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[!c]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명령어를 사용한 경우 실행되는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error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clear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move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mkdir</a:t>
                      </a: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[!c]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명령하면 지금까지 실행한 명령어 중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시작하는 명령어를 실행합니다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40" marR="15940" marT="15940" marB="1594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9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파일과 </a:t>
            </a:r>
            <a:r>
              <a:rPr lang="ko-KR" altLang="en-US" sz="1400" dirty="0" err="1"/>
              <a:t>디렉토리</a:t>
            </a:r>
            <a:r>
              <a:rPr lang="ko-KR" altLang="en-US" sz="1400" dirty="0"/>
              <a:t> 다루기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 err="1"/>
              <a:t>디렉토리</a:t>
            </a:r>
            <a:r>
              <a:rPr lang="en-US" altLang="ko-KR" sz="1400" dirty="0"/>
              <a:t>, </a:t>
            </a:r>
            <a:r>
              <a:rPr lang="ko-KR" altLang="en-US" sz="1400" dirty="0"/>
              <a:t>절대</a:t>
            </a:r>
            <a:r>
              <a:rPr lang="en-US" altLang="ko-KR" sz="1400" dirty="0"/>
              <a:t>/ </a:t>
            </a:r>
            <a:r>
              <a:rPr lang="ko-KR" altLang="en-US" sz="1400" dirty="0"/>
              <a:t>상대 경로에 대하여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파일 탐색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파일내용 보기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4)</a:t>
            </a:r>
            <a:r>
              <a:rPr lang="ko-KR" altLang="en-US" sz="1400" dirty="0"/>
              <a:t>파일 다루기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5)</a:t>
            </a:r>
            <a:r>
              <a:rPr lang="ko-KR" altLang="en-US" sz="1400" dirty="0"/>
              <a:t>명령어 </a:t>
            </a:r>
            <a:r>
              <a:rPr lang="ko-KR" altLang="en-US" sz="1400" dirty="0" err="1"/>
              <a:t>히스토리</a:t>
            </a:r>
            <a:r>
              <a:rPr lang="ko-KR" altLang="en-US" sz="1400" dirty="0"/>
              <a:t>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6)</a:t>
            </a:r>
            <a:r>
              <a:rPr lang="ko-KR" altLang="en-US" sz="1400" dirty="0" err="1"/>
              <a:t>디렉토리</a:t>
            </a:r>
            <a:r>
              <a:rPr lang="ko-KR" altLang="en-US" sz="1400" dirty="0"/>
              <a:t> 관리 주요명령어를 나열하고 자주 사용하는 옵션을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7) </a:t>
            </a:r>
            <a:r>
              <a:rPr lang="ko-KR" altLang="en-US" sz="1400" dirty="0"/>
              <a:t>파일의 </a:t>
            </a:r>
            <a:r>
              <a:rPr lang="ko-KR" altLang="en-US" sz="1400" dirty="0" err="1"/>
              <a:t>문자수</a:t>
            </a:r>
            <a:r>
              <a:rPr lang="ko-KR" altLang="en-US" sz="1400" dirty="0"/>
              <a:t> 세기 주요명령어를 나열하고 자주 사용하는 옵션을 설명하라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780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필터를 이해하고 사용하는 방법을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비교하고</a:t>
            </a:r>
            <a:r>
              <a:rPr lang="en-US" altLang="ko-KR" sz="1200" dirty="0"/>
              <a:t>, </a:t>
            </a:r>
            <a:r>
              <a:rPr lang="ko-KR" altLang="en-US" sz="1200" dirty="0"/>
              <a:t>정렬하고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필요한 파일을 찾을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여러 개를 하나의 파일로 묶어서 보관할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파일의 크기를 줄이기 위한 압축과 복원 명령을 실행시킬 수 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355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파일을 다루는 유틸리티 프로그램이나 워드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아래아</a:t>
            </a:r>
            <a:r>
              <a:rPr lang="ko-KR" altLang="en-US" sz="1200" dirty="0"/>
              <a:t> 한글 등에서 기능 등을 사용하여 두 개의 파일의 내용을 비교하는 방법을 알아봅니다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엑셀 등의 프로그램에서 행을 정렬</a:t>
            </a:r>
            <a:r>
              <a:rPr lang="en-US" altLang="ko-KR" sz="1200" dirty="0"/>
              <a:t>(sort)</a:t>
            </a:r>
            <a:r>
              <a:rPr lang="ko-KR" altLang="en-US" sz="1200" dirty="0"/>
              <a:t>하는 방법에 대하여 알아봅니다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</a:t>
            </a:r>
            <a:r>
              <a:rPr lang="ko-KR" altLang="en-US" sz="2000" dirty="0"/>
              <a:t>파일과 </a:t>
            </a:r>
            <a:r>
              <a:rPr lang="ko-KR" altLang="en-US" sz="2000" dirty="0" err="1"/>
              <a:t>디렉토리</a:t>
            </a:r>
            <a:r>
              <a:rPr lang="ko-KR" altLang="en-US" sz="2000" dirty="0"/>
              <a:t> 다루기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 err="1"/>
              <a:t>디렉토리</a:t>
            </a:r>
            <a:r>
              <a:rPr lang="en-US" altLang="ko-KR" dirty="0"/>
              <a:t>, </a:t>
            </a:r>
            <a:r>
              <a:rPr lang="ko-KR" altLang="en-US" dirty="0"/>
              <a:t>절대</a:t>
            </a:r>
            <a:r>
              <a:rPr lang="en-US" altLang="ko-KR" dirty="0"/>
              <a:t>/ </a:t>
            </a:r>
            <a:r>
              <a:rPr lang="ko-KR" altLang="en-US" dirty="0"/>
              <a:t>상대 경로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</a:t>
            </a:r>
            <a:r>
              <a:rPr lang="ko-KR" altLang="en-US" dirty="0"/>
              <a:t>파일 탐색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</a:t>
            </a:r>
            <a:r>
              <a:rPr lang="ko-KR" altLang="en-US" dirty="0"/>
              <a:t>파일내용 보기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4)</a:t>
            </a:r>
            <a:r>
              <a:rPr lang="ko-KR" altLang="en-US" dirty="0"/>
              <a:t>파일 다루기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5)</a:t>
            </a:r>
            <a:r>
              <a:rPr lang="ko-KR" altLang="en-US" dirty="0"/>
              <a:t>명령어 </a:t>
            </a:r>
            <a:r>
              <a:rPr lang="ko-KR" altLang="en-US" dirty="0" err="1"/>
              <a:t>히스토리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6)</a:t>
            </a:r>
            <a:r>
              <a:rPr lang="ko-KR" altLang="en-US" dirty="0" err="1"/>
              <a:t>디렉토리</a:t>
            </a:r>
            <a:r>
              <a:rPr lang="ko-KR" altLang="en-US" dirty="0"/>
              <a:t> 관리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7) </a:t>
            </a:r>
            <a:r>
              <a:rPr lang="ko-KR" altLang="en-US" dirty="0"/>
              <a:t>파일의</a:t>
            </a:r>
            <a:r>
              <a:rPr lang="en-US" altLang="ko-KR" dirty="0"/>
              <a:t> </a:t>
            </a:r>
            <a:r>
              <a:rPr lang="ko-KR" altLang="en-US" dirty="0" err="1"/>
              <a:t>문자수</a:t>
            </a:r>
            <a:r>
              <a:rPr lang="ko-KR" altLang="en-US" dirty="0"/>
              <a:t> 세기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3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운영체계의 원조 격인 유닉스 운영체계는 현재 개인용</a:t>
            </a:r>
            <a:r>
              <a:rPr lang="en-US" altLang="ko-KR" sz="1200" dirty="0"/>
              <a:t>PC</a:t>
            </a:r>
            <a:r>
              <a:rPr lang="ko-KR" altLang="en-US" sz="1200" dirty="0"/>
              <a:t>의 설치되어 있는 윈도우 운영체계보다 먼저 출시되었으며 윈도우 운영체계의 사상의 근간이 된 부분이기도 하다</a:t>
            </a:r>
            <a:r>
              <a:rPr lang="en-US" altLang="ko-KR" sz="1200" dirty="0"/>
              <a:t>. </a:t>
            </a:r>
            <a:r>
              <a:rPr lang="ko-KR" altLang="en-US" sz="1200" dirty="0"/>
              <a:t>윈도우에서 파일의 개념과 폴더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디렉토리</a:t>
            </a:r>
            <a:r>
              <a:rPr lang="en-US" altLang="ko-KR" sz="1200" dirty="0"/>
              <a:t>)</a:t>
            </a:r>
            <a:r>
              <a:rPr lang="ko-KR" altLang="en-US" sz="1200" dirty="0"/>
              <a:t>의 개념은 유닉스와 </a:t>
            </a:r>
            <a:r>
              <a:rPr lang="ko-KR" altLang="en-US" sz="1200" dirty="0" err="1"/>
              <a:t>리눅스에도</a:t>
            </a:r>
            <a:r>
              <a:rPr lang="ko-KR" altLang="en-US" sz="1200" dirty="0"/>
              <a:t> 그대로 존재한다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바탕화면의 </a:t>
            </a:r>
            <a:r>
              <a:rPr lang="ko-KR" altLang="en-US" sz="1200" dirty="0" err="1"/>
              <a:t>바로가기</a:t>
            </a:r>
            <a:r>
              <a:rPr lang="ko-KR" altLang="en-US" sz="1200" dirty="0"/>
              <a:t> 아이콘과 같이 파일을 단순 연결을 하여 사용하는 </a:t>
            </a:r>
            <a:r>
              <a:rPr lang="en-US" altLang="ko-KR" sz="1200" dirty="0"/>
              <a:t>Link</a:t>
            </a:r>
            <a:r>
              <a:rPr lang="ko-KR" altLang="en-US" sz="1200" dirty="0"/>
              <a:t>의 개념도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</a:t>
            </a:r>
            <a:r>
              <a:rPr lang="ko-KR" altLang="en-US" sz="1200" dirty="0" err="1"/>
              <a:t>리눅스에서</a:t>
            </a:r>
            <a:r>
              <a:rPr lang="ko-KR" altLang="en-US" sz="1200" dirty="0"/>
              <a:t> 파일과 </a:t>
            </a:r>
            <a:r>
              <a:rPr lang="ko-KR" altLang="en-US" sz="1200" dirty="0" err="1"/>
              <a:t>디렉토리</a:t>
            </a:r>
            <a:r>
              <a:rPr lang="ko-KR" altLang="en-US" sz="1200" dirty="0"/>
              <a:t> 부분을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리눅스서버</a:t>
            </a:r>
            <a:r>
              <a:rPr lang="ko-KR" altLang="en-US" sz="1200" dirty="0"/>
              <a:t> 환경은 윈도우에서 파일 탐색기를 사용하는 것과는 다르게 </a:t>
            </a:r>
            <a:r>
              <a:rPr lang="en-US" altLang="ko-KR" sz="1200" dirty="0"/>
              <a:t>GUI(Graphic User Interface) </a:t>
            </a:r>
            <a:r>
              <a:rPr lang="ko-KR" altLang="en-US" sz="1200" dirty="0"/>
              <a:t>환경이 아니며 하나하나 명령어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상태에서 파일과 </a:t>
            </a:r>
            <a:r>
              <a:rPr lang="ko-KR" altLang="en-US" sz="1200" dirty="0" err="1"/>
              <a:t>디렉토리</a:t>
            </a:r>
            <a:r>
              <a:rPr lang="ko-KR" altLang="en-US" sz="1200" dirty="0"/>
              <a:t> 관련 명령어를 입력하여야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명령어를 하나하나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디렉토리</a:t>
            </a:r>
            <a:r>
              <a:rPr lang="en-US" altLang="ko-KR" sz="1200" dirty="0"/>
              <a:t>, </a:t>
            </a:r>
            <a:r>
              <a:rPr lang="ko-KR" altLang="en-US" sz="1200" dirty="0"/>
              <a:t>절대</a:t>
            </a:r>
            <a:r>
              <a:rPr lang="en-US" altLang="ko-KR" sz="1200" dirty="0"/>
              <a:t>/</a:t>
            </a:r>
            <a:r>
              <a:rPr lang="ko-KR" altLang="en-US" sz="1200" dirty="0"/>
              <a:t>상대경로에 대하여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탐색하고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내용을 보거나 여러 가지 관리를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명령어가 사용된 기록을 찾아볼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디렉토리를</a:t>
            </a:r>
            <a:r>
              <a:rPr lang="ko-KR" altLang="en-US" sz="1200" dirty="0"/>
              <a:t> 관리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파일의 문자의 개수를 알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“탐색기”의 기능을 자세히 조사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명령어 </a:t>
            </a:r>
            <a:r>
              <a:rPr lang="ko-KR" altLang="en-US" sz="1200" dirty="0" err="1"/>
              <a:t>쉘</a:t>
            </a:r>
            <a:r>
              <a:rPr lang="en-US" altLang="ko-KR" sz="1200" dirty="0"/>
              <a:t>(</a:t>
            </a:r>
            <a:r>
              <a:rPr lang="ko-KR" altLang="en-US" sz="1200" dirty="0"/>
              <a:t>실행창</a:t>
            </a:r>
            <a:r>
              <a:rPr lang="en-US" altLang="ko-KR" sz="1200" dirty="0"/>
              <a:t>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, cd</a:t>
            </a:r>
            <a:r>
              <a:rPr lang="ko-KR" altLang="en-US" sz="1200" dirty="0"/>
              <a:t>명령 등 파일 및 </a:t>
            </a:r>
            <a:r>
              <a:rPr lang="ko-KR" altLang="en-US" sz="1200" dirty="0" err="1"/>
              <a:t>디렉토리를</a:t>
            </a:r>
            <a:r>
              <a:rPr lang="ko-KR" altLang="en-US" sz="1200" dirty="0"/>
              <a:t> 다루는 명령에 대하여 알아보고 실습하기</a:t>
            </a:r>
            <a:endParaRPr lang="en-US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탐색기</a:t>
            </a:r>
            <a:r>
              <a:rPr lang="en-US" altLang="ko-KR" sz="1600" dirty="0"/>
              <a:t>, shell, file system, bit, bite, 32bit/64bit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디렉토리</a:t>
            </a:r>
            <a:r>
              <a:rPr lang="en-US" altLang="ko-KR" sz="1600" dirty="0"/>
              <a:t>, </a:t>
            </a:r>
            <a:r>
              <a:rPr lang="ko-KR" altLang="en-US" sz="1600" dirty="0"/>
              <a:t>폴더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파일명칭 규격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Windows file system, UNIX file system, Apple file system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35516"/>
            <a:ext cx="7438337" cy="144732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파일과 </a:t>
            </a:r>
            <a:r>
              <a:rPr sz="1361" spc="-127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디렉토리</a:t>
            </a:r>
            <a:r>
              <a:rPr sz="1361" spc="-2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다루기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139471" defTabSz="829909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</a:pP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환경은 </a:t>
            </a: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 </a:t>
            </a:r>
            <a:r>
              <a:rPr sz="1400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탐색기를 사용하는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것과는 </a:t>
            </a:r>
            <a:r>
              <a:rPr sz="1400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다르게 </a:t>
            </a:r>
            <a:r>
              <a:rPr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GUI(Graphic </a:t>
            </a:r>
            <a:r>
              <a:rPr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</a:t>
            </a:r>
            <a:r>
              <a:rPr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Interface)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환경이 아니며 </a:t>
            </a:r>
            <a:r>
              <a:rPr sz="1400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  </a:t>
            </a:r>
            <a:r>
              <a:rPr sz="1400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상태에서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파일과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r>
              <a:rPr sz="1400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입력하여야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00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400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400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400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754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571"/>
            <a:ext cx="7438337" cy="3814796"/>
          </a:xfrm>
          <a:prstGeom prst="rect">
            <a:avLst/>
          </a:prstGeom>
        </p:spPr>
        <p:txBody>
          <a:bodyPr vert="horz" wrap="square" lIns="0" tIns="80106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31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5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디렉토리,</a:t>
            </a:r>
            <a:r>
              <a:rPr sz="1498" b="0" spc="1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5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절대/상대</a:t>
            </a:r>
            <a:r>
              <a:rPr sz="1498" b="0" spc="7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경로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algn="just" defTabSz="829909" eaLnBrk="1" fontAlgn="auto" latinLnBrk="1" hangingPunct="1">
              <a:spcBef>
                <a:spcPts val="513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</a:t>
            </a:r>
            <a:r>
              <a:rPr sz="1135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폴더의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모아두는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마찬가지로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유닉스에서는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디렉토리와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algn="just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절대경로와 상대경로로</a:t>
            </a:r>
            <a:r>
              <a:rPr sz="1135" b="0" spc="2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algn="just" defTabSz="829909" eaLnBrk="1" fontAlgn="auto" latinLnBrk="1" hangingPunct="1">
              <a:lnSpc>
                <a:spcPct val="126600"/>
              </a:lnSpc>
              <a:spcBef>
                <a:spcPts val="304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윈도우에서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최상위 경로는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하드디스크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디바이스의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최상위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폴더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들어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“C:</a:t>
            </a:r>
            <a:r>
              <a:rPr sz="1361" b="0" spc="-16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₩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표시되며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경로는 슬레쉬 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기호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“\”,“</a:t>
            </a:r>
            <a:r>
              <a:rPr sz="1361" b="0" spc="-1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₩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”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표시된다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유닉스와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리눅스에서는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</a:t>
            </a:r>
            <a:r>
              <a:rPr sz="1135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슬레쉬가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아닌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슬레쉬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“/”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기호가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최상위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 이며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루트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(root)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라고</a:t>
            </a:r>
            <a:r>
              <a:rPr sz="1135" b="0" spc="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읽는다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algn="just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절대경로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algn="just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8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루트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(root)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디렉토리부터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경로를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전체로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algn="just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</a:pPr>
            <a:r>
              <a:rPr sz="1361" b="0" spc="1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361" b="0" spc="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/home/kopoctc/test/help.txt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상대경로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상태에서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위치로부터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표기한</a:t>
            </a:r>
            <a:r>
              <a:rPr sz="1135" b="0" spc="-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현재위치를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점으로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나타내서</a:t>
            </a:r>
            <a:r>
              <a:rPr sz="1135" b="0" spc="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점을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</a:t>
            </a:r>
            <a:r>
              <a:rPr lang="en-US"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“.”, </a:t>
            </a:r>
            <a:r>
              <a:rPr lang="ko-KR" altLang="en-US"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상위 </a:t>
            </a:r>
            <a:r>
              <a:rPr sz="1135" b="0" spc="-11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디렉토리는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점이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</a:t>
            </a:r>
            <a:r>
              <a:rPr 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“..”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135" b="0" spc="2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4" y="4650335"/>
            <a:ext cx="458736" cy="495841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2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2960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995" y="4650335"/>
            <a:ext cx="4736630" cy="79337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5357" rIns="0" bIns="0" rtlCol="0">
            <a:spAutoFit/>
          </a:bodyPr>
          <a:lstStyle/>
          <a:p>
            <a:pPr marL="95094" defTabSz="829909" eaLnBrk="1" fontAlgn="auto" latinLnBrk="1" hangingPunct="1">
              <a:spcBef>
                <a:spcPts val="200"/>
              </a:spcBef>
              <a:spcAft>
                <a:spcPts val="0"/>
              </a:spcAft>
              <a:buClrTx/>
            </a:pP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현재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위치가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/home/kopoctc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라면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83538" indent="-220732" defTabSz="829909" eaLnBrk="1" fontAlgn="auto" latinLnBrk="1" hangingPunct="1">
              <a:spcBef>
                <a:spcPts val="404"/>
              </a:spcBef>
              <a:spcAft>
                <a:spcPts val="0"/>
              </a:spcAft>
              <a:buClrTx/>
              <a:buFontTx/>
              <a:buAutoNum type="arabicParenR"/>
              <a:tabLst>
                <a:tab pos="484114" algn="l"/>
              </a:tabLst>
            </a:pPr>
            <a:r>
              <a:rPr sz="953" b="0" spc="-3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./test/help.txt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(상대경로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표시)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-&gt;</a:t>
            </a:r>
            <a:r>
              <a:rPr sz="953" b="0" spc="2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/home/kopoctc/test/help.txt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88724" marR="827028" indent="-225343" defTabSz="829909" eaLnBrk="1" fontAlgn="auto" latinLnBrk="1" hangingPunct="1">
              <a:lnSpc>
                <a:spcPts val="1561"/>
              </a:lnSpc>
              <a:spcBef>
                <a:spcPts val="103"/>
              </a:spcBef>
              <a:spcAft>
                <a:spcPts val="0"/>
              </a:spcAft>
              <a:buClrTx/>
              <a:buFontTx/>
              <a:buAutoNum type="arabicParenR"/>
              <a:tabLst>
                <a:tab pos="427057" algn="l"/>
              </a:tabLst>
            </a:pP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../../home/kopoctc/test.help.txt </a:t>
            </a: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..은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의미하며,  결국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/home/kopoctc/test/help.txt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같은</a:t>
            </a:r>
            <a:r>
              <a:rPr sz="953" b="0" spc="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위치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45408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4437529" cy="2554125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파일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탐색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탐색하기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pwd,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cd,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-35&gt;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2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pwd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(print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name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of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current/workinh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directory)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어디인지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cd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(change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directory)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디렉토리를</a:t>
            </a:r>
            <a:r>
              <a:rPr sz="1135" b="0" spc="-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(list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directory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contents)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목록을</a:t>
            </a:r>
            <a:r>
              <a:rPr sz="1135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6973" y="3162195"/>
            <a:ext cx="5274321" cy="11043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9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pwd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/root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1040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cd</a:t>
            </a:r>
            <a:r>
              <a:rPr sz="1135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/home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</a:t>
            </a:r>
            <a:r>
              <a:rPr sz="1135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225771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787837" algn="l"/>
                <a:tab pos="1365316" algn="l"/>
                <a:tab pos="1944524" algn="l"/>
                <a:tab pos="2523155" algn="l"/>
              </a:tabLst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141" y="4410697"/>
            <a:ext cx="1745044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Ⅰ-35&gt;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pwd, </a:t>
            </a:r>
            <a:r>
              <a:rPr sz="998" b="0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cd, </a:t>
            </a:r>
            <a:r>
              <a:rPr sz="998" b="0" spc="-5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ls</a:t>
            </a:r>
            <a:r>
              <a:rPr sz="998" b="0" spc="-236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250955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51"/>
            <a:ext cx="7437184" cy="5343351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파일내용보기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1527" marR="4611" indent="139471" defTabSz="829909" eaLnBrk="1" fontAlgn="auto" latinLnBrk="1" hangingPunct="1">
              <a:lnSpc>
                <a:spcPct val="126600"/>
              </a:lnSpc>
              <a:spcBef>
                <a:spcPts val="82"/>
              </a:spcBef>
              <a:spcAft>
                <a:spcPts val="0"/>
              </a:spcAft>
              <a:buClrTx/>
            </a:pP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텍스트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(TEXT)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 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cat,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page,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head,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tail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있으며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  끊어서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보기위한 명령어로 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|more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135" b="0" spc="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cat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cat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200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Ⅰ</a:t>
            </a:r>
            <a:r>
              <a:rPr sz="1361" b="0" spc="-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-36&gt;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참조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more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3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|(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파이프</a:t>
            </a:r>
            <a:r>
              <a:rPr sz="1361" b="0" spc="-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</a:t>
            </a:r>
            <a:r>
              <a:rPr sz="1135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“cat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 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| </a:t>
            </a:r>
            <a:r>
              <a:rPr sz="1361" b="0" spc="-1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more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page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page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멈춰진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화면에서 아무키나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누르면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페이지가</a:t>
            </a:r>
            <a:r>
              <a:rPr sz="1135" b="0" spc="22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보여짐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head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맨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head </a:t>
            </a:r>
            <a:r>
              <a:rPr sz="1361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줄을</a:t>
            </a:r>
            <a:r>
              <a:rPr sz="1135" b="0" spc="-29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head </a:t>
            </a:r>
            <a:r>
              <a:rPr sz="1361" b="0" spc="-1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1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abc.txt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처음부터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줄을</a:t>
            </a:r>
            <a:r>
              <a:rPr sz="1135" b="0" spc="-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tail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맨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뒤를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기준으로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tail </a:t>
            </a:r>
            <a:r>
              <a:rPr sz="1361" b="0" spc="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filename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뒤부더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줄을</a:t>
            </a:r>
            <a:r>
              <a:rPr sz="1135" b="0" spc="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표시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69717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45395</TotalTime>
  <Words>3065</Words>
  <Application>Microsoft Office PowerPoint</Application>
  <PresentationFormat>A4 용지(210x297mm)</PresentationFormat>
  <Paragraphs>343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52" baseType="lpstr">
      <vt:lpstr>HCI Poppy</vt:lpstr>
      <vt:lpstr>SimSun</vt:lpstr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은 바탕</vt:lpstr>
      <vt:lpstr>한양신명조</vt:lpstr>
      <vt:lpstr>함초롬돋움</vt:lpstr>
      <vt:lpstr>함초롬바탕</vt:lpstr>
      <vt:lpstr>휴먼명조</vt:lpstr>
      <vt:lpstr>Arial</vt:lpstr>
      <vt:lpstr>Book Antiqua</vt:lpstr>
      <vt:lpstr>Calibri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3. 파일 기본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USER</cp:lastModifiedBy>
  <cp:revision>2799</cp:revision>
  <cp:lastPrinted>2015-10-28T04:44:44Z</cp:lastPrinted>
  <dcterms:created xsi:type="dcterms:W3CDTF">2003-10-22T07:02:37Z</dcterms:created>
  <dcterms:modified xsi:type="dcterms:W3CDTF">2022-03-29T05:44:00Z</dcterms:modified>
</cp:coreProperties>
</file>