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  <p:sldMasterId id="2147484036" r:id="rId4"/>
  </p:sldMasterIdLst>
  <p:notesMasterIdLst>
    <p:notesMasterId r:id="rId38"/>
  </p:notesMasterIdLst>
  <p:sldIdLst>
    <p:sldId id="694" r:id="rId5"/>
    <p:sldId id="961" r:id="rId6"/>
    <p:sldId id="977" r:id="rId7"/>
    <p:sldId id="978" r:id="rId8"/>
    <p:sldId id="1079" r:id="rId9"/>
    <p:sldId id="1080" r:id="rId10"/>
    <p:sldId id="1081" r:id="rId11"/>
    <p:sldId id="1082" r:id="rId12"/>
    <p:sldId id="1083" r:id="rId13"/>
    <p:sldId id="1084" r:id="rId14"/>
    <p:sldId id="1085" r:id="rId15"/>
    <p:sldId id="1100" r:id="rId16"/>
    <p:sldId id="1086" r:id="rId17"/>
    <p:sldId id="1087" r:id="rId18"/>
    <p:sldId id="1088" r:id="rId19"/>
    <p:sldId id="1089" r:id="rId20"/>
    <p:sldId id="1090" r:id="rId21"/>
    <p:sldId id="1091" r:id="rId22"/>
    <p:sldId id="1092" r:id="rId23"/>
    <p:sldId id="1093" r:id="rId24"/>
    <p:sldId id="1101" r:id="rId25"/>
    <p:sldId id="1094" r:id="rId26"/>
    <p:sldId id="1095" r:id="rId27"/>
    <p:sldId id="1096" r:id="rId28"/>
    <p:sldId id="1097" r:id="rId29"/>
    <p:sldId id="1098" r:id="rId30"/>
    <p:sldId id="1099" r:id="rId31"/>
    <p:sldId id="1074" r:id="rId32"/>
    <p:sldId id="1078" r:id="rId33"/>
    <p:sldId id="1022" r:id="rId34"/>
    <p:sldId id="1076" r:id="rId35"/>
    <p:sldId id="991" r:id="rId36"/>
    <p:sldId id="984" r:id="rId3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4A42D-2841-49BB-8722-6231F7C9153C}" v="4" dt="2021-02-16T14:29:48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4" d="100"/>
          <a:sy n="74" d="100"/>
        </p:scale>
        <p:origin x="924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3364A42D-2841-49BB-8722-6231F7C9153C}"/>
    <pc:docChg chg="custSel modSld modMainMaster">
      <pc:chgData name="필두 홍" userId="a613eac9-2ee1-4936-8d5c-6f3d69f7b146" providerId="ADAL" clId="{3364A42D-2841-49BB-8722-6231F7C9153C}" dt="2021-02-16T14:29:51.963" v="7" actId="1076"/>
      <pc:docMkLst>
        <pc:docMk/>
      </pc:docMkLst>
      <pc:sldChg chg="addSp delSp modSp mod">
        <pc:chgData name="필두 홍" userId="a613eac9-2ee1-4936-8d5c-6f3d69f7b146" providerId="ADAL" clId="{3364A42D-2841-49BB-8722-6231F7C9153C}" dt="2021-02-16T14:29:51.963" v="7" actId="1076"/>
        <pc:sldMkLst>
          <pc:docMk/>
          <pc:sldMk cId="0" sldId="694"/>
        </pc:sldMkLst>
        <pc:spChg chg="add mod">
          <ac:chgData name="필두 홍" userId="a613eac9-2ee1-4936-8d5c-6f3d69f7b146" providerId="ADAL" clId="{3364A42D-2841-49BB-8722-6231F7C9153C}" dt="2021-02-16T14:29:51.963" v="7" actId="1076"/>
          <ac:spMkLst>
            <pc:docMk/>
            <pc:sldMk cId="0" sldId="694"/>
            <ac:spMk id="4" creationId="{572AD506-CA01-4839-9A83-7123D80FF927}"/>
          </ac:spMkLst>
        </pc:spChg>
        <pc:spChg chg="del">
          <ac:chgData name="필두 홍" userId="a613eac9-2ee1-4936-8d5c-6f3d69f7b146" providerId="ADAL" clId="{3364A42D-2841-49BB-8722-6231F7C9153C}" dt="2021-02-16T14:29:48.275" v="5" actId="478"/>
          <ac:spMkLst>
            <pc:docMk/>
            <pc:sldMk cId="0" sldId="694"/>
            <ac:spMk id="3075" creationId="{00000000-0000-0000-0000-000000000000}"/>
          </ac:spMkLst>
        </pc:spChg>
      </pc:sldChg>
      <pc:sldMasterChg chg="addSp delSp modSp mod">
        <pc:chgData name="필두 홍" userId="a613eac9-2ee1-4936-8d5c-6f3d69f7b146" providerId="ADAL" clId="{3364A42D-2841-49BB-8722-6231F7C9153C}" dt="2021-02-16T14:15:14.846" v="4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3364A42D-2841-49BB-8722-6231F7C9153C}" dt="2021-02-16T14:15:14.846" v="4"/>
          <ac:spMkLst>
            <pc:docMk/>
            <pc:sldMasterMk cId="0" sldId="2147483659"/>
            <ac:spMk id="11" creationId="{614AB275-8F40-4E4D-88B7-005C77A72EE2}"/>
          </ac:spMkLst>
        </pc:spChg>
        <pc:picChg chg="del">
          <ac:chgData name="필두 홍" userId="a613eac9-2ee1-4936-8d5c-6f3d69f7b146" providerId="ADAL" clId="{3364A42D-2841-49BB-8722-6231F7C9153C}" dt="2021-02-16T14:15:09.219" v="2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3364A42D-2841-49BB-8722-6231F7C9153C}" dt="2021-02-16T14:15:09.641" v="3"/>
          <ac:picMkLst>
            <pc:docMk/>
            <pc:sldMasterMk cId="0" sldId="2147483659"/>
            <ac:picMk id="10" creationId="{F9B89444-355A-4B2C-829A-1A0C54018734}"/>
          </ac:picMkLst>
        </pc:picChg>
      </pc:sldMasterChg>
      <pc:sldMasterChg chg="addSp delSp modSp mod">
        <pc:chgData name="필두 홍" userId="a613eac9-2ee1-4936-8d5c-6f3d69f7b146" providerId="ADAL" clId="{3364A42D-2841-49BB-8722-6231F7C9153C}" dt="2021-02-16T14:14:56.553" v="1"/>
        <pc:sldMasterMkLst>
          <pc:docMk/>
          <pc:sldMasterMk cId="0" sldId="2147484008"/>
        </pc:sldMasterMkLst>
        <pc:picChg chg="del">
          <ac:chgData name="필두 홍" userId="a613eac9-2ee1-4936-8d5c-6f3d69f7b146" providerId="ADAL" clId="{3364A42D-2841-49BB-8722-6231F7C9153C}" dt="2021-02-16T14:14:53.380" v="0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3364A42D-2841-49BB-8722-6231F7C9153C}" dt="2021-02-16T14:14:56.553" v="1"/>
          <ac:picMkLst>
            <pc:docMk/>
            <pc:sldMasterMk cId="0" sldId="2147484008"/>
            <ac:picMk id="5" creationId="{D743BD17-C07A-4C65-B13A-8423B2719AB7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3/29/2022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3610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3/29/2022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96253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3/29/2022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29192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3/29/2022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16277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3/29/2022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427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9B89444-355A-4B2C-829A-1A0C5401873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4AB275-8F40-4E4D-88B7-005C77A72EE2}"/>
              </a:ext>
            </a:extLst>
          </p:cNvPr>
          <p:cNvSpPr txBox="1"/>
          <p:nvPr userDrawn="1"/>
        </p:nvSpPr>
        <p:spPr>
          <a:xfrm>
            <a:off x="252413" y="6544059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43BD17-C07A-4C65-B13A-8423B2719AB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93713" y="325531"/>
            <a:ext cx="7047303" cy="305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299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154950" y="6354818"/>
            <a:ext cx="7809296" cy="2792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299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62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3/29/2022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530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75XJp6WQWY" TargetMode="Externa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4. </a:t>
            </a:r>
            <a:r>
              <a:rPr lang="ko-KR" altLang="en-US" sz="2400" dirty="0"/>
              <a:t>파일 다루기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658" y="5224174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733DDA-2038-415F-8C08-FF662F1F2B91}"/>
              </a:ext>
            </a:extLst>
          </p:cNvPr>
          <p:cNvSpPr/>
          <p:nvPr/>
        </p:nvSpPr>
        <p:spPr>
          <a:xfrm>
            <a:off x="3255708" y="3259723"/>
            <a:ext cx="34667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2"/>
              </a:rPr>
              <a:t>https://youtu.be/y75XJp6WQWY</a:t>
            </a:r>
            <a:r>
              <a:rPr lang="en-US" altLang="ko-KR"/>
              <a:t> 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304" y="828043"/>
            <a:ext cx="458736" cy="491244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2305" rIns="0" bIns="0" rtlCol="0">
            <a:spAutoFit/>
          </a:bodyPr>
          <a:lstStyle/>
          <a:p>
            <a:pPr defTabSz="829909" eaLnBrk="1" fontAlgn="auto" latinLnBrk="1" hangingPunct="1">
              <a:spcBef>
                <a:spcPts val="18"/>
              </a:spcBef>
              <a:spcAft>
                <a:spcPts val="0"/>
              </a:spcAft>
              <a:buClrTx/>
            </a:pPr>
            <a:endParaRPr sz="1679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12960" defTabSz="829909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1994" y="828042"/>
            <a:ext cx="7230441" cy="536054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1153" rIns="0" bIns="0" rtlCol="0">
            <a:spAutoFit/>
          </a:bodyPr>
          <a:lstStyle/>
          <a:p>
            <a:pPr defTabSz="829909" eaLnBrk="1" fontAlgn="auto" latinLnBrk="1" hangingPunct="1">
              <a:spcBef>
                <a:spcPts val="9"/>
              </a:spcBef>
              <a:spcAft>
                <a:spcPts val="0"/>
              </a:spcAft>
              <a:buClrTx/>
            </a:pPr>
            <a:endParaRPr sz="726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algn="just" defTabSz="829909" eaLnBrk="1" fontAlgn="auto" latinLnBrk="1" hangingPunct="1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3)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cat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xinetd.conf|grep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telnet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&gt; a.file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여러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가지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명령을 계속해서 연결하여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 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할 수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있음.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xinetd.conf파일을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출력하고,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결과중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telnet이라는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문자열이 있으면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 줄  만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출력하는데,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결과를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a.file에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기록함.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이때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telnet이라는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문자열이 있는지 화면에는  출력하지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않고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파일에만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기록됨.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304" y="1823363"/>
            <a:ext cx="458736" cy="569387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452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12960" defTabSz="829909" eaLnBrk="1" fontAlgn="auto" latinLnBrk="1" hangingPunct="1">
              <a:spcBef>
                <a:spcPts val="871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1995" y="1823363"/>
            <a:ext cx="7230440" cy="622911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763" rIns="0" bIns="0" rtlCol="0">
            <a:spAutoFit/>
          </a:bodyPr>
          <a:lstStyle/>
          <a:p>
            <a:pPr defTabSz="829909" eaLnBrk="1" fontAlgn="auto" latinLnBrk="1" hangingPunct="1">
              <a:spcBef>
                <a:spcPts val="45"/>
              </a:spcBef>
              <a:spcAft>
                <a:spcPts val="0"/>
              </a:spcAft>
              <a:buClrTx/>
            </a:pPr>
            <a:endParaRPr sz="1180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algn="just" defTabSz="829909" eaLnBrk="1" fontAlgn="auto" latinLnBrk="1" hangingPunct="1">
              <a:lnSpc>
                <a:spcPct val="987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4)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cat &gt;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cat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뒤에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파일명이 지정되지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않으면 기본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키보드 입력을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받 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음.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cat &gt;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aa이라고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명령후 엔터를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치면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화면이 대기모드가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되며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키보드로 입력되는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값  을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받음.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키보드 입력을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하고 최종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ctrl+c로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입력을 종료하면 지금까지 키보드로 입력한 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내용이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aa이라는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파일에 저장되어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있음 &lt;그림</a:t>
            </a:r>
            <a:r>
              <a:rPr sz="953" b="0" spc="1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I-xx&gt;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78202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888" y="770677"/>
            <a:ext cx="5276050" cy="351859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4796761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aaa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932923" defTabSz="829909" eaLnBrk="1" fontAlgn="auto" latinLnBrk="1" hangingPunct="1">
              <a:lnSpc>
                <a:spcPct val="1063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&gt;</a:t>
            </a:r>
            <a:r>
              <a:rPr sz="1135" b="0" spc="-2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  aa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^C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061444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</a:t>
            </a:r>
            <a:r>
              <a:rPr sz="1135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  aa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86952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&gt;&gt;</a:t>
            </a:r>
            <a:r>
              <a:rPr sz="1135" b="0" spc="-21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 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sdasa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sasa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^C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061444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</a:t>
            </a:r>
            <a:r>
              <a:rPr sz="1135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  aa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4733365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 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sasa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8231" y="4409314"/>
            <a:ext cx="1970378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Ⅰ-48&gt;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리다이렉션 </a:t>
            </a:r>
            <a:r>
              <a:rPr sz="998" b="0" spc="-10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</a:t>
            </a:r>
            <a:r>
              <a:rPr sz="998" b="0" spc="-231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0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사용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304" y="4778896"/>
            <a:ext cx="458736" cy="385888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53873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1212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1995" y="4778896"/>
            <a:ext cx="7288630" cy="306987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187" rIns="0" bIns="0" rtlCol="0">
            <a:spAutoFit/>
          </a:bodyPr>
          <a:lstStyle/>
          <a:p>
            <a:pPr defTabSz="829909" eaLnBrk="1" fontAlgn="auto" latinLnBrk="1" hangingPunct="1">
              <a:spcBef>
                <a:spcPts val="41"/>
              </a:spcBef>
              <a:spcAft>
                <a:spcPts val="0"/>
              </a:spcAft>
              <a:buClrTx/>
            </a:pPr>
            <a:endParaRPr sz="1044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2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5)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grep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gh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&gt;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abc.txt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grep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gh명령을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실행하는데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abc.txt가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입력으로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사용.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결국 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cat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abc.txt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|grep gh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와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동일한 명령이</a:t>
            </a:r>
            <a:r>
              <a:rPr sz="953" b="0" spc="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됨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79928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파일필터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grep hello abc.txt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grep hello *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cat abc.txt | grep hello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④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–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ef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|grep http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⑤ grep –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wn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hello abc.txt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⑥ grep –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wnv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hello abc.txt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⑦ grep –l hello abc.txt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⑧ grep –l hello *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⑨ cat aa ; cat &gt;aa; cat aa; cat &gt;&gt;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aa;cat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aa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74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35516"/>
            <a:ext cx="7437184" cy="4013665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157913" defTabSz="829909" eaLnBrk="1" fontAlgn="auto" latinLnBrk="1" hangingPunct="1">
              <a:spcBef>
                <a:spcPts val="722"/>
              </a:spcBef>
              <a:spcAft>
                <a:spcPts val="0"/>
              </a:spcAft>
              <a:buClrTx/>
            </a:pPr>
            <a:r>
              <a:rPr sz="1361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(2) </a:t>
            </a:r>
            <a:r>
              <a:rPr sz="1361" spc="-11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파일 </a:t>
            </a:r>
            <a:r>
              <a:rPr sz="1361" spc="-10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비교, 정렬,</a:t>
            </a:r>
            <a:r>
              <a:rPr sz="1361" spc="91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361" spc="-11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탐색</a:t>
            </a:r>
            <a:endParaRPr sz="1361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1527" marR="4611" indent="139471" defTabSz="829909" eaLnBrk="1" fontAlgn="auto" latinLnBrk="1" hangingPunct="1">
              <a:lnSpc>
                <a:spcPct val="105900"/>
              </a:lnSpc>
              <a:spcBef>
                <a:spcPts val="563"/>
              </a:spcBef>
              <a:spcAft>
                <a:spcPts val="0"/>
              </a:spcAft>
              <a:buClrTx/>
            </a:pP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두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동일한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파일인지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곳이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어디인지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알기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파일을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비교하거나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원하는 파일이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어느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135" b="0" spc="2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위치해 있는지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찾기위한 명령어를</a:t>
            </a:r>
            <a:r>
              <a:rPr sz="1135" b="0" spc="-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다룬다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906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498" b="0" spc="-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파일</a:t>
            </a:r>
            <a:r>
              <a:rPr sz="1498" b="0" spc="8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비교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04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비교하는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cmp,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diff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r>
              <a:rPr sz="1361" b="0" spc="-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20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-49&gt;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2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cmp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cmp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file1 file2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135" b="0" spc="-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두 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개의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(file1,file2)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비교하는</a:t>
            </a:r>
            <a:r>
              <a:rPr sz="1135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27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2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스크립트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프로그래밍에서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사용하기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적합함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같으면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exit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code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=0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반환 </a:t>
            </a:r>
            <a:r>
              <a:rPr sz="1361" b="0" spc="-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스크립트에서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다르면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exit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code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=1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반환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일치하지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않는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첫째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byte</a:t>
            </a:r>
            <a:r>
              <a:rPr sz="1361" b="0" spc="-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diff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diff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file1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file2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135" b="0" spc="-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두 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개의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(file1,file2)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차이를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</a:t>
            </a:r>
            <a:r>
              <a:rPr sz="1135" b="0" spc="9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5"/>
              </a:spcBef>
              <a:spcAft>
                <a:spcPts val="0"/>
              </a:spcAft>
              <a:buClrTx/>
            </a:pPr>
            <a:r>
              <a:rPr sz="1361" b="0" spc="27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2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두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부분을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각각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주기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때문에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소스를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비교하는데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편리함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291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6973" y="770677"/>
            <a:ext cx="5274321" cy="222041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cmp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</a:t>
            </a:r>
            <a:r>
              <a:rPr sz="1135" b="0" spc="-18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bb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80440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bb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differ: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byte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4,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line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  </a:t>
            </a:r>
            <a:endParaRPr lang="en-US" sz="1135" b="0" spc="-27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80440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:~/mydir$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diff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</a:t>
            </a:r>
            <a:r>
              <a:rPr sz="1135" b="0" spc="-20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bb 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2c2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91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---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4796761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&gt;"/>
              <a:tabLst>
                <a:tab pos="338303" algn="l"/>
              </a:tabLst>
            </a:pP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 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4c4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sasa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---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51040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&gt;"/>
              <a:tabLst>
                <a:tab pos="338303" algn="l"/>
              </a:tabLst>
            </a:pPr>
            <a:r>
              <a:rPr sz="1135" b="0" spc="-5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cwsasa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5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51040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338303" algn="l"/>
              </a:tabLst>
            </a:pPr>
            <a:r>
              <a:rPr lang="en-US"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@k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lang="en-US"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$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7244" y="3122322"/>
            <a:ext cx="1912172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7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Ⅰ-49&gt; </a:t>
            </a:r>
            <a:r>
              <a:rPr sz="998" b="0" spc="-86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cmp,diff명령어의</a:t>
            </a:r>
            <a:r>
              <a:rPr sz="998" b="0" spc="-177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차이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315965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786"/>
            <a:ext cx="5202859" cy="2678647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</a:t>
            </a:r>
            <a:r>
              <a:rPr sz="1498" b="0" spc="-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파일</a:t>
            </a:r>
            <a:r>
              <a:rPr sz="1498" b="0" spc="8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정렬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17"/>
              </a:spcBef>
              <a:spcAft>
                <a:spcPts val="0"/>
              </a:spcAft>
              <a:buClrTx/>
            </a:pP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파일내용을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정렬하는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sort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r>
              <a:rPr sz="1361" b="0" spc="-8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20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-50&gt;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sort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파일내용을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정렬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조건에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</a:t>
            </a:r>
            <a:r>
              <a:rPr sz="1135" b="0" spc="6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정렬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정렬기준인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필드를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선택하여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오름차순이나 내림차순으로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전체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줄을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순서대로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정렬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기준은 빈칸을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기준으로</a:t>
            </a:r>
            <a:r>
              <a:rPr sz="1135" b="0" spc="-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수행함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sort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abc.txt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abc.txt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오름차순으로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정렬함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sort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-r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abc.txt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abc.txt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내림차순으로</a:t>
            </a:r>
            <a:r>
              <a:rPr sz="1135" b="0" spc="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정렬함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sort </a:t>
            </a:r>
            <a:r>
              <a:rPr sz="1361" b="0" spc="-2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-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k2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abc.txt &gt;result.txt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번째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필드를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기준으로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정렬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88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9048" y="772752"/>
            <a:ext cx="5269710" cy="3493546"/>
          </a:xfrm>
          <a:custGeom>
            <a:avLst/>
            <a:gdLst/>
            <a:ahLst/>
            <a:cxnLst/>
            <a:rect l="l" t="t" r="r" b="b"/>
            <a:pathLst>
              <a:path w="5806440" h="3849370">
                <a:moveTo>
                  <a:pt x="5806186" y="0"/>
                </a:moveTo>
                <a:lnTo>
                  <a:pt x="0" y="0"/>
                </a:lnTo>
                <a:lnTo>
                  <a:pt x="0" y="3849077"/>
                </a:lnTo>
                <a:lnTo>
                  <a:pt x="5806186" y="3849077"/>
                </a:lnTo>
                <a:lnTo>
                  <a:pt x="5806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4771" y="757076"/>
            <a:ext cx="2019940" cy="18862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</a:t>
            </a:r>
            <a:r>
              <a:rPr sz="1135" b="0" spc="-1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57481" y="973207"/>
          <a:ext cx="897302" cy="901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94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335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h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335"/>
                        </a:lnSpc>
                      </a:pP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six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490"/>
                        </a:lnSpc>
                      </a:pP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one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4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g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490"/>
                        </a:lnSpc>
                      </a:pP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nine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49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eight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94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5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33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33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three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74771" y="1860212"/>
            <a:ext cx="2341517" cy="18862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sort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-k1</a:t>
            </a:r>
            <a:r>
              <a:rPr sz="1135" b="0" spc="-2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57481" y="2076343"/>
          <a:ext cx="897302" cy="901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94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335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h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335"/>
                        </a:lnSpc>
                      </a:pP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six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49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eight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490"/>
                        </a:lnSpc>
                      </a:pP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one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4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g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490"/>
                        </a:lnSpc>
                      </a:pP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nine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94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5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33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33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three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574771" y="2963349"/>
            <a:ext cx="2276971" cy="18862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sort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</a:t>
            </a:r>
            <a:r>
              <a:rPr sz="1135" b="0" spc="-20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aa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57481" y="3179481"/>
          <a:ext cx="897302" cy="901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94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5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335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335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three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4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g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490"/>
                        </a:lnSpc>
                      </a:pP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nine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490"/>
                        </a:lnSpc>
                      </a:pP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one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49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eight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94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33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h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1330"/>
                        </a:lnSpc>
                      </a:pP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six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379048" y="772752"/>
            <a:ext cx="0" cy="3493546"/>
          </a:xfrm>
          <a:custGeom>
            <a:avLst/>
            <a:gdLst/>
            <a:ahLst/>
            <a:cxnLst/>
            <a:rect l="l" t="t" r="r" b="b"/>
            <a:pathLst>
              <a:path h="3849370">
                <a:moveTo>
                  <a:pt x="0" y="0"/>
                </a:moveTo>
                <a:lnTo>
                  <a:pt x="0" y="384907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48528" y="772752"/>
            <a:ext cx="0" cy="3493546"/>
          </a:xfrm>
          <a:custGeom>
            <a:avLst/>
            <a:gdLst/>
            <a:ahLst/>
            <a:cxnLst/>
            <a:rect l="l" t="t" r="r" b="b"/>
            <a:pathLst>
              <a:path h="3849370">
                <a:moveTo>
                  <a:pt x="0" y="0"/>
                </a:moveTo>
                <a:lnTo>
                  <a:pt x="0" y="384907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77665" y="772752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77665" y="4266033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48528" y="772752"/>
            <a:ext cx="0" cy="3493546"/>
          </a:xfrm>
          <a:custGeom>
            <a:avLst/>
            <a:gdLst/>
            <a:ahLst/>
            <a:cxnLst/>
            <a:rect l="l" t="t" r="r" b="b"/>
            <a:pathLst>
              <a:path h="3849370">
                <a:moveTo>
                  <a:pt x="0" y="0"/>
                </a:moveTo>
                <a:lnTo>
                  <a:pt x="0" y="384907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79048" y="772752"/>
            <a:ext cx="0" cy="3493546"/>
          </a:xfrm>
          <a:custGeom>
            <a:avLst/>
            <a:gdLst/>
            <a:ahLst/>
            <a:cxnLst/>
            <a:rect l="l" t="t" r="r" b="b"/>
            <a:pathLst>
              <a:path h="3849370">
                <a:moveTo>
                  <a:pt x="0" y="0"/>
                </a:moveTo>
                <a:lnTo>
                  <a:pt x="0" y="384907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77665" y="4266033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77665" y="772752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74771" y="4066485"/>
            <a:ext cx="3116643" cy="495765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27"/>
              </a:spcBef>
              <a:spcAft>
                <a:spcPts val="0"/>
              </a:spcAft>
              <a:buClrTx/>
            </a:pPr>
            <a:endParaRPr sz="998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769897" defTabSz="829909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7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Ⅰ-50&gt;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sort</a:t>
            </a:r>
            <a:r>
              <a:rPr sz="998" b="0" spc="-172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1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654712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786"/>
            <a:ext cx="6788537" cy="2643894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222462" indent="-211512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  <a:buFont typeface="Book Antiqua"/>
              <a:buAutoNum type="arabicParenR" startAt="3"/>
              <a:tabLst>
                <a:tab pos="223038" algn="l"/>
              </a:tabLst>
            </a:pP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파일</a:t>
            </a:r>
            <a:r>
              <a:rPr sz="1498" b="0" spc="77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검색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17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검색하는 명령어는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find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명령이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20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-51&gt;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find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조건의 파일의 위치를</a:t>
            </a:r>
            <a:r>
              <a:rPr sz="1135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찾아줌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61076" lvl="1" indent="-110655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  <a:buSzPct val="92000"/>
              <a:buFont typeface="Book Antiqua"/>
              <a:buAutoNum type="arabicParenR"/>
              <a:tabLst>
                <a:tab pos="261652" algn="l"/>
              </a:tabLst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사용법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find </a:t>
            </a:r>
            <a:r>
              <a:rPr sz="1361" b="0" spc="-18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dirname </a:t>
            </a:r>
            <a:r>
              <a:rPr sz="1361" b="0" spc="-11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option1</a:t>
            </a:r>
            <a:r>
              <a:rPr sz="1361" b="0" spc="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...-optionN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279518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8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8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dirname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은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주어진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</a:t>
            </a:r>
            <a:r>
              <a:rPr sz="1135" b="0" spc="-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79518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option</a:t>
            </a:r>
            <a:r>
              <a:rPr sz="1135" b="0" spc="-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지정하여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다양한 조건과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실행법을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지정할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61076" lvl="1" indent="-110655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buSzPct val="92000"/>
              <a:buFont typeface="Book Antiqua"/>
              <a:buAutoNum type="arabicParenR" startAt="2"/>
              <a:tabLst>
                <a:tab pos="261652" algn="l"/>
              </a:tabLst>
            </a:pP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주요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조건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342914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tabLst>
                <a:tab pos="957854" algn="l"/>
              </a:tabLst>
            </a:pPr>
            <a:r>
              <a:rPr sz="1361" b="0" spc="-5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-name	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파일이름이나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패턴을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지정하여</a:t>
            </a:r>
            <a:r>
              <a:rPr sz="1135" b="0" spc="6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304" y="3822292"/>
            <a:ext cx="458736" cy="385888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53873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1212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1995" y="3822292"/>
            <a:ext cx="4736630" cy="376129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908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95094" defTabSz="829909" eaLnBrk="1" fontAlgn="auto" latinLnBrk="1" hangingPunct="1">
              <a:spcBef>
                <a:spcPts val="712"/>
              </a:spcBef>
              <a:spcAft>
                <a:spcPts val="0"/>
              </a:spcAft>
              <a:buClrTx/>
            </a:pP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예1) </a:t>
            </a:r>
            <a:r>
              <a:rPr sz="953" b="0" spc="-2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find </a:t>
            </a: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.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–name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abc.txt: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현재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디렉토리부터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까지</a:t>
            </a:r>
            <a:r>
              <a:rPr sz="953" b="0" spc="-18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abc.txt파일을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찾음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420918"/>
              </p:ext>
            </p:extLst>
          </p:nvPr>
        </p:nvGraphicFramePr>
        <p:xfrm>
          <a:off x="1413304" y="4629599"/>
          <a:ext cx="7206994" cy="611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7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7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7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7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5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2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2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11457"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500" spc="-160" dirty="0">
                          <a:latin typeface="Consolas" panose="020B0609020204030204" pitchFamily="49" charset="0"/>
                          <a:cs typeface="Book Antiqua"/>
                        </a:rPr>
                        <a:t>Tip</a:t>
                      </a:r>
                      <a:endParaRPr sz="15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53873" marB="0">
                    <a:solidFill>
                      <a:srgbClr val="46B0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4295" marR="10160" indent="29845">
                        <a:lnSpc>
                          <a:spcPts val="1250"/>
                        </a:lnSpc>
                      </a:pPr>
                      <a:r>
                        <a:rPr sz="1000" spc="-25" dirty="0">
                          <a:latin typeface="돋움"/>
                          <a:cs typeface="돋움"/>
                        </a:rPr>
                        <a:t>예</a:t>
                      </a:r>
                      <a:r>
                        <a:rPr sz="1000" spc="-20" dirty="0">
                          <a:latin typeface="돋움"/>
                          <a:cs typeface="돋움"/>
                        </a:rPr>
                        <a:t>2</a:t>
                      </a:r>
                      <a:r>
                        <a:rPr sz="1000" dirty="0">
                          <a:latin typeface="돋움"/>
                          <a:cs typeface="돋움"/>
                        </a:rPr>
                        <a:t>)  </a:t>
                      </a:r>
                      <a:r>
                        <a:rPr sz="1000" spc="-70" dirty="0">
                          <a:latin typeface="돋움"/>
                          <a:cs typeface="돋움"/>
                        </a:rPr>
                        <a:t>모든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2882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7780" marR="20955" indent="37465">
                        <a:lnSpc>
                          <a:spcPts val="1250"/>
                        </a:lnSpc>
                      </a:pPr>
                      <a:r>
                        <a:rPr sz="1000" spc="-35" dirty="0">
                          <a:latin typeface="돋움"/>
                          <a:cs typeface="돋움"/>
                        </a:rPr>
                        <a:t>find </a:t>
                      </a:r>
                      <a:r>
                        <a:rPr sz="1000" spc="-25" dirty="0">
                          <a:latin typeface="돋움"/>
                          <a:cs typeface="돋움"/>
                        </a:rPr>
                        <a:t>.  파</a:t>
                      </a:r>
                      <a:r>
                        <a:rPr sz="1000" spc="-15" dirty="0">
                          <a:latin typeface="돋움"/>
                          <a:cs typeface="돋움"/>
                        </a:rPr>
                        <a:t>일</a:t>
                      </a:r>
                      <a:r>
                        <a:rPr sz="1000" dirty="0">
                          <a:latin typeface="돋움"/>
                          <a:cs typeface="돋움"/>
                        </a:rPr>
                        <a:t>을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2882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8575" marR="28575" indent="16510">
                        <a:lnSpc>
                          <a:spcPts val="1250"/>
                        </a:lnSpc>
                      </a:pPr>
                      <a:r>
                        <a:rPr sz="1000" spc="-10" dirty="0">
                          <a:latin typeface="돋움"/>
                          <a:cs typeface="돋움"/>
                        </a:rPr>
                        <a:t>–</a:t>
                      </a:r>
                      <a:r>
                        <a:rPr sz="1000" spc="-15" dirty="0">
                          <a:latin typeface="돋움"/>
                          <a:cs typeface="돋움"/>
                        </a:rPr>
                        <a:t>n</a:t>
                      </a:r>
                      <a:r>
                        <a:rPr sz="1000" spc="-20" dirty="0">
                          <a:latin typeface="돋움"/>
                          <a:cs typeface="돋움"/>
                        </a:rPr>
                        <a:t>a</a:t>
                      </a:r>
                      <a:r>
                        <a:rPr sz="1000" spc="-15" dirty="0">
                          <a:latin typeface="돋움"/>
                          <a:cs typeface="돋움"/>
                        </a:rPr>
                        <a:t>m</a:t>
                      </a:r>
                      <a:r>
                        <a:rPr sz="1000" dirty="0">
                          <a:latin typeface="돋움"/>
                          <a:cs typeface="돋움"/>
                        </a:rPr>
                        <a:t>e  </a:t>
                      </a:r>
                      <a:r>
                        <a:rPr sz="1000" spc="-65" dirty="0">
                          <a:latin typeface="돋움"/>
                          <a:cs typeface="돋움"/>
                        </a:rPr>
                        <a:t>찾음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2882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000" spc="-35" dirty="0">
                          <a:latin typeface="돋움"/>
                          <a:cs typeface="돋움"/>
                        </a:rPr>
                        <a:t>*.txt: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0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000" spc="-70" dirty="0">
                          <a:latin typeface="돋움"/>
                          <a:cs typeface="돋움"/>
                        </a:rPr>
                        <a:t>현재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0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000" spc="-80" dirty="0">
                          <a:latin typeface="돋움"/>
                          <a:cs typeface="돋움"/>
                        </a:rPr>
                        <a:t>디렉토리부터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0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000" spc="-70" dirty="0">
                          <a:latin typeface="돋움"/>
                          <a:cs typeface="돋움"/>
                        </a:rPr>
                        <a:t>하위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0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000" spc="-75" dirty="0">
                          <a:latin typeface="돋움"/>
                          <a:cs typeface="돋움"/>
                        </a:rPr>
                        <a:t>디렉토리까지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0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000" spc="-70" dirty="0">
                          <a:latin typeface="돋움"/>
                          <a:cs typeface="돋움"/>
                        </a:rPr>
                        <a:t>맨끝이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0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000" spc="-40" dirty="0">
                          <a:latin typeface="돋움"/>
                          <a:cs typeface="돋움"/>
                        </a:rPr>
                        <a:t>.txt로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0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000" spc="-70" dirty="0">
                          <a:latin typeface="돋움"/>
                          <a:cs typeface="돋움"/>
                        </a:rPr>
                        <a:t>끝나는</a:t>
                      </a:r>
                      <a:endParaRPr sz="1000" dirty="0">
                        <a:latin typeface="돋움"/>
                        <a:cs typeface="돋움"/>
                      </a:endParaRPr>
                    </a:p>
                  </a:txBody>
                  <a:tcPr marL="0" marR="0" marT="4034" marB="0">
                    <a:solidFill>
                      <a:srgbClr val="E7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92965" y="5597883"/>
            <a:ext cx="6952766" cy="223965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113"/>
              </a:spcBef>
              <a:spcAft>
                <a:spcPts val="0"/>
              </a:spcAft>
              <a:buClrTx/>
            </a:pPr>
            <a:r>
              <a:rPr sz="1361" b="0" spc="1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∙–</a:t>
            </a:r>
            <a:r>
              <a:rPr sz="1361" b="0" spc="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perm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퍼미션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일치하는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135" b="0" spc="2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025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24324"/>
              </p:ext>
            </p:extLst>
          </p:nvPr>
        </p:nvGraphicFramePr>
        <p:xfrm>
          <a:off x="1413304" y="828042"/>
          <a:ext cx="7157118" cy="61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7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2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2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59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13186"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500" spc="-160" dirty="0">
                          <a:latin typeface="Consolas" panose="020B0609020204030204" pitchFamily="49" charset="0"/>
                          <a:cs typeface="Book Antiqua"/>
                        </a:rPr>
                        <a:t>Tip</a:t>
                      </a:r>
                      <a:endParaRPr sz="15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53873" marB="0">
                    <a:solidFill>
                      <a:srgbClr val="46B0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4295" marR="10160" indent="29845">
                        <a:lnSpc>
                          <a:spcPts val="1250"/>
                        </a:lnSpc>
                      </a:pPr>
                      <a:r>
                        <a:rPr sz="1000" spc="-25" dirty="0">
                          <a:latin typeface="돋움"/>
                          <a:cs typeface="돋움"/>
                        </a:rPr>
                        <a:t>예</a:t>
                      </a:r>
                      <a:r>
                        <a:rPr sz="1000" spc="-20" dirty="0">
                          <a:latin typeface="돋움"/>
                          <a:cs typeface="돋움"/>
                        </a:rPr>
                        <a:t>1</a:t>
                      </a:r>
                      <a:r>
                        <a:rPr sz="1000" dirty="0">
                          <a:latin typeface="돋움"/>
                          <a:cs typeface="돋움"/>
                        </a:rPr>
                        <a:t>)  </a:t>
                      </a:r>
                      <a:r>
                        <a:rPr sz="1000" spc="-70" dirty="0">
                          <a:latin typeface="돋움"/>
                          <a:cs typeface="돋움"/>
                        </a:rPr>
                        <a:t>일을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610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7780" marR="20320" indent="33020">
                        <a:lnSpc>
                          <a:spcPts val="1250"/>
                        </a:lnSpc>
                      </a:pPr>
                      <a:r>
                        <a:rPr sz="1000" spc="-30" dirty="0">
                          <a:latin typeface="돋움"/>
                          <a:cs typeface="돋움"/>
                        </a:rPr>
                        <a:t>find </a:t>
                      </a:r>
                      <a:r>
                        <a:rPr sz="1000" spc="-25" dirty="0">
                          <a:latin typeface="돋움"/>
                          <a:cs typeface="돋움"/>
                        </a:rPr>
                        <a:t>. </a:t>
                      </a:r>
                      <a:r>
                        <a:rPr sz="1000" spc="-45" dirty="0">
                          <a:latin typeface="돋움"/>
                          <a:cs typeface="돋움"/>
                        </a:rPr>
                        <a:t>–perm 775  </a:t>
                      </a:r>
                      <a:r>
                        <a:rPr sz="1000" spc="-70" dirty="0">
                          <a:latin typeface="돋움"/>
                          <a:cs typeface="돋움"/>
                        </a:rPr>
                        <a:t>찾음(파일의</a:t>
                      </a:r>
                      <a:r>
                        <a:rPr sz="1000" spc="5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000" spc="-75" dirty="0">
                          <a:latin typeface="돋움"/>
                          <a:cs typeface="돋움"/>
                        </a:rPr>
                        <a:t>권한은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610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1115" marR="26034" indent="-3175">
                        <a:lnSpc>
                          <a:spcPts val="1250"/>
                        </a:lnSpc>
                      </a:pPr>
                      <a:r>
                        <a:rPr sz="1000" spc="-20" dirty="0">
                          <a:latin typeface="돋움"/>
                          <a:cs typeface="돋움"/>
                        </a:rPr>
                        <a:t>: </a:t>
                      </a:r>
                      <a:r>
                        <a:rPr sz="1000" spc="-70" dirty="0">
                          <a:latin typeface="돋움"/>
                          <a:cs typeface="돋움"/>
                        </a:rPr>
                        <a:t>현재 </a:t>
                      </a:r>
                      <a:r>
                        <a:rPr sz="1000" spc="-75" dirty="0">
                          <a:latin typeface="돋움"/>
                          <a:cs typeface="돋움"/>
                        </a:rPr>
                        <a:t>디렉토리부터  </a:t>
                      </a:r>
                      <a:r>
                        <a:rPr sz="1000" spc="-70" dirty="0">
                          <a:latin typeface="돋움"/>
                          <a:cs typeface="돋움"/>
                        </a:rPr>
                        <a:t>추후 다시</a:t>
                      </a:r>
                      <a:r>
                        <a:rPr sz="1000" spc="-1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000" spc="-60" dirty="0">
                          <a:latin typeface="돋움"/>
                          <a:cs typeface="돋움"/>
                        </a:rPr>
                        <a:t>배움)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610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000" spc="-70" dirty="0">
                          <a:latin typeface="돋움"/>
                          <a:cs typeface="돋움"/>
                        </a:rPr>
                        <a:t>하위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5187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000" spc="-80" dirty="0">
                          <a:latin typeface="돋움"/>
                          <a:cs typeface="돋움"/>
                        </a:rPr>
                        <a:t>디렉토리까지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5187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000" spc="-75" dirty="0">
                          <a:latin typeface="돋움"/>
                          <a:cs typeface="돋움"/>
                        </a:rPr>
                        <a:t>파일권한이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5187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000" spc="-50" dirty="0">
                          <a:latin typeface="돋움"/>
                          <a:cs typeface="돋움"/>
                        </a:rPr>
                        <a:t>775인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5187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돋움"/>
                          <a:cs typeface="돋움"/>
                        </a:rPr>
                        <a:t>파</a:t>
                      </a:r>
                    </a:p>
                  </a:txBody>
                  <a:tcPr marL="0" marR="0" marT="5187" marB="0">
                    <a:solidFill>
                      <a:srgbClr val="E7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24932" y="1708538"/>
            <a:ext cx="7438337" cy="884576"/>
          </a:xfrm>
          <a:prstGeom prst="rect">
            <a:avLst/>
          </a:prstGeom>
        </p:spPr>
        <p:txBody>
          <a:bodyPr vert="horz" wrap="square" lIns="0" tIns="103734" rIns="0" bIns="0" rtlCol="0">
            <a:spAutoFit/>
          </a:bodyPr>
          <a:lstStyle/>
          <a:p>
            <a:pPr marL="342914" defTabSz="829909" eaLnBrk="1" fontAlgn="auto" latinLnBrk="1" hangingPunct="1">
              <a:spcBef>
                <a:spcPts val="817"/>
              </a:spcBef>
              <a:spcAft>
                <a:spcPts val="0"/>
              </a:spcAft>
              <a:buClrTx/>
            </a:pPr>
            <a:r>
              <a:rPr sz="1361" b="0" spc="3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∙–</a:t>
            </a:r>
            <a:r>
              <a:rPr sz="1361" b="0" spc="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type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파일유형이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일치하는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135" b="0" spc="2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4611" indent="396512" defTabSz="829909" eaLnBrk="1" fontAlgn="auto" latinLnBrk="1" hangingPunct="1">
              <a:lnSpc>
                <a:spcPct val="127299"/>
              </a:lnSpc>
              <a:spcBef>
                <a:spcPts val="281"/>
              </a:spcBef>
              <a:spcAft>
                <a:spcPts val="0"/>
              </a:spcAft>
              <a:buClrTx/>
            </a:pP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하위옵션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-type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b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문자로만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구성된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찾기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-type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 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찾기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-type </a:t>
            </a:r>
            <a:r>
              <a:rPr sz="1361" b="0" spc="-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일반적인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찾기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-type </a:t>
            </a:r>
            <a:r>
              <a:rPr sz="1361" b="0" spc="-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심 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볼릭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링크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찾기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심볼릭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링크는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추후</a:t>
            </a:r>
            <a:r>
              <a:rPr sz="1135" b="0" spc="2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배움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304" y="2800704"/>
            <a:ext cx="458736" cy="385888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53873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1212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1995" y="2800703"/>
            <a:ext cx="6640238" cy="304659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882" rIns="0" bIns="0" rtlCol="0">
            <a:spAutoFit/>
          </a:bodyPr>
          <a:lstStyle/>
          <a:p>
            <a:pPr defTabSz="829909" eaLnBrk="1" fontAlgn="auto" latinLnBrk="1" hangingPunct="1">
              <a:spcBef>
                <a:spcPts val="23"/>
              </a:spcBef>
              <a:spcAft>
                <a:spcPts val="0"/>
              </a:spcAft>
              <a:buClrTx/>
            </a:pPr>
            <a:endParaRPr sz="1044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find </a:t>
            </a: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.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-type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–name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현재 </a:t>
            </a:r>
            <a:r>
              <a:rPr sz="953" b="0" spc="-7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디렉토리부터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디렉토리까지 이름이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abc인 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디렉토리를</a:t>
            </a:r>
            <a:r>
              <a:rPr sz="953" b="0" spc="10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찾음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6520" y="3768998"/>
            <a:ext cx="6373822" cy="223965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113"/>
              </a:spcBef>
              <a:spcAft>
                <a:spcPts val="0"/>
              </a:spcAft>
              <a:buClrTx/>
            </a:pPr>
            <a:r>
              <a:rPr sz="1361" b="0" spc="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∙–</a:t>
            </a:r>
            <a:r>
              <a:rPr sz="1361" b="0" spc="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(user)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일치하는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135" b="0" spc="23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3304" y="4207976"/>
            <a:ext cx="458736" cy="385888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53873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1212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1994" y="4207976"/>
            <a:ext cx="6698427" cy="306404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610" rIns="0" bIns="0" rtlCol="0">
            <a:spAutoFit/>
          </a:bodyPr>
          <a:lstStyle/>
          <a:p>
            <a:pPr defTabSz="829909" eaLnBrk="1" fontAlgn="auto" latinLnBrk="1" hangingPunct="1">
              <a:spcBef>
                <a:spcPts val="36"/>
              </a:spcBef>
              <a:spcAft>
                <a:spcPts val="0"/>
              </a:spcAft>
              <a:buClrTx/>
            </a:pPr>
            <a:endParaRPr sz="1044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2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find </a:t>
            </a: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/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-user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kopoctc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루트(/)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디렉토리부터 </a:t>
            </a:r>
            <a:r>
              <a:rPr sz="953" b="0" spc="-7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하위디렉토리까지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파일의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사용자(만든 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자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user)가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kopoctc인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파일을</a:t>
            </a:r>
            <a:r>
              <a:rPr sz="953" b="0" spc="1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찾음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6519" y="5177640"/>
            <a:ext cx="5318106" cy="223965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113"/>
              </a:spcBef>
              <a:spcAft>
                <a:spcPts val="0"/>
              </a:spcAft>
              <a:buClrTx/>
            </a:pPr>
            <a:r>
              <a:rPr sz="1361" b="0" spc="-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∙–</a:t>
            </a:r>
            <a:r>
              <a:rPr sz="1361" b="0" spc="-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(group)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일치하는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135" b="0" spc="-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3304" y="5616621"/>
            <a:ext cx="458736" cy="385888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53873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1212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1994" y="5616621"/>
            <a:ext cx="6698427" cy="304659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882" rIns="0" bIns="0" rtlCol="0">
            <a:spAutoFit/>
          </a:bodyPr>
          <a:lstStyle/>
          <a:p>
            <a:pPr defTabSz="829909" eaLnBrk="1" fontAlgn="auto" latinLnBrk="1" hangingPunct="1">
              <a:spcBef>
                <a:spcPts val="23"/>
              </a:spcBef>
              <a:spcAft>
                <a:spcPts val="0"/>
              </a:spcAft>
              <a:buClrTx/>
            </a:pPr>
            <a:endParaRPr sz="1044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0514" indent="27087" defTabSz="829909" eaLnBrk="1" fontAlgn="auto" latinLnBrk="1" hangingPunct="1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find </a:t>
            </a: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/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-group kopoctc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루트(/)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디렉토리부터 </a:t>
            </a:r>
            <a:r>
              <a:rPr sz="953" b="0" spc="-7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하위디렉토리까지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파일의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그룹이 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kopoctc인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파일을</a:t>
            </a: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찾음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237475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4932" y="902613"/>
            <a:ext cx="7811003" cy="618606"/>
          </a:xfrm>
          <a:prstGeom prst="rect">
            <a:avLst/>
          </a:prstGeom>
        </p:spPr>
        <p:txBody>
          <a:bodyPr vert="horz" wrap="square" lIns="0" tIns="103734" rIns="0" bIns="0" rtlCol="0">
            <a:spAutoFit/>
          </a:bodyPr>
          <a:lstStyle/>
          <a:p>
            <a:pPr marL="150997" defTabSz="829909" eaLnBrk="1" fontAlgn="auto" latinLnBrk="1" hangingPunct="1">
              <a:spcBef>
                <a:spcPts val="817"/>
              </a:spcBef>
              <a:spcAft>
                <a:spcPts val="0"/>
              </a:spcAft>
              <a:buClrTx/>
              <a:tabLst>
                <a:tab pos="1494989" algn="l"/>
              </a:tabLst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7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-atime  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+n/-n/n  </a:t>
            </a:r>
            <a:r>
              <a:rPr sz="1361" b="0" spc="-18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	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최근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이전에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액세스된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135" b="0" spc="-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찾아줌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(accessed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time)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marR="4611" indent="267992" defTabSz="829909" eaLnBrk="1" fontAlgn="auto" latinLnBrk="1" hangingPunct="1">
              <a:lnSpc>
                <a:spcPct val="126600"/>
              </a:lnSpc>
              <a:spcBef>
                <a:spcPts val="290"/>
              </a:spcBef>
              <a:spcAft>
                <a:spcPts val="0"/>
              </a:spcAft>
              <a:buClrTx/>
            </a:pP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+</a:t>
            </a:r>
            <a:r>
              <a:rPr sz="1361" b="0" spc="-154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</a:t>
            </a:r>
            <a:r>
              <a:rPr sz="1135" b="0" spc="-154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은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32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</a:t>
            </a:r>
            <a:r>
              <a:rPr sz="1135" b="0" spc="-132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그보다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더 </a:t>
            </a:r>
            <a:r>
              <a:rPr sz="1135" b="0" spc="-86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오래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전의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</a:t>
            </a:r>
            <a:r>
              <a:rPr sz="1361" b="0" spc="-132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</a:t>
            </a:r>
            <a:r>
              <a:rPr sz="1135" b="0" spc="-132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은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오늘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부터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32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</a:t>
            </a:r>
            <a:r>
              <a:rPr sz="1135" b="0" spc="-132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전까지의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lang="ko-KR" altLang="en-US"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</a:t>
            </a:r>
            <a:r>
              <a:rPr lang="en-US"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, </a:t>
            </a:r>
            <a:r>
              <a:rPr lang="en-US" altLang="ko-KR" sz="1361" b="0" spc="-132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n</a:t>
            </a:r>
            <a:r>
              <a:rPr lang="ko-KR" altLang="en-US" sz="1135" b="0" spc="-132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은 </a:t>
            </a:r>
            <a:r>
              <a:rPr lang="ko-KR" altLang="en-US" sz="1135" b="0" spc="-95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정확히 </a:t>
            </a:r>
            <a:r>
              <a:rPr lang="en-US" altLang="ko-KR" sz="1361" b="0" spc="-132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n</a:t>
            </a:r>
            <a:r>
              <a:rPr lang="ko-KR" altLang="en-US" sz="1135" b="0" spc="-132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일 </a:t>
            </a:r>
            <a:r>
              <a:rPr lang="ko-KR" altLang="en-US" sz="1135" b="0" spc="-82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전에 </a:t>
            </a:r>
            <a:r>
              <a:rPr lang="ko-KR" altLang="en-US" sz="1135" b="0" spc="-103" dirty="0" err="1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액세스된</a:t>
            </a:r>
            <a:r>
              <a:rPr lang="ko-KR" altLang="en-US" sz="1135" b="0" spc="-263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135" b="0" spc="-5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파</a:t>
            </a:r>
            <a:r>
              <a:rPr sz="1135" b="0" spc="-86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일을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찾아줌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2952"/>
              </p:ext>
            </p:extLst>
          </p:nvPr>
        </p:nvGraphicFramePr>
        <p:xfrm>
          <a:off x="1413303" y="1994779"/>
          <a:ext cx="6300908" cy="576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452"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500" spc="-160" dirty="0">
                          <a:latin typeface="Consolas" panose="020B0609020204030204" pitchFamily="49" charset="0"/>
                          <a:cs typeface="Book Antiqua"/>
                        </a:rPr>
                        <a:t>Tip</a:t>
                      </a:r>
                      <a:endParaRPr sz="15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52720" marB="0">
                    <a:solidFill>
                      <a:srgbClr val="46B0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74295" indent="29845">
                        <a:lnSpc>
                          <a:spcPts val="1250"/>
                        </a:lnSpc>
                      </a:pPr>
                      <a:r>
                        <a:rPr sz="1000" spc="-50" dirty="0">
                          <a:latin typeface="돋움"/>
                          <a:cs typeface="돋움"/>
                        </a:rPr>
                        <a:t>예) </a:t>
                      </a:r>
                      <a:r>
                        <a:rPr sz="1000" spc="-30" dirty="0">
                          <a:latin typeface="+mj-ea"/>
                          <a:ea typeface="+mj-ea"/>
                          <a:cs typeface="돋움"/>
                        </a:rPr>
                        <a:t>find </a:t>
                      </a:r>
                      <a:r>
                        <a:rPr sz="1000" spc="-25" dirty="0">
                          <a:latin typeface="+mj-ea"/>
                          <a:ea typeface="+mj-ea"/>
                          <a:cs typeface="돋움"/>
                        </a:rPr>
                        <a:t>/ </a:t>
                      </a:r>
                      <a:r>
                        <a:rPr sz="1000" spc="-45" dirty="0">
                          <a:latin typeface="+mj-ea"/>
                          <a:ea typeface="+mj-ea"/>
                          <a:cs typeface="돋움"/>
                        </a:rPr>
                        <a:t>-</a:t>
                      </a:r>
                      <a:r>
                        <a:rPr sz="1000" spc="-45" dirty="0" err="1">
                          <a:latin typeface="+mj-ea"/>
                          <a:ea typeface="+mj-ea"/>
                          <a:cs typeface="돋움"/>
                        </a:rPr>
                        <a:t>atime</a:t>
                      </a:r>
                      <a:r>
                        <a:rPr lang="en-US" sz="1000" spc="-45" dirty="0">
                          <a:latin typeface="+mj-ea"/>
                          <a:ea typeface="+mj-ea"/>
                          <a:cs typeface="돋움"/>
                        </a:rPr>
                        <a:t> 2 :</a:t>
                      </a:r>
                      <a:r>
                        <a:rPr lang="en-US" sz="1000" spc="-45" baseline="0" dirty="0">
                          <a:latin typeface="+mj-ea"/>
                          <a:ea typeface="+mj-ea"/>
                          <a:cs typeface="돋움"/>
                        </a:rPr>
                        <a:t> </a:t>
                      </a:r>
                      <a:r>
                        <a:rPr lang="ko-KR" altLang="en-US" sz="1000" spc="-45" baseline="0" dirty="0">
                          <a:latin typeface="+mj-ea"/>
                          <a:ea typeface="+mj-ea"/>
                          <a:cs typeface="돋움"/>
                        </a:rPr>
                        <a:t>루트</a:t>
                      </a:r>
                      <a:r>
                        <a:rPr lang="en-US" altLang="ko-KR" sz="1000" spc="-45" baseline="0" dirty="0">
                          <a:latin typeface="+mj-ea"/>
                          <a:ea typeface="+mj-ea"/>
                          <a:cs typeface="돋움"/>
                        </a:rPr>
                        <a:t>(/) </a:t>
                      </a:r>
                      <a:r>
                        <a:rPr lang="ko-KR" altLang="en-US" sz="1000" spc="-45" baseline="0" dirty="0">
                          <a:latin typeface="+mj-ea"/>
                          <a:ea typeface="+mj-ea"/>
                          <a:cs typeface="돋움"/>
                        </a:rPr>
                        <a:t>디렉토리부터 하위 디렉토리까지 </a:t>
                      </a:r>
                      <a:r>
                        <a:rPr lang="ko-KR" altLang="en-US" sz="1000" spc="-45" baseline="0" dirty="0" err="1">
                          <a:latin typeface="+mj-ea"/>
                          <a:ea typeface="+mj-ea"/>
                          <a:cs typeface="돋움"/>
                        </a:rPr>
                        <a:t>파일중</a:t>
                      </a:r>
                      <a:r>
                        <a:rPr lang="ko-KR" altLang="en-US" sz="1000" spc="-45" baseline="0" dirty="0">
                          <a:latin typeface="+mj-ea"/>
                          <a:ea typeface="+mj-ea"/>
                          <a:cs typeface="돋움"/>
                        </a:rPr>
                        <a:t> </a:t>
                      </a:r>
                      <a:r>
                        <a:rPr lang="en-US" altLang="ko-KR" sz="1000" spc="-45" baseline="0" dirty="0">
                          <a:latin typeface="+mj-ea"/>
                          <a:ea typeface="+mj-ea"/>
                          <a:cs typeface="돋움"/>
                        </a:rPr>
                        <a:t>2</a:t>
                      </a:r>
                      <a:r>
                        <a:rPr lang="ko-KR" altLang="en-US" sz="1000" spc="-45" baseline="0" dirty="0">
                          <a:latin typeface="+mj-ea"/>
                          <a:ea typeface="+mj-ea"/>
                          <a:cs typeface="돋움"/>
                        </a:rPr>
                        <a:t>일전에 접근한</a:t>
                      </a:r>
                      <a:r>
                        <a:rPr sz="1000" spc="-45" dirty="0">
                          <a:latin typeface="+mj-ea"/>
                          <a:ea typeface="+mj-ea"/>
                          <a:cs typeface="돋움"/>
                        </a:rPr>
                        <a:t>  (access)한</a:t>
                      </a:r>
                      <a:r>
                        <a:rPr sz="1000" spc="75" dirty="0">
                          <a:latin typeface="+mj-ea"/>
                          <a:ea typeface="+mj-ea"/>
                          <a:cs typeface="돋움"/>
                        </a:rPr>
                        <a:t> </a:t>
                      </a:r>
                      <a:r>
                        <a:rPr sz="1000" spc="-75" dirty="0" err="1">
                          <a:latin typeface="+mj-ea"/>
                          <a:ea typeface="+mj-ea"/>
                          <a:cs typeface="돋움"/>
                        </a:rPr>
                        <a:t>파일을</a:t>
                      </a:r>
                      <a:r>
                        <a:rPr lang="en-US" sz="1000" spc="-75" dirty="0">
                          <a:latin typeface="+mj-ea"/>
                          <a:ea typeface="+mj-ea"/>
                          <a:cs typeface="돋움"/>
                        </a:rPr>
                        <a:t> </a:t>
                      </a:r>
                      <a:r>
                        <a:rPr lang="ko-KR" altLang="en-US" sz="1000" spc="-75" dirty="0" err="1">
                          <a:latin typeface="+mj-ea"/>
                          <a:ea typeface="+mj-ea"/>
                          <a:cs typeface="돋움"/>
                        </a:rPr>
                        <a:t>찾아줌</a:t>
                      </a:r>
                      <a:endParaRPr sz="1000" dirty="0">
                        <a:latin typeface="+mj-ea"/>
                        <a:ea typeface="+mj-ea"/>
                        <a:cs typeface="돋움"/>
                      </a:endParaRPr>
                    </a:p>
                  </a:txBody>
                  <a:tcPr marL="0" marR="0" marT="2882" marB="0">
                    <a:solidFill>
                      <a:srgbClr val="E7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13303" y="3206382"/>
            <a:ext cx="6558602" cy="614512"/>
          </a:xfrm>
          <a:prstGeom prst="rect">
            <a:avLst/>
          </a:prstGeom>
        </p:spPr>
        <p:txBody>
          <a:bodyPr vert="horz" wrap="square" lIns="0" tIns="104887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6"/>
              </a:spcBef>
              <a:spcAft>
                <a:spcPts val="0"/>
              </a:spcAft>
              <a:buClrTx/>
            </a:pPr>
            <a:r>
              <a:rPr sz="1361" b="0" spc="-4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-print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파일명을 출력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일반적으로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옵션을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주지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않아도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기본적으로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수행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6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∙–</a:t>
            </a:r>
            <a:r>
              <a:rPr sz="1361" b="0" spc="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ls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찾은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파일에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ls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명령을</a:t>
            </a:r>
            <a:r>
              <a:rPr sz="1135" b="0" spc="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수행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69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1. </a:t>
            </a:r>
            <a:r>
              <a:rPr lang="ko-KR" altLang="en-US" sz="2000" dirty="0"/>
              <a:t>파일 필터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 </a:t>
            </a:r>
            <a:r>
              <a:rPr lang="ko-KR" altLang="en-US" dirty="0"/>
              <a:t>파이프와 </a:t>
            </a:r>
            <a:r>
              <a:rPr lang="en-US" altLang="ko-KR" dirty="0"/>
              <a:t>grep </a:t>
            </a:r>
            <a:r>
              <a:rPr lang="ko-KR" altLang="en-US" dirty="0"/>
              <a:t>명령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2) </a:t>
            </a:r>
            <a:r>
              <a:rPr lang="ko-KR" altLang="en-US" dirty="0" err="1"/>
              <a:t>리다이렉션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2. </a:t>
            </a:r>
            <a:r>
              <a:rPr lang="ko-KR" altLang="en-US" sz="2000" dirty="0"/>
              <a:t>파일 비교</a:t>
            </a:r>
            <a:r>
              <a:rPr lang="en-US" altLang="ko-KR" sz="2000" dirty="0"/>
              <a:t>, </a:t>
            </a:r>
            <a:r>
              <a:rPr lang="ko-KR" altLang="en-US" sz="2000" dirty="0"/>
              <a:t>정렬</a:t>
            </a:r>
            <a:r>
              <a:rPr lang="en-US" altLang="ko-KR" sz="2000" dirty="0"/>
              <a:t>, </a:t>
            </a:r>
            <a:r>
              <a:rPr lang="ko-KR" altLang="en-US" sz="2000" dirty="0"/>
              <a:t>탐색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 </a:t>
            </a:r>
            <a:r>
              <a:rPr lang="ko-KR" altLang="en-US" dirty="0"/>
              <a:t>파일 비교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2) </a:t>
            </a:r>
            <a:r>
              <a:rPr lang="ko-KR" altLang="en-US" dirty="0"/>
              <a:t>파일 정렬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3) </a:t>
            </a:r>
            <a:r>
              <a:rPr lang="ko-KR" altLang="en-US" dirty="0"/>
              <a:t>파일 검색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3. </a:t>
            </a:r>
            <a:r>
              <a:rPr lang="ko-KR" altLang="en-US" sz="2000" dirty="0"/>
              <a:t>파일 보관 압축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 tar</a:t>
            </a:r>
            <a:endParaRPr lang="ko-KR" altLang="en-US" dirty="0"/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2) compress / </a:t>
            </a:r>
            <a:r>
              <a:rPr lang="en-US" altLang="ko-KR" dirty="0" err="1"/>
              <a:t>uncompress</a:t>
            </a:r>
            <a:endParaRPr lang="ko-KR" altLang="en-US" dirty="0"/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3) </a:t>
            </a:r>
            <a:r>
              <a:rPr lang="en-US" altLang="ko-KR" dirty="0" err="1"/>
              <a:t>gzip</a:t>
            </a:r>
            <a:r>
              <a:rPr lang="en-US" altLang="ko-KR" dirty="0"/>
              <a:t> / </a:t>
            </a:r>
            <a:r>
              <a:rPr lang="en-US" altLang="ko-KR" dirty="0" err="1"/>
              <a:t>gunzip</a:t>
            </a:r>
            <a:endParaRPr lang="ko-KR" altLang="en-US" dirty="0"/>
          </a:p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304" y="828043"/>
            <a:ext cx="458736" cy="385888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53873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1212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1994" y="828043"/>
            <a:ext cx="6249541" cy="306404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610" rIns="0" bIns="0" rtlCol="0">
            <a:spAutoFit/>
          </a:bodyPr>
          <a:lstStyle/>
          <a:p>
            <a:pPr defTabSz="829909" eaLnBrk="1" fontAlgn="auto" latinLnBrk="1" hangingPunct="1">
              <a:spcBef>
                <a:spcPts val="36"/>
              </a:spcBef>
              <a:spcAft>
                <a:spcPts val="0"/>
              </a:spcAft>
              <a:buClrTx/>
            </a:pPr>
            <a:endParaRPr sz="1044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2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find </a:t>
            </a: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/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-name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my*.cnf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–ls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경우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my*.cnf의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형태의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찾아서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해당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 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을 ls명령을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실행함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</a:t>
            </a:r>
            <a:r>
              <a:rPr sz="953" b="0" spc="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I-xx&gt;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9048" y="2180013"/>
            <a:ext cx="5269710" cy="1357769"/>
          </a:xfrm>
          <a:custGeom>
            <a:avLst/>
            <a:gdLst/>
            <a:ahLst/>
            <a:cxnLst/>
            <a:rect l="l" t="t" r="r" b="b"/>
            <a:pathLst>
              <a:path w="5806440" h="1496060">
                <a:moveTo>
                  <a:pt x="5806186" y="0"/>
                </a:moveTo>
                <a:lnTo>
                  <a:pt x="0" y="0"/>
                </a:lnTo>
                <a:lnTo>
                  <a:pt x="0" y="1495767"/>
                </a:lnTo>
                <a:lnTo>
                  <a:pt x="5806186" y="1495767"/>
                </a:lnTo>
                <a:lnTo>
                  <a:pt x="5806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9048" y="2180013"/>
            <a:ext cx="0" cy="1357769"/>
          </a:xfrm>
          <a:custGeom>
            <a:avLst/>
            <a:gdLst/>
            <a:ahLst/>
            <a:cxnLst/>
            <a:rect l="l" t="t" r="r" b="b"/>
            <a:pathLst>
              <a:path h="1496060">
                <a:moveTo>
                  <a:pt x="0" y="0"/>
                </a:moveTo>
                <a:lnTo>
                  <a:pt x="0" y="149576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48528" y="2180013"/>
            <a:ext cx="0" cy="1357769"/>
          </a:xfrm>
          <a:custGeom>
            <a:avLst/>
            <a:gdLst/>
            <a:ahLst/>
            <a:cxnLst/>
            <a:rect l="l" t="t" r="r" b="b"/>
            <a:pathLst>
              <a:path h="1496060">
                <a:moveTo>
                  <a:pt x="0" y="0"/>
                </a:moveTo>
                <a:lnTo>
                  <a:pt x="0" y="149576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7665" y="2180014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7665" y="3537517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48528" y="2180013"/>
            <a:ext cx="0" cy="1357769"/>
          </a:xfrm>
          <a:custGeom>
            <a:avLst/>
            <a:gdLst/>
            <a:ahLst/>
            <a:cxnLst/>
            <a:rect l="l" t="t" r="r" b="b"/>
            <a:pathLst>
              <a:path h="1496060">
                <a:moveTo>
                  <a:pt x="0" y="0"/>
                </a:moveTo>
                <a:lnTo>
                  <a:pt x="0" y="149576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79048" y="2180013"/>
            <a:ext cx="0" cy="1357769"/>
          </a:xfrm>
          <a:custGeom>
            <a:avLst/>
            <a:gdLst/>
            <a:ahLst/>
            <a:cxnLst/>
            <a:rect l="l" t="t" r="r" b="b"/>
            <a:pathLst>
              <a:path h="1496060">
                <a:moveTo>
                  <a:pt x="0" y="0"/>
                </a:moveTo>
                <a:lnTo>
                  <a:pt x="0" y="149576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77665" y="3537517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77665" y="2180014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46754" y="2165718"/>
            <a:ext cx="4793632" cy="2563510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39471"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root@kopoctc:~#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find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-name my*.cnf</a:t>
            </a:r>
            <a:r>
              <a:rPr sz="1135" b="0" spc="-3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-ls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39471" defTabSz="829909" eaLnBrk="1" fontAlgn="auto" latinLnBrk="1" hangingPunct="1">
              <a:lnSpc>
                <a:spcPts val="1252"/>
              </a:lnSpc>
              <a:spcBef>
                <a:spcPts val="86"/>
              </a:spcBef>
              <a:spcAft>
                <a:spcPts val="0"/>
              </a:spcAft>
              <a:buClrTx/>
              <a:tabLst>
                <a:tab pos="896187" algn="l"/>
                <a:tab pos="1975646" algn="l"/>
                <a:tab pos="2853966" algn="l"/>
                <a:tab pos="3948409" algn="l"/>
              </a:tabLst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262426	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135" b="0" spc="1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-rw-r--r--	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135" b="0" spc="13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	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	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2850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Oct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22</a:t>
            </a:r>
            <a:r>
              <a:rPr sz="1135" b="0" spc="45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22:06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lnSpc>
                <a:spcPts val="1252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/usr/share/doc/mysql-server-5.5/examples/my-small.cnf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39471" defTabSz="829909" eaLnBrk="1" fontAlgn="auto" latinLnBrk="1" hangingPunct="1">
              <a:lnSpc>
                <a:spcPts val="1257"/>
              </a:lnSpc>
              <a:spcBef>
                <a:spcPts val="86"/>
              </a:spcBef>
              <a:spcAft>
                <a:spcPts val="0"/>
              </a:spcAft>
              <a:buClrTx/>
              <a:tabLst>
                <a:tab pos="885237" algn="l"/>
                <a:tab pos="1952016" algn="l"/>
                <a:tab pos="2814200" algn="l"/>
                <a:tab pos="4060217" algn="l"/>
                <a:tab pos="4871684" algn="l"/>
              </a:tabLst>
            </a:pP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6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3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6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135" b="0" spc="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135" b="0" spc="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135" b="0" spc="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135" b="0" spc="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lang="en-US"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lnSpc>
                <a:spcPts val="1257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/etc/mysql/conf.d/mysqld_safe_syslog.cnf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39471" defTabSz="829909" eaLnBrk="1" fontAlgn="auto" latinLnBrk="1" hangingPunct="1">
              <a:lnSpc>
                <a:spcPts val="1257"/>
              </a:lnSpc>
              <a:spcBef>
                <a:spcPts val="86"/>
              </a:spcBef>
              <a:spcAft>
                <a:spcPts val="0"/>
              </a:spcAft>
              <a:buClrTx/>
              <a:tabLst>
                <a:tab pos="892153" algn="l"/>
                <a:tab pos="1967001" algn="l"/>
                <a:tab pos="2838982" algn="l"/>
                <a:tab pos="3923627" algn="l"/>
                <a:tab pos="4869955" algn="l"/>
              </a:tabLst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146131	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135" b="0" spc="13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-rw-r--r--	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135" b="0" spc="1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	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	3505</a:t>
            </a:r>
            <a:r>
              <a:rPr sz="1135" b="0" spc="1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</a:t>
            </a:r>
            <a:r>
              <a:rPr sz="1135" b="0" spc="1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22	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20</a:t>
            </a:r>
            <a:r>
              <a:rPr lang="en-US"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040045" algn="r" defTabSz="829909" eaLnBrk="1" fontAlgn="auto" latinLnBrk="1" hangingPunct="1">
              <a:lnSpc>
                <a:spcPts val="1257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q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029095" algn="r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@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18"/>
              </a:spcBef>
              <a:spcAft>
                <a:spcPts val="0"/>
              </a:spcAft>
              <a:buClrTx/>
            </a:pPr>
            <a:endParaRPr sz="998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034" algn="ctr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7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Ⅰ-51&gt; </a:t>
            </a: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ls옵션을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실행하여 </a:t>
            </a:r>
            <a:r>
              <a:rPr sz="998" b="0" spc="-91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find명령을</a:t>
            </a:r>
            <a:r>
              <a:rPr sz="998" b="0" spc="-172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실행</a:t>
            </a:r>
            <a:endParaRPr sz="998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1485996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파일비교 정렬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cmp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abc.txt abc2.txt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diff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abc,txt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abc2.txt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diff –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Dflag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abc.c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abc2.c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④ sort abc.txt , sort -r abc.txt :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내림차순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⑤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sort -k2 abc.txt &gt;result.txt : 2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번째 필드를 기준으로 정렬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 찾기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find . -name '*.c' -print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find . -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mtime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14 -print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find . \( -name '*.c' -o -name '*.txt' \) –print : -o: OR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④ find / |grep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abc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이름에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abc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 들어있는 것은 모두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⑤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find / -name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abc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이름이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abc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인 것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(3)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272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35516"/>
            <a:ext cx="7437184" cy="4312849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157913" defTabSz="829909" eaLnBrk="1" fontAlgn="auto" latinLnBrk="1" hangingPunct="1">
              <a:spcBef>
                <a:spcPts val="722"/>
              </a:spcBef>
              <a:spcAft>
                <a:spcPts val="0"/>
              </a:spcAft>
              <a:buClrTx/>
            </a:pPr>
            <a:r>
              <a:rPr sz="1361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(3) </a:t>
            </a:r>
            <a:r>
              <a:rPr sz="1361" spc="-11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파일 </a:t>
            </a:r>
            <a:r>
              <a:rPr sz="1361" spc="-10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보관,</a:t>
            </a:r>
            <a:r>
              <a:rPr sz="1361" spc="-191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361" spc="-11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압축</a:t>
            </a:r>
            <a:endParaRPr sz="1361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1527" marR="4611" indent="202867" defTabSz="829909" eaLnBrk="1" fontAlgn="auto" latinLnBrk="1" hangingPunct="1">
              <a:lnSpc>
                <a:spcPct val="105900"/>
              </a:lnSpc>
              <a:spcBef>
                <a:spcPts val="563"/>
              </a:spcBef>
              <a:spcAft>
                <a:spcPts val="0"/>
              </a:spcAft>
              <a:buClrTx/>
            </a:pP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저장공간의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백업이나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자료를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옮기기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묶어서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보관하거나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압축하여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보관하고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 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풀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경우가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있는데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361" b="0" spc="-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이러한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보관과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다룬다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906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498" b="0" spc="-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lang="en-US" sz="1498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498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ar</a:t>
            </a:r>
            <a:r>
              <a:rPr lang="en-US" sz="1498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(</a:t>
            </a:r>
            <a:r>
              <a:rPr lang="ko-KR" altLang="en-US" sz="1498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현재는</a:t>
            </a:r>
            <a:r>
              <a:rPr lang="en-US" sz="1498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zip</a:t>
            </a:r>
            <a:r>
              <a:rPr lang="ko-KR" altLang="en-US" sz="1498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을 많이 사용하나 필요할 때가 있음</a:t>
            </a:r>
            <a:r>
              <a:rPr lang="en-US" altLang="ko-KR" sz="1498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lang="en-US" sz="1498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504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보관하거나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푸는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r>
              <a:rPr sz="1361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20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-52&gt;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</a:t>
            </a:r>
            <a:r>
              <a:rPr sz="1135" b="0" spc="-1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묶고 푸는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기능 </a:t>
            </a:r>
            <a:r>
              <a:rPr sz="1361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기능</a:t>
            </a:r>
            <a:r>
              <a:rPr sz="1135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없음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고전적으로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가장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</a:t>
            </a:r>
            <a:r>
              <a:rPr sz="1135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묶어서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테이프로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 등에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묶을</a:t>
            </a:r>
            <a:r>
              <a:rPr sz="1135" b="0" spc="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tabLst>
                <a:tab pos="1391251" algn="l"/>
                <a:tab pos="2231534" algn="l"/>
              </a:tabLst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사용법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361" b="0" spc="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 </a:t>
            </a:r>
            <a:r>
              <a:rPr sz="1361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-cvf	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tarFileName	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fileList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-c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fileList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형식의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백업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135" b="0" spc="-1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5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-v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진행되는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설명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14393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tabLst>
                <a:tab pos="4004313" algn="l"/>
              </a:tabLst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-f 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형식의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백업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이름을</a:t>
            </a:r>
            <a:r>
              <a:rPr sz="1135" b="0" spc="-2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(default: </a:t>
            </a:r>
            <a:r>
              <a:rPr sz="1361" b="0" spc="-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/dev/rmt/0	</a:t>
            </a: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…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tape</a:t>
            </a:r>
            <a:r>
              <a:rPr sz="1361" b="0" spc="-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drive)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304" y="5171497"/>
            <a:ext cx="458736" cy="346899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5261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08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1994" y="5171497"/>
            <a:ext cx="6357605" cy="264924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187" rIns="0" bIns="0" rtlCol="0">
            <a:spAutoFit/>
          </a:bodyPr>
          <a:lstStyle/>
          <a:p>
            <a:pPr defTabSz="829909" eaLnBrk="1" fontAlgn="auto" latinLnBrk="1" hangingPunct="1">
              <a:spcBef>
                <a:spcPts val="41"/>
              </a:spcBef>
              <a:spcAft>
                <a:spcPts val="0"/>
              </a:spcAft>
              <a:buClrTx/>
            </a:pPr>
            <a:endParaRPr sz="771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35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tar –cvf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mydir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만일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mydir이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일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경우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mydir디렉토리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이하 모든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 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일을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abc라는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파일명으로</a:t>
            </a:r>
            <a:r>
              <a:rPr sz="953" b="0" spc="-9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묶음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698275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304" y="828043"/>
            <a:ext cx="458736" cy="348062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413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17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1995" y="828043"/>
            <a:ext cx="6349292" cy="409033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1153" rIns="0" bIns="0" rtlCol="0">
            <a:spAutoFit/>
          </a:bodyPr>
          <a:lstStyle/>
          <a:p>
            <a:pPr defTabSz="829909" eaLnBrk="1" fontAlgn="auto" latinLnBrk="1" hangingPunct="1">
              <a:spcBef>
                <a:spcPts val="9"/>
              </a:spcBef>
              <a:spcAft>
                <a:spcPts val="0"/>
              </a:spcAft>
              <a:buClrTx/>
            </a:pPr>
            <a:endParaRPr sz="817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2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tar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–cvf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def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ghi: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경우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def와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ghi파일을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묶어서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abc라는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파일로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저장함.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첫 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번째 지정된 명칭이 묶이는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파일명이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되는 것에</a:t>
            </a:r>
            <a:r>
              <a:rPr sz="953" b="0" spc="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유의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475" y="1332752"/>
            <a:ext cx="7463641" cy="2117664"/>
          </a:xfrm>
          <a:prstGeom prst="rect">
            <a:avLst/>
          </a:prstGeom>
        </p:spPr>
        <p:txBody>
          <a:bodyPr vert="horz" wrap="square" lIns="0" tIns="103157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1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묶은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풀</a:t>
            </a:r>
            <a:r>
              <a:rPr sz="1135" b="0" spc="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  <a:tabLst>
                <a:tab pos="1315752" algn="l"/>
                <a:tab pos="2155459" algn="l"/>
              </a:tabLst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사용법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361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 </a:t>
            </a:r>
            <a:r>
              <a:rPr sz="1361" b="0" spc="-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-txru	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tarFileName	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fileList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-t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형식의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백업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안에 어떤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것들이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들어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있는지 목차만</a:t>
            </a:r>
            <a:r>
              <a:rPr sz="1135" b="0" spc="-2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보임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-x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백업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파일로부터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추출</a:t>
            </a:r>
            <a:r>
              <a:rPr sz="1135" b="0" spc="-2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복귀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(extract)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  <a:tabLst>
                <a:tab pos="427057" algn="l"/>
              </a:tabLst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-r	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fileList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기존의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백업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뒤에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무조건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덧붙임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(rear)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653554" marR="4611" indent="-642603" defTabSz="829909" eaLnBrk="1" fontAlgn="auto" latinLnBrk="1" hangingPunct="1">
              <a:lnSpc>
                <a:spcPct val="144600"/>
              </a:lnSpc>
              <a:spcBef>
                <a:spcPts val="9"/>
              </a:spcBef>
              <a:spcAft>
                <a:spcPts val="0"/>
              </a:spcAft>
              <a:buClrTx/>
              <a:tabLst>
                <a:tab pos="2297812" algn="l"/>
                <a:tab pos="3071818" algn="l"/>
              </a:tabLst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lang="en-US"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-u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기존의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백업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파일에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이미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포함되어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fileList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수정된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파일들만을 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백업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</a:t>
            </a:r>
            <a:r>
              <a:rPr sz="1135" b="0" spc="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뒤에</a:t>
            </a:r>
            <a:r>
              <a:rPr sz="1135" b="0" spc="-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덧붙임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	</a:t>
            </a:r>
            <a:endParaRPr lang="en-US" sz="1361" b="0" spc="-109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653554" marR="4611" indent="-642603" defTabSz="829909" eaLnBrk="1" fontAlgn="auto" latinLnBrk="1" hangingPunct="1">
              <a:lnSpc>
                <a:spcPct val="144600"/>
              </a:lnSpc>
              <a:spcBef>
                <a:spcPts val="9"/>
              </a:spcBef>
              <a:spcAft>
                <a:spcPts val="0"/>
              </a:spcAft>
              <a:buClrTx/>
              <a:tabLst>
                <a:tab pos="2297812" algn="l"/>
                <a:tab pos="3071818" algn="l"/>
              </a:tabLst>
            </a:pPr>
            <a:r>
              <a:rPr lang="en-US"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함초롬바탕" panose="02030604000101010101" pitchFamily="18" charset="-127"/>
              </a:rPr>
              <a:t>         </a:t>
            </a:r>
            <a:r>
              <a:rPr sz="1135" b="0" spc="-109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디렉토리가</a:t>
            </a:r>
            <a:r>
              <a:rPr lang="en-US"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있어도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recursive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하게</a:t>
            </a:r>
            <a:r>
              <a:rPr sz="1135" b="0" spc="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적용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3304" y="3666079"/>
            <a:ext cx="458736" cy="346899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5261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08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1995" y="3666079"/>
            <a:ext cx="5293576" cy="264924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187" rIns="0" bIns="0" rtlCol="0">
            <a:spAutoFit/>
          </a:bodyPr>
          <a:lstStyle/>
          <a:p>
            <a:pPr defTabSz="829909" eaLnBrk="1" fontAlgn="auto" latinLnBrk="1" hangingPunct="1">
              <a:spcBef>
                <a:spcPts val="41"/>
              </a:spcBef>
              <a:spcAft>
                <a:spcPts val="0"/>
              </a:spcAft>
              <a:buClrTx/>
            </a:pPr>
            <a:endParaRPr sz="771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0514" indent="27087" defTabSz="829909" eaLnBrk="1" fontAlgn="auto" latinLnBrk="1" hangingPunct="1">
              <a:lnSpc>
                <a:spcPts val="1135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tar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–xvf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abc라는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파일이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tar명령어로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묶음파일일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경우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현재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디렉토리에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묶은 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파일을</a:t>
            </a:r>
            <a:r>
              <a:rPr sz="953" b="0" spc="8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풀음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3304" y="4395978"/>
            <a:ext cx="458736" cy="348062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413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17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1995" y="4395978"/>
            <a:ext cx="6665176" cy="409033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1153" rIns="0" bIns="0" rtlCol="0">
            <a:spAutoFit/>
          </a:bodyPr>
          <a:lstStyle/>
          <a:p>
            <a:pPr defTabSz="829909" eaLnBrk="1" fontAlgn="auto" latinLnBrk="1" hangingPunct="1">
              <a:spcBef>
                <a:spcPts val="9"/>
              </a:spcBef>
              <a:spcAft>
                <a:spcPts val="0"/>
              </a:spcAft>
              <a:buClrTx/>
            </a:pPr>
            <a:endParaRPr sz="81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2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2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tar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–xvf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mydir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abc라는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파일이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tar명령어로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묶음파일일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경우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mydir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 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에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묶은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파일을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풀음,</a:t>
            </a:r>
            <a:r>
              <a:rPr sz="953" b="0" spc="-17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만일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mydir이라는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디렉토리가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없다면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디렉토리를 </a:t>
            </a:r>
            <a:r>
              <a:rPr sz="953" b="0" spc="-68" dirty="0" err="1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만들고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풀</a:t>
            </a:r>
            <a:r>
              <a:rPr lang="ko-KR" altLang="en-US"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음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4475" y="4900667"/>
            <a:ext cx="7093131" cy="1211134"/>
          </a:xfrm>
          <a:prstGeom prst="rect">
            <a:avLst/>
          </a:prstGeom>
        </p:spPr>
        <p:txBody>
          <a:bodyPr vert="horz" wrap="square" lIns="0" tIns="103157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1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④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기타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</a:t>
            </a:r>
            <a:r>
              <a:rPr sz="1361" b="0" spc="-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테이프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디바이스에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저장또는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테이프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디바이스</a:t>
            </a:r>
            <a:r>
              <a:rPr sz="1135" b="0" spc="1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읽기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82695" indent="-108349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buFontTx/>
              <a:buChar char="-"/>
              <a:tabLst>
                <a:tab pos="183272" algn="l"/>
              </a:tabLst>
            </a:pP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 </a:t>
            </a:r>
            <a:r>
              <a:rPr sz="1361" b="0" spc="-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-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cvf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tarfile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/dev/rmt0</a:t>
            </a:r>
            <a:r>
              <a:rPr sz="1361" b="0" spc="-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tar </a:t>
            </a:r>
            <a:r>
              <a:rPr sz="1361" b="0" spc="-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xvf</a:t>
            </a:r>
            <a:r>
              <a:rPr sz="1361" b="0" spc="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/dev/rmt0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82695" indent="-108349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buSzPct val="120000"/>
              <a:buFont typeface="Book Antiqua"/>
              <a:buChar char="-"/>
              <a:tabLst>
                <a:tab pos="183272" algn="l"/>
              </a:tabLst>
            </a:pP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일반적으로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cd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테이프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외장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저장매체는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/dev/cd0,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/dev/rmt0</a:t>
            </a:r>
            <a:r>
              <a:rPr sz="1361" b="0" spc="-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등으로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가상의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파일형식으로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만들어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짐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204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6973" y="1070654"/>
            <a:ext cx="5274321" cy="35084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29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14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root@kopoctc:/home#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tar -cvf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a.tar</a:t>
            </a:r>
            <a:r>
              <a:rPr sz="1135" b="0" spc="-23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70404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kopoctc/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70404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/hepl3.txt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70404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/help2.txt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70404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/.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viminfo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70404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70404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myfile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/m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x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  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/aa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70404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/bb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70404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/.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bashrc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70404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/.bash_logout  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/.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_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kopoctc/.profile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70404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/.cache/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80440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kopoctc/.cache/motd.legal-displayed  root@kopoctc:/home#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832568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658164" algn="l"/>
              </a:tabLst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a.tar	</a:t>
            </a:r>
            <a:r>
              <a:rPr sz="1135" b="0" spc="-5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5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832568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658164" algn="l"/>
              </a:tabLst>
            </a:pP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@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po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8833" y="4709291"/>
            <a:ext cx="1248848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7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Ⅰ-52&gt;</a:t>
            </a:r>
            <a:r>
              <a:rPr sz="998" b="0" spc="-15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91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tar명령어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528233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6460" y="6354818"/>
            <a:ext cx="7641702" cy="279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4932" y="618751"/>
            <a:ext cx="8193388" cy="3004825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498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compress </a:t>
            </a:r>
            <a:r>
              <a:rPr sz="1498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 </a:t>
            </a:r>
            <a:r>
              <a:rPr sz="1498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uncompress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517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압축과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푸는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 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compress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 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uncompress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명령이</a:t>
            </a:r>
            <a:r>
              <a:rPr sz="1135" b="0" spc="1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푸는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 </a:t>
            </a:r>
            <a:r>
              <a:rPr sz="1361" b="0" spc="-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크기를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줄임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하고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푸는</a:t>
            </a:r>
            <a:r>
              <a:rPr sz="1135" b="0" spc="1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4611" indent="139471" defTabSz="829909" eaLnBrk="1" fontAlgn="auto" latinLnBrk="1" hangingPunct="1">
              <a:lnSpc>
                <a:spcPct val="141200"/>
              </a:lnSpc>
              <a:spcBef>
                <a:spcPts val="54"/>
              </a:spcBef>
              <a:spcAft>
                <a:spcPts val="0"/>
              </a:spcAft>
              <a:buClrTx/>
            </a:pPr>
            <a:r>
              <a:rPr sz="1361" b="0" spc="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압축하는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compress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명령하면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압축되어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abc.z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이름의 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.z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확장자가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붙은 </a:t>
            </a:r>
            <a:r>
              <a:rPr sz="1135" b="0" spc="-109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압축파일이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</a:t>
            </a:r>
            <a:r>
              <a:rPr sz="1135" b="0" spc="-86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성됨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71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푸는 경우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uncompress</a:t>
            </a:r>
            <a:r>
              <a:rPr sz="1361" b="0" spc="-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abc.z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명령하면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abc.z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압축이 풀려서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복원된 파일이</a:t>
            </a:r>
            <a:r>
              <a:rPr sz="1135" b="0" spc="1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4611" indent="139471" defTabSz="829909" eaLnBrk="1" fontAlgn="auto" latinLnBrk="1" hangingPunct="1">
              <a:lnSpc>
                <a:spcPct val="126600"/>
              </a:lnSpc>
              <a:spcBef>
                <a:spcPts val="304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묶어서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기능은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gzip,gunzip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사용하는데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이는 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개인용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많이쓰는 </a:t>
            </a:r>
            <a:r>
              <a:rPr sz="1361" b="0" spc="-141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ZIP</a:t>
            </a:r>
            <a:r>
              <a:rPr sz="1135" b="0" spc="-141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압축방식을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</a:t>
            </a:r>
            <a:r>
              <a:rPr sz="1135" b="0" spc="-100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용</a:t>
            </a:r>
            <a:r>
              <a:rPr sz="1361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15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compress/uncompress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서버환경에서 전통적으로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유틸리티</a:t>
            </a:r>
            <a:r>
              <a:rPr sz="1135" b="0" spc="2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임</a:t>
            </a:r>
            <a:r>
              <a:rPr sz="1361" b="0" spc="-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zip</a:t>
            </a:r>
            <a:r>
              <a:rPr sz="1135" b="0" spc="-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유틸리티보다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일반적으로 압축효율은</a:t>
            </a:r>
            <a:r>
              <a:rPr sz="1135" b="0" spc="9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떨어짐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우분투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리눅스에서 </a:t>
            </a:r>
            <a:r>
              <a:rPr sz="1361" b="0" spc="-18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compress/uncompress</a:t>
            </a:r>
            <a:r>
              <a:rPr sz="1135" b="0" spc="-18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명령은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apt-get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install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ncompress</a:t>
            </a:r>
            <a:r>
              <a:rPr sz="1135" b="0" spc="-1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유틸리티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</a:t>
            </a:r>
            <a:r>
              <a:rPr sz="1135" b="0" spc="-2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사용가능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304" y="4348975"/>
            <a:ext cx="458736" cy="348062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413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17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1995" y="4348974"/>
            <a:ext cx="6640238" cy="405988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187" rIns="0" bIns="0" rtlCol="0">
            <a:spAutoFit/>
          </a:bodyPr>
          <a:lstStyle/>
          <a:p>
            <a:pPr defTabSz="829909" eaLnBrk="1" fontAlgn="auto" latinLnBrk="1" hangingPunct="1">
              <a:spcBef>
                <a:spcPts val="41"/>
              </a:spcBef>
              <a:spcAft>
                <a:spcPts val="0"/>
              </a:spcAft>
              <a:buClrTx/>
            </a:pPr>
            <a:endParaRPr sz="771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35"/>
              </a:lnSpc>
              <a:spcBef>
                <a:spcPts val="5"/>
              </a:spcBef>
              <a:spcAft>
                <a:spcPts val="0"/>
              </a:spcAft>
              <a:buClrTx/>
              <a:tabLst>
                <a:tab pos="1388369" algn="l"/>
              </a:tabLst>
            </a:pP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예1) 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compress</a:t>
            </a:r>
            <a:r>
              <a:rPr sz="953" b="0" spc="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*.txt</a:t>
            </a:r>
            <a:r>
              <a:rPr sz="953" b="0" spc="1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	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모든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*.txt를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확장자로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파일들이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하나하나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별로 압축 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수행되며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해당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파일명+.Z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의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명칭을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파일이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여러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개</a:t>
            </a:r>
            <a:r>
              <a:rPr sz="953" b="0" spc="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생김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3304" y="5080257"/>
            <a:ext cx="458736" cy="348062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413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17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1995" y="5080257"/>
            <a:ext cx="6640238" cy="264924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187" rIns="0" bIns="0" rtlCol="0">
            <a:spAutoFit/>
          </a:bodyPr>
          <a:lstStyle/>
          <a:p>
            <a:pPr defTabSz="829909" eaLnBrk="1" fontAlgn="auto" latinLnBrk="1" hangingPunct="1">
              <a:spcBef>
                <a:spcPts val="41"/>
              </a:spcBef>
              <a:spcAft>
                <a:spcPts val="0"/>
              </a:spcAft>
              <a:buClrTx/>
            </a:pPr>
            <a:endParaRPr sz="771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35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예2)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uncompress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*.Z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모든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Z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확장자를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가진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각각의 파일에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대하여 </a:t>
            </a:r>
            <a:r>
              <a:rPr sz="953" b="0" spc="-45" dirty="0" err="1">
                <a:solidFill>
                  <a:prstClr val="black"/>
                </a:solidFill>
                <a:latin typeface="돋움"/>
                <a:ea typeface="+mn-ea"/>
                <a:cs typeface="돋움"/>
              </a:rPr>
              <a:t>uncompress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0" dirty="0" err="1">
                <a:solidFill>
                  <a:prstClr val="black"/>
                </a:solidFill>
                <a:latin typeface="돋움"/>
                <a:ea typeface="+mn-ea"/>
                <a:cs typeface="돋움"/>
              </a:rPr>
              <a:t>풀</a:t>
            </a:r>
            <a:r>
              <a:rPr sz="953" b="0" spc="-64" dirty="0" err="1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기를</a:t>
            </a:r>
            <a:r>
              <a:rPr sz="953" b="0" spc="10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697562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6460" y="6354818"/>
            <a:ext cx="7641702" cy="279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4932" y="618751"/>
            <a:ext cx="7437184" cy="4451824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 gzip </a:t>
            </a:r>
            <a:r>
              <a:rPr sz="1498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</a:t>
            </a:r>
            <a:r>
              <a:rPr sz="1498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98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gunzip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517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압축과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푸는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명령어로 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gzip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gunzip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명령이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푸는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 </a:t>
            </a:r>
            <a:r>
              <a:rPr sz="1361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크기를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줄임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하고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푸는</a:t>
            </a:r>
            <a:r>
              <a:rPr sz="1135" b="0" spc="2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압축하는</a:t>
            </a:r>
            <a:r>
              <a:rPr sz="1135" b="0" spc="2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gzip abc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명령하면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압축되어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abc.gz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이름의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.gz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확장자가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붙은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압축파일이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672"/>
              </a:spcBef>
              <a:spcAft>
                <a:spcPts val="0"/>
              </a:spcAft>
              <a:buClrTx/>
            </a:pP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76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푸는 경우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gunzip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abc.z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명령하면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abc.gz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압축이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풀려서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복원된 파일이</a:t>
            </a:r>
            <a:r>
              <a:rPr sz="1135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7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gunzip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명령은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gzip </a:t>
            </a:r>
            <a:r>
              <a:rPr sz="1361" b="0" spc="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동일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gzip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주요</a:t>
            </a:r>
            <a:r>
              <a:rPr sz="1135" b="0" spc="-2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옵션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7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-d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푼다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tabLst>
                <a:tab pos="407462" algn="l"/>
              </a:tabLst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	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ㅣ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압축된 파일의 내용을</a:t>
            </a:r>
            <a:r>
              <a:rPr sz="1135" b="0" spc="1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보여준다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  <a:tabLst>
                <a:tab pos="407462" algn="l"/>
              </a:tabLst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	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-r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디렉토리부터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디렉토리까지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전부를</a:t>
            </a:r>
            <a:r>
              <a:rPr sz="1135" b="0" spc="2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압축한다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5"/>
              </a:spcBef>
              <a:spcAft>
                <a:spcPts val="0"/>
              </a:spcAft>
              <a:buClrTx/>
              <a:tabLst>
                <a:tab pos="407462" algn="l"/>
              </a:tabLst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	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-t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압축된 파일의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완전성을</a:t>
            </a:r>
            <a:r>
              <a:rPr sz="1135" b="0" spc="6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검사한다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  <a:tabLst>
                <a:tab pos="407462" algn="l"/>
              </a:tabLst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	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-v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진행상황을</a:t>
            </a:r>
            <a:r>
              <a:rPr sz="1135" b="0" spc="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보여준다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tabLst>
                <a:tab pos="407462" algn="l"/>
              </a:tabLst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	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-9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최대한</a:t>
            </a:r>
            <a:r>
              <a:rPr sz="1135" b="0" spc="-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압축한다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304" y="5288993"/>
            <a:ext cx="458736" cy="348062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413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17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1995" y="5288993"/>
            <a:ext cx="4736630" cy="340394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187" rIns="0" bIns="0" rtlCol="0">
            <a:spAutoFit/>
          </a:bodyPr>
          <a:lstStyle/>
          <a:p>
            <a:pPr defTabSz="829909" eaLnBrk="1" fontAlgn="auto" latinLnBrk="1" hangingPunct="1">
              <a:spcBef>
                <a:spcPts val="41"/>
              </a:spcBef>
              <a:spcAft>
                <a:spcPts val="0"/>
              </a:spcAft>
              <a:buClrTx/>
            </a:pPr>
            <a:endParaRPr sz="1225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95094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gzip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* </a:t>
            </a: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/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gunzip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*로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전체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파일을 대상으로 압축과 풀기를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</a:t>
            </a:r>
            <a:r>
              <a:rPr sz="953" b="0" spc="8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Ⅰ-53&gt;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944842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6460" y="6354818"/>
            <a:ext cx="7641702" cy="279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888" y="770678"/>
            <a:ext cx="5276050" cy="202581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root@kopoctc:/home/kopoctc#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67588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916358" algn="l"/>
                <a:tab pos="1110004" algn="l"/>
                <a:tab pos="1624087" algn="l"/>
                <a:tab pos="2009072" algn="l"/>
              </a:tabLst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	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hepl3.txt	</a:t>
            </a:r>
            <a:r>
              <a:rPr sz="1135" b="0" spc="-5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5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67588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916358" algn="l"/>
                <a:tab pos="1110004" algn="l"/>
                <a:tab pos="1624087" algn="l"/>
                <a:tab pos="2009072" algn="l"/>
              </a:tabLst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:/home/kopoctc#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gzip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*  </a:t>
            </a:r>
            <a:endParaRPr lang="en-US" sz="1135" b="0" spc="-27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67588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916358" algn="l"/>
                <a:tab pos="1110004" algn="l"/>
                <a:tab pos="1624087" algn="l"/>
                <a:tab pos="2009072" algn="l"/>
              </a:tabLst>
            </a:pPr>
            <a:r>
              <a:rPr sz="1135" b="0" spc="-5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gzip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 mydir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directory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--</a:t>
            </a:r>
            <a:r>
              <a:rPr sz="1135" b="0" spc="-33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ignored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root@kopoctc:/home/kopoctc#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  </a:t>
            </a:r>
            <a:endParaRPr lang="en-US" sz="1135" b="0" spc="-50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67588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916358" algn="l"/>
                <a:tab pos="1110004" algn="l"/>
                <a:tab pos="1624087" algn="l"/>
                <a:tab pos="2009072" algn="l"/>
              </a:tabLst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help2.txt.gz	hepl3.txt.gz	</a:t>
            </a:r>
            <a:r>
              <a:rPr sz="1135" b="0" spc="-5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5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67588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916358" algn="l"/>
                <a:tab pos="1110004" algn="l"/>
                <a:tab pos="1624087" algn="l"/>
                <a:tab pos="2009072" algn="l"/>
              </a:tabLst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:/home/kopoctc#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gunzip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* 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gzip: mydir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directory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--</a:t>
            </a:r>
            <a:r>
              <a:rPr sz="1135" b="0" spc="-33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ignored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root@kopoctc:/home/kopoctc#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  </a:t>
            </a:r>
            <a:endParaRPr lang="en-US" sz="1135" b="0" spc="-50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67588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916358" algn="l"/>
                <a:tab pos="1110004" algn="l"/>
                <a:tab pos="1624087" algn="l"/>
                <a:tab pos="2009072" algn="l"/>
              </a:tabLst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	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hepl3.txt	</a:t>
            </a:r>
            <a:r>
              <a:rPr sz="1135" b="0" spc="-5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5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67588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916358" algn="l"/>
                <a:tab pos="1110004" algn="l"/>
                <a:tab pos="1624087" algn="l"/>
                <a:tab pos="2009072" algn="l"/>
              </a:tabLst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:/home/kopoctc#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0141" y="2938466"/>
            <a:ext cx="1745044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7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Ⅰ-53&gt; </a:t>
            </a:r>
            <a:r>
              <a:rPr sz="998" b="0" spc="-6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gzip/gunzip</a:t>
            </a:r>
            <a:r>
              <a:rPr sz="998" b="0" spc="-15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1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3955508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4) tar</a:t>
            </a:r>
            <a:r>
              <a:rPr lang="ko-KR" altLang="en-US" dirty="0"/>
              <a:t>명령어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tar -</a:t>
            </a:r>
            <a:r>
              <a:rPr lang="en-US" altLang="ko-KR" dirty="0" err="1"/>
              <a:t>cvf</a:t>
            </a:r>
            <a:r>
              <a:rPr lang="en-US" altLang="ko-KR" dirty="0"/>
              <a:t> </a:t>
            </a:r>
            <a:r>
              <a:rPr lang="en-US" altLang="ko-KR" dirty="0" err="1"/>
              <a:t>tarfile</a:t>
            </a:r>
            <a:r>
              <a:rPr lang="en-US" altLang="ko-KR" dirty="0"/>
              <a:t> . </a:t>
            </a:r>
          </a:p>
          <a:p>
            <a:pPr latinLnBrk="1"/>
            <a:r>
              <a:rPr lang="en-US" altLang="ko-KR" dirty="0"/>
              <a:t>② tar -</a:t>
            </a:r>
            <a:r>
              <a:rPr lang="en-US" altLang="ko-KR" dirty="0" err="1"/>
              <a:t>tvf</a:t>
            </a:r>
            <a:r>
              <a:rPr lang="en-US" altLang="ko-KR" dirty="0"/>
              <a:t> </a:t>
            </a:r>
            <a:r>
              <a:rPr lang="en-US" altLang="ko-KR" dirty="0" err="1"/>
              <a:t>tarfile</a:t>
            </a:r>
            <a:endParaRPr lang="en-US" altLang="ko-KR" dirty="0"/>
          </a:p>
          <a:p>
            <a:pPr latinLnBrk="1"/>
            <a:r>
              <a:rPr lang="en-US" altLang="ko-KR" dirty="0"/>
              <a:t>③ tar -</a:t>
            </a:r>
            <a:r>
              <a:rPr lang="en-US" altLang="ko-KR" dirty="0" err="1"/>
              <a:t>rvf</a:t>
            </a:r>
            <a:r>
              <a:rPr lang="en-US" altLang="ko-KR" dirty="0"/>
              <a:t> </a:t>
            </a:r>
            <a:r>
              <a:rPr lang="en-US" altLang="ko-KR" dirty="0" err="1"/>
              <a:t>tarfile</a:t>
            </a:r>
            <a:r>
              <a:rPr lang="en-US" altLang="ko-KR" dirty="0"/>
              <a:t> </a:t>
            </a:r>
            <a:r>
              <a:rPr lang="en-US" altLang="ko-KR" dirty="0" err="1"/>
              <a:t>reverse.c</a:t>
            </a:r>
            <a:endParaRPr lang="en-US" altLang="ko-KR" dirty="0"/>
          </a:p>
          <a:p>
            <a:pPr latinLnBrk="1"/>
            <a:r>
              <a:rPr lang="en-US" altLang="ko-KR" dirty="0"/>
              <a:t>④ tar -</a:t>
            </a:r>
            <a:r>
              <a:rPr lang="en-US" altLang="ko-KR" dirty="0" err="1"/>
              <a:t>uvf</a:t>
            </a:r>
            <a:r>
              <a:rPr lang="en-US" altLang="ko-KR" dirty="0"/>
              <a:t> </a:t>
            </a:r>
            <a:r>
              <a:rPr lang="en-US" altLang="ko-KR" dirty="0" err="1"/>
              <a:t>tarfile</a:t>
            </a:r>
            <a:r>
              <a:rPr lang="en-US" altLang="ko-KR" dirty="0"/>
              <a:t> </a:t>
            </a:r>
            <a:r>
              <a:rPr lang="en-US" altLang="ko-KR" dirty="0" err="1"/>
              <a:t>reverse.c</a:t>
            </a:r>
            <a:endParaRPr lang="en-US" altLang="ko-KR" dirty="0"/>
          </a:p>
          <a:p>
            <a:pPr latinLnBrk="1"/>
            <a:r>
              <a:rPr lang="en-US" altLang="ko-KR" dirty="0"/>
              <a:t>⑤ </a:t>
            </a:r>
            <a:r>
              <a:rPr lang="en-US" altLang="ko-KR" dirty="0" err="1"/>
              <a:t>mkdir</a:t>
            </a:r>
            <a:r>
              <a:rPr lang="en-US" altLang="ko-KR" dirty="0"/>
              <a:t> ./</a:t>
            </a:r>
            <a:r>
              <a:rPr lang="en-US" altLang="ko-KR" dirty="0" err="1"/>
              <a:t>tmp</a:t>
            </a:r>
            <a:endParaRPr lang="en-US" altLang="ko-KR" dirty="0"/>
          </a:p>
          <a:p>
            <a:pPr latinLnBrk="1"/>
            <a:r>
              <a:rPr lang="en-US" altLang="ko-KR" dirty="0"/>
              <a:t>⑥ cd </a:t>
            </a:r>
            <a:r>
              <a:rPr lang="en-US" altLang="ko-KR" dirty="0" err="1"/>
              <a:t>tmp</a:t>
            </a:r>
            <a:endParaRPr lang="en-US" altLang="ko-KR" dirty="0"/>
          </a:p>
          <a:p>
            <a:pPr latinLnBrk="1"/>
            <a:r>
              <a:rPr lang="en-US" altLang="ko-KR" dirty="0"/>
              <a:t>⑦ tar -</a:t>
            </a:r>
            <a:r>
              <a:rPr lang="en-US" altLang="ko-KR" dirty="0" err="1"/>
              <a:t>xvf</a:t>
            </a:r>
            <a:r>
              <a:rPr lang="en-US" altLang="ko-KR" dirty="0"/>
              <a:t> ../</a:t>
            </a:r>
            <a:r>
              <a:rPr lang="en-US" altLang="ko-KR" dirty="0" err="1"/>
              <a:t>tarfile</a:t>
            </a:r>
            <a:endParaRPr lang="en-US" altLang="ko-KR" dirty="0"/>
          </a:p>
          <a:p>
            <a:pPr latinLnBrk="1"/>
            <a:r>
              <a:rPr lang="en-US" altLang="ko-KR" dirty="0"/>
              <a:t>⑧ tar -</a:t>
            </a:r>
            <a:r>
              <a:rPr lang="en-US" altLang="ko-KR" dirty="0" err="1"/>
              <a:t>xvf</a:t>
            </a:r>
            <a:r>
              <a:rPr lang="en-US" altLang="ko-KR" dirty="0"/>
              <a:t> ../</a:t>
            </a:r>
            <a:r>
              <a:rPr lang="en-US" altLang="ko-KR" dirty="0" err="1"/>
              <a:t>tarfile</a:t>
            </a:r>
            <a:r>
              <a:rPr lang="en-US" altLang="ko-KR" dirty="0"/>
              <a:t> `tar -</a:t>
            </a:r>
            <a:r>
              <a:rPr lang="en-US" altLang="ko-KR" dirty="0" err="1"/>
              <a:t>tf</a:t>
            </a:r>
            <a:r>
              <a:rPr lang="en-US" altLang="ko-KR" dirty="0"/>
              <a:t> ../</a:t>
            </a:r>
            <a:r>
              <a:rPr lang="en-US" altLang="ko-KR" dirty="0" err="1"/>
              <a:t>tarfile</a:t>
            </a:r>
            <a:r>
              <a:rPr lang="en-US" altLang="ko-KR" dirty="0"/>
              <a:t> | grep ‘lady*'` </a:t>
            </a:r>
          </a:p>
          <a:p>
            <a:pPr latinLnBrk="1"/>
            <a:r>
              <a:rPr lang="en-US" altLang="ko-KR" dirty="0"/>
              <a:t>⑨ tar -</a:t>
            </a:r>
            <a:r>
              <a:rPr lang="en-US" altLang="ko-KR" dirty="0" err="1"/>
              <a:t>xvf</a:t>
            </a:r>
            <a:r>
              <a:rPr lang="en-US" altLang="ko-KR" dirty="0"/>
              <a:t> ../</a:t>
            </a:r>
            <a:r>
              <a:rPr lang="en-US" altLang="ko-KR" dirty="0" err="1"/>
              <a:t>tarfile</a:t>
            </a:r>
            <a:r>
              <a:rPr lang="en-US" altLang="ko-KR" dirty="0"/>
              <a:t> ./</a:t>
            </a:r>
            <a:r>
              <a:rPr lang="en-US" altLang="ko-KR" dirty="0" err="1"/>
              <a:t>reverse.c</a:t>
            </a:r>
            <a:endParaRPr lang="en-US" altLang="ko-KR" dirty="0"/>
          </a:p>
          <a:p>
            <a:pPr latinLnBrk="1"/>
            <a:r>
              <a:rPr lang="en-US" altLang="ko-KR" dirty="0"/>
              <a:t>⑩ tar –</a:t>
            </a:r>
            <a:r>
              <a:rPr lang="en-US" altLang="ko-KR" dirty="0" err="1"/>
              <a:t>cvf</a:t>
            </a:r>
            <a:r>
              <a:rPr lang="en-US" altLang="ko-KR" dirty="0"/>
              <a:t> </a:t>
            </a:r>
            <a:r>
              <a:rPr lang="en-US" altLang="ko-KR" dirty="0" err="1"/>
              <a:t>tarfile</a:t>
            </a:r>
            <a:r>
              <a:rPr lang="en-US" altLang="ko-KR" dirty="0"/>
              <a:t> /dev/rmt0 , tar –</a:t>
            </a:r>
            <a:r>
              <a:rPr lang="en-US" altLang="ko-KR" dirty="0" err="1"/>
              <a:t>xvf</a:t>
            </a:r>
            <a:r>
              <a:rPr lang="en-US" altLang="ko-KR" dirty="0"/>
              <a:t> /dev/rmt0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8494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5) compress, </a:t>
            </a:r>
            <a:r>
              <a:rPr lang="en-US" altLang="ko-KR" dirty="0" err="1"/>
              <a:t>uncompress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cp</a:t>
            </a:r>
            <a:r>
              <a:rPr lang="en-US" altLang="ko-KR" dirty="0"/>
              <a:t> </a:t>
            </a:r>
            <a:r>
              <a:rPr lang="en-US" altLang="ko-KR" dirty="0" err="1"/>
              <a:t>abc</a:t>
            </a:r>
            <a:r>
              <a:rPr lang="en-US" altLang="ko-KR" dirty="0"/>
              <a:t> abc2</a:t>
            </a:r>
          </a:p>
          <a:p>
            <a:pPr latinLnBrk="1"/>
            <a:r>
              <a:rPr lang="en-US" altLang="ko-KR" dirty="0"/>
              <a:t>② compress </a:t>
            </a:r>
            <a:r>
              <a:rPr lang="en-US" altLang="ko-KR" dirty="0" err="1"/>
              <a:t>abc</a:t>
            </a:r>
            <a:r>
              <a:rPr lang="en-US" altLang="ko-KR" dirty="0"/>
              <a:t> // </a:t>
            </a:r>
            <a:r>
              <a:rPr lang="en-US" altLang="ko-KR" dirty="0" err="1"/>
              <a:t>abc.Z</a:t>
            </a:r>
            <a:r>
              <a:rPr lang="ko-KR" altLang="en-US" dirty="0"/>
              <a:t>과 </a:t>
            </a:r>
            <a:r>
              <a:rPr lang="en-US" altLang="ko-KR" dirty="0"/>
              <a:t>abc2</a:t>
            </a:r>
            <a:r>
              <a:rPr lang="ko-KR" altLang="en-US" dirty="0"/>
              <a:t>와 사이즈비교</a:t>
            </a:r>
            <a:r>
              <a:rPr lang="en-US" altLang="ko-KR" dirty="0"/>
              <a:t>..</a:t>
            </a:r>
            <a:endParaRPr lang="ko-KR" altLang="en-US" dirty="0"/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uncompress</a:t>
            </a:r>
            <a:r>
              <a:rPr lang="en-US" altLang="ko-KR" dirty="0"/>
              <a:t> </a:t>
            </a:r>
            <a:r>
              <a:rPr lang="en-US" altLang="ko-KR" dirty="0" err="1"/>
              <a:t>abc.z</a:t>
            </a:r>
            <a:r>
              <a:rPr lang="en-US" altLang="ko-KR" dirty="0"/>
              <a:t> </a:t>
            </a:r>
          </a:p>
          <a:p>
            <a:pPr latinLnBrk="1"/>
            <a:r>
              <a:rPr lang="en-US" altLang="ko-KR" dirty="0"/>
              <a:t>④ compress *.txt : </a:t>
            </a:r>
            <a:r>
              <a:rPr lang="ko-KR" altLang="en-US" dirty="0"/>
              <a:t>수많은 </a:t>
            </a:r>
            <a:r>
              <a:rPr lang="en-US" altLang="ko-KR" dirty="0"/>
              <a:t>Z</a:t>
            </a:r>
            <a:r>
              <a:rPr lang="ko-KR" altLang="en-US" dirty="0"/>
              <a:t>파일</a:t>
            </a:r>
          </a:p>
          <a:p>
            <a:pPr latinLnBrk="1"/>
            <a:r>
              <a:rPr lang="ko-KR" altLang="en-US" dirty="0"/>
              <a:t>⑤ </a:t>
            </a:r>
            <a:r>
              <a:rPr lang="en-US" altLang="ko-KR" dirty="0" err="1"/>
              <a:t>uncompress</a:t>
            </a:r>
            <a:r>
              <a:rPr lang="en-US" altLang="ko-KR" dirty="0"/>
              <a:t> *.Z : </a:t>
            </a:r>
            <a:r>
              <a:rPr lang="ko-KR" altLang="en-US" dirty="0"/>
              <a:t>모든 </a:t>
            </a:r>
            <a:r>
              <a:rPr lang="en-US" altLang="ko-KR" dirty="0"/>
              <a:t>Z </a:t>
            </a:r>
            <a:r>
              <a:rPr lang="ko-KR" altLang="en-US" dirty="0" err="1"/>
              <a:t>확장자</a:t>
            </a:r>
            <a:r>
              <a:rPr lang="ko-KR" altLang="en-US" dirty="0"/>
              <a:t> 파일 </a:t>
            </a:r>
            <a:r>
              <a:rPr lang="en-US" altLang="ko-KR" dirty="0" err="1"/>
              <a:t>uncompress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6) </a:t>
            </a:r>
            <a:r>
              <a:rPr lang="en-US" altLang="ko-KR" dirty="0" err="1"/>
              <a:t>gzip</a:t>
            </a:r>
            <a:r>
              <a:rPr lang="en-US" altLang="ko-KR" dirty="0"/>
              <a:t>, </a:t>
            </a:r>
            <a:r>
              <a:rPr lang="en-US" altLang="ko-KR" dirty="0" err="1"/>
              <a:t>gunzip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gzip</a:t>
            </a:r>
            <a:r>
              <a:rPr lang="en-US" altLang="ko-KR" dirty="0"/>
              <a:t> –v9 </a:t>
            </a:r>
            <a:r>
              <a:rPr lang="en-US" altLang="ko-KR" dirty="0" err="1"/>
              <a:t>tarfile</a:t>
            </a:r>
            <a:endParaRPr lang="en-US" altLang="ko-KR" dirty="0"/>
          </a:p>
          <a:p>
            <a:pPr latinLnBrk="1"/>
            <a:r>
              <a:rPr lang="en-US" altLang="ko-KR" dirty="0"/>
              <a:t>② ls tarfile.gz</a:t>
            </a:r>
          </a:p>
          <a:p>
            <a:pPr latinLnBrk="1"/>
            <a:r>
              <a:rPr lang="en-US" altLang="ko-KR" dirty="0"/>
              <a:t>③ </a:t>
            </a:r>
            <a:r>
              <a:rPr lang="en-US" altLang="ko-KR" dirty="0" err="1"/>
              <a:t>gzip</a:t>
            </a:r>
            <a:r>
              <a:rPr lang="en-US" altLang="ko-KR" dirty="0"/>
              <a:t> –l tarfile.gz</a:t>
            </a:r>
          </a:p>
          <a:p>
            <a:pPr latinLnBrk="1"/>
            <a:r>
              <a:rPr lang="en-US" altLang="ko-KR" dirty="0"/>
              <a:t>④ </a:t>
            </a:r>
            <a:r>
              <a:rPr lang="en-US" altLang="ko-KR" dirty="0" err="1"/>
              <a:t>gzip</a:t>
            </a:r>
            <a:r>
              <a:rPr lang="en-US" altLang="ko-KR" dirty="0"/>
              <a:t> –</a:t>
            </a:r>
            <a:r>
              <a:rPr lang="en-US" altLang="ko-KR" dirty="0" err="1"/>
              <a:t>vd</a:t>
            </a:r>
            <a:r>
              <a:rPr lang="en-US" altLang="ko-KR" dirty="0"/>
              <a:t> tarfile.gz</a:t>
            </a:r>
          </a:p>
          <a:p>
            <a:pPr latinLnBrk="1"/>
            <a:r>
              <a:rPr lang="en-US" altLang="ko-KR" dirty="0"/>
              <a:t>⑤ </a:t>
            </a:r>
            <a:r>
              <a:rPr lang="en-US" altLang="ko-KR" dirty="0" err="1"/>
              <a:t>gunzip</a:t>
            </a:r>
            <a:r>
              <a:rPr lang="en-US" altLang="ko-KR" dirty="0"/>
              <a:t> tarfile.gz</a:t>
            </a:r>
          </a:p>
          <a:p>
            <a:pPr latinLnBrk="1"/>
            <a:r>
              <a:rPr lang="en-US" altLang="ko-KR" dirty="0"/>
              <a:t>⑥ </a:t>
            </a:r>
            <a:r>
              <a:rPr lang="en-US" altLang="ko-KR" dirty="0" err="1"/>
              <a:t>gzip</a:t>
            </a:r>
            <a:r>
              <a:rPr lang="en-US" altLang="ko-KR" dirty="0"/>
              <a:t> –</a:t>
            </a:r>
            <a:r>
              <a:rPr lang="en-US" altLang="ko-KR" dirty="0" err="1"/>
              <a:t>vd</a:t>
            </a:r>
            <a:r>
              <a:rPr lang="en-US" altLang="ko-KR" dirty="0"/>
              <a:t> tarfile.gz &gt; tar.log &amp; 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899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 강의에서는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운영체계에서 파일에 대한 간단한 명령어를 다루었다</a:t>
            </a:r>
            <a:r>
              <a:rPr lang="en-US" altLang="ko-KR" sz="1200" dirty="0"/>
              <a:t>. </a:t>
            </a:r>
            <a:r>
              <a:rPr lang="ko-KR" altLang="en-US" sz="1200" dirty="0"/>
              <a:t>여러분이 </a:t>
            </a:r>
            <a:r>
              <a:rPr lang="ko-KR" altLang="en-US" sz="1200" dirty="0" err="1"/>
              <a:t>리눅스나</a:t>
            </a:r>
            <a:r>
              <a:rPr lang="ko-KR" altLang="en-US" sz="1200" dirty="0"/>
              <a:t> 유닉스 시스템을 다루는 관리자이거나 프로그램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데이터베이스를 다루는 업무의 담당자라면 파일을 깊게 다루는 경우가 많다</a:t>
            </a:r>
            <a:r>
              <a:rPr lang="en-US" altLang="ko-KR" sz="1200" dirty="0"/>
              <a:t>. </a:t>
            </a:r>
            <a:r>
              <a:rPr lang="ko-KR" altLang="en-US" sz="1200" dirty="0"/>
              <a:t>각종 서버시스템의 운영 상황들이 실시간으로 기록되는 파일인 로그파일을 분석하기 위하여 파일을 여러 방면으로 다루어야 하며</a:t>
            </a:r>
            <a:r>
              <a:rPr lang="en-US" altLang="ko-KR" sz="1200" dirty="0"/>
              <a:t>, </a:t>
            </a:r>
            <a:r>
              <a:rPr lang="ko-KR" altLang="en-US" sz="1200" dirty="0"/>
              <a:t>프로그램이나 데이터베이스의 입출력으로 일반적인 파일이 많이 사용되기 때문이다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강의에서는 </a:t>
            </a:r>
            <a:r>
              <a:rPr lang="ko-KR" altLang="en-US" sz="1200" dirty="0" err="1"/>
              <a:t>리눅스에서</a:t>
            </a:r>
            <a:r>
              <a:rPr lang="ko-KR" altLang="en-US" sz="1200" dirty="0"/>
              <a:t> 파일과 </a:t>
            </a:r>
            <a:r>
              <a:rPr lang="ko-KR" altLang="en-US" sz="1200" dirty="0" err="1"/>
              <a:t>디렉토리</a:t>
            </a:r>
            <a:r>
              <a:rPr lang="ko-KR" altLang="en-US" sz="1200" dirty="0"/>
              <a:t> 부분을 이해 후 실습하도록 한다</a:t>
            </a:r>
            <a:r>
              <a:rPr lang="en-US" altLang="ko-KR" sz="1200" dirty="0"/>
              <a:t>.</a:t>
            </a: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 필터를 이해하고 사용하는 방법을 알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파일을 비교하고</a:t>
            </a:r>
            <a:r>
              <a:rPr lang="en-US" altLang="ko-KR" sz="1200" dirty="0"/>
              <a:t>, </a:t>
            </a:r>
            <a:r>
              <a:rPr lang="ko-KR" altLang="en-US" sz="1200" dirty="0"/>
              <a:t>정렬하고</a:t>
            </a:r>
            <a:r>
              <a:rPr lang="en-US" altLang="ko-KR" sz="1200" dirty="0"/>
              <a:t>, </a:t>
            </a:r>
            <a:r>
              <a:rPr lang="ko-KR" altLang="en-US" sz="1200" dirty="0"/>
              <a:t>필요한 파일을 찾을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 여러 개를 하나의 파일로 묶어서 보관할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파일의 크기를 줄이기 위한 압축과 복원 명령을 실행시킬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/>
              <a:t>금일 배운 명령어를 </a:t>
            </a:r>
            <a:r>
              <a:rPr lang="en-US" altLang="ko-KR" dirty="0"/>
              <a:t>man</a:t>
            </a:r>
            <a:r>
              <a:rPr lang="ko-KR" altLang="en-US" dirty="0"/>
              <a:t>으로 찾아보고 각종 옵션에 대하여 조사 후 실습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 dirty="0"/>
              <a:t>금일 배운 명령어를 조합하여 복수의 명령어를 한번에 실행하는 방법을 실습</a:t>
            </a:r>
            <a:endParaRPr lang="en-US" altLang="ko-KR" dirty="0"/>
          </a:p>
          <a:p>
            <a:pPr latinLnBrk="1"/>
            <a:r>
              <a:rPr lang="en-US" altLang="ko-KR" dirty="0"/>
              <a:t> - ; , while : do done</a:t>
            </a:r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(4 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88135"/>
              </p:ext>
            </p:extLst>
          </p:nvPr>
        </p:nvGraphicFramePr>
        <p:xfrm>
          <a:off x="385064" y="819695"/>
          <a:ext cx="8561197" cy="5377759"/>
        </p:xfrm>
        <a:graphic>
          <a:graphicData uri="http://schemas.openxmlformats.org/drawingml/2006/table">
            <a:tbl>
              <a:tblPr/>
              <a:tblGrid>
                <a:gridCol w="3106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107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문제</a:t>
                      </a:r>
                    </a:p>
                  </a:txBody>
                  <a:tcPr marL="15497" marR="15497" marT="15497" marB="1549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보기</a:t>
                      </a:r>
                    </a:p>
                  </a:txBody>
                  <a:tcPr marL="15497" marR="15497" marT="15497" marB="154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정답 및 해설</a:t>
                      </a:r>
                    </a:p>
                  </a:txBody>
                  <a:tcPr marL="15497" marR="15497" marT="15497" marB="154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052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1)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다음 중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aa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파일의 내용 중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tom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이라는 단어가 일치한 부분을 찾아서 표시하라는 명령은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15497" marR="15497" marT="15497" marB="1549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find tom aa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 tom aa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grep aa tom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grep tom aa</a:t>
                      </a:r>
                    </a:p>
                  </a:txBody>
                  <a:tcPr marL="15497" marR="15497" marT="15497" marB="154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[grep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찾을 문자 대상파일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]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명령어를 사용합니다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15497" marR="15497" marT="15497" marB="154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0798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다음 중 파일 비교나 정렬 명령이 아닌 것은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15497" marR="15497" marT="15497" marB="1549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find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cmp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diff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sort</a:t>
                      </a:r>
                    </a:p>
                  </a:txBody>
                  <a:tcPr marL="15497" marR="15497" marT="15497" marB="154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find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는 원하는 파일을 찾는 명령어 입니다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15497" marR="15497" marT="15497" marB="154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4723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3) aa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이라는 파일이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text file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 때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cat aa &gt; bb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와 결과가 동일한 명령은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15497" marR="15497" marT="15497" marB="1549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mv aa bb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cp aa bb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cp aa &gt; bb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mv aa &gt; bb</a:t>
                      </a:r>
                    </a:p>
                  </a:txBody>
                  <a:tcPr marL="15497" marR="15497" marT="15497" marB="154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aa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 내용을 입력 받아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bb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라는 파일로 기록하는 명령으로 결국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aa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 내용과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bb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 내용이 동일한 파일이 생기게 됩니다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 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15497" marR="15497" marT="15497" marB="154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4025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4)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파일을 묶음과 압축을 한번에 실행할 수 있는 명령은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15497" marR="15497" marT="15497" marB="1549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inittab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gzip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compress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tar</a:t>
                      </a:r>
                    </a:p>
                  </a:txBody>
                  <a:tcPr marL="15497" marR="15497" marT="15497" marB="154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en-US" altLang="ko-KR" sz="12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gzip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은 파일을 묶음과 압축을 한번에 실행합니다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</a:p>
                  </a:txBody>
                  <a:tcPr marL="15497" marR="15497" marT="15497" marB="154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10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457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 </a:t>
            </a:r>
            <a:r>
              <a:rPr lang="ko-KR" altLang="en-US" sz="1400" dirty="0"/>
              <a:t>파일 필터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1) </a:t>
            </a:r>
            <a:r>
              <a:rPr lang="ko-KR" altLang="en-US" sz="1400" dirty="0"/>
              <a:t>파이프와 </a:t>
            </a:r>
            <a:r>
              <a:rPr lang="en-US" altLang="ko-KR" sz="1400" dirty="0"/>
              <a:t>grep </a:t>
            </a:r>
            <a:r>
              <a:rPr lang="ko-KR" altLang="en-US" sz="1400" dirty="0"/>
              <a:t>명령에 대하여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2) </a:t>
            </a:r>
            <a:r>
              <a:rPr lang="ko-KR" altLang="en-US" sz="1400" dirty="0" err="1"/>
              <a:t>리다이렉션</a:t>
            </a:r>
            <a:r>
              <a:rPr lang="ko-KR" altLang="en-US" sz="1400" dirty="0"/>
              <a:t> 명령에 대하여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3) </a:t>
            </a:r>
            <a:r>
              <a:rPr lang="ko-KR" altLang="en-US" sz="1400"/>
              <a:t>위 세개의 </a:t>
            </a:r>
            <a:r>
              <a:rPr lang="ko-KR" altLang="en-US" sz="1400" dirty="0"/>
              <a:t>명령어를 복합한 명령어 사례를 몇 개 들고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2. </a:t>
            </a:r>
            <a:r>
              <a:rPr lang="ko-KR" altLang="en-US" sz="1400" dirty="0"/>
              <a:t>파일 비교</a:t>
            </a:r>
            <a:r>
              <a:rPr lang="en-US" altLang="ko-KR" sz="1400" dirty="0"/>
              <a:t>, </a:t>
            </a:r>
            <a:r>
              <a:rPr lang="ko-KR" altLang="en-US" sz="1400" dirty="0"/>
              <a:t>정렬</a:t>
            </a:r>
            <a:r>
              <a:rPr lang="en-US" altLang="ko-KR" sz="1400" dirty="0"/>
              <a:t>, </a:t>
            </a:r>
            <a:r>
              <a:rPr lang="ko-KR" altLang="en-US" sz="1400" dirty="0"/>
              <a:t>탐색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1) </a:t>
            </a:r>
            <a:r>
              <a:rPr lang="ko-KR" altLang="en-US" sz="1400" dirty="0"/>
              <a:t>파일 비교 명령 및 주요옵션에 대하여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2) </a:t>
            </a:r>
            <a:r>
              <a:rPr lang="ko-KR" altLang="en-US" sz="1400" dirty="0"/>
              <a:t>파일 정렬 명령 및 주요옵션에 대하여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3) </a:t>
            </a:r>
            <a:r>
              <a:rPr lang="ko-KR" altLang="en-US" sz="1400" dirty="0"/>
              <a:t>파일 검색 명령 및 주요옵션에 대하여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3. </a:t>
            </a:r>
            <a:r>
              <a:rPr lang="ko-KR" altLang="en-US" sz="1400" dirty="0"/>
              <a:t>파일 보관 압축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1) tar </a:t>
            </a:r>
            <a:r>
              <a:rPr lang="ko-KR" altLang="en-US" sz="1400" dirty="0"/>
              <a:t>명령 및 주요옵션에 대하여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2) compress / </a:t>
            </a:r>
            <a:r>
              <a:rPr lang="en-US" altLang="ko-KR" sz="1400" dirty="0" err="1"/>
              <a:t>uncompress</a:t>
            </a:r>
            <a:r>
              <a:rPr lang="en-US" altLang="ko-KR" sz="1400" dirty="0"/>
              <a:t> </a:t>
            </a:r>
            <a:r>
              <a:rPr lang="ko-KR" altLang="en-US" sz="1400" dirty="0"/>
              <a:t>명령 및 주요옵션에 대하여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3) </a:t>
            </a:r>
            <a:r>
              <a:rPr lang="en-US" altLang="ko-KR" sz="1400" dirty="0" err="1"/>
              <a:t>gzip</a:t>
            </a:r>
            <a:r>
              <a:rPr lang="en-US" altLang="ko-KR" sz="1400" dirty="0"/>
              <a:t> / </a:t>
            </a:r>
            <a:r>
              <a:rPr lang="en-US" altLang="ko-KR" sz="1400" dirty="0" err="1"/>
              <a:t>gunzip</a:t>
            </a:r>
            <a:r>
              <a:rPr lang="en-US" altLang="ko-KR" sz="1400" dirty="0"/>
              <a:t> </a:t>
            </a:r>
            <a:r>
              <a:rPr lang="ko-KR" altLang="en-US" sz="1400" dirty="0"/>
              <a:t>명령 및 주요옵션에 대하여 설명하시오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8122" y="1218323"/>
            <a:ext cx="7450138" cy="21126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학습내용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사용자</a:t>
            </a:r>
            <a:r>
              <a:rPr lang="en-US" altLang="ko-KR" sz="1200" dirty="0"/>
              <a:t>,</a:t>
            </a:r>
            <a:r>
              <a:rPr lang="ko-KR" altLang="en-US" sz="1200" dirty="0"/>
              <a:t>그룹</a:t>
            </a:r>
            <a:r>
              <a:rPr lang="en-US" altLang="ko-KR" sz="1200" dirty="0"/>
              <a:t>, </a:t>
            </a:r>
            <a:r>
              <a:rPr lang="ko-KR" altLang="en-US" sz="1200" dirty="0"/>
              <a:t>권한관리에 대하여 이해할 </a:t>
            </a:r>
            <a:r>
              <a:rPr lang="ko-KR" altLang="en-US" sz="1200"/>
              <a:t>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그룹을 관리 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파일이나 </a:t>
            </a:r>
            <a:r>
              <a:rPr lang="ko-KR" altLang="en-US" sz="1200" dirty="0" err="1"/>
              <a:t>디렉토리의</a:t>
            </a:r>
            <a:r>
              <a:rPr lang="ko-KR" altLang="en-US" sz="1200" dirty="0"/>
              <a:t> 소유자의 개념을 이해할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권한의 개념을 이해하고 변경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링크파일의 개념을 이해할 수 있다</a:t>
            </a:r>
            <a:r>
              <a:rPr lang="en-US" altLang="ko-KR" sz="1200" dirty="0"/>
              <a:t>.</a:t>
            </a:r>
            <a:endParaRPr lang="ko-KR" altLang="ko-KR" sz="12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8122" y="3852653"/>
            <a:ext cx="7450138" cy="14478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윈도우에서 일반 사용자를 만들어 관리자</a:t>
            </a:r>
            <a:r>
              <a:rPr lang="en-US" altLang="ko-KR" sz="1200" dirty="0"/>
              <a:t>(Administrator)</a:t>
            </a:r>
            <a:r>
              <a:rPr lang="ko-KR" altLang="en-US" sz="1200" dirty="0"/>
              <a:t>와 다른 권한을 주는 방법을 알아봅니다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윈도우의 탐색기를 통하여 파일 속성</a:t>
            </a:r>
            <a:r>
              <a:rPr lang="en-US" altLang="ko-KR" sz="1200" dirty="0"/>
              <a:t>( [</a:t>
            </a:r>
            <a:r>
              <a:rPr lang="ko-KR" altLang="en-US" sz="1200" dirty="0"/>
              <a:t>읽기전용</a:t>
            </a:r>
            <a:r>
              <a:rPr lang="en-US" altLang="ko-KR" sz="1200" dirty="0"/>
              <a:t>] [</a:t>
            </a:r>
            <a:r>
              <a:rPr lang="ko-KR" altLang="en-US" sz="1200" dirty="0"/>
              <a:t>숨김</a:t>
            </a:r>
            <a:r>
              <a:rPr lang="en-US" altLang="ko-KR" sz="1200" dirty="0"/>
              <a:t>]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  <a:r>
              <a:rPr lang="ko-KR" altLang="en-US" sz="1200" dirty="0"/>
              <a:t>을 바꿔봅니다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바탕화면의 아이콘과 실행파일</a:t>
            </a:r>
            <a:r>
              <a:rPr lang="en-US" altLang="ko-KR" sz="1200" dirty="0"/>
              <a:t>(*.exe)</a:t>
            </a:r>
            <a:r>
              <a:rPr lang="ko-KR" altLang="en-US" sz="1200" dirty="0"/>
              <a:t>의 차이를 알아봅니다</a:t>
            </a:r>
            <a:r>
              <a:rPr lang="en-US" altLang="ko-KR" sz="120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윈도우에서 파일을 다루는 유틸리티 프로그램이나 워드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아래아</a:t>
            </a:r>
            <a:r>
              <a:rPr lang="ko-KR" altLang="en-US" sz="1200" dirty="0"/>
              <a:t> 한글 등에서 기능 등을 사용하여 두 개의 파일의 내용을 비교하는 방법을 알아봅니다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 엑셀 등의 프로그램에서 행을 정렬</a:t>
            </a:r>
            <a:r>
              <a:rPr lang="en-US" altLang="ko-KR" sz="1200" dirty="0"/>
              <a:t>(sort)</a:t>
            </a:r>
            <a:r>
              <a:rPr lang="ko-KR" altLang="en-US" sz="1200" dirty="0"/>
              <a:t>하는 방법에 대하여 알아봅니다</a:t>
            </a:r>
            <a:r>
              <a:rPr lang="en-US" altLang="ko-KR" sz="1200" dirty="0"/>
              <a:t>.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4475" y="958903"/>
            <a:ext cx="1335869" cy="25198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pc="-14" dirty="0"/>
              <a:t>2. </a:t>
            </a:r>
            <a:r>
              <a:rPr spc="-64" dirty="0"/>
              <a:t>파일</a:t>
            </a:r>
            <a:r>
              <a:rPr spc="-159" dirty="0"/>
              <a:t> </a:t>
            </a:r>
            <a:r>
              <a:rPr spc="-64" dirty="0"/>
              <a:t>다루기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4932" y="1531076"/>
            <a:ext cx="7438337" cy="1112247"/>
          </a:xfrm>
          <a:prstGeom prst="rect">
            <a:avLst/>
          </a:prstGeom>
        </p:spPr>
        <p:txBody>
          <a:bodyPr vert="horz" wrap="square" lIns="0" tIns="2305" rIns="0" bIns="0" rtlCol="0">
            <a:spAutoFit/>
          </a:bodyPr>
          <a:lstStyle/>
          <a:p>
            <a:pPr marL="11527" marR="4611" indent="139471" algn="just" defTabSz="829909" eaLnBrk="1" fontAlgn="auto" latinLnBrk="1" hangingPunct="1">
              <a:lnSpc>
                <a:spcPct val="105800"/>
              </a:lnSpc>
              <a:spcBef>
                <a:spcPts val="18"/>
              </a:spcBef>
              <a:spcAft>
                <a:spcPts val="0"/>
              </a:spcAft>
              <a:buClrTx/>
            </a:pP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앞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강의에서는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운영체계에서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파일에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간단한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다루었다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여러분이 리눅스나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다루는 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관리자이거나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데이터베이스를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다루는 업무의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담당자라면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깊게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다루는 경우가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각종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서버시스템의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  영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상황들이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실시간으로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기록되는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파일인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로그파일을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분석하기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방면으로 다루어야 하며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프로그램이나  데이터베이스의 입출력으로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일반적인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사용되기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때문이다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이번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강의에서는 리눅스에서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부분을 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이해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실습하도록</a:t>
            </a:r>
            <a:r>
              <a:rPr sz="1135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304" y="2804853"/>
            <a:ext cx="458736" cy="352136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20447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48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1995" y="2804853"/>
            <a:ext cx="4736630" cy="334502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1867" rIns="0" bIns="0" rtlCol="0">
            <a:spAutoFit/>
          </a:bodyPr>
          <a:lstStyle/>
          <a:p>
            <a:pPr marL="67430" marR="61667" indent="27087" algn="just" defTabSz="829909" eaLnBrk="1" fontAlgn="auto" latinLnBrk="1" hangingPunct="1">
              <a:lnSpc>
                <a:spcPts val="1135"/>
              </a:lnSpc>
              <a:spcBef>
                <a:spcPts val="408"/>
              </a:spcBef>
              <a:spcAft>
                <a:spcPts val="0"/>
              </a:spcAft>
              <a:buClrTx/>
            </a:pP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윈도우에서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다루는 유틸리티 프로그램이나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워드,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아래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아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한글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등에서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기능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등  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사용하여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두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개의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파일의 내용을 비교하는 방법을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알아보고, 학습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준비도를 높이도록 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한다.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29033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715604"/>
            <a:ext cx="7438337" cy="257060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57913" defTabSz="829909" eaLnBrk="1" fontAlgn="auto" latinLnBrk="1" hangingPunct="1">
              <a:spcBef>
                <a:spcPts val="91"/>
              </a:spcBef>
              <a:spcAft>
                <a:spcPts val="0"/>
              </a:spcAft>
              <a:buClrTx/>
            </a:pPr>
            <a:r>
              <a:rPr sz="1361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(1) </a:t>
            </a:r>
            <a:r>
              <a:rPr sz="1361" spc="-11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파일</a:t>
            </a:r>
            <a:r>
              <a:rPr sz="1361" spc="-10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361" spc="-11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필터</a:t>
            </a:r>
            <a:endParaRPr sz="1361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1527" marR="4611" indent="139471" defTabSz="829909" eaLnBrk="1" fontAlgn="auto" latinLnBrk="1" hangingPunct="1">
              <a:lnSpc>
                <a:spcPct val="110500"/>
              </a:lnSpc>
              <a:spcBef>
                <a:spcPts val="743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원하는 부분을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검색하거나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파일에 내용을 쓰거나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출력하고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기존파일에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추가하여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내용을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쓸 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</a:t>
            </a:r>
            <a:r>
              <a:rPr sz="1361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이는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필터를 활용한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</a:t>
            </a:r>
            <a:r>
              <a:rPr sz="1135" b="0" spc="2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이용한다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defTabSz="829909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1588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498" b="0" spc="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98" b="0" spc="-381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파이프</a:t>
            </a:r>
            <a:r>
              <a:rPr sz="1498" b="0" spc="8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11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(|)와 </a:t>
            </a:r>
            <a:r>
              <a:rPr sz="1498" b="0" spc="-15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grep</a:t>
            </a:r>
            <a:r>
              <a:rPr sz="1498" b="0" spc="-5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명령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04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파일내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지정된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패턴이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있는지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찾아내기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파이프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필터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(|)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와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grep</a:t>
            </a:r>
            <a:r>
              <a:rPr sz="1361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명령을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grep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11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grep(Globally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find </a:t>
            </a:r>
            <a:r>
              <a:rPr sz="1361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Regular-Expression </a:t>
            </a:r>
            <a:r>
              <a:rPr sz="1361" b="0" spc="-18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and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Print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표현식이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전체에 있는지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찾아서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프린트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명령의</a:t>
            </a:r>
            <a:r>
              <a:rPr sz="1135" b="0" spc="1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사용형식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tabLst>
                <a:tab pos="1652327" algn="l"/>
              </a:tabLst>
            </a:pPr>
            <a:r>
              <a:rPr sz="1361" b="0" spc="-1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grep</a:t>
            </a:r>
            <a:r>
              <a:rPr sz="1361" b="0" spc="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patten </a:t>
            </a:r>
            <a:r>
              <a:rPr sz="1361" b="0" spc="-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	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주어진 패턴이 있는지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확장파일형식으로</a:t>
            </a:r>
            <a:r>
              <a:rPr sz="1135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304" y="3366103"/>
            <a:ext cx="458736" cy="352136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20447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48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1995" y="3366102"/>
            <a:ext cx="4736630" cy="346283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034" rIns="0" bIns="0" rtlCol="0">
            <a:spAutoFit/>
          </a:bodyPr>
          <a:lstStyle/>
          <a:p>
            <a:pPr defTabSz="829909" eaLnBrk="1" fontAlgn="auto" latinLnBrk="1" hangingPunct="1">
              <a:spcBef>
                <a:spcPts val="32"/>
              </a:spcBef>
              <a:spcAft>
                <a:spcPts val="0"/>
              </a:spcAft>
              <a:buClrTx/>
            </a:pPr>
            <a:endParaRPr sz="1271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95094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예1)</a:t>
            </a:r>
            <a:r>
              <a:rPr sz="953" b="0" spc="11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grep</a:t>
            </a:r>
            <a:r>
              <a:rPr sz="953" b="0" spc="11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“gh”</a:t>
            </a:r>
            <a:r>
              <a:rPr sz="953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abc.txt</a:t>
            </a:r>
            <a:r>
              <a:rPr sz="953" b="0" spc="11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</a:t>
            </a:r>
            <a:r>
              <a:rPr sz="953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abc.txt파일안에</a:t>
            </a:r>
            <a:r>
              <a:rPr sz="953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gh라는</a:t>
            </a:r>
            <a:r>
              <a:rPr sz="953" b="0" spc="10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문자가</a:t>
            </a:r>
            <a:r>
              <a:rPr sz="953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있으면</a:t>
            </a:r>
            <a:r>
              <a:rPr sz="953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출력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3304" y="4107054"/>
            <a:ext cx="458736" cy="352136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20447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48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1995" y="4107054"/>
            <a:ext cx="5651310" cy="270878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034" rIns="0" bIns="0" rtlCol="0">
            <a:spAutoFit/>
          </a:bodyPr>
          <a:lstStyle/>
          <a:p>
            <a:pPr defTabSz="829909" eaLnBrk="1" fontAlgn="auto" latinLnBrk="1" hangingPunct="1">
              <a:spcBef>
                <a:spcPts val="32"/>
              </a:spcBef>
              <a:spcAft>
                <a:spcPts val="0"/>
              </a:spcAft>
              <a:buClrTx/>
            </a:pPr>
            <a:endParaRPr sz="81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35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예2)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grep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“gh”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*.txt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모든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.txt로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명칭이 끝나는 파일을 대상으로 파일안에 </a:t>
            </a:r>
            <a:r>
              <a:rPr sz="953" b="0" spc="-54" dirty="0" err="1">
                <a:solidFill>
                  <a:prstClr val="black"/>
                </a:solidFill>
                <a:latin typeface="돋움"/>
                <a:ea typeface="+mn-ea"/>
                <a:cs typeface="돋움"/>
              </a:rPr>
              <a:t>gh라는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0" dirty="0" err="1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문</a:t>
            </a:r>
            <a:r>
              <a:rPr sz="953" b="0" spc="-64" dirty="0" err="1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자가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있으면</a:t>
            </a:r>
            <a:r>
              <a:rPr sz="953" b="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출력하라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8029" y="4709014"/>
            <a:ext cx="6385361" cy="223965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113"/>
              </a:spcBef>
              <a:spcAft>
                <a:spcPts val="0"/>
              </a:spcAft>
              <a:buClrTx/>
            </a:pPr>
            <a:r>
              <a:rPr sz="1361" b="0" spc="21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2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~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|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grep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patten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필터를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이용하여 검색하는 방식으로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주어진 패턴을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방법은</a:t>
            </a:r>
            <a:r>
              <a:rPr sz="1135" b="0" spc="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동일함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3304" y="5149379"/>
            <a:ext cx="458736" cy="352136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20447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48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1994" y="5149379"/>
            <a:ext cx="6351299" cy="269714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882" rIns="0" bIns="0" rtlCol="0">
            <a:spAutoFit/>
          </a:bodyPr>
          <a:lstStyle/>
          <a:p>
            <a:pPr defTabSz="829909" eaLnBrk="1" fontAlgn="auto" latinLnBrk="1" hangingPunct="1">
              <a:spcBef>
                <a:spcPts val="23"/>
              </a:spcBef>
              <a:spcAft>
                <a:spcPts val="0"/>
              </a:spcAft>
              <a:buClrTx/>
            </a:pPr>
            <a:endParaRPr sz="81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cat abc.txt|grep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gh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abc.txt파일을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전부출력하고,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출력을 받아서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gh라는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글자 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를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찾음.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결국 같은 결과가</a:t>
            </a: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나옴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4474" y="5751326"/>
            <a:ext cx="2709335" cy="223965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113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grep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주요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옵션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90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4475" y="600092"/>
            <a:ext cx="3983188" cy="1212881"/>
          </a:xfrm>
          <a:prstGeom prst="rect">
            <a:avLst/>
          </a:prstGeom>
        </p:spPr>
        <p:txBody>
          <a:bodyPr vert="horz" wrap="square" lIns="0" tIns="104887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6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2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단어가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일치되는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</a:t>
            </a:r>
            <a:r>
              <a:rPr sz="1135" b="0" spc="-2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라인넘버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단어가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일치하지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않는 경우</a:t>
            </a:r>
            <a:r>
              <a:rPr sz="1135" b="0" spc="-22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해당되는 파일명을</a:t>
            </a:r>
            <a:r>
              <a:rPr sz="1135" b="0" spc="-2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304" y="2032100"/>
            <a:ext cx="458736" cy="352136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20447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48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1995" y="2032101"/>
            <a:ext cx="6628772" cy="272042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187" rIns="0" bIns="0" rtlCol="0">
            <a:spAutoFit/>
          </a:bodyPr>
          <a:lstStyle/>
          <a:p>
            <a:pPr defTabSz="829909" eaLnBrk="1" fontAlgn="auto" latinLnBrk="1" hangingPunct="1">
              <a:spcBef>
                <a:spcPts val="41"/>
              </a:spcBef>
              <a:spcAft>
                <a:spcPts val="0"/>
              </a:spcAft>
              <a:buClrTx/>
            </a:pPr>
            <a:endParaRPr sz="81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2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cat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xinetd.conf|grep –nw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telnetd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xinetd.conf파일내용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중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“telnetd”라는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단어가 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정확히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일치하게 들어간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라인 수를</a:t>
            </a:r>
            <a:r>
              <a:rPr sz="953" b="0" spc="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출력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11115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887" y="770677"/>
            <a:ext cx="7209779" cy="42285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09205" algn="just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abc.txt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4861886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</a:t>
            </a:r>
            <a:r>
              <a:rPr sz="1135" b="0" spc="-27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27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861886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r>
              <a:rPr sz="1135" b="0" spc="-27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27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861886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1135" b="0" spc="-27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27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861886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135" b="0" spc="-27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27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861886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135" b="0" spc="-27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 </a:t>
            </a:r>
            <a:endParaRPr lang="en-US" sz="1135" b="0" spc="-27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861886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50"/>
              </a:spcBef>
              <a:spcAft>
                <a:spcPts val="0"/>
              </a:spcAft>
              <a:buClrTx/>
            </a:pPr>
            <a:endParaRPr sz="1089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354292" defTabSz="829909" eaLnBrk="1" fontAlgn="auto" latinLnBrk="1" hangingPunct="1">
              <a:lnSpc>
                <a:spcPct val="1063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grep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"gh"</a:t>
            </a:r>
            <a:r>
              <a:rPr sz="1135" b="0" spc="-20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abc.txt  </a:t>
            </a:r>
            <a:endParaRPr lang="en-US" sz="1135" b="0" spc="-5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354292" defTabSz="829909" eaLnBrk="1" fontAlgn="auto" latinLnBrk="1" hangingPunct="1">
              <a:lnSpc>
                <a:spcPct val="1063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135" b="0" spc="-54" dirty="0" err="1">
                <a:solidFill>
                  <a:srgbClr val="C75252"/>
                </a:solidFill>
                <a:latin typeface="바탕체"/>
                <a:ea typeface="+mn-ea"/>
                <a:cs typeface="바탕체"/>
              </a:rPr>
              <a:t>gh</a:t>
            </a:r>
            <a:r>
              <a:rPr sz="1135" b="0" spc="-5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225771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abc.txt|grep</a:t>
            </a:r>
            <a:r>
              <a:rPr sz="1135" b="0" spc="-18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gh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45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225771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4" dirty="0" err="1">
                <a:solidFill>
                  <a:srgbClr val="C75252"/>
                </a:solidFill>
                <a:latin typeface="바탕체"/>
                <a:ea typeface="+mn-ea"/>
                <a:cs typeface="바탕체"/>
              </a:rPr>
              <a:t>gh</a:t>
            </a:r>
            <a:r>
              <a:rPr sz="1135" b="0" spc="-5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033278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abc.txt|grep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-w</a:t>
            </a:r>
            <a:r>
              <a:rPr sz="1135" b="0" spc="-21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gh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50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033278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abc.txt|grep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-n</a:t>
            </a:r>
            <a:r>
              <a:rPr sz="1135" b="0" spc="-21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gh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50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033278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348690"/>
                </a:solidFill>
                <a:latin typeface="바탕체"/>
                <a:ea typeface="+mn-ea"/>
                <a:cs typeface="바탕체"/>
              </a:rPr>
              <a:t>3:</a:t>
            </a:r>
            <a:r>
              <a:rPr sz="1135" b="0" spc="-59" dirty="0">
                <a:solidFill>
                  <a:srgbClr val="C75252"/>
                </a:solidFill>
                <a:latin typeface="바탕체"/>
                <a:ea typeface="+mn-ea"/>
                <a:cs typeface="바탕체"/>
              </a:rPr>
              <a:t>gh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033278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abc.txt|grep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-v</a:t>
            </a:r>
            <a:r>
              <a:rPr sz="1135" b="0" spc="-21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gh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50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033278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abc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4861886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r>
              <a:rPr sz="1135" b="0" spc="-27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27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861886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135" b="0" spc="-27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27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861886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135" b="0" spc="-27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 </a:t>
            </a:r>
            <a:endParaRPr lang="en-US" sz="1135" b="0" spc="-27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861886" algn="just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18"/>
              </a:spcBef>
              <a:spcAft>
                <a:spcPts val="0"/>
              </a:spcAft>
              <a:buClrTx/>
            </a:pPr>
            <a:endParaRPr sz="1180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3495" y="5144739"/>
            <a:ext cx="1859728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7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Ⅰ-47&gt;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파일필터 </a:t>
            </a:r>
            <a:r>
              <a:rPr sz="998" b="0" spc="-10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</a:t>
            </a:r>
            <a:r>
              <a:rPr sz="998" b="0" spc="-1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0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사용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378634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571"/>
            <a:ext cx="7438337" cy="1454534"/>
          </a:xfrm>
          <a:prstGeom prst="rect">
            <a:avLst/>
          </a:prstGeom>
        </p:spPr>
        <p:txBody>
          <a:bodyPr vert="horz" wrap="square" lIns="0" tIns="80106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31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</a:t>
            </a:r>
            <a:r>
              <a:rPr sz="1498" b="0" spc="-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25" spc="-82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리다이렉션</a:t>
            </a:r>
            <a:r>
              <a:rPr sz="1498" b="0" spc="-8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(Redirection)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1527" marR="4611" indent="139471" defTabSz="829909" eaLnBrk="1" fontAlgn="auto" latinLnBrk="1" hangingPunct="1">
              <a:lnSpc>
                <a:spcPct val="126600"/>
              </a:lnSpc>
              <a:spcBef>
                <a:spcPts val="82"/>
              </a:spcBef>
              <a:spcAft>
                <a:spcPts val="0"/>
              </a:spcAft>
              <a:buClrTx/>
            </a:pP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결과를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명령어의 입력으로 사용하는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경우나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결과를 파일에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기록하는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경우에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리다이렉션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기호를 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사용한다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파이프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(|)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r>
              <a:rPr sz="1361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| 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파이프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어떤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명령의 결과를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받아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명령을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304" y="2280936"/>
            <a:ext cx="458736" cy="352136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20447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48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1995" y="2280936"/>
            <a:ext cx="7222128" cy="270878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034" rIns="0" bIns="0" rtlCol="0">
            <a:spAutoFit/>
          </a:bodyPr>
          <a:lstStyle/>
          <a:p>
            <a:pPr defTabSz="829909" eaLnBrk="1" fontAlgn="auto" latinLnBrk="1" hangingPunct="1">
              <a:spcBef>
                <a:spcPts val="32"/>
              </a:spcBef>
              <a:spcAft>
                <a:spcPts val="0"/>
              </a:spcAft>
              <a:buClrTx/>
            </a:pPr>
            <a:endParaRPr sz="81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35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cat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abc.txt </a:t>
            </a:r>
            <a:r>
              <a:rPr sz="953" b="0" spc="-2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|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grep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gh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첫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번째 명령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abc.txt파일을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전부출력하고,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출력을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받아 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서 두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번째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명령인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gh라는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글자를</a:t>
            </a:r>
            <a:r>
              <a:rPr sz="953" b="0" spc="1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찾음.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4932" y="2795307"/>
            <a:ext cx="8334704" cy="1781547"/>
          </a:xfrm>
          <a:prstGeom prst="rect">
            <a:avLst/>
          </a:prstGeom>
        </p:spPr>
        <p:txBody>
          <a:bodyPr vert="horz" wrap="square" lIns="0" tIns="103157" rIns="0" bIns="0" rtlCol="0">
            <a:spAutoFit/>
          </a:bodyPr>
          <a:lstStyle/>
          <a:p>
            <a:pPr marL="150997" defTabSz="829909" eaLnBrk="1" fontAlgn="auto" latinLnBrk="1" hangingPunct="1">
              <a:spcBef>
                <a:spcPts val="81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리다이렉션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꺽쇠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(&gt;,</a:t>
            </a:r>
            <a:r>
              <a:rPr sz="1361" b="0" spc="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&gt;&gt;)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&gt;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어떤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명령의 결과를 지정된 명칭의 파일을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생성하여</a:t>
            </a:r>
            <a:r>
              <a:rPr sz="1135" b="0" spc="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기록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&gt;&gt;</a:t>
            </a:r>
            <a:r>
              <a:rPr sz="1361" b="0" spc="-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어떤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명령의 결과를 지정된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명칭의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뒤로 계속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붙여서</a:t>
            </a:r>
            <a:r>
              <a:rPr sz="1135" b="0" spc="2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기록함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어떤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입력으로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지정된 명칭의 파일을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4611" indent="139471" defTabSz="829909" eaLnBrk="1" fontAlgn="auto" latinLnBrk="1" hangingPunct="1">
              <a:lnSpc>
                <a:spcPct val="126600"/>
              </a:lnSpc>
              <a:spcBef>
                <a:spcPts val="304"/>
              </a:spcBef>
              <a:spcAft>
                <a:spcPts val="0"/>
              </a:spcAft>
              <a:buClrTx/>
            </a:pPr>
            <a:r>
              <a:rPr sz="1361" b="0" spc="27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2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cat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xinetd.conf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&gt;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a.file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xinetd.conf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출력하고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결과를 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a.file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기록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만일 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a.file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명칭으로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존재 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하였다면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무시하고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생성하고</a:t>
            </a:r>
            <a:r>
              <a:rPr sz="1135" b="0" spc="2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기록함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3304" y="4788578"/>
            <a:ext cx="458736" cy="353881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22176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62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1994" y="4788578"/>
            <a:ext cx="7222129" cy="411942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034" rIns="0" bIns="0" rtlCol="0">
            <a:spAutoFit/>
          </a:bodyPr>
          <a:lstStyle/>
          <a:p>
            <a:pPr defTabSz="829909" eaLnBrk="1" fontAlgn="auto" latinLnBrk="1" hangingPunct="1">
              <a:spcBef>
                <a:spcPts val="32"/>
              </a:spcBef>
              <a:spcAft>
                <a:spcPts val="0"/>
              </a:spcAft>
              <a:buClrTx/>
            </a:pPr>
            <a:endParaRPr sz="81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0514" indent="27087" defTabSz="829909" eaLnBrk="1" fontAlgn="auto" latinLnBrk="1" hangingPunct="1">
              <a:lnSpc>
                <a:spcPts val="1135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1) cat xinetd.conf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&gt; </a:t>
            </a:r>
            <a:r>
              <a:rPr sz="953" b="0" spc="-2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a.file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xinetd.conf파일을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출력하고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결과를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a.file에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기록, 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만일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a.file의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명칭으로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파일이 존재하였다면, 이를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무시하고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새로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생성하고</a:t>
            </a:r>
            <a:r>
              <a:rPr sz="953" b="0" spc="1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기록함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3304" y="5529530"/>
            <a:ext cx="458736" cy="352136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20447" rIns="0" bIns="0" rtlCol="0">
            <a:spAutoFit/>
          </a:bodyPr>
          <a:lstStyle/>
          <a:p>
            <a:pPr marL="112960" defTabSz="829909" eaLnBrk="1" fontAlgn="auto" latinLnBrk="1" hangingPunct="1">
              <a:spcBef>
                <a:spcPts val="948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1995" y="5529531"/>
            <a:ext cx="7222128" cy="411942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034" rIns="0" bIns="0" rtlCol="0">
            <a:spAutoFit/>
          </a:bodyPr>
          <a:lstStyle/>
          <a:p>
            <a:pPr defTabSz="829909" eaLnBrk="1" fontAlgn="auto" latinLnBrk="1" hangingPunct="1">
              <a:spcBef>
                <a:spcPts val="32"/>
              </a:spcBef>
              <a:spcAft>
                <a:spcPts val="0"/>
              </a:spcAft>
              <a:buClrTx/>
            </a:pPr>
            <a:endParaRPr sz="81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1667" indent="27087" defTabSz="829909" eaLnBrk="1" fontAlgn="auto" latinLnBrk="1" hangingPunct="1">
              <a:lnSpc>
                <a:spcPts val="1135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2) cat xinetd.conf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&gt;&gt; </a:t>
            </a:r>
            <a:r>
              <a:rPr sz="953" b="0" spc="-2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a.file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xinetd.conf파일을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출력하고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결과를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a.file에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기록  하는데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기존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a.file의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맨끝부터 추가하여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기록함.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만일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a.file이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없다면 에러가</a:t>
            </a:r>
            <a:r>
              <a:rPr sz="953" b="0" spc="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발생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91875584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45375</TotalTime>
  <Words>3868</Words>
  <Application>Microsoft Office PowerPoint</Application>
  <PresentationFormat>A4 용지(210x297mm)</PresentationFormat>
  <Paragraphs>520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33</vt:i4>
      </vt:variant>
    </vt:vector>
  </HeadingPairs>
  <TitlesOfParts>
    <vt:vector size="55" baseType="lpstr">
      <vt:lpstr>SimSun</vt:lpstr>
      <vt:lpstr>가는각진제목체</vt:lpstr>
      <vt:lpstr>굴림</vt:lpstr>
      <vt:lpstr>굴림체</vt:lpstr>
      <vt:lpstr>나눔명조</vt:lpstr>
      <vt:lpstr>돋움</vt:lpstr>
      <vt:lpstr>맑은 고딕</vt:lpstr>
      <vt:lpstr>바탕체</vt:lpstr>
      <vt:lpstr>새굴림</vt:lpstr>
      <vt:lpstr>은 바탕</vt:lpstr>
      <vt:lpstr>함초롬바탕</vt:lpstr>
      <vt:lpstr>Arial</vt:lpstr>
      <vt:lpstr>Book Antiqua</vt:lpstr>
      <vt:lpstr>Calibri</vt:lpstr>
      <vt:lpstr>Consolas</vt:lpstr>
      <vt:lpstr>Tahoma</vt:lpstr>
      <vt:lpstr>Times New Roman</vt:lpstr>
      <vt:lpstr>Wingdings</vt:lpstr>
      <vt:lpstr>1_Default Design</vt:lpstr>
      <vt:lpstr>기본 디자인</vt:lpstr>
      <vt:lpstr>3_Default Design</vt:lpstr>
      <vt:lpstr>Office Theme</vt:lpstr>
      <vt:lpstr>4. 파일 다루기</vt:lpstr>
      <vt:lpstr>PowerPoint 프레젠테이션</vt:lpstr>
      <vt:lpstr>PowerPoint 프레젠테이션</vt:lpstr>
      <vt:lpstr>PowerPoint 프레젠테이션</vt:lpstr>
      <vt:lpstr>2. 파일 다루기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USER</cp:lastModifiedBy>
  <cp:revision>2806</cp:revision>
  <cp:lastPrinted>2015-10-28T04:44:44Z</cp:lastPrinted>
  <dcterms:created xsi:type="dcterms:W3CDTF">2003-10-22T07:02:37Z</dcterms:created>
  <dcterms:modified xsi:type="dcterms:W3CDTF">2022-03-29T05:44:21Z</dcterms:modified>
</cp:coreProperties>
</file>