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4"/>
  </p:notesMasterIdLst>
  <p:sldIdLst>
    <p:sldId id="694" r:id="rId5"/>
    <p:sldId id="961" r:id="rId6"/>
    <p:sldId id="977" r:id="rId7"/>
    <p:sldId id="978" r:id="rId8"/>
    <p:sldId id="1101" r:id="rId9"/>
    <p:sldId id="1102" r:id="rId10"/>
    <p:sldId id="1103" r:id="rId11"/>
    <p:sldId id="1104" r:id="rId12"/>
    <p:sldId id="1105" r:id="rId13"/>
    <p:sldId id="1106" r:id="rId14"/>
    <p:sldId id="1118" r:id="rId15"/>
    <p:sldId id="1107" r:id="rId16"/>
    <p:sldId id="1108" r:id="rId17"/>
    <p:sldId id="1109" r:id="rId18"/>
    <p:sldId id="1110" r:id="rId19"/>
    <p:sldId id="1111" r:id="rId20"/>
    <p:sldId id="1112" r:id="rId21"/>
    <p:sldId id="1113" r:id="rId22"/>
    <p:sldId id="1119" r:id="rId23"/>
    <p:sldId id="1120" r:id="rId24"/>
    <p:sldId id="1114" r:id="rId25"/>
    <p:sldId id="1115" r:id="rId26"/>
    <p:sldId id="1116" r:id="rId27"/>
    <p:sldId id="1117" r:id="rId28"/>
    <p:sldId id="1077" r:id="rId29"/>
    <p:sldId id="1022" r:id="rId30"/>
    <p:sldId id="1076" r:id="rId31"/>
    <p:sldId id="991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E86E3-6557-4559-81B7-F49E9F034724}" v="4" dt="2021-02-16T14:30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67" d="100"/>
          <a:sy n="67" d="100"/>
        </p:scale>
        <p:origin x="908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860E86E3-6557-4559-81B7-F49E9F034724}"/>
    <pc:docChg chg="custSel modSld modMainMaster">
      <pc:chgData name="필두 홍" userId="a613eac9-2ee1-4936-8d5c-6f3d69f7b146" providerId="ADAL" clId="{860E86E3-6557-4559-81B7-F49E9F034724}" dt="2021-02-16T14:30:06.579" v="7" actId="1076"/>
      <pc:docMkLst>
        <pc:docMk/>
      </pc:docMkLst>
      <pc:sldChg chg="addSp delSp modSp mod">
        <pc:chgData name="필두 홍" userId="a613eac9-2ee1-4936-8d5c-6f3d69f7b146" providerId="ADAL" clId="{860E86E3-6557-4559-81B7-F49E9F034724}" dt="2021-02-16T14:30:06.579" v="7" actId="1076"/>
        <pc:sldMkLst>
          <pc:docMk/>
          <pc:sldMk cId="0" sldId="694"/>
        </pc:sldMkLst>
        <pc:spChg chg="add mod">
          <ac:chgData name="필두 홍" userId="a613eac9-2ee1-4936-8d5c-6f3d69f7b146" providerId="ADAL" clId="{860E86E3-6557-4559-81B7-F49E9F034724}" dt="2021-02-16T14:30:06.579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860E86E3-6557-4559-81B7-F49E9F034724}" dt="2021-02-16T14:30:02.659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860E86E3-6557-4559-81B7-F49E9F034724}" dt="2021-02-16T14:15:51.758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860E86E3-6557-4559-81B7-F49E9F034724}" dt="2021-02-16T14:15:48.093" v="1"/>
          <ac:spMkLst>
            <pc:docMk/>
            <pc:sldMasterMk cId="0" sldId="2147483659"/>
            <ac:spMk id="10" creationId="{6B695B88-5366-4F75-B2E0-39A79B7CD990}"/>
          </ac:spMkLst>
        </pc:spChg>
        <pc:picChg chg="del">
          <ac:chgData name="필두 홍" userId="a613eac9-2ee1-4936-8d5c-6f3d69f7b146" providerId="ADAL" clId="{860E86E3-6557-4559-81B7-F49E9F034724}" dt="2021-02-16T14:15:45.210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860E86E3-6557-4559-81B7-F49E9F034724}" dt="2021-02-16T14:15:51.758" v="2"/>
          <ac:picMkLst>
            <pc:docMk/>
            <pc:sldMasterMk cId="0" sldId="2147483659"/>
            <ac:picMk id="11" creationId="{8C5CD633-F22C-4105-8B15-A37BF05475CE}"/>
          </ac:picMkLst>
        </pc:picChg>
      </pc:sldMasterChg>
      <pc:sldMasterChg chg="addSp delSp modSp mod">
        <pc:chgData name="필두 홍" userId="a613eac9-2ee1-4936-8d5c-6f3d69f7b146" providerId="ADAL" clId="{860E86E3-6557-4559-81B7-F49E9F034724}" dt="2021-02-16T14:16:03.740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860E86E3-6557-4559-81B7-F49E9F034724}" dt="2021-02-16T14:16:02.948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860E86E3-6557-4559-81B7-F49E9F034724}" dt="2021-02-16T14:16:03.740" v="4"/>
          <ac:picMkLst>
            <pc:docMk/>
            <pc:sldMasterMk cId="0" sldId="2147484008"/>
            <ac:picMk id="5" creationId="{22A2AFD1-99B0-49AC-882E-2809CDD0E74C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80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487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756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511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67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695B88-5366-4F75-B2E0-39A79B7CD990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5CD633-F22C-4105-8B15-A37BF05475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A2AFD1-99B0-49AC-882E-2809CDD0E7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3/31/2022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9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M5Y8DsaiWo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5. </a:t>
            </a:r>
            <a:r>
              <a:rPr lang="ko-KR" altLang="en-US" sz="2400" dirty="0"/>
              <a:t>권한관리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613" y="5339486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99342" y="3259723"/>
            <a:ext cx="3379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</a:t>
            </a:r>
            <a:r>
              <a:rPr lang="ko-KR" altLang="en-US">
                <a:hlinkClick r:id="rId2"/>
              </a:rPr>
              <a:t>://</a:t>
            </a:r>
            <a:r>
              <a:rPr lang="ko-KR" altLang="en-US" smtClean="0">
                <a:hlinkClick r:id="rId2"/>
              </a:rPr>
              <a:t>youtu.be/KM5Y8DsaiWo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0751"/>
            <a:ext cx="7209020" cy="1402205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3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사용자아이디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그룹아이디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gecos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General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Electric 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Comprehensive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Operating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예전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Unix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호환성을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갖추기 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 넣은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값들이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homedir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사용자가 사용하는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Unix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종류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3325"/>
            <a:ext cx="431591" cy="343095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9915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023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3325"/>
            <a:ext cx="4452079" cy="40290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874" rIns="0" bIns="0" rtlCol="0">
            <a:spAutoFit/>
          </a:bodyPr>
          <a:lstStyle/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836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tabLst>
                <a:tab pos="1400322" algn="l"/>
              </a:tabLst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정보파일은	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root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및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 권한을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갖을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있도록 권한이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제한되어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있다.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그러므로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해당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조회할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때도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수정되지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않도록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주의를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기울인다.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968" y="3126723"/>
            <a:ext cx="4960495" cy="173707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root:x:0:0:root:/root:/bin/bash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909984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daemon:x:1:1:daemon:/usr/sbin:/usr/sbin/nologin  bin:x:2:2:bin:/bin:/usr/sbin/nologin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sys:x:3:3:sys:/dev:/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usr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sbin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nologin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nobody:x:65534:65534:nobody:/nonexistent:/usr/sbin/nologin  libuuid:x:100:101::/var/lib/libuuid:/bin/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sh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syslog:x:101:103::/home/syslog:/bin/false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mysql:x:102:105:MySQL Server,,,:/nonexistent:/bin/false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messagebus:x:103:106::/var/run/dbus:/bin/false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"/etc/passwd"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[readonly]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29L,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1415C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780" y="4915171"/>
            <a:ext cx="149339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Ⅱ-4&gt;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</a:t>
            </a:r>
            <a:r>
              <a:rPr sz="885" b="0" spc="-16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정보파일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949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 관리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passwd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(cat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각 위치의 내용을 확인하고 앞 설명과 일치하는 지 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사용자 생성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삭제를 통한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passwd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변경확인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패스워드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변경전후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해당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로그인 한 후 해당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속하는 그룹과 홈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등을 확인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두개이상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로그인후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그룹조회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그룹변경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그룹삭제 과정 실습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각 절차 별로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/group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파일을 조회하여 변경유무를 확인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(user)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속하는 그룹을 변경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추가함에 따라 권한이 변경되는지 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⑧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/shadow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조회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35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3184161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권한의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이해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및</a:t>
            </a:r>
            <a:r>
              <a:rPr sz="1279" spc="30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표기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운영체계인 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권한을 주어서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권한을 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표기하거나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2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</a:t>
            </a:r>
            <a:r>
              <a:rPr sz="1377" b="0" spc="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디렉토리의</a:t>
            </a:r>
            <a:r>
              <a:rPr sz="1180" spc="167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소유자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해당사용권한을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있으며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한을 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소유로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사용자로 접속하여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만들었다면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소유권을</a:t>
            </a:r>
            <a:r>
              <a:rPr sz="1082" b="0" spc="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chown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소유사용자를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3969944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3969945"/>
            <a:ext cx="4452079" cy="25101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chown kopoctc 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aa파일을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소유로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바꿈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2" y="4307751"/>
            <a:ext cx="2800662" cy="75089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그룹 권한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chgrp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8072" y="5089260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464" y="5089260"/>
            <a:ext cx="4452079" cy="25101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chgrp kopoctc 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소유로</a:t>
            </a:r>
            <a:r>
              <a:rPr sz="885" b="0" spc="-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바꿈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49875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6623154" cy="1323698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권한의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이해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(permission)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표기하고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단계권한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</a:t>
            </a:r>
            <a:r>
              <a:rPr sz="1082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권한은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-5&gt;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나누어짐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6508" y="2105431"/>
            <a:ext cx="4763287" cy="2023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316" y="4262738"/>
            <a:ext cx="7209020" cy="180631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6791" algn="ctr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Ⅱ-5&gt;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3단계</a:t>
            </a:r>
            <a:r>
              <a:rPr sz="885" b="0" spc="-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4279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부여는 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(user), 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(group),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(other)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실행하기의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al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al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보여지는 내용으로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9895" y="1003329"/>
            <a:ext cx="4959246" cy="24858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total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44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  <a:tabLst>
                <a:tab pos="1465279" algn="l"/>
                <a:tab pos="194933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4096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11:09</a:t>
            </a:r>
            <a:r>
              <a:rPr sz="1082" b="0" spc="-2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-rw-------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577 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11:11</a:t>
            </a:r>
            <a:r>
              <a:rPr sz="1082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.bash_history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220 Dec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.bash_logout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3486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.bashrc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drwx------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11:45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.cache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  <a:tabLst>
                <a:tab pos="1465279" algn="l"/>
                <a:tab pos="213046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10:50</a:t>
            </a:r>
            <a:r>
              <a:rPr sz="1082" b="0" spc="-3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  <a:tabLst>
                <a:tab pos="1465279" algn="l"/>
                <a:tab pos="213046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10:50</a:t>
            </a:r>
            <a:r>
              <a:rPr sz="1082" b="0" spc="-3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drwxrwxr-x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11:06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675 Dec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.profile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425930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-rw-------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3001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.viminfo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3561" y="3535485"/>
            <a:ext cx="128977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Ⅱ-6&gt;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ls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–al</a:t>
            </a:r>
            <a:r>
              <a:rPr sz="885" b="0" spc="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024212"/>
            <a:ext cx="5248431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필드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35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073" y="742213"/>
            <a:ext cx="4883670" cy="27462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4246" defTabSz="899404" eaLnBrk="1" fontAlgn="auto" latinLnBrk="1" hangingPunct="1">
              <a:lnSpc>
                <a:spcPts val="130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파일종류나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⑥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⑦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⑧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⑩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2717" y="3605816"/>
            <a:ext cx="1511508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Ⅱ-7&gt;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10자리</a:t>
            </a:r>
            <a:r>
              <a:rPr sz="885" b="0" spc="-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8072" y="3943012"/>
            <a:ext cx="431591" cy="1911246"/>
          </a:xfrm>
          <a:custGeom>
            <a:avLst/>
            <a:gdLst/>
            <a:ahLst/>
            <a:cxnLst/>
            <a:rect l="l" t="t" r="r" b="b"/>
            <a:pathLst>
              <a:path w="438785" h="1943100">
                <a:moveTo>
                  <a:pt x="438581" y="0"/>
                </a:moveTo>
                <a:lnTo>
                  <a:pt x="0" y="0"/>
                </a:lnTo>
                <a:lnTo>
                  <a:pt x="0" y="1942757"/>
                </a:lnTo>
                <a:lnTo>
                  <a:pt x="438581" y="194275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4758199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464" y="3943012"/>
            <a:ext cx="4452079" cy="1911246"/>
          </a:xfrm>
          <a:custGeom>
            <a:avLst/>
            <a:gdLst/>
            <a:ahLst/>
            <a:cxnLst/>
            <a:rect l="l" t="t" r="r" b="b"/>
            <a:pathLst>
              <a:path w="4526280" h="1943100">
                <a:moveTo>
                  <a:pt x="4525924" y="0"/>
                </a:moveTo>
                <a:lnTo>
                  <a:pt x="0" y="0"/>
                </a:lnTo>
                <a:lnTo>
                  <a:pt x="0" y="1942757"/>
                </a:lnTo>
                <a:lnTo>
                  <a:pt x="4525924" y="1942757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5352" y="3993385"/>
            <a:ext cx="4073577" cy="1134256"/>
          </a:xfrm>
          <a:prstGeom prst="rect">
            <a:avLst/>
          </a:prstGeom>
        </p:spPr>
        <p:txBody>
          <a:bodyPr vert="horz" wrap="square" lIns="0" tIns="6308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497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예)처음 10개의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필드가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drwxr—r—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표기되었다고</a:t>
            </a:r>
            <a:r>
              <a:rPr sz="885" b="0" spc="-8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가정한다면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39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ls에서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10개의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문자는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(1,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3,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3,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3)으로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나누어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보면(d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rwx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r-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r--</a:t>
            </a:r>
            <a:r>
              <a:rPr sz="885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)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1588" indent="-154897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  <a:buFontTx/>
              <a:buAutoNum type="alphaLcParenR"/>
              <a:tabLst>
                <a:tab pos="432214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비트는 파일이면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디렉토리이면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d로</a:t>
            </a:r>
            <a:r>
              <a:rPr sz="885" b="0" spc="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2838" indent="-156147" defTabSz="899404" eaLnBrk="1" fontAlgn="auto" latinLnBrk="1" hangingPunct="1">
              <a:spcBef>
                <a:spcPts val="384"/>
              </a:spcBef>
              <a:spcAft>
                <a:spcPts val="0"/>
              </a:spcAft>
              <a:buClrTx/>
              <a:buFontTx/>
              <a:buAutoNum type="alphaLcParenR"/>
              <a:tabLst>
                <a:tab pos="433463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소유자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(user)의</a:t>
            </a:r>
            <a:r>
              <a:rPr sz="885" b="0" spc="-12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28465" indent="-151774" defTabSz="899404" eaLnBrk="1" fontAlgn="auto" latinLnBrk="1" hangingPunct="1">
              <a:spcBef>
                <a:spcPts val="398"/>
              </a:spcBef>
              <a:spcAft>
                <a:spcPts val="0"/>
              </a:spcAft>
              <a:buClrTx/>
              <a:buFontTx/>
              <a:buAutoNum type="alphaLcParenR"/>
              <a:tabLst>
                <a:tab pos="429091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그룹의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2838" indent="-156147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  <a:buFontTx/>
              <a:buAutoNum type="alphaLcParenR"/>
              <a:tabLst>
                <a:tab pos="433463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소유자도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그룹도 아닌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자(other)의</a:t>
            </a:r>
            <a:r>
              <a:rPr sz="885" b="0" spc="18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385" y="5337159"/>
            <a:ext cx="4346523" cy="4290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algn="just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그러므로 해당내용은 먼저 해당파일은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디렉토리이며,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소유자는 읽고 쓰고 실행하는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  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가능하고,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같은 그룹의 사용자는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가능하지만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쓰거나 실행할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없고,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관련없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사용자는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읽기는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가능하지만,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쓰거나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없음을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4636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193623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권한의 숫자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표기법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앞서서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(permission)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알아보았다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관리하는데</a:t>
            </a:r>
            <a:r>
              <a:rPr sz="1082" b="0" spc="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13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표기법과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권한에</a:t>
            </a:r>
            <a:r>
              <a:rPr sz="1082" b="0" spc="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대상자와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 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순서대로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같은그룹사용자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다른사용자를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(4),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(2),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실행하기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더한 값을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</a:t>
            </a:r>
            <a:r>
              <a:rPr sz="1082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II-1&gt;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0608" y="3444204"/>
            <a:ext cx="135411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II-1&gt;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10자리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8072" y="3781406"/>
            <a:ext cx="431591" cy="676431"/>
          </a:xfrm>
          <a:custGeom>
            <a:avLst/>
            <a:gdLst/>
            <a:ahLst/>
            <a:cxnLst/>
            <a:rect l="l" t="t" r="r" b="b"/>
            <a:pathLst>
              <a:path w="438785" h="687704">
                <a:moveTo>
                  <a:pt x="438581" y="0"/>
                </a:moveTo>
                <a:lnTo>
                  <a:pt x="0" y="0"/>
                </a:lnTo>
                <a:lnTo>
                  <a:pt x="0" y="687641"/>
                </a:lnTo>
                <a:lnTo>
                  <a:pt x="438581" y="687641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3980068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464" y="3781406"/>
            <a:ext cx="4452079" cy="676431"/>
          </a:xfrm>
          <a:custGeom>
            <a:avLst/>
            <a:gdLst/>
            <a:ahLst/>
            <a:cxnLst/>
            <a:rect l="l" t="t" r="r" b="b"/>
            <a:pathLst>
              <a:path w="4526280" h="687704">
                <a:moveTo>
                  <a:pt x="4525924" y="0"/>
                </a:moveTo>
                <a:lnTo>
                  <a:pt x="0" y="0"/>
                </a:lnTo>
                <a:lnTo>
                  <a:pt x="0" y="687641"/>
                </a:lnTo>
                <a:lnTo>
                  <a:pt x="4525924" y="687641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385" y="3837760"/>
            <a:ext cx="4346523" cy="527779"/>
          </a:xfrm>
          <a:prstGeom prst="rect">
            <a:avLst/>
          </a:prstGeom>
        </p:spPr>
        <p:txBody>
          <a:bodyPr vert="horz" wrap="square" lIns="0" tIns="61210" rIns="0" bIns="0" rtlCol="0">
            <a:spAutoFit/>
          </a:bodyPr>
          <a:lstStyle/>
          <a:p>
            <a:pPr marL="36226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rx의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wx의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사람은 아무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marR="4997" indent="23734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않는다면,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r(4)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= 5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w(2)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= 3,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0으로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가지고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있다고</a:t>
            </a:r>
            <a:r>
              <a:rPr sz="885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6784" y="2648625"/>
          <a:ext cx="5599896" cy="80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314">
                <a:tc rowSpan="2">
                  <a:txBody>
                    <a:bodyPr/>
                    <a:lstStyle/>
                    <a:p>
                      <a:pPr marL="132080" marR="114935">
                        <a:lnSpc>
                          <a:spcPct val="170600"/>
                        </a:lnSpc>
                        <a:spcBef>
                          <a:spcPts val="445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파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일 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속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성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55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25" dirty="0">
                          <a:latin typeface="나눔명조"/>
                          <a:cs typeface="나눔명조"/>
                        </a:rPr>
                        <a:t>소유자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(User)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40" dirty="0">
                          <a:latin typeface="나눔명조"/>
                          <a:cs typeface="나눔명조"/>
                        </a:rPr>
                        <a:t>그룹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(Group)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다른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130" dirty="0">
                          <a:latin typeface="나눔명조"/>
                          <a:cs typeface="나눔명조"/>
                        </a:rPr>
                        <a:t>사람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(Other)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6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3442116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</a:t>
            </a:r>
            <a:r>
              <a:rPr sz="1180" spc="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권한설정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상대모드와 절대모드가</a:t>
            </a:r>
            <a:r>
              <a:rPr sz="1082" b="0" spc="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제거하거나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표현시 아래와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3859218"/>
            <a:ext cx="431591" cy="464070"/>
          </a:xfrm>
          <a:custGeom>
            <a:avLst/>
            <a:gdLst/>
            <a:ahLst/>
            <a:cxnLst/>
            <a:rect l="l" t="t" r="r" b="b"/>
            <a:pathLst>
              <a:path w="438785" h="471804">
                <a:moveTo>
                  <a:pt x="438581" y="0"/>
                </a:moveTo>
                <a:lnTo>
                  <a:pt x="0" y="0"/>
                </a:lnTo>
                <a:lnTo>
                  <a:pt x="0" y="471614"/>
                </a:lnTo>
                <a:lnTo>
                  <a:pt x="438581" y="471614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9464" y="3859218"/>
            <a:ext cx="4452079" cy="464070"/>
          </a:xfrm>
          <a:custGeom>
            <a:avLst/>
            <a:gdLst/>
            <a:ahLst/>
            <a:cxnLst/>
            <a:rect l="l" t="t" r="r" b="b"/>
            <a:pathLst>
              <a:path w="4526280" h="471804">
                <a:moveTo>
                  <a:pt x="4525924" y="0"/>
                </a:moveTo>
                <a:lnTo>
                  <a:pt x="0" y="0"/>
                </a:lnTo>
                <a:lnTo>
                  <a:pt x="0" y="471614"/>
                </a:lnTo>
                <a:lnTo>
                  <a:pt x="4525924" y="471614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3498076"/>
            <a:ext cx="4195372" cy="66285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608271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Ⅱ-8&gt;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상대모드</a:t>
            </a:r>
            <a:r>
              <a:rPr sz="885" b="0" spc="-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25"/>
              </a:spcBef>
              <a:spcAft>
                <a:spcPts val="0"/>
              </a:spcAft>
              <a:buClrTx/>
            </a:pPr>
            <a:endParaRPr sz="1082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g-w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쓰기권한을</a:t>
            </a:r>
            <a:r>
              <a:rPr sz="885" b="0" spc="-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제거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8072" y="4538585"/>
            <a:ext cx="431591" cy="394116"/>
          </a:xfrm>
          <a:custGeom>
            <a:avLst/>
            <a:gdLst/>
            <a:ahLst/>
            <a:cxnLst/>
            <a:rect l="l" t="t" r="r" b="b"/>
            <a:pathLst>
              <a:path w="438785" h="400685">
                <a:moveTo>
                  <a:pt x="438581" y="0"/>
                </a:moveTo>
                <a:lnTo>
                  <a:pt x="0" y="0"/>
                </a:lnTo>
                <a:lnTo>
                  <a:pt x="0" y="400113"/>
                </a:lnTo>
                <a:lnTo>
                  <a:pt x="438581" y="400113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9464" y="4538585"/>
            <a:ext cx="4452079" cy="394116"/>
          </a:xfrm>
          <a:custGeom>
            <a:avLst/>
            <a:gdLst/>
            <a:ahLst/>
            <a:cxnLst/>
            <a:rect l="l" t="t" r="r" b="b"/>
            <a:pathLst>
              <a:path w="4526280" h="400685">
                <a:moveTo>
                  <a:pt x="4525924" y="0"/>
                </a:moveTo>
                <a:lnTo>
                  <a:pt x="0" y="0"/>
                </a:lnTo>
                <a:lnTo>
                  <a:pt x="0" y="400113"/>
                </a:lnTo>
                <a:lnTo>
                  <a:pt x="4525924" y="400113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933" y="4596586"/>
            <a:ext cx="3620125" cy="228940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g+rw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읽기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쓰기권한 부여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8072" y="5147610"/>
            <a:ext cx="431591" cy="429718"/>
          </a:xfrm>
          <a:custGeom>
            <a:avLst/>
            <a:gdLst/>
            <a:ahLst/>
            <a:cxnLst/>
            <a:rect l="l" t="t" r="r" b="b"/>
            <a:pathLst>
              <a:path w="438785" h="436879">
                <a:moveTo>
                  <a:pt x="438581" y="0"/>
                </a:moveTo>
                <a:lnTo>
                  <a:pt x="0" y="0"/>
                </a:lnTo>
                <a:lnTo>
                  <a:pt x="0" y="436625"/>
                </a:lnTo>
                <a:lnTo>
                  <a:pt x="438581" y="436625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9464" y="5147610"/>
            <a:ext cx="4452079" cy="429718"/>
          </a:xfrm>
          <a:custGeom>
            <a:avLst/>
            <a:gdLst/>
            <a:ahLst/>
            <a:cxnLst/>
            <a:rect l="l" t="t" r="r" b="b"/>
            <a:pathLst>
              <a:path w="4526280" h="436879">
                <a:moveTo>
                  <a:pt x="4525924" y="0"/>
                </a:moveTo>
                <a:lnTo>
                  <a:pt x="0" y="0"/>
                </a:lnTo>
                <a:lnTo>
                  <a:pt x="0" y="436625"/>
                </a:lnTo>
                <a:lnTo>
                  <a:pt x="4525924" y="436625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1933" y="5223580"/>
            <a:ext cx="3296586" cy="228940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a+x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실행권한을</a:t>
            </a:r>
            <a:r>
              <a:rPr sz="885" b="0" spc="-12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부여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8072" y="5792561"/>
            <a:ext cx="431591" cy="429718"/>
          </a:xfrm>
          <a:custGeom>
            <a:avLst/>
            <a:gdLst/>
            <a:ahLst/>
            <a:cxnLst/>
            <a:rect l="l" t="t" r="r" b="b"/>
            <a:pathLst>
              <a:path w="438785" h="436879">
                <a:moveTo>
                  <a:pt x="438581" y="0"/>
                </a:moveTo>
                <a:lnTo>
                  <a:pt x="0" y="0"/>
                </a:lnTo>
                <a:lnTo>
                  <a:pt x="0" y="436625"/>
                </a:lnTo>
                <a:lnTo>
                  <a:pt x="438581" y="436625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1933" y="5868531"/>
            <a:ext cx="337730" cy="228946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9464" y="5792561"/>
            <a:ext cx="4452079" cy="429718"/>
          </a:xfrm>
          <a:custGeom>
            <a:avLst/>
            <a:gdLst/>
            <a:ahLst/>
            <a:cxnLst/>
            <a:rect l="l" t="t" r="r" b="b"/>
            <a:pathLst>
              <a:path w="4526280" h="436879">
                <a:moveTo>
                  <a:pt x="4525924" y="0"/>
                </a:moveTo>
                <a:lnTo>
                  <a:pt x="0" y="0"/>
                </a:lnTo>
                <a:lnTo>
                  <a:pt x="0" y="436625"/>
                </a:lnTo>
                <a:lnTo>
                  <a:pt x="4525924" y="436625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5351" y="5793562"/>
            <a:ext cx="3811873" cy="383100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364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o-rwx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읽거나, 쓰거나,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실행하지도  못하도록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75285" y="2118897"/>
          <a:ext cx="5751289" cy="1366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135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Operator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의미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Access_class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의미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+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권한부여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u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-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권한제거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g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그룹의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멤버들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=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권한유지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S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그룹만</a:t>
                      </a:r>
                      <a:r>
                        <a:rPr sz="1100" spc="-1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230"/>
                        </a:lnSpc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</a:t>
                      </a:r>
                      <a:r>
                        <a:rPr sz="1100" spc="-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493395">
                        <a:lnSpc>
                          <a:spcPts val="1205"/>
                        </a:lnSpc>
                        <a:spcBef>
                          <a:spcPts val="6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권한부여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65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845068"/>
            <a:ext cx="7077230" cy="1317510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절대모드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숫자표기법을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부여된 권한은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무시되며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새롭게 지정된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권한으로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숫자표기 방식대로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x(1),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다른사람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표시한</a:t>
            </a:r>
            <a:r>
              <a:rPr sz="1082" b="0" spc="-26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값을</a:t>
            </a:r>
            <a:r>
              <a:rPr lang="en-US"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각	</a:t>
            </a:r>
            <a:r>
              <a:rPr lang="ko-KR" altLang="en-US" sz="1082" b="0" spc="-128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권한</a:t>
            </a:r>
            <a:r>
              <a:rPr lang="ko-KR" altLang="en-US" sz="1082" b="0" spc="-44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자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별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더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값으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나타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냄</a:t>
            </a:r>
            <a:endParaRPr lang="ko-KR" altLang="en-US" sz="1082" b="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73" y="2014817"/>
            <a:ext cx="1642303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  <a:tabLst>
                <a:tab pos="1018700" algn="l"/>
              </a:tabLst>
            </a:pP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림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	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6783" y="2343363"/>
          <a:ext cx="6349392" cy="80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9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314">
                <a:tc rowSpan="2">
                  <a:txBody>
                    <a:bodyPr/>
                    <a:lstStyle/>
                    <a:p>
                      <a:pPr marL="132080" marR="114935">
                        <a:lnSpc>
                          <a:spcPct val="171500"/>
                        </a:lnSpc>
                        <a:spcBef>
                          <a:spcPts val="434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파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일 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속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성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543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25" dirty="0">
                          <a:latin typeface="나눔명조"/>
                          <a:cs typeface="나눔명조"/>
                        </a:rPr>
                        <a:t>소유자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(User)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40" dirty="0">
                          <a:latin typeface="나눔명조"/>
                          <a:cs typeface="나눔명조"/>
                        </a:rPr>
                        <a:t>그룹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(Group)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다른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130" dirty="0">
                          <a:latin typeface="나눔명조"/>
                          <a:cs typeface="나눔명조"/>
                        </a:rPr>
                        <a:t>사람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(Other)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15144" y="3284089"/>
            <a:ext cx="140470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Ⅱ-2&gt; 10자리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6597" y="3622785"/>
            <a:ext cx="431591" cy="1186721"/>
          </a:xfrm>
          <a:custGeom>
            <a:avLst/>
            <a:gdLst/>
            <a:ahLst/>
            <a:cxnLst/>
            <a:rect l="l" t="t" r="r" b="b"/>
            <a:pathLst>
              <a:path w="438785" h="1206500">
                <a:moveTo>
                  <a:pt x="438581" y="0"/>
                </a:moveTo>
                <a:lnTo>
                  <a:pt x="0" y="0"/>
                </a:lnTo>
                <a:lnTo>
                  <a:pt x="0" y="1206423"/>
                </a:lnTo>
                <a:lnTo>
                  <a:pt x="438581" y="1206423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458" y="4075838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7988" y="3622785"/>
            <a:ext cx="4453328" cy="1186721"/>
          </a:xfrm>
          <a:custGeom>
            <a:avLst/>
            <a:gdLst/>
            <a:ahLst/>
            <a:cxnLst/>
            <a:rect l="l" t="t" r="r" b="b"/>
            <a:pathLst>
              <a:path w="4527550" h="1206500">
                <a:moveTo>
                  <a:pt x="4527448" y="0"/>
                </a:moveTo>
                <a:lnTo>
                  <a:pt x="0" y="0"/>
                </a:lnTo>
                <a:lnTo>
                  <a:pt x="0" y="1206423"/>
                </a:lnTo>
                <a:lnTo>
                  <a:pt x="4527448" y="1206423"/>
                </a:lnTo>
                <a:lnTo>
                  <a:pt x="4527448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9910" y="3740493"/>
            <a:ext cx="4346523" cy="70141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읽고,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실행하고, 그룹 멤버는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쓰고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있는데,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없게 하는</a:t>
            </a:r>
            <a:r>
              <a:rPr sz="885" b="0" spc="-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권한은?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2406" defTabSz="899404" eaLnBrk="1" fontAlgn="auto" latinLnBrk="1" hangingPunct="1">
              <a:lnSpc>
                <a:spcPts val="150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r(4)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= 5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w(2)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= 3,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0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이므로 권한의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숫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639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표현은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530임.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226" y="4488097"/>
            <a:ext cx="3081103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15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부여한다면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aa]로</a:t>
            </a:r>
            <a:r>
              <a:rPr sz="885" b="0" spc="-16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76597" y="5024914"/>
            <a:ext cx="431591" cy="905656"/>
          </a:xfrm>
          <a:custGeom>
            <a:avLst/>
            <a:gdLst/>
            <a:ahLst/>
            <a:cxnLst/>
            <a:rect l="l" t="t" r="r" b="b"/>
            <a:pathLst>
              <a:path w="438785" h="920750">
                <a:moveTo>
                  <a:pt x="438581" y="0"/>
                </a:moveTo>
                <a:lnTo>
                  <a:pt x="0" y="0"/>
                </a:lnTo>
                <a:lnTo>
                  <a:pt x="0" y="920407"/>
                </a:lnTo>
                <a:lnTo>
                  <a:pt x="438581" y="92040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458" y="5338804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7988" y="5024914"/>
            <a:ext cx="4453328" cy="905656"/>
          </a:xfrm>
          <a:custGeom>
            <a:avLst/>
            <a:gdLst/>
            <a:ahLst/>
            <a:cxnLst/>
            <a:rect l="l" t="t" r="r" b="b"/>
            <a:pathLst>
              <a:path w="4527550" h="920750">
                <a:moveTo>
                  <a:pt x="4527448" y="0"/>
                </a:moveTo>
                <a:lnTo>
                  <a:pt x="0" y="0"/>
                </a:lnTo>
                <a:lnTo>
                  <a:pt x="0" y="920407"/>
                </a:lnTo>
                <a:lnTo>
                  <a:pt x="4527448" y="920407"/>
                </a:lnTo>
                <a:lnTo>
                  <a:pt x="4527448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9910" y="5011062"/>
            <a:ext cx="4346523" cy="783469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2406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설정 파일 등은 관리자 이외에는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읽기,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실행하기 등을 제한하여야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marR="4997" indent="129914" defTabSz="899404" eaLnBrk="1" fontAlgn="auto" latinLnBrk="1" hangingPunct="1">
              <a:lnSpc>
                <a:spcPct val="141600"/>
              </a:lnSpc>
              <a:spcBef>
                <a:spcPts val="54"/>
              </a:spcBef>
              <a:spcAft>
                <a:spcPts val="0"/>
              </a:spcAft>
              <a:buClrTx/>
            </a:pPr>
            <a:r>
              <a:rPr sz="1279" b="0" spc="15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설정을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마음대로 바꿔서는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안 되며,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사용하다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실수로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바뀌어  서도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안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62779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</a:t>
            </a:r>
            <a:r>
              <a:rPr lang="en-US" altLang="ko-KR" dirty="0" err="1"/>
              <a:t>chown</a:t>
            </a:r>
            <a:r>
              <a:rPr lang="en-US" altLang="ko-KR" dirty="0"/>
              <a:t>, </a:t>
            </a:r>
            <a:r>
              <a:rPr lang="en-US" altLang="ko-KR" dirty="0" err="1"/>
              <a:t>chgrp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kopoctc</a:t>
            </a:r>
            <a:r>
              <a:rPr lang="en-US" altLang="ko-KR" dirty="0"/>
              <a:t> </a:t>
            </a:r>
            <a:r>
              <a:rPr lang="ko-KR" altLang="en-US" dirty="0"/>
              <a:t>사용자로 접속하여 파일을 생성 </a:t>
            </a:r>
            <a:r>
              <a:rPr lang="en-US" altLang="ko-KR" dirty="0"/>
              <a:t>: </a:t>
            </a:r>
            <a:r>
              <a:rPr lang="en-US" altLang="ko-KR" dirty="0" err="1"/>
              <a:t>kopoctc</a:t>
            </a:r>
            <a:r>
              <a:rPr lang="ko-KR" altLang="en-US" dirty="0"/>
              <a:t>의 소유권</a:t>
            </a:r>
            <a:r>
              <a:rPr lang="en-US" altLang="ko-KR" dirty="0"/>
              <a:t>. (</a:t>
            </a:r>
            <a:r>
              <a:rPr lang="ko-KR" altLang="en-US" dirty="0"/>
              <a:t>각자의 </a:t>
            </a:r>
            <a:r>
              <a:rPr lang="en-US" altLang="ko-KR" dirty="0"/>
              <a:t>id)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chown</a:t>
            </a:r>
            <a:r>
              <a:rPr lang="en-US" altLang="ko-KR" dirty="0"/>
              <a:t> s1111111 aa : aa</a:t>
            </a:r>
            <a:r>
              <a:rPr lang="ko-KR" altLang="en-US" dirty="0"/>
              <a:t>파일을 </a:t>
            </a:r>
            <a:r>
              <a:rPr lang="en-US" altLang="ko-KR" dirty="0"/>
              <a:t>s1111111 </a:t>
            </a:r>
            <a:r>
              <a:rPr lang="ko-KR" altLang="en-US" dirty="0"/>
              <a:t>라는 사용자의 소유로 바꿈 </a:t>
            </a:r>
            <a:r>
              <a:rPr lang="en-US" altLang="ko-KR" dirty="0"/>
              <a:t>(id</a:t>
            </a:r>
            <a:r>
              <a:rPr lang="ko-KR" altLang="en-US" dirty="0"/>
              <a:t>하나생성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chgrp</a:t>
            </a:r>
            <a:r>
              <a:rPr lang="en-US" altLang="ko-KR" dirty="0"/>
              <a:t> s1111111 aa : aa</a:t>
            </a:r>
            <a:r>
              <a:rPr lang="ko-KR" altLang="en-US" dirty="0"/>
              <a:t>파일을 </a:t>
            </a:r>
            <a:r>
              <a:rPr lang="en-US" altLang="ko-KR" dirty="0"/>
              <a:t>s1111111 </a:t>
            </a:r>
            <a:r>
              <a:rPr lang="ko-KR" altLang="en-US" dirty="0"/>
              <a:t>라는 그룹의 소유로 바꿈</a:t>
            </a:r>
          </a:p>
          <a:p>
            <a:pPr latinLnBrk="1"/>
            <a:r>
              <a:rPr lang="ko-KR" altLang="en-US" dirty="0"/>
              <a:t>④ 앞 실습을 하며 </a:t>
            </a:r>
            <a:r>
              <a:rPr lang="en-US" altLang="ko-KR" dirty="0"/>
              <a:t>ls –al</a:t>
            </a:r>
            <a:r>
              <a:rPr lang="ko-KR" altLang="en-US" dirty="0"/>
              <a:t>명령으로 각 파일의 권한을 조회하고 어떤 권한이 있는지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상대모드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g-w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g+rw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a+x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chmod</a:t>
            </a:r>
            <a:r>
              <a:rPr lang="en-US" altLang="ko-KR" dirty="0"/>
              <a:t> 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⑤ 실행 후 </a:t>
            </a:r>
            <a:r>
              <a:rPr lang="en-US" altLang="ko-KR" dirty="0"/>
              <a:t>ls –al</a:t>
            </a:r>
            <a:r>
              <a:rPr lang="ko-KR" altLang="en-US" dirty="0"/>
              <a:t>로 권한설정 변경 확인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3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/>
              <a:t>사용자 그룹관리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사용자</a:t>
            </a:r>
            <a:r>
              <a:rPr lang="en-US" altLang="ko-KR" sz="2000" dirty="0"/>
              <a:t>,</a:t>
            </a:r>
            <a:r>
              <a:rPr lang="ko-KR" altLang="en-US" sz="2000" dirty="0"/>
              <a:t>그룹</a:t>
            </a:r>
            <a:r>
              <a:rPr lang="en-US" altLang="ko-KR" sz="2000" dirty="0"/>
              <a:t>, </a:t>
            </a:r>
            <a:r>
              <a:rPr lang="ko-KR" altLang="en-US" sz="2000" dirty="0"/>
              <a:t>권한관리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그룹관리 명령어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패스워드</a:t>
            </a:r>
            <a:r>
              <a:rPr lang="en-US" altLang="ko-KR" sz="2000" dirty="0"/>
              <a:t>, </a:t>
            </a:r>
            <a:r>
              <a:rPr lang="ko-KR" altLang="en-US" sz="2000" dirty="0"/>
              <a:t>그룹관련 설정 파일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/>
              <a:t>권한의 이해 및 표시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파일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디렉토리의</a:t>
            </a:r>
            <a:r>
              <a:rPr lang="ko-KR" altLang="en-US" sz="2000" dirty="0"/>
              <a:t> 소유자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권한의 이해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권한의 숫자 표기법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4)</a:t>
            </a:r>
            <a:r>
              <a:rPr lang="ko-KR" altLang="en-US" sz="2000" dirty="0"/>
              <a:t>권한설정</a:t>
            </a:r>
          </a:p>
          <a:p>
            <a:pPr>
              <a:spcBef>
                <a:spcPct val="0"/>
              </a:spcBef>
            </a:pP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</a:t>
            </a:r>
            <a:r>
              <a:rPr lang="ko-KR" altLang="en-US" sz="2400" dirty="0"/>
              <a:t>링크파일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하드링크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 err="1"/>
              <a:t>심볼릭링크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</a:t>
            </a:r>
            <a:r>
              <a:rPr lang="ko-KR" altLang="en-US" dirty="0"/>
              <a:t>절대모드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744 </a:t>
            </a:r>
            <a:r>
              <a:rPr lang="en-US" altLang="ko-KR" dirty="0" err="1"/>
              <a:t>aaa</a:t>
            </a:r>
            <a:r>
              <a:rPr lang="en-US" altLang="ko-KR" dirty="0"/>
              <a:t> (</a:t>
            </a:r>
            <a:r>
              <a:rPr lang="ko-KR" altLang="en-US" dirty="0"/>
              <a:t>어떤 명령일까요</a:t>
            </a:r>
            <a:r>
              <a:rPr lang="en-US" altLang="ko-KR" dirty="0"/>
              <a:t>?)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553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a-x </a:t>
            </a:r>
            <a:r>
              <a:rPr lang="en-US" altLang="ko-KR" dirty="0" err="1"/>
              <a:t>aaa</a:t>
            </a:r>
            <a:r>
              <a:rPr lang="ko-KR" altLang="en-US" dirty="0"/>
              <a:t>를 절대모드로 변경하면</a:t>
            </a:r>
            <a:r>
              <a:rPr lang="en-US" altLang="ko-KR" dirty="0"/>
              <a:t>?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chmod</a:t>
            </a:r>
            <a:r>
              <a:rPr lang="en-US" altLang="ko-KR" dirty="0"/>
              <a:t> 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r>
              <a:rPr lang="en-US" altLang="ko-KR" dirty="0"/>
              <a:t> : </a:t>
            </a:r>
            <a:r>
              <a:rPr lang="ko-KR" altLang="en-US" dirty="0"/>
              <a:t>절대모드로 어떻게 변경해야 하나</a:t>
            </a:r>
            <a:r>
              <a:rPr lang="en-US" altLang="ko-KR" dirty="0"/>
              <a:t>? </a:t>
            </a:r>
            <a:endParaRPr lang="ko-KR" altLang="en-US" dirty="0"/>
          </a:p>
          <a:p>
            <a:pPr latinLnBrk="1"/>
            <a:r>
              <a:rPr lang="en-US" altLang="ko-KR" dirty="0"/>
              <a:t>(</a:t>
            </a:r>
            <a:r>
              <a:rPr lang="ko-KR" altLang="en-US" dirty="0"/>
              <a:t>권한 조회를 하고 사용자와 그룹의 권한은 그대로 주어야 함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chmod</a:t>
            </a:r>
            <a:r>
              <a:rPr lang="en-US" altLang="ko-KR" dirty="0"/>
              <a:t> –</a:t>
            </a:r>
            <a:r>
              <a:rPr lang="en-US" altLang="ko-KR"/>
              <a:t>R 555 </a:t>
            </a:r>
            <a:r>
              <a:rPr lang="ko-KR" altLang="en-US"/>
              <a:t>디렉토리명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하위 </a:t>
            </a:r>
            <a:r>
              <a:rPr lang="ko-KR" altLang="en-US" dirty="0" err="1"/>
              <a:t>디렉토리에</a:t>
            </a:r>
            <a:r>
              <a:rPr lang="ko-KR" altLang="en-US" dirty="0"/>
              <a:t> 모든 파일들의 권한을 바꿈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4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496799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링크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시스템을 운영하다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가져다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들면 아이  콘이 이와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비슷한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브라우저 아이콘은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클릭하여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되지만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프로그램의 익스플로러 디렉토리의 실행파일이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경우이 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삭제한다고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링크파일이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그러한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링크파일에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하드링크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(hard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link)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가리키며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원본파일과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완전히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동일하고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부가적인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 공간을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차지하지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marR="2377174" defTabSz="899404" eaLnBrk="1" fontAlgn="auto" latinLnBrk="1" hangingPunct="1">
              <a:lnSpc>
                <a:spcPts val="2213"/>
              </a:lnSpc>
              <a:spcBef>
                <a:spcPts val="201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원본과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지우면 원본도 삭제됨 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윈도우운영체계에는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없는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50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파일상태를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6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-9&gt;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l_abc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6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2144" y="724262"/>
            <a:ext cx="4953625" cy="3279098"/>
          </a:xfrm>
          <a:custGeom>
            <a:avLst/>
            <a:gdLst/>
            <a:ahLst/>
            <a:cxnLst/>
            <a:rect l="l" t="t" r="r" b="b"/>
            <a:pathLst>
              <a:path w="5036184" h="3333750">
                <a:moveTo>
                  <a:pt x="5036083" y="0"/>
                </a:moveTo>
                <a:lnTo>
                  <a:pt x="0" y="0"/>
                </a:lnTo>
                <a:lnTo>
                  <a:pt x="0" y="3333254"/>
                </a:lnTo>
                <a:lnTo>
                  <a:pt x="5036083" y="3333254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4382" y="698899"/>
            <a:ext cx="1662659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33661" marR="4997" indent="-121794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‘abc’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05644" y="1084935"/>
          <a:ext cx="4417725" cy="3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878">
                <a:tc>
                  <a:txBody>
                    <a:bodyPr/>
                    <a:lstStyle/>
                    <a:p>
                      <a:pPr marL="15494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Size:</a:t>
                      </a:r>
                      <a:r>
                        <a:rPr sz="11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IO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Block:</a:t>
                      </a:r>
                      <a:r>
                        <a:rPr sz="1100" spc="-2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4096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regular</a:t>
                      </a:r>
                      <a:r>
                        <a:rPr sz="1100" spc="-1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file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78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Device: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fc00h/64512d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Inode:</a:t>
                      </a:r>
                      <a:r>
                        <a:rPr sz="11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261898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5546" y="1398618"/>
            <a:ext cx="1299772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4382" y="1398618"/>
            <a:ext cx="2931202" cy="1248528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11:17:32.516815359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1827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3661" marR="1153610" indent="-121794" defTabSz="899404" eaLnBrk="1" fontAlgn="auto" latinLnBrk="1" hangingPunct="1">
              <a:lnSpc>
                <a:spcPts val="1367"/>
              </a:lnSpc>
              <a:spcBef>
                <a:spcPts val="49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5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l_abc  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‘l_abc’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05644" y="2638204"/>
          <a:ext cx="4417725" cy="3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878">
                <a:tc>
                  <a:txBody>
                    <a:bodyPr/>
                    <a:lstStyle/>
                    <a:p>
                      <a:pPr marL="15494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Size:</a:t>
                      </a:r>
                      <a:r>
                        <a:rPr sz="11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IO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Block:</a:t>
                      </a:r>
                      <a:r>
                        <a:rPr sz="1100" spc="-2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4096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regular</a:t>
                      </a:r>
                      <a:r>
                        <a:rPr sz="1100" spc="-1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file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78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Device: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fc00h/64512d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Inode:</a:t>
                      </a:r>
                      <a:r>
                        <a:rPr sz="11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261898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05546" y="2951888"/>
            <a:ext cx="1299772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382" y="2951889"/>
            <a:ext cx="2931202" cy="1052434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11:17:32.516815359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marR="1816920" indent="59336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2144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5668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0646" y="4002873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5668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2144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0646" y="4002873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5966" y="4116091"/>
            <a:ext cx="186315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Ⅱ-9&gt;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하드링크 파일</a:t>
            </a:r>
            <a:r>
              <a:rPr sz="885" b="0" spc="8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상태조회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8072" y="4736104"/>
            <a:ext cx="431591" cy="34940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36161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072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9464" y="4736104"/>
            <a:ext cx="5679932" cy="22068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6239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ct val="149700"/>
              </a:lnSpc>
              <a:spcBef>
                <a:spcPts val="128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하드링크로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생성된 파일은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단순링크가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아니라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이름의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동일한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파일이므로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삭제등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작업을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주의할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0680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6293370" cy="3330016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심볼릭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링크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(symbolic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link)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연결해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주는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단순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파일이며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링크된 파일을</a:t>
            </a:r>
            <a:r>
              <a:rPr sz="1082" b="0" spc="21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</a:t>
            </a:r>
            <a:r>
              <a:rPr sz="1082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바로가기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지운다고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지워지지는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링크로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-s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파일상태를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6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-10&gt;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efg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l_efg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링크를 실행한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efg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l_efg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전혀 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파일임을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59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2144" y="724262"/>
            <a:ext cx="4953625" cy="3450861"/>
          </a:xfrm>
          <a:custGeom>
            <a:avLst/>
            <a:gdLst/>
            <a:ahLst/>
            <a:cxnLst/>
            <a:rect l="l" t="t" r="r" b="b"/>
            <a:pathLst>
              <a:path w="5036184" h="3508375">
                <a:moveTo>
                  <a:pt x="5036083" y="0"/>
                </a:moveTo>
                <a:lnTo>
                  <a:pt x="0" y="0"/>
                </a:lnTo>
                <a:lnTo>
                  <a:pt x="0" y="3508209"/>
                </a:lnTo>
                <a:lnTo>
                  <a:pt x="5036083" y="350820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6874" y="698899"/>
            <a:ext cx="2253521" cy="900742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18612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ln -s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</a:t>
            </a:r>
            <a:r>
              <a:rPr sz="1082" b="0" spc="-3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l_efg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1169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‘efg’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indent="121169" defTabSz="899404" eaLnBrk="1" fontAlgn="auto" latinLnBrk="1" hangingPunct="1">
              <a:lnSpc>
                <a:spcPts val="1367"/>
              </a:lnSpc>
              <a:spcBef>
                <a:spcPts val="44"/>
              </a:spcBef>
              <a:spcAft>
                <a:spcPts val="0"/>
              </a:spcAft>
              <a:buClrTx/>
              <a:tabLst>
                <a:tab pos="1449664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Size: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Blocks: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8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Device:</a:t>
            </a:r>
            <a:r>
              <a:rPr sz="1082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fc00h/64512d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Inode: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263076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218" y="1216656"/>
            <a:ext cx="1771338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027444" algn="l"/>
              </a:tabLst>
            </a:pP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Block:</a:t>
            </a:r>
            <a:r>
              <a:rPr sz="1082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regular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Links: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873" y="1570705"/>
            <a:ext cx="4368384" cy="1226070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  <a:tabLst>
                <a:tab pos="308108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	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59336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1169" marR="2603274" indent="-121794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5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l_efg  File: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‘l_efg’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-&gt;</a:t>
            </a:r>
            <a:r>
              <a:rPr sz="1082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‘efg’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874" y="2769925"/>
            <a:ext cx="2253521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indent="121169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449664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Size: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Blocks: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Device:</a:t>
            </a:r>
            <a:r>
              <a:rPr sz="1082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fc00h/64512d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Inode: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263078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219" y="2769925"/>
            <a:ext cx="1831298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027444" algn="l"/>
              </a:tabLst>
            </a:pP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Block:</a:t>
            </a:r>
            <a:r>
              <a:rPr sz="1082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symbolic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Links: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2144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5668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0646" y="417496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5668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144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0646" y="417496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6873" y="3123974"/>
            <a:ext cx="4368384" cy="1346616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  <a:tabLst>
                <a:tab pos="308108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(0777/lrwxrwxrwx) 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	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3267209" indent="59336" defTabSz="899404" eaLnBrk="1" fontAlgn="auto" latinLnBrk="1" hangingPunct="1">
              <a:lnSpc>
                <a:spcPts val="1367"/>
              </a:lnSpc>
              <a:spcBef>
                <a:spcPts val="4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49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2372" algn="ctr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Ⅱ-10&gt;</a:t>
            </a:r>
            <a:r>
              <a:rPr sz="885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심볼릭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링크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상태조회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32543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Hard Link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abc</a:t>
            </a:r>
            <a:r>
              <a:rPr lang="en-US" altLang="ko-KR" dirty="0"/>
              <a:t> : </a:t>
            </a:r>
            <a:r>
              <a:rPr lang="ko-KR" altLang="en-US" dirty="0"/>
              <a:t>파일을 생성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ln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l_abc</a:t>
            </a:r>
            <a:r>
              <a:rPr lang="en-US" altLang="ko-KR" dirty="0"/>
              <a:t> : </a:t>
            </a:r>
            <a:r>
              <a:rPr lang="en-US" altLang="ko-KR" dirty="0" err="1"/>
              <a:t>abc</a:t>
            </a:r>
            <a:r>
              <a:rPr lang="ko-KR" altLang="en-US" dirty="0"/>
              <a:t>파일과 </a:t>
            </a:r>
            <a:r>
              <a:rPr lang="en-US" altLang="ko-KR" dirty="0" err="1"/>
              <a:t>l_abc</a:t>
            </a:r>
            <a:r>
              <a:rPr lang="ko-KR" altLang="en-US" dirty="0"/>
              <a:t>파일을 하드링크 함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ls –al *</a:t>
            </a:r>
            <a:r>
              <a:rPr lang="ko-KR" altLang="en-US" dirty="0"/>
              <a:t>로 두 파일을 확인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abc</a:t>
            </a:r>
            <a:r>
              <a:rPr lang="en-US" altLang="ko-KR" dirty="0"/>
              <a:t>, stat </a:t>
            </a:r>
            <a:r>
              <a:rPr lang="en-US" altLang="ko-KR" dirty="0" err="1"/>
              <a:t>l_abc</a:t>
            </a:r>
            <a:r>
              <a:rPr lang="ko-KR" altLang="en-US" dirty="0"/>
              <a:t>로 두 파일의 디스크 상황을 보고 하드링크를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Symbolic Link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efg</a:t>
            </a:r>
            <a:r>
              <a:rPr lang="en-US" altLang="ko-KR" dirty="0"/>
              <a:t> : </a:t>
            </a:r>
            <a:r>
              <a:rPr lang="ko-KR" altLang="en-US" dirty="0"/>
              <a:t>파일을 생성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ln –s </a:t>
            </a:r>
            <a:r>
              <a:rPr lang="en-US" altLang="ko-KR" dirty="0" err="1"/>
              <a:t>efg</a:t>
            </a:r>
            <a:r>
              <a:rPr lang="en-US" altLang="ko-KR" dirty="0"/>
              <a:t> </a:t>
            </a:r>
            <a:r>
              <a:rPr lang="en-US" altLang="ko-KR" dirty="0" err="1"/>
              <a:t>s_efg</a:t>
            </a:r>
            <a:r>
              <a:rPr lang="en-US" altLang="ko-KR" dirty="0"/>
              <a:t> : </a:t>
            </a:r>
            <a:r>
              <a:rPr lang="en-US" altLang="ko-KR" dirty="0" err="1"/>
              <a:t>efg</a:t>
            </a:r>
            <a:r>
              <a:rPr lang="ko-KR" altLang="en-US" dirty="0"/>
              <a:t>파일과 </a:t>
            </a:r>
            <a:r>
              <a:rPr lang="en-US" altLang="ko-KR" dirty="0" err="1"/>
              <a:t>s_efg</a:t>
            </a:r>
            <a:r>
              <a:rPr lang="ko-KR" altLang="en-US" dirty="0"/>
              <a:t>파일을 </a:t>
            </a:r>
            <a:r>
              <a:rPr lang="ko-KR" altLang="en-US" dirty="0" err="1"/>
              <a:t>심볼릭</a:t>
            </a:r>
            <a:r>
              <a:rPr lang="ko-KR" altLang="en-US" dirty="0"/>
              <a:t> 링크함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ls –al *</a:t>
            </a:r>
            <a:r>
              <a:rPr lang="ko-KR" altLang="en-US" dirty="0"/>
              <a:t>로 두 파일을 확인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efg</a:t>
            </a:r>
            <a:r>
              <a:rPr lang="en-US" altLang="ko-KR" dirty="0"/>
              <a:t> , stat </a:t>
            </a:r>
            <a:r>
              <a:rPr lang="en-US" altLang="ko-KR" dirty="0" err="1"/>
              <a:t>s_efg</a:t>
            </a:r>
            <a:r>
              <a:rPr lang="en-US" altLang="ko-KR" dirty="0"/>
              <a:t> </a:t>
            </a:r>
            <a:r>
              <a:rPr lang="ko-KR" altLang="en-US" dirty="0"/>
              <a:t>로 두 파일의 디스크 상황을 보고 하드링크를 확인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791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35961"/>
              </p:ext>
            </p:extLst>
          </p:nvPr>
        </p:nvGraphicFramePr>
        <p:xfrm>
          <a:off x="668432" y="818917"/>
          <a:ext cx="8490081" cy="4920356"/>
        </p:xfrm>
        <a:graphic>
          <a:graphicData uri="http://schemas.openxmlformats.org/drawingml/2006/table">
            <a:tbl>
              <a:tblPr/>
              <a:tblGrid>
                <a:gridCol w="308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69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보기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및 해설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정보가 기록되며 해당 파일의 수정 삭제 등으로 사용자관련 설정 변경도 가능한 파일은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etc/shadow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etc/xinetd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etc/passwd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etc/groups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/etc/passwd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파일을 의미합니다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s1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이라는 사용자가 만든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사용자가 만든 파일처럼 사용하기 위하여 사용되는 명령어는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s1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aa s2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chgrp aa s2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s2 aa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소유권을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바꾸는 명령은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s2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입니다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그룹에 대하여 읽기와 쓰기 권한을 막는 명령어는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chgrp –rw aa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g-rw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g+rw aa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chmod g-rw aa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권한의 상대모드로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chmod g-rw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맞는 명령어입니다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922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aaa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소유자는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이고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같은 그룹이나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다른 그룹이다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“chmod 754 aaa”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명령어 이후 설명으로 옳지 않은 것은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읽기가능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실행가능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쓰기가능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읽기 가능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[!c]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명령하면 지금까지 실행한 명령어 중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시작하는 명령어를 실행합니다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754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소유자는 읽기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쓰기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실행가능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같은 그룹은 읽기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실행가능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사람은 읽기 가능한 권한 입니다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사용자 그룹관리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사용자</a:t>
            </a:r>
            <a:r>
              <a:rPr lang="en-US" altLang="ko-KR" sz="1400" dirty="0"/>
              <a:t>,</a:t>
            </a:r>
            <a:r>
              <a:rPr lang="ko-KR" altLang="en-US" sz="1400" dirty="0"/>
              <a:t>그룹</a:t>
            </a:r>
            <a:r>
              <a:rPr lang="en-US" altLang="ko-KR" sz="1400" dirty="0"/>
              <a:t>, </a:t>
            </a:r>
            <a:r>
              <a:rPr lang="ko-KR" altLang="en-US" sz="1400" dirty="0"/>
              <a:t>권한관리를 설명하셔요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그룹관리 명령어를 옵션과 함께</a:t>
            </a:r>
            <a:r>
              <a:rPr lang="en-US" altLang="ko-KR" sz="1400" dirty="0"/>
              <a:t> </a:t>
            </a:r>
            <a:r>
              <a:rPr lang="ko-KR" altLang="en-US" sz="1400" dirty="0"/>
              <a:t>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패스워드</a:t>
            </a:r>
            <a:r>
              <a:rPr lang="en-US" altLang="ko-KR" sz="1400" dirty="0"/>
              <a:t>, </a:t>
            </a:r>
            <a:r>
              <a:rPr lang="ko-KR" altLang="en-US" sz="1400" dirty="0"/>
              <a:t>그룹과 관련된 설정 파일을 예를 들어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권한의 이해 및 표시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권한의 대하여 정의하시오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권한의 숫자 표기법을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권한설정의 절대</a:t>
            </a:r>
            <a:r>
              <a:rPr lang="en-US" altLang="ko-KR" sz="1400" dirty="0"/>
              <a:t>,</a:t>
            </a:r>
            <a:r>
              <a:rPr lang="ko-KR" altLang="en-US" sz="1400" dirty="0"/>
              <a:t> 상대방법에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</a:t>
            </a:r>
            <a:r>
              <a:rPr lang="ko-KR" altLang="en-US" sz="1400" dirty="0"/>
              <a:t>링크파일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하드링크와 </a:t>
            </a:r>
            <a:r>
              <a:rPr lang="ko-KR" altLang="en-US" sz="1400" dirty="0" err="1"/>
              <a:t>심볼릭링크를</a:t>
            </a:r>
            <a:r>
              <a:rPr lang="ko-KR" altLang="en-US" sz="1400" dirty="0"/>
              <a:t> 설명하고 차이점을 설명하시오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21126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편집기의 기본명령어를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편집기를 이용한 파일조회</a:t>
            </a:r>
            <a:r>
              <a:rPr lang="en-US" altLang="ko-KR" sz="1200" dirty="0"/>
              <a:t>,</a:t>
            </a:r>
            <a:r>
              <a:rPr lang="ko-KR" altLang="en-US" sz="1200" dirty="0"/>
              <a:t>작성</a:t>
            </a:r>
            <a:r>
              <a:rPr lang="en-US" altLang="ko-KR" sz="1200" dirty="0"/>
              <a:t>,</a:t>
            </a:r>
            <a:r>
              <a:rPr lang="ko-KR" altLang="en-US" sz="1200" dirty="0"/>
              <a:t>문자열 변경 등을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편집기에서 여러 개 파일을 동시에 편집하거나 </a:t>
            </a:r>
            <a:r>
              <a:rPr lang="ko-KR" altLang="en-US" sz="1200" dirty="0" err="1"/>
              <a:t>쉘모드를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서비스를 설정하고 </a:t>
            </a:r>
            <a:r>
              <a:rPr lang="en-US" altLang="ko-KR" sz="1200" dirty="0"/>
              <a:t>FTP</a:t>
            </a:r>
            <a:r>
              <a:rPr lang="ko-KR" altLang="en-US" sz="1200" dirty="0"/>
              <a:t>를 이용하여 파일을 편집할 수 있다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notepad++</a:t>
            </a:r>
            <a:r>
              <a:rPr lang="ko-KR" altLang="en-US" sz="1200"/>
              <a:t>을</a:t>
            </a:r>
            <a:r>
              <a:rPr lang="en-US" altLang="ko-KR" sz="1200"/>
              <a:t> </a:t>
            </a:r>
            <a:r>
              <a:rPr lang="ko-KR" altLang="en-US" sz="1200" dirty="0"/>
              <a:t>이용하여 파일을 편집할 수 있다</a:t>
            </a:r>
            <a:endParaRPr lang="ko-KR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개행</a:t>
            </a:r>
            <a:r>
              <a:rPr lang="ko-KR" altLang="en-US" sz="1200" dirty="0"/>
              <a:t> 문자인 </a:t>
            </a:r>
            <a:r>
              <a:rPr lang="en-US" altLang="ko-KR" sz="1200" dirty="0"/>
              <a:t>CR(Carriage Return)</a:t>
            </a:r>
            <a:r>
              <a:rPr lang="ko-KR" altLang="en-US" sz="1200" dirty="0"/>
              <a:t>과 </a:t>
            </a:r>
            <a:r>
              <a:rPr lang="en-US" altLang="ko-KR" sz="1200" dirty="0"/>
              <a:t>LF(Line Feed)</a:t>
            </a:r>
            <a:r>
              <a:rPr lang="ko-KR" altLang="en-US" sz="1200" dirty="0"/>
              <a:t>에 대하여 검색 등을 통하여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</a:t>
            </a:r>
            <a:r>
              <a:rPr lang="en-US" altLang="ko-KR" sz="1200" dirty="0"/>
              <a:t>TEXT</a:t>
            </a:r>
            <a:r>
              <a:rPr lang="ko-KR" altLang="en-US" sz="1200" dirty="0"/>
              <a:t>파일에서의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방법과 유닉스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방법에 대하여 알아봅니다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 운영체계는 다양한 사용자가 접속하여 시스템을 이용하게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각각의 사용자는 서버 시스템을 사용할 수 있는 범위를 제한을 가지고 파일과 </a:t>
            </a:r>
            <a:r>
              <a:rPr lang="ko-KR" altLang="en-US" sz="1200" dirty="0" err="1"/>
              <a:t>디렉토리등에</a:t>
            </a:r>
            <a:r>
              <a:rPr lang="ko-KR" altLang="en-US" sz="1200" dirty="0"/>
              <a:t> 접근할 수 있도록 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시스템 관리자는 모든 권한을 가지고 시스템을 운영할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일반 사용자는 자기의 영역을 사용하고 이 영역을 다른 사용자들이 사용하거나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사용하지 못하게 조정할 수 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권한관리 부분을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서버에 접속하기 위하여 간단하게 사용자 및 그룹의 개념에 대하여 학습하였다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사용자와 그룹을 관리하는 방법과 설정파일에 대하여 하나 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사용자</a:t>
            </a:r>
            <a:r>
              <a:rPr lang="en-US" altLang="ko-KR" sz="1200" dirty="0"/>
              <a:t>,</a:t>
            </a:r>
            <a:r>
              <a:rPr lang="ko-KR" altLang="en-US" sz="1200" dirty="0"/>
              <a:t>그룹</a:t>
            </a:r>
            <a:r>
              <a:rPr lang="en-US" altLang="ko-KR" sz="1200" dirty="0"/>
              <a:t>, </a:t>
            </a:r>
            <a:r>
              <a:rPr lang="ko-KR" altLang="en-US" sz="1200" dirty="0"/>
              <a:t>권한관리에 대하여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그룹을 관리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파일이나 </a:t>
            </a:r>
            <a:r>
              <a:rPr lang="ko-KR" altLang="en-US" sz="1200" dirty="0" err="1"/>
              <a:t>디렉토리의</a:t>
            </a:r>
            <a:r>
              <a:rPr lang="ko-KR" altLang="en-US" sz="1200" dirty="0"/>
              <a:t> 소유자의 개념을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권한의 개념을 이해하고 변경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링크파일의 개념을 이해할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일반 사용자를 만들어 관리자</a:t>
            </a:r>
            <a:r>
              <a:rPr lang="en-US" altLang="ko-KR" sz="1200" dirty="0"/>
              <a:t>(Administrator)</a:t>
            </a:r>
            <a:r>
              <a:rPr lang="ko-KR" altLang="en-US" sz="1200" dirty="0"/>
              <a:t>와 다른 권한을 주는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탐색기를 통하여 파일 속성</a:t>
            </a:r>
            <a:r>
              <a:rPr lang="en-US" altLang="ko-KR" sz="1200" dirty="0"/>
              <a:t>( [</a:t>
            </a:r>
            <a:r>
              <a:rPr lang="ko-KR" altLang="en-US" sz="1200" dirty="0"/>
              <a:t>읽기전용</a:t>
            </a:r>
            <a:r>
              <a:rPr lang="en-US" altLang="ko-KR" sz="1200" dirty="0"/>
              <a:t>] [</a:t>
            </a:r>
            <a:r>
              <a:rPr lang="ko-KR" altLang="en-US" sz="1200" dirty="0"/>
              <a:t>숨김</a:t>
            </a:r>
            <a:r>
              <a:rPr lang="en-US" altLang="ko-KR" sz="1200" dirty="0"/>
              <a:t>]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바꿔봅니다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바탕화면의 아이콘과 실행파일</a:t>
            </a:r>
            <a:r>
              <a:rPr lang="en-US" altLang="ko-KR" sz="1200" dirty="0"/>
              <a:t>(*.exe)</a:t>
            </a:r>
            <a:r>
              <a:rPr lang="ko-KR" altLang="en-US" sz="1200" dirty="0"/>
              <a:t>의 차이를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Link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권한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819622" cy="5389369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사용자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그룹관리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서버에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간단하게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개념에 대하여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학습하였다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</a:t>
            </a:r>
            <a:r>
              <a:rPr sz="1082" b="0" spc="-8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법과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3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사용자</a:t>
            </a:r>
            <a:r>
              <a:rPr sz="1377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2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그룹</a:t>
            </a:r>
            <a:r>
              <a:rPr sz="1377" b="0" spc="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77" b="0" spc="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권한관리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리눅스는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다중사용자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묶음의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존재한다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 포함될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4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알아보는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알아보는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등록하는</a:t>
            </a:r>
            <a:r>
              <a:rPr sz="1082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addgroup: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등록하는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deluser: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등록하는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그룹은 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</a:t>
            </a:r>
            <a:r>
              <a:rPr sz="1082" b="0" spc="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표시하는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표시하는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II-xx&gt;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보면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1000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이고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1000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이며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그룹은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1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개에만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1137379"/>
          </a:xfrm>
          <a:custGeom>
            <a:avLst/>
            <a:gdLst/>
            <a:ahLst/>
            <a:cxnLst/>
            <a:rect l="l" t="t" r="r" b="b"/>
            <a:pathLst>
              <a:path w="5036185" h="1156335">
                <a:moveTo>
                  <a:pt x="5036083" y="0"/>
                </a:moveTo>
                <a:lnTo>
                  <a:pt x="0" y="0"/>
                </a:lnTo>
                <a:lnTo>
                  <a:pt x="0" y="1156208"/>
                </a:lnTo>
                <a:lnTo>
                  <a:pt x="5036083" y="1156208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510" y="698899"/>
            <a:ext cx="4838700" cy="1164236"/>
          </a:xfrm>
          <a:prstGeom prst="rect">
            <a:avLst/>
          </a:prstGeom>
        </p:spPr>
        <p:txBody>
          <a:bodyPr vert="horz" wrap="square" lIns="0" tIns="21236" rIns="0" bIns="0" rtlCol="0">
            <a:spAutoFit/>
          </a:bodyPr>
          <a:lstStyle/>
          <a:p>
            <a:pPr marL="129914" defTabSz="899404" eaLnBrk="1" fontAlgn="auto" latinLnBrk="1" hangingPunct="1">
              <a:spcBef>
                <a:spcPts val="167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algn="r" defTabSz="899404" eaLnBrk="1" fontAlgn="auto" latinLnBrk="1" hangingPunct="1">
              <a:lnSpc>
                <a:spcPts val="1185"/>
              </a:lnSpc>
              <a:spcBef>
                <a:spcPts val="64"/>
              </a:spcBef>
              <a:spcAft>
                <a:spcPts val="0"/>
              </a:spcAft>
              <a:buClrTx/>
              <a:tabLst>
                <a:tab pos="3663197" algn="l"/>
              </a:tabLst>
            </a:pP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op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ct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tc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algn="r" defTabSz="899404" eaLnBrk="1" fontAlgn="auto" latinLnBrk="1" hangingPunct="1">
              <a:lnSpc>
                <a:spcPts val="1077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oup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=10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0(k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poc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c),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),2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om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27(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udo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,30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,46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plu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,11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(lp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dmi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lnSpc>
                <a:spcPts val="119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,115(sambashare)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9914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groups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9914" marR="1492136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adm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cdrom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plugdev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lpadmin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sambashare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0096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3621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597" y="1861516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3621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0096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8597" y="1861516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1132" y="2019627"/>
            <a:ext cx="4277818" cy="51148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0258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id,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groups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30"/>
              </a:spcBef>
              <a:spcAft>
                <a:spcPts val="0"/>
              </a:spcAft>
              <a:buClrTx/>
            </a:pPr>
            <a:endParaRPr sz="1082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-1&gt;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7350" y="2675557"/>
            <a:ext cx="4204578" cy="2153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5115" y="2675557"/>
            <a:ext cx="1874" cy="2154211"/>
          </a:xfrm>
          <a:custGeom>
            <a:avLst/>
            <a:gdLst/>
            <a:ahLst/>
            <a:cxnLst/>
            <a:rect l="l" t="t" r="r" b="b"/>
            <a:pathLst>
              <a:path w="1905" h="2190115">
                <a:moveTo>
                  <a:pt x="0" y="2189670"/>
                </a:moveTo>
                <a:lnTo>
                  <a:pt x="1701" y="2189670"/>
                </a:lnTo>
                <a:lnTo>
                  <a:pt x="1701" y="0"/>
                </a:lnTo>
                <a:lnTo>
                  <a:pt x="0" y="0"/>
                </a:lnTo>
                <a:lnTo>
                  <a:pt x="0" y="2189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35190" y="2674495"/>
            <a:ext cx="4207864" cy="1249"/>
          </a:xfrm>
          <a:custGeom>
            <a:avLst/>
            <a:gdLst/>
            <a:ahLst/>
            <a:cxnLst/>
            <a:rect l="l" t="t" r="r" b="b"/>
            <a:pathLst>
              <a:path w="4277995" h="1269">
                <a:moveTo>
                  <a:pt x="0" y="1270"/>
                </a:moveTo>
                <a:lnTo>
                  <a:pt x="4277728" y="1270"/>
                </a:lnTo>
                <a:lnTo>
                  <a:pt x="427772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6789" y="4828131"/>
            <a:ext cx="4204741" cy="1249"/>
          </a:xfrm>
          <a:custGeom>
            <a:avLst/>
            <a:gdLst/>
            <a:ahLst/>
            <a:cxnLst/>
            <a:rect l="l" t="t" r="r" b="b"/>
            <a:pathLst>
              <a:path w="4274820" h="1270">
                <a:moveTo>
                  <a:pt x="4274464" y="0"/>
                </a:moveTo>
                <a:lnTo>
                  <a:pt x="0" y="0"/>
                </a:lnTo>
                <a:lnTo>
                  <a:pt x="0" y="761"/>
                </a:lnTo>
                <a:lnTo>
                  <a:pt x="4274464" y="761"/>
                </a:lnTo>
                <a:lnTo>
                  <a:pt x="427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1180" y="2675557"/>
            <a:ext cx="1874" cy="2154211"/>
          </a:xfrm>
          <a:custGeom>
            <a:avLst/>
            <a:gdLst/>
            <a:ahLst/>
            <a:cxnLst/>
            <a:rect l="l" t="t" r="r" b="b"/>
            <a:pathLst>
              <a:path w="1904" h="2190115">
                <a:moveTo>
                  <a:pt x="0" y="2189670"/>
                </a:moveTo>
                <a:lnTo>
                  <a:pt x="1714" y="2189670"/>
                </a:lnTo>
                <a:lnTo>
                  <a:pt x="1714" y="0"/>
                </a:lnTo>
                <a:lnTo>
                  <a:pt x="0" y="0"/>
                </a:lnTo>
                <a:lnTo>
                  <a:pt x="0" y="2189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6789" y="2675556"/>
            <a:ext cx="4204741" cy="1249"/>
          </a:xfrm>
          <a:custGeom>
            <a:avLst/>
            <a:gdLst/>
            <a:ahLst/>
            <a:cxnLst/>
            <a:rect l="l" t="t" r="r" b="b"/>
            <a:pathLst>
              <a:path w="4274820" h="1269">
                <a:moveTo>
                  <a:pt x="4274464" y="0"/>
                </a:moveTo>
                <a:lnTo>
                  <a:pt x="0" y="0"/>
                </a:lnTo>
                <a:lnTo>
                  <a:pt x="0" y="952"/>
                </a:lnTo>
                <a:lnTo>
                  <a:pt x="4274464" y="952"/>
                </a:lnTo>
                <a:lnTo>
                  <a:pt x="427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5115" y="2674820"/>
            <a:ext cx="4207864" cy="2155461"/>
          </a:xfrm>
          <a:custGeom>
            <a:avLst/>
            <a:gdLst/>
            <a:ahLst/>
            <a:cxnLst/>
            <a:rect l="l" t="t" r="r" b="b"/>
            <a:pathLst>
              <a:path w="4277995" h="2191385">
                <a:moveTo>
                  <a:pt x="4277880" y="2189962"/>
                </a:moveTo>
                <a:lnTo>
                  <a:pt x="4277880" y="2190534"/>
                </a:lnTo>
                <a:lnTo>
                  <a:pt x="4277499" y="2190915"/>
                </a:lnTo>
                <a:lnTo>
                  <a:pt x="4276928" y="2190915"/>
                </a:lnTo>
                <a:lnTo>
                  <a:pt x="762" y="2190915"/>
                </a:lnTo>
                <a:lnTo>
                  <a:pt x="381" y="2190915"/>
                </a:lnTo>
                <a:lnTo>
                  <a:pt x="0" y="2190534"/>
                </a:lnTo>
                <a:lnTo>
                  <a:pt x="0" y="2189962"/>
                </a:lnTo>
                <a:lnTo>
                  <a:pt x="0" y="749"/>
                </a:lnTo>
                <a:lnTo>
                  <a:pt x="0" y="381"/>
                </a:lnTo>
                <a:lnTo>
                  <a:pt x="381" y="0"/>
                </a:lnTo>
                <a:lnTo>
                  <a:pt x="762" y="0"/>
                </a:lnTo>
                <a:lnTo>
                  <a:pt x="4276928" y="0"/>
                </a:lnTo>
                <a:lnTo>
                  <a:pt x="4277499" y="0"/>
                </a:lnTo>
                <a:lnTo>
                  <a:pt x="4277880" y="381"/>
                </a:lnTo>
                <a:lnTo>
                  <a:pt x="4277880" y="749"/>
                </a:lnTo>
                <a:lnTo>
                  <a:pt x="4277880" y="21899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5864" y="2675556"/>
            <a:ext cx="4206615" cy="2153587"/>
          </a:xfrm>
          <a:custGeom>
            <a:avLst/>
            <a:gdLst/>
            <a:ahLst/>
            <a:cxnLst/>
            <a:rect l="l" t="t" r="r" b="b"/>
            <a:pathLst>
              <a:path w="4276725" h="2189479">
                <a:moveTo>
                  <a:pt x="4275404" y="0"/>
                </a:moveTo>
                <a:lnTo>
                  <a:pt x="4276166" y="952"/>
                </a:lnTo>
                <a:lnTo>
                  <a:pt x="0" y="952"/>
                </a:lnTo>
                <a:lnTo>
                  <a:pt x="939" y="0"/>
                </a:lnTo>
                <a:lnTo>
                  <a:pt x="939" y="2189213"/>
                </a:lnTo>
                <a:lnTo>
                  <a:pt x="0" y="2188451"/>
                </a:lnTo>
                <a:lnTo>
                  <a:pt x="4276166" y="2188451"/>
                </a:lnTo>
                <a:lnTo>
                  <a:pt x="4275404" y="2189213"/>
                </a:lnTo>
                <a:lnTo>
                  <a:pt x="42754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5966" y="4969041"/>
            <a:ext cx="17569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사용자와 그룹의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5900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53473"/>
            <a:ext cx="4770620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232346" indent="-220478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Tx/>
              <a:buAutoNum type="arabicParenR" startAt="2"/>
              <a:tabLst>
                <a:tab pos="232970" algn="l"/>
              </a:tabLst>
            </a:pPr>
            <a:r>
              <a:rPr sz="1377" b="0" spc="-15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그룹관리</a:t>
            </a:r>
            <a:r>
              <a:rPr sz="1377" b="0" spc="-12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377" b="0" spc="-16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명령어</a:t>
            </a:r>
            <a:endParaRPr sz="1377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탐색하기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pwd,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cd,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-35&gt;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그룹조회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04173" lvl="1" indent="-101183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자기가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속한 그룹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04173" lvl="1" indent="-101183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보려면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/etc/group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봄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2194460"/>
            <a:ext cx="4959246" cy="26344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root:x:0: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daemon:x:1: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bin:x:2: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41960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sys:x:3:  </a:t>
            </a:r>
            <a:endParaRPr lang="en-US" sz="1082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341960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adm:x:4:kopoctc,syslog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tty:x:5: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disk:x:6: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voice:x:22: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660699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cdrom:x:24:kopoctc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floppy:x:25: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tape:x:26: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720659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sudo:x:27:kopoctc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audio:x:29: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dip:x:30:kopoctc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"/etc/group" [readonly]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57L,</a:t>
            </a:r>
            <a:r>
              <a:rPr sz="1082" b="0" spc="-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774C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943604"/>
            <a:ext cx="4239093" cy="615161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40059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Ⅱ-3&gt;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정의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787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groupadd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5768615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5768615"/>
            <a:ext cx="4452079" cy="25857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groupadd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–g</a:t>
            </a:r>
            <a:r>
              <a:rPr sz="885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900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kopoctc라는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gid를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900번으로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12951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645328"/>
            <a:ext cx="2666375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groupmode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1059455"/>
            <a:ext cx="431591" cy="27056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8087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57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1059455"/>
            <a:ext cx="4452079" cy="2617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372" rIns="0" bIns="0" rtlCol="0">
            <a:spAutoFit/>
          </a:bodyPr>
          <a:lstStyle/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groupmod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–g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700 kopogroup: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koporoup라는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gid를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700번으로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1637063"/>
            <a:ext cx="431591" cy="27056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8087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57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1637063"/>
            <a:ext cx="4452079" cy="18853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41" rIns="0" bIns="0" rtlCol="0">
            <a:spAutoFit/>
          </a:bodyPr>
          <a:lstStyle/>
          <a:p>
            <a:pPr marL="64332" marR="58086" indent="23734" defTabSz="899404" eaLnBrk="1" fontAlgn="auto" latinLnBrk="1" hangingPunct="1">
              <a:spcBef>
                <a:spcPts val="40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groupmod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 kopogroup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kopogroup라는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 명칭을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2083373"/>
            <a:ext cx="2529590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072" y="2497486"/>
            <a:ext cx="431591" cy="269305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683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48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9464" y="2497486"/>
            <a:ext cx="4452079" cy="2617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372" rIns="0" bIns="0" rtlCol="0">
            <a:spAutoFit/>
          </a:bodyPr>
          <a:lstStyle/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delgroup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</a:t>
            </a:r>
            <a:r>
              <a:rPr sz="885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삭제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7735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391180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3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패스워드</a:t>
            </a:r>
            <a:r>
              <a:rPr sz="1377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그룹관련 설정</a:t>
            </a:r>
            <a:r>
              <a:rPr sz="1180" spc="-8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관련되어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중요파일이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/etc/passwd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user,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password,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pid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삭제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사용자관련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변경도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정보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/etc/group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삭제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groupadd,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groupmod,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그룹관리를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것이</a:t>
            </a:r>
            <a:r>
              <a:rPr sz="1082" b="0" spc="23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/etc/shadows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/etc/passwd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페스워드는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암호화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되어있는 문장으로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함부로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없으며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파일에서 패스워드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필드를 고치면 시스템  오류가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발생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passwd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내부 형식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132" y="5280414"/>
            <a:ext cx="2733421" cy="869101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username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암호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uid: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사용자아이디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그룹아이디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1807" y="4610413"/>
            <a:ext cx="3714762" cy="531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37016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45946</TotalTime>
  <Words>3222</Words>
  <Application>Microsoft Office PowerPoint</Application>
  <PresentationFormat>A4 용지(210x297mm)</PresentationFormat>
  <Paragraphs>480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50" baseType="lpstr">
      <vt:lpstr>SimSun</vt:lpstr>
      <vt:lpstr>가는각진제목체</vt:lpstr>
      <vt:lpstr>굴림</vt:lpstr>
      <vt:lpstr>나눔명조</vt:lpstr>
      <vt:lpstr>돋움</vt:lpstr>
      <vt:lpstr>맑은 고딕</vt:lpstr>
      <vt:lpstr>바탕체</vt:lpstr>
      <vt:lpstr>새굴림</vt:lpstr>
      <vt:lpstr>은 바탕</vt:lpstr>
      <vt:lpstr>함초롬바탕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5. 권한관리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2817</cp:revision>
  <cp:lastPrinted>2015-10-28T04:44:44Z</cp:lastPrinted>
  <dcterms:created xsi:type="dcterms:W3CDTF">2003-10-22T07:02:37Z</dcterms:created>
  <dcterms:modified xsi:type="dcterms:W3CDTF">2022-03-30T23:58:51Z</dcterms:modified>
</cp:coreProperties>
</file>