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72" r:id="rId4"/>
    <p:sldId id="282" r:id="rId5"/>
    <p:sldId id="273" r:id="rId6"/>
    <p:sldId id="274" r:id="rId7"/>
    <p:sldId id="275" r:id="rId8"/>
    <p:sldId id="276" r:id="rId9"/>
    <p:sldId id="277" r:id="rId10"/>
    <p:sldId id="279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80" r:id="rId19"/>
    <p:sldId id="293" r:id="rId20"/>
    <p:sldId id="294" r:id="rId21"/>
    <p:sldId id="295" r:id="rId22"/>
    <p:sldId id="281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linux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프로그래밍 </a:t>
            </a:r>
            <a:r>
              <a:rPr lang="en-US" altLang="ko-KR" dirty="0">
                <a:latin typeface="+mj-ea"/>
              </a:rPr>
              <a:t>6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" y="725572"/>
            <a:ext cx="7250131" cy="5674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9743" y="761658"/>
            <a:ext cx="4261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편집기 기본 사용하기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⑤ </a:t>
            </a:r>
            <a:r>
              <a:rPr lang="ko-KR" altLang="en-US" dirty="0">
                <a:latin typeface="+mn-ea"/>
              </a:rPr>
              <a:t>삭제 실습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줄 전부 지우기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dd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커져 뒤로 지우기</a:t>
            </a:r>
            <a:r>
              <a:rPr lang="en-US" altLang="ko-KR" dirty="0">
                <a:latin typeface="+mn-ea"/>
              </a:rPr>
              <a:t>(D) 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⑥ 복사 실습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줄을 카피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yy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한 후 필요한 위치로 복사 </a:t>
            </a:r>
            <a:r>
              <a:rPr lang="en-US" altLang="ko-KR" dirty="0">
                <a:latin typeface="+mn-ea"/>
              </a:rPr>
              <a:t>(p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⑦ 변경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어떤 단어를 선택한 후 변경 </a:t>
            </a:r>
            <a:r>
              <a:rPr lang="en-US" altLang="ko-KR" dirty="0">
                <a:latin typeface="+mn-ea"/>
              </a:rPr>
              <a:t>(banana -&gt; apple (</a:t>
            </a:r>
            <a:r>
              <a:rPr lang="en-US" altLang="ko-KR" dirty="0" err="1">
                <a:latin typeface="+mn-ea"/>
              </a:rPr>
              <a:t>cw</a:t>
            </a:r>
            <a:r>
              <a:rPr lang="en-US" altLang="ko-KR" dirty="0">
                <a:latin typeface="+mn-ea"/>
              </a:rPr>
              <a:t>) )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1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0" y="554310"/>
            <a:ext cx="7275230" cy="5585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39743" y="761658"/>
            <a:ext cx="4261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편집기 기본 사용하기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⑤ </a:t>
            </a:r>
            <a:r>
              <a:rPr lang="ko-KR" altLang="en-US" dirty="0">
                <a:latin typeface="+mn-ea"/>
              </a:rPr>
              <a:t>삭제 실습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줄 전부 지우기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dd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커져 뒤로 지우기</a:t>
            </a:r>
            <a:r>
              <a:rPr lang="en-US" altLang="ko-KR" dirty="0">
                <a:latin typeface="+mn-ea"/>
              </a:rPr>
              <a:t>(D) 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⑥ 복사 실습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줄을 카피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yy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한 후 필요한 위치로 복사 </a:t>
            </a:r>
            <a:r>
              <a:rPr lang="en-US" altLang="ko-KR" dirty="0">
                <a:latin typeface="+mn-ea"/>
              </a:rPr>
              <a:t>(p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⑦ 변경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어떤 단어를 선택한 후 변경 </a:t>
            </a:r>
            <a:r>
              <a:rPr lang="en-US" altLang="ko-KR" dirty="0">
                <a:latin typeface="+mn-ea"/>
              </a:rPr>
              <a:t>(banana -&gt; apple (</a:t>
            </a:r>
            <a:r>
              <a:rPr lang="en-US" altLang="ko-KR" dirty="0" err="1">
                <a:latin typeface="+mn-ea"/>
              </a:rPr>
              <a:t>cw</a:t>
            </a:r>
            <a:r>
              <a:rPr lang="en-US" altLang="ko-KR" dirty="0">
                <a:latin typeface="+mn-ea"/>
              </a:rPr>
              <a:t>) )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30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986" y="340181"/>
            <a:ext cx="5606120" cy="6011990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435651" indent="-285750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tabLst>
                <a:tab pos="480931" algn="l"/>
              </a:tabLst>
            </a:pPr>
            <a:r>
              <a:rPr sz="2000" b="1" spc="-44" dirty="0" smtClean="0">
                <a:solidFill>
                  <a:prstClr val="black"/>
                </a:solidFill>
                <a:latin typeface="+mn-ea"/>
                <a:cs typeface="새굴림"/>
              </a:rPr>
              <a:t>vi </a:t>
            </a:r>
            <a:r>
              <a:rPr sz="2000" b="1" spc="-118" dirty="0">
                <a:solidFill>
                  <a:prstClr val="black"/>
                </a:solidFill>
                <a:latin typeface="+mn-ea"/>
                <a:cs typeface="새굴림"/>
              </a:rPr>
              <a:t>편집기 </a:t>
            </a:r>
            <a:r>
              <a:rPr sz="2000" b="1" spc="-98" dirty="0">
                <a:solidFill>
                  <a:prstClr val="black"/>
                </a:solidFill>
                <a:latin typeface="+mn-ea"/>
                <a:cs typeface="새굴림"/>
              </a:rPr>
              <a:t>활용</a:t>
            </a:r>
            <a:endParaRPr sz="2000" b="1" dirty="0">
              <a:solidFill>
                <a:prstClr val="black"/>
              </a:solidFill>
              <a:latin typeface="+mn-ea"/>
              <a:cs typeface="새굴림"/>
            </a:endParaRPr>
          </a:p>
          <a:p>
            <a:pPr marL="12492" marR="4997" indent="191123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  <a:tabLst>
                <a:tab pos="439084" algn="l"/>
              </a:tabLst>
            </a:pPr>
            <a:endParaRPr lang="en-US" sz="1600" b="1" spc="54" dirty="0" smtClean="0">
              <a:solidFill>
                <a:prstClr val="black"/>
              </a:solidFill>
              <a:latin typeface="+mn-ea"/>
              <a:cs typeface="나눔명조"/>
            </a:endParaRPr>
          </a:p>
          <a:p>
            <a:pPr marL="298242" marR="4997" indent="-285750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tabLst>
                <a:tab pos="439084" algn="l"/>
              </a:tabLst>
            </a:pPr>
            <a:r>
              <a:rPr sz="1600" b="1" spc="54" dirty="0" err="1" smtClean="0">
                <a:solidFill>
                  <a:prstClr val="black"/>
                </a:solidFill>
                <a:latin typeface="+mn-ea"/>
                <a:cs typeface="나눔명조"/>
              </a:rPr>
              <a:t>파일</a:t>
            </a:r>
            <a:r>
              <a:rPr sz="1600" b="1" spc="54" dirty="0" smtClean="0">
                <a:solidFill>
                  <a:prstClr val="black"/>
                </a:solidFill>
                <a:latin typeface="+mn-ea"/>
                <a:cs typeface="나눔명조"/>
              </a:rPr>
              <a:t> </a:t>
            </a:r>
            <a:r>
              <a:rPr sz="1600" b="1" spc="54" dirty="0">
                <a:solidFill>
                  <a:prstClr val="black"/>
                </a:solidFill>
                <a:latin typeface="+mn-ea"/>
                <a:cs typeface="나눔명조"/>
              </a:rPr>
              <a:t>내 </a:t>
            </a:r>
            <a:r>
              <a:rPr sz="1600" b="1" spc="54" dirty="0" err="1">
                <a:solidFill>
                  <a:prstClr val="black"/>
                </a:solidFill>
                <a:latin typeface="+mn-ea"/>
                <a:cs typeface="나눔명조"/>
              </a:rPr>
              <a:t>단어</a:t>
            </a:r>
            <a:r>
              <a:rPr sz="1600" b="1" spc="-148" dirty="0">
                <a:solidFill>
                  <a:prstClr val="black"/>
                </a:solidFill>
                <a:latin typeface="+mn-ea"/>
                <a:cs typeface="나눔명조"/>
              </a:rPr>
              <a:t> </a:t>
            </a:r>
            <a:r>
              <a:rPr sz="1600" b="1" spc="54" dirty="0" err="1" smtClean="0">
                <a:solidFill>
                  <a:prstClr val="black"/>
                </a:solidFill>
                <a:latin typeface="+mn-ea"/>
                <a:cs typeface="나눔명조"/>
              </a:rPr>
              <a:t>검색</a:t>
            </a:r>
            <a:endParaRPr lang="en-US" sz="1600" b="1" spc="54" dirty="0" smtClean="0">
              <a:solidFill>
                <a:prstClr val="black"/>
              </a:solidFill>
              <a:latin typeface="+mn-ea"/>
              <a:cs typeface="나눔명조"/>
            </a:endParaRPr>
          </a:p>
          <a:p>
            <a:pPr marL="298242" marR="4997" indent="-285750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tabLst>
                <a:tab pos="439084" algn="l"/>
              </a:tabLst>
            </a:pPr>
            <a:endParaRPr sz="1600" b="1" dirty="0">
              <a:solidFill>
                <a:prstClr val="black"/>
              </a:solidFill>
              <a:latin typeface="+mn-ea"/>
              <a:cs typeface="나눔명조"/>
            </a:endParaRPr>
          </a:p>
          <a:p>
            <a:pPr marL="12492" marR="4997" indent="131788" defTabSz="899404" latinLnBrk="1">
              <a:lnSpc>
                <a:spcPct val="126699"/>
              </a:lnSpc>
              <a:spcBef>
                <a:spcPts val="79"/>
              </a:spcBef>
            </a:pP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파일의 내용이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많은 경우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우리가 원하는 단어를 </a:t>
            </a:r>
            <a:r>
              <a:rPr sz="1600" b="0" spc="-89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찾아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6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marR="4997" indent="131788" defTabSz="899404" latinLnBrk="1">
              <a:lnSpc>
                <a:spcPct val="126699"/>
              </a:lnSpc>
              <a:spcBef>
                <a:spcPts val="79"/>
              </a:spcBef>
            </a:pPr>
            <a:r>
              <a:rPr sz="1600" b="0" spc="-44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 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위치에서 </a:t>
            </a:r>
            <a:r>
              <a:rPr sz="16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작업하여야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하는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경우가 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많다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Book Antiqua"/>
              </a:rPr>
              <a:t>.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원하는 단어를 </a:t>
            </a:r>
            <a:r>
              <a:rPr sz="1600" b="0" spc="-89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주고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6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marR="4997" indent="131788" defTabSz="899404" latinLnBrk="1">
              <a:lnSpc>
                <a:spcPct val="126699"/>
              </a:lnSpc>
              <a:spcBef>
                <a:spcPts val="79"/>
              </a:spcBef>
            </a:pPr>
            <a:r>
              <a:rPr sz="1600" b="0" spc="-103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검색을</a:t>
            </a:r>
            <a:r>
              <a:rPr sz="1600" b="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하여야 하는데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이때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유용한 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명령어를</a:t>
            </a:r>
            <a:r>
              <a:rPr sz="1600" b="0" spc="19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11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알아본다</a:t>
            </a:r>
            <a:r>
              <a:rPr sz="1600" b="0" spc="-118" dirty="0" smtClean="0">
                <a:solidFill>
                  <a:prstClr val="black"/>
                </a:solidFill>
                <a:latin typeface="+mn-ea"/>
                <a:cs typeface="Book Antiqua"/>
              </a:rPr>
              <a:t>.</a:t>
            </a:r>
            <a:endParaRPr lang="en-US" sz="1600" b="0" spc="-118" dirty="0" smtClean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marR="4997" indent="131788" defTabSz="899404" latinLnBrk="1">
              <a:lnSpc>
                <a:spcPct val="126699"/>
              </a:lnSpc>
              <a:spcBef>
                <a:spcPts val="79"/>
              </a:spcBef>
            </a:pPr>
            <a:endParaRPr sz="1600" b="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600" b="1" spc="-250" dirty="0">
                <a:solidFill>
                  <a:prstClr val="black"/>
                </a:solidFill>
                <a:latin typeface="+mn-ea"/>
                <a:cs typeface="SimSun"/>
              </a:rPr>
              <a:t>① </a:t>
            </a:r>
            <a:r>
              <a:rPr sz="1600" b="1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필요한 </a:t>
            </a:r>
            <a:r>
              <a:rPr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단어</a:t>
            </a:r>
            <a:r>
              <a:rPr sz="1600" b="1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검색</a:t>
            </a:r>
            <a:endParaRPr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600" b="0" spc="63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177" dirty="0">
                <a:solidFill>
                  <a:prstClr val="black"/>
                </a:solidFill>
                <a:latin typeface="+mn-ea"/>
                <a:cs typeface="Tahoma"/>
              </a:rPr>
              <a:t>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마지막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행 </a:t>
            </a:r>
            <a:r>
              <a:rPr sz="16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명령모드에서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실행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함</a:t>
            </a:r>
            <a:endParaRPr sz="16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600" b="0" spc="639" dirty="0">
                <a:solidFill>
                  <a:prstClr val="black"/>
                </a:solidFill>
                <a:latin typeface="+mn-ea"/>
                <a:cs typeface="Tahoma"/>
              </a:rPr>
              <a:t>∙ </a:t>
            </a:r>
            <a:r>
              <a:rPr sz="1600" b="0" spc="-192" dirty="0">
                <a:solidFill>
                  <a:prstClr val="black"/>
                </a:solidFill>
                <a:latin typeface="+mn-ea"/>
                <a:cs typeface="Book Antiqua"/>
              </a:rPr>
              <a:t>/word </a:t>
            </a:r>
            <a:r>
              <a:rPr sz="1600"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600" b="0" spc="-162" dirty="0">
                <a:solidFill>
                  <a:prstClr val="black"/>
                </a:solidFill>
                <a:latin typeface="+mn-ea"/>
                <a:cs typeface="Book Antiqua"/>
              </a:rPr>
              <a:t>word</a:t>
            </a:r>
            <a:r>
              <a:rPr sz="1600" b="0" spc="-16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라는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단어를 위에서 </a:t>
            </a:r>
            <a:r>
              <a:rPr sz="1600" b="0" spc="-11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아래방향으로</a:t>
            </a:r>
            <a:r>
              <a:rPr sz="16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찾음</a:t>
            </a:r>
            <a:endParaRPr lang="en-US" sz="16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600" b="0" spc="639" dirty="0" smtClean="0">
                <a:solidFill>
                  <a:prstClr val="black"/>
                </a:solidFill>
                <a:latin typeface="+mn-ea"/>
                <a:cs typeface="Tahoma"/>
              </a:rPr>
              <a:t>∙ </a:t>
            </a:r>
            <a:r>
              <a:rPr sz="1600" b="0" spc="-177" dirty="0">
                <a:solidFill>
                  <a:prstClr val="black"/>
                </a:solidFill>
                <a:latin typeface="+mn-ea"/>
                <a:cs typeface="Book Antiqua"/>
              </a:rPr>
              <a:t>?word </a:t>
            </a:r>
            <a:r>
              <a:rPr sz="1600"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600" b="0" spc="-162" dirty="0">
                <a:solidFill>
                  <a:prstClr val="black"/>
                </a:solidFill>
                <a:latin typeface="+mn-ea"/>
                <a:cs typeface="Book Antiqua"/>
              </a:rPr>
              <a:t>word</a:t>
            </a:r>
            <a:r>
              <a:rPr sz="1600" b="0" spc="-16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라는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단어를 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아래에서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위 </a:t>
            </a:r>
            <a:r>
              <a:rPr sz="1600" b="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방향으로</a:t>
            </a:r>
            <a:r>
              <a:rPr sz="1600" b="0" spc="-241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찾음</a:t>
            </a:r>
            <a:endParaRPr lang="en-US" sz="16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endParaRPr lang="en-US" sz="16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580"/>
              </a:spcBef>
            </a:pPr>
            <a:r>
              <a:rPr lang="ko-KR" altLang="en-US" sz="1600" b="1" spc="-250" dirty="0" smtClean="0">
                <a:solidFill>
                  <a:prstClr val="black"/>
                </a:solidFill>
                <a:latin typeface="+mn-ea"/>
                <a:cs typeface="SimSun"/>
              </a:rPr>
              <a:t>  ② </a:t>
            </a:r>
            <a:r>
              <a:rPr lang="ko-KR" altLang="en-US" sz="1600" b="1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검색이후</a:t>
            </a:r>
            <a:r>
              <a:rPr lang="ko-KR" altLang="en-US" sz="1600" b="1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계속해서 </a:t>
            </a:r>
            <a:r>
              <a:rPr lang="ko-KR" altLang="en-US"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다음 단어</a:t>
            </a:r>
            <a:r>
              <a:rPr lang="ko-KR" altLang="en-US" sz="1600" b="1" spc="13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검색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93"/>
              </a:spcBef>
            </a:pPr>
            <a:r>
              <a:rPr lang="ko-KR" altLang="en-US" sz="1600" spc="639" dirty="0" smtClean="0">
                <a:solidFill>
                  <a:prstClr val="black"/>
                </a:solidFill>
                <a:latin typeface="+mn-ea"/>
                <a:cs typeface="Tahoma"/>
              </a:rPr>
              <a:t> ∙</a:t>
            </a:r>
            <a:r>
              <a:rPr lang="ko-KR" altLang="en-US" sz="1600" spc="64" dirty="0" smtClean="0">
                <a:solidFill>
                  <a:prstClr val="black"/>
                </a:solidFill>
                <a:latin typeface="+mn-ea"/>
                <a:cs typeface="Tahoma"/>
              </a:rPr>
              <a:t> </a:t>
            </a:r>
            <a:r>
              <a:rPr lang="ko-KR" altLang="en-US" sz="160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명령모드에서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실행함</a:t>
            </a:r>
            <a:endParaRPr lang="ko-KR" altLang="en-US" sz="16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93"/>
              </a:spcBef>
            </a:pPr>
            <a:r>
              <a:rPr lang="ko-KR" altLang="en-US" sz="1600" spc="639" dirty="0" smtClean="0">
                <a:solidFill>
                  <a:prstClr val="black"/>
                </a:solidFill>
                <a:latin typeface="+mn-ea"/>
                <a:cs typeface="Tahoma"/>
              </a:rPr>
              <a:t> ∙ </a:t>
            </a:r>
            <a:r>
              <a:rPr lang="en-US" altLang="ko-KR" sz="1600" spc="-148" dirty="0">
                <a:solidFill>
                  <a:prstClr val="black"/>
                </a:solidFill>
                <a:latin typeface="+mn-ea"/>
                <a:cs typeface="Book Antiqua"/>
              </a:rPr>
              <a:t>n </a:t>
            </a:r>
            <a:r>
              <a:rPr lang="en-US" altLang="ko-KR" sz="160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한번 검색 </a:t>
            </a:r>
            <a:r>
              <a:rPr lang="ko-KR" altLang="en-US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후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아래로 동일한 </a:t>
            </a:r>
            <a:r>
              <a:rPr lang="ko-KR" altLang="en-US" sz="160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검색어를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다시</a:t>
            </a:r>
            <a:r>
              <a:rPr lang="ko-KR" altLang="en-US" sz="160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찾음</a:t>
            </a:r>
            <a:endParaRPr lang="ko-KR" altLang="en-US" sz="16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79"/>
              </a:spcBef>
            </a:pPr>
            <a:r>
              <a:rPr lang="ko-KR" altLang="en-US" sz="1600" spc="639" dirty="0" smtClean="0">
                <a:solidFill>
                  <a:prstClr val="black"/>
                </a:solidFill>
                <a:latin typeface="+mn-ea"/>
                <a:cs typeface="Tahoma"/>
              </a:rPr>
              <a:t> ∙ </a:t>
            </a:r>
            <a:r>
              <a:rPr lang="en-US" altLang="ko-KR" sz="1600" spc="-211" dirty="0">
                <a:solidFill>
                  <a:prstClr val="black"/>
                </a:solidFill>
                <a:latin typeface="+mn-ea"/>
                <a:cs typeface="Book Antiqua"/>
              </a:rPr>
              <a:t>N </a:t>
            </a:r>
            <a:r>
              <a:rPr lang="en-US" altLang="ko-KR" sz="160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한번 검색 </a:t>
            </a:r>
            <a:r>
              <a:rPr lang="ko-KR" altLang="en-US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후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위로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동일한 </a:t>
            </a:r>
            <a:r>
              <a:rPr lang="ko-KR" altLang="en-US" sz="160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검색어를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다시</a:t>
            </a:r>
            <a:r>
              <a:rPr lang="ko-KR" altLang="en-US" sz="1600" spc="-13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찾음</a:t>
            </a:r>
            <a:endParaRPr lang="ko-KR" altLang="en-US" sz="16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endParaRPr sz="16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6565692" y="512223"/>
            <a:ext cx="4946754" cy="63457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298242" indent="-285750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sz="1600" b="1" spc="54" dirty="0" err="1" smtClean="0">
                <a:solidFill>
                  <a:prstClr val="black"/>
                </a:solidFill>
                <a:latin typeface="+mn-ea"/>
                <a:cs typeface="나눔명조"/>
              </a:rPr>
              <a:t>문자열</a:t>
            </a:r>
            <a:r>
              <a:rPr sz="1600" b="1" spc="305" dirty="0" smtClean="0">
                <a:solidFill>
                  <a:prstClr val="black"/>
                </a:solidFill>
                <a:latin typeface="+mn-ea"/>
                <a:cs typeface="나눔명조"/>
              </a:rPr>
              <a:t> </a:t>
            </a:r>
            <a:r>
              <a:rPr sz="1600" b="1" spc="54" dirty="0" err="1" smtClean="0">
                <a:solidFill>
                  <a:prstClr val="black"/>
                </a:solidFill>
                <a:latin typeface="+mn-ea"/>
                <a:cs typeface="나눔명조"/>
              </a:rPr>
              <a:t>변경</a:t>
            </a:r>
            <a:endParaRPr lang="en-US" sz="1600" b="1" spc="54" dirty="0" smtClean="0">
              <a:solidFill>
                <a:prstClr val="black"/>
              </a:solidFill>
              <a:latin typeface="+mn-ea"/>
              <a:cs typeface="나눔명조"/>
            </a:endParaRPr>
          </a:p>
          <a:p>
            <a:pPr marL="298242" indent="-285750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sz="1600" b="1" dirty="0">
              <a:solidFill>
                <a:prstClr val="black"/>
              </a:solidFill>
              <a:latin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파일의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내용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중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단어를 </a:t>
            </a:r>
            <a:r>
              <a:rPr sz="16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변경하여야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하는 </a:t>
            </a:r>
            <a:r>
              <a:rPr sz="1600" b="0" spc="-103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경우가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sz="1600" b="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 </a:t>
            </a: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600" b="0" spc="-112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많은데</a:t>
            </a:r>
            <a:r>
              <a:rPr sz="1600" b="0" spc="-112" dirty="0">
                <a:solidFill>
                  <a:prstClr val="black"/>
                </a:solidFill>
                <a:latin typeface="+mn-ea"/>
                <a:cs typeface="Book Antiqua"/>
              </a:rPr>
              <a:t>,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이때 찾을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문자와 교체할 </a:t>
            </a:r>
            <a:r>
              <a:rPr sz="1600" b="0" spc="-103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문자를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108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지정하</a:t>
            </a:r>
            <a:endParaRPr lang="en-US" sz="1600" b="0" spc="-108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600" b="0" spc="-108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고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바꿀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수 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있다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Book Antiqua"/>
              </a:rPr>
              <a:t>.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이때 유용 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한 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명령어를</a:t>
            </a:r>
            <a:r>
              <a:rPr sz="1600" b="0" spc="-3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11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알아본다</a:t>
            </a:r>
            <a:r>
              <a:rPr sz="1600" b="0" spc="-118" dirty="0" smtClean="0">
                <a:solidFill>
                  <a:prstClr val="black"/>
                </a:solidFill>
                <a:latin typeface="+mn-ea"/>
                <a:cs typeface="Book Antiqua"/>
              </a:rPr>
              <a:t>.</a:t>
            </a:r>
            <a:endParaRPr lang="en-US" sz="1600" b="0" spc="-118" dirty="0" smtClean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endParaRPr sz="1600" b="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600" b="1" spc="-250" dirty="0">
                <a:solidFill>
                  <a:prstClr val="black"/>
                </a:solidFill>
                <a:latin typeface="+mn-ea"/>
                <a:cs typeface="SimSun"/>
              </a:rPr>
              <a:t>① </a:t>
            </a:r>
            <a:r>
              <a:rPr sz="1600" b="1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하나의 문자열</a:t>
            </a:r>
            <a:r>
              <a:rPr sz="1600" b="1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</a:t>
            </a:r>
            <a:endParaRPr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600" b="0" spc="63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133" dirty="0">
                <a:solidFill>
                  <a:prstClr val="black"/>
                </a:solidFill>
                <a:latin typeface="+mn-ea"/>
                <a:cs typeface="Tahoma"/>
              </a:rPr>
              <a:t>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마지막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행 </a:t>
            </a:r>
            <a:r>
              <a:rPr sz="16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명령모드에서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실행</a:t>
            </a:r>
            <a:endParaRPr sz="16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600" b="0" spc="63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221" dirty="0">
                <a:solidFill>
                  <a:prstClr val="black"/>
                </a:solidFill>
                <a:latin typeface="+mn-ea"/>
                <a:cs typeface="Tahoma"/>
              </a:rPr>
              <a:t> </a:t>
            </a:r>
            <a:r>
              <a:rPr sz="1600" b="0" spc="-123" dirty="0">
                <a:solidFill>
                  <a:prstClr val="black"/>
                </a:solidFill>
                <a:latin typeface="+mn-ea"/>
                <a:cs typeface="Book Antiqua"/>
              </a:rPr>
              <a:t>:s/</a:t>
            </a:r>
            <a:r>
              <a:rPr sz="1600" b="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찾을 </a:t>
            </a:r>
            <a:r>
              <a:rPr sz="1600" b="0" spc="-12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문자열</a:t>
            </a:r>
            <a:r>
              <a:rPr sz="1600" b="0" spc="-128" dirty="0">
                <a:solidFill>
                  <a:prstClr val="black"/>
                </a:solidFill>
                <a:latin typeface="+mn-ea"/>
                <a:cs typeface="Book Antiqua"/>
              </a:rPr>
              <a:t>/</a:t>
            </a:r>
            <a:r>
              <a:rPr sz="1600" b="0" spc="-12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변경할 </a:t>
            </a:r>
            <a:r>
              <a:rPr sz="1600" b="0" spc="-13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문자열</a:t>
            </a:r>
            <a:r>
              <a:rPr sz="1600" b="0" spc="-138" dirty="0">
                <a:solidFill>
                  <a:prstClr val="black"/>
                </a:solidFill>
                <a:latin typeface="+mn-ea"/>
                <a:cs typeface="Book Antiqua"/>
              </a:rPr>
              <a:t>/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로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sz="16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600" b="0" spc="64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6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정확한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표현은 </a:t>
            </a:r>
            <a:r>
              <a:rPr sz="1600" b="0" spc="-123" dirty="0">
                <a:solidFill>
                  <a:prstClr val="black"/>
                </a:solidFill>
                <a:latin typeface="+mn-ea"/>
                <a:cs typeface="Book Antiqua"/>
              </a:rPr>
              <a:t>:s/</a:t>
            </a:r>
            <a:r>
              <a:rPr sz="1600" b="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찾을 </a:t>
            </a:r>
            <a:r>
              <a:rPr sz="1600" b="0" spc="-12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문자열</a:t>
            </a:r>
            <a:r>
              <a:rPr sz="1600" b="0" spc="-128" dirty="0">
                <a:solidFill>
                  <a:prstClr val="black"/>
                </a:solidFill>
                <a:latin typeface="+mn-ea"/>
                <a:cs typeface="Book Antiqua"/>
              </a:rPr>
              <a:t>/</a:t>
            </a:r>
            <a:r>
              <a:rPr sz="1600" b="0" spc="-12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변경할 </a:t>
            </a:r>
            <a:r>
              <a:rPr sz="1600" b="0" spc="-14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문자열</a:t>
            </a:r>
            <a:r>
              <a:rPr sz="1600" b="0" spc="-148" dirty="0">
                <a:solidFill>
                  <a:prstClr val="black"/>
                </a:solidFill>
                <a:latin typeface="+mn-ea"/>
                <a:cs typeface="Book Antiqua"/>
              </a:rPr>
              <a:t>/g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로</a:t>
            </a:r>
            <a:r>
              <a:rPr sz="1600" b="0" spc="-1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sz="16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600" b="0" spc="128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12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현재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커저가 위치한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행에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대하여 </a:t>
            </a:r>
            <a:r>
              <a:rPr sz="1600" b="0" spc="-103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문자열</a:t>
            </a:r>
            <a:r>
              <a:rPr sz="1600" b="0" spc="20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교체</a:t>
            </a:r>
            <a:endParaRPr lang="en-US" sz="16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endParaRPr lang="en-US" sz="16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772"/>
              </a:spcBef>
            </a:pPr>
            <a:r>
              <a:rPr lang="ko-KR" altLang="en-US" sz="1600" b="1" spc="-250" dirty="0" smtClean="0">
                <a:solidFill>
                  <a:prstClr val="black"/>
                </a:solidFill>
                <a:latin typeface="+mn-ea"/>
                <a:cs typeface="SimSun"/>
              </a:rPr>
              <a:t>  ② </a:t>
            </a:r>
            <a:r>
              <a:rPr lang="ko-KR" altLang="en-US"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모든 </a:t>
            </a:r>
            <a:r>
              <a:rPr lang="ko-KR" altLang="en-US" sz="1600" b="1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문자열</a:t>
            </a:r>
            <a:r>
              <a:rPr lang="ko-KR" altLang="en-US" sz="1600" b="1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84"/>
              </a:spcBef>
            </a:pPr>
            <a:r>
              <a:rPr lang="ko-KR" altLang="en-US" sz="1600" spc="639" dirty="0" smtClean="0">
                <a:solidFill>
                  <a:prstClr val="black"/>
                </a:solidFill>
                <a:latin typeface="+mn-ea"/>
                <a:cs typeface="Tahoma"/>
              </a:rPr>
              <a:t> ∙</a:t>
            </a:r>
            <a:r>
              <a:rPr lang="ko-KR" altLang="en-US" sz="1600" spc="89" dirty="0" smtClean="0">
                <a:solidFill>
                  <a:prstClr val="black"/>
                </a:solidFill>
                <a:latin typeface="+mn-ea"/>
                <a:cs typeface="Tahoma"/>
              </a:rPr>
              <a:t>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마지막 </a:t>
            </a:r>
            <a:r>
              <a:rPr lang="ko-KR" altLang="en-US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행 </a:t>
            </a:r>
            <a:r>
              <a:rPr lang="ko-KR" altLang="en-US" sz="160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명령모드에서 </a:t>
            </a:r>
            <a:r>
              <a:rPr lang="ko-KR" altLang="en-US" sz="160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실행</a:t>
            </a:r>
            <a:endParaRPr lang="en-US" altLang="ko-KR" sz="160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787"/>
              </a:spcBef>
            </a:pPr>
            <a:r>
              <a:rPr lang="ko-KR" altLang="en-US" sz="1600" spc="639" dirty="0" smtClean="0">
                <a:solidFill>
                  <a:prstClr val="black"/>
                </a:solidFill>
                <a:latin typeface="+mn-ea"/>
                <a:cs typeface="Tahoma"/>
              </a:rPr>
              <a:t> ∙</a:t>
            </a:r>
            <a:r>
              <a:rPr lang="en-US" altLang="ko-KR" sz="1600" spc="-123" dirty="0" smtClean="0">
                <a:solidFill>
                  <a:prstClr val="black"/>
                </a:solidFill>
                <a:latin typeface="+mn-ea"/>
                <a:cs typeface="Book Antiqua"/>
              </a:rPr>
              <a:t>:</a:t>
            </a:r>
            <a:r>
              <a:rPr lang="en-US" altLang="ko-KR" sz="1600" spc="-123" dirty="0">
                <a:solidFill>
                  <a:prstClr val="black"/>
                </a:solidFill>
                <a:latin typeface="+mn-ea"/>
                <a:cs typeface="Book Antiqua"/>
              </a:rPr>
              <a:t>1,$ </a:t>
            </a:r>
            <a:r>
              <a:rPr lang="en-US" altLang="ko-KR" sz="1600" spc="-133" dirty="0">
                <a:solidFill>
                  <a:prstClr val="black"/>
                </a:solidFill>
                <a:latin typeface="+mn-ea"/>
                <a:cs typeface="Book Antiqua"/>
              </a:rPr>
              <a:t>s/</a:t>
            </a:r>
            <a:r>
              <a:rPr lang="ko-KR" altLang="en-US" sz="1600" spc="-13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찾을 </a:t>
            </a:r>
            <a:r>
              <a:rPr lang="ko-KR" altLang="en-US" sz="1600" spc="-12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문자열</a:t>
            </a:r>
            <a:r>
              <a:rPr lang="en-US" altLang="ko-KR" sz="1600" spc="-128" dirty="0">
                <a:solidFill>
                  <a:prstClr val="black"/>
                </a:solidFill>
                <a:latin typeface="+mn-ea"/>
                <a:cs typeface="Book Antiqua"/>
              </a:rPr>
              <a:t>/</a:t>
            </a:r>
            <a:r>
              <a:rPr lang="ko-KR" altLang="en-US" sz="1600" spc="-12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변경할 </a:t>
            </a:r>
            <a:r>
              <a:rPr lang="ko-KR" altLang="en-US" sz="1600" spc="-14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문자열</a:t>
            </a:r>
            <a:r>
              <a:rPr lang="en-US" altLang="ko-KR" sz="1600" spc="-148" dirty="0">
                <a:solidFill>
                  <a:prstClr val="black"/>
                </a:solidFill>
                <a:latin typeface="+mn-ea"/>
                <a:cs typeface="Book Antiqua"/>
              </a:rPr>
              <a:t>/g </a:t>
            </a:r>
            <a:r>
              <a:rPr lang="ko-KR" altLang="en-US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로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lang="ko-KR" altLang="en-US" sz="16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89"/>
              </a:spcBef>
            </a:pPr>
            <a:r>
              <a:rPr lang="ko-KR" altLang="en-US" sz="1600" spc="44" dirty="0" smtClean="0">
                <a:solidFill>
                  <a:prstClr val="black"/>
                </a:solidFill>
                <a:latin typeface="+mn-ea"/>
                <a:cs typeface="Tahoma"/>
              </a:rPr>
              <a:t>  ∙ </a:t>
            </a:r>
            <a:r>
              <a:rPr lang="en-US" altLang="ko-KR" sz="1600" spc="44" dirty="0" smtClean="0">
                <a:solidFill>
                  <a:prstClr val="black"/>
                </a:solidFill>
                <a:latin typeface="+mn-ea"/>
                <a:cs typeface="Book Antiqua"/>
              </a:rPr>
              <a:t>1</a:t>
            </a:r>
            <a:r>
              <a:rPr lang="en-US" altLang="ko-KR" sz="1600" spc="44" dirty="0">
                <a:solidFill>
                  <a:prstClr val="black"/>
                </a:solidFill>
                <a:latin typeface="+mn-ea"/>
                <a:cs typeface="Book Antiqua"/>
              </a:rPr>
              <a:t>,$ </a:t>
            </a:r>
            <a:r>
              <a:rPr lang="ko-KR" altLang="en-US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는 </a:t>
            </a:r>
            <a:r>
              <a:rPr lang="ko-KR" altLang="en-US" sz="160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첫줄부터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12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끝줄까지를</a:t>
            </a:r>
            <a:r>
              <a:rPr lang="ko-KR" altLang="en-US" sz="1600" spc="8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의미함</a:t>
            </a:r>
            <a:endParaRPr lang="ko-KR" altLang="en-US" sz="16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84"/>
              </a:spcBef>
            </a:pPr>
            <a:r>
              <a:rPr lang="ko-KR" altLang="en-US" sz="1600" spc="44" dirty="0" smtClean="0">
                <a:solidFill>
                  <a:prstClr val="black"/>
                </a:solidFill>
                <a:latin typeface="+mn-ea"/>
                <a:cs typeface="Tahoma"/>
              </a:rPr>
              <a:t>  ∙ </a:t>
            </a:r>
            <a:r>
              <a:rPr lang="en-US" altLang="ko-KR" sz="1600" spc="44" dirty="0" smtClean="0">
                <a:solidFill>
                  <a:prstClr val="black"/>
                </a:solidFill>
                <a:latin typeface="+mn-ea"/>
                <a:cs typeface="Book Antiqua"/>
              </a:rPr>
              <a:t>1,5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라고 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표기하면 </a:t>
            </a:r>
            <a:r>
              <a:rPr lang="ko-KR" altLang="en-US" sz="160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첫줄부터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다섯째</a:t>
            </a:r>
            <a:r>
              <a:rPr lang="ko-KR" altLang="en-US" sz="1600" spc="16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줄까지임</a:t>
            </a:r>
            <a:endParaRPr lang="ko-KR" altLang="en-US" sz="16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84"/>
              </a:spcBef>
            </a:pPr>
            <a:endParaRPr lang="ko-KR" altLang="en-US" sz="16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endParaRPr sz="16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78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905" y="319827"/>
            <a:ext cx="11417777" cy="6270754"/>
          </a:xfrm>
          <a:prstGeom prst="rect">
            <a:avLst/>
          </a:prstGeom>
        </p:spPr>
        <p:txBody>
          <a:bodyPr vert="horz" wrap="square" lIns="0" tIns="79948" rIns="0" bIns="0" numCol="2" rtlCol="0">
            <a:spAutoFit/>
          </a:bodyPr>
          <a:lstStyle/>
          <a:p>
            <a:pPr marL="298242" indent="-285750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sz="2000" b="1" spc="54" dirty="0" err="1" smtClean="0">
                <a:solidFill>
                  <a:prstClr val="black"/>
                </a:solidFill>
                <a:latin typeface="+mn-ea"/>
                <a:cs typeface="나눔명조"/>
              </a:rPr>
              <a:t>기타</a:t>
            </a:r>
            <a:r>
              <a:rPr sz="2000" b="1" spc="54" dirty="0" smtClean="0">
                <a:solidFill>
                  <a:prstClr val="black"/>
                </a:solidFill>
                <a:latin typeface="+mn-ea"/>
                <a:cs typeface="나눔명조"/>
              </a:rPr>
              <a:t> </a:t>
            </a:r>
            <a:r>
              <a:rPr sz="2000" b="1" spc="54" dirty="0" err="1">
                <a:solidFill>
                  <a:prstClr val="black"/>
                </a:solidFill>
                <a:latin typeface="+mn-ea"/>
                <a:cs typeface="나눔명조"/>
              </a:rPr>
              <a:t>유용한</a:t>
            </a:r>
            <a:r>
              <a:rPr sz="2000" b="1" spc="79" dirty="0">
                <a:solidFill>
                  <a:prstClr val="black"/>
                </a:solidFill>
                <a:latin typeface="+mn-ea"/>
                <a:cs typeface="나눔명조"/>
              </a:rPr>
              <a:t> </a:t>
            </a:r>
            <a:r>
              <a:rPr sz="2000" b="1" spc="54" dirty="0" err="1" smtClean="0">
                <a:solidFill>
                  <a:prstClr val="black"/>
                </a:solidFill>
                <a:latin typeface="+mn-ea"/>
                <a:cs typeface="나눔명조"/>
              </a:rPr>
              <a:t>명령어</a:t>
            </a:r>
            <a:endParaRPr lang="en-US" sz="2000" b="1" spc="54" dirty="0" smtClean="0">
              <a:solidFill>
                <a:prstClr val="black"/>
              </a:solidFill>
              <a:latin typeface="+mn-ea"/>
              <a:cs typeface="나눔명조"/>
            </a:endParaRPr>
          </a:p>
          <a:p>
            <a:pPr marL="298242" indent="-285750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sz="2000" b="1" dirty="0">
              <a:solidFill>
                <a:prstClr val="black"/>
              </a:solidFill>
              <a:latin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600" b="1" spc="-250" dirty="0" smtClean="0">
                <a:solidFill>
                  <a:prstClr val="black"/>
                </a:solidFill>
                <a:latin typeface="+mn-ea"/>
                <a:cs typeface="SimSun"/>
              </a:rPr>
              <a:t>① </a:t>
            </a:r>
            <a:r>
              <a:rPr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여러 </a:t>
            </a:r>
            <a:r>
              <a:rPr sz="1600" b="1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개 </a:t>
            </a:r>
            <a:r>
              <a:rPr sz="1600" b="1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sz="1600" b="1" spc="-103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동시에</a:t>
            </a:r>
            <a:r>
              <a:rPr sz="1600" b="1" spc="6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1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편집</a:t>
            </a:r>
            <a:endParaRPr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600" b="0" spc="639" dirty="0" smtClean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여러</a:t>
            </a:r>
            <a:r>
              <a:rPr sz="1600" b="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문서를 동시에 편집할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때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원하는 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파일명을 </a:t>
            </a:r>
            <a:r>
              <a:rPr sz="1600" b="0" spc="-112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나열하거나</a:t>
            </a:r>
            <a:r>
              <a:rPr sz="16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600" b="0" spc="-112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lang="en-US" sz="16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sz="1600" spc="-112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    </a:t>
            </a:r>
            <a:r>
              <a:rPr sz="1600" b="0" spc="-118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범위표현으로</a:t>
            </a:r>
            <a:r>
              <a:rPr sz="1600" b="0" spc="-246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</a:t>
            </a:r>
            <a:endParaRPr sz="16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600" b="0" spc="63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-241" dirty="0">
                <a:solidFill>
                  <a:prstClr val="black"/>
                </a:solidFill>
                <a:latin typeface="+mn-ea"/>
                <a:cs typeface="Tahoma"/>
              </a:rPr>
              <a:t> </a:t>
            </a:r>
            <a:r>
              <a:rPr sz="1600" b="0" spc="-128" dirty="0">
                <a:solidFill>
                  <a:prstClr val="black"/>
                </a:solidFill>
                <a:latin typeface="+mn-ea"/>
                <a:cs typeface="Book Antiqua"/>
              </a:rPr>
              <a:t>vi </a:t>
            </a:r>
            <a:r>
              <a:rPr sz="1600" b="0" spc="-157" dirty="0">
                <a:solidFill>
                  <a:prstClr val="black"/>
                </a:solidFill>
                <a:latin typeface="+mn-ea"/>
                <a:cs typeface="Book Antiqua"/>
              </a:rPr>
              <a:t>filename1  filename2  filename3</a:t>
            </a:r>
            <a:endParaRPr sz="1600" b="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600" b="0" spc="63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-133" dirty="0">
                <a:solidFill>
                  <a:prstClr val="black"/>
                </a:solidFill>
                <a:latin typeface="+mn-ea"/>
                <a:cs typeface="Tahoma"/>
              </a:rPr>
              <a:t> </a:t>
            </a:r>
            <a:r>
              <a:rPr sz="1600" b="0" spc="-128" dirty="0">
                <a:solidFill>
                  <a:prstClr val="black"/>
                </a:solidFill>
                <a:latin typeface="+mn-ea"/>
                <a:cs typeface="Book Antiqua"/>
              </a:rPr>
              <a:t>vi </a:t>
            </a:r>
            <a:r>
              <a:rPr sz="1600" b="0" spc="-138" dirty="0">
                <a:solidFill>
                  <a:prstClr val="black"/>
                </a:solidFill>
                <a:latin typeface="+mn-ea"/>
                <a:cs typeface="Book Antiqua"/>
              </a:rPr>
              <a:t>*.dat</a:t>
            </a:r>
            <a:endParaRPr sz="1600" b="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600" b="0" spc="639" dirty="0" smtClean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-118" dirty="0" err="1" smtClean="0">
                <a:solidFill>
                  <a:prstClr val="black"/>
                </a:solidFill>
                <a:latin typeface="+mn-ea"/>
                <a:cs typeface="Book Antiqua"/>
              </a:rPr>
              <a:t>vi</a:t>
            </a:r>
            <a:r>
              <a:rPr sz="1600" b="0" spc="-11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편집기</a:t>
            </a:r>
            <a:r>
              <a:rPr sz="16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중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편집 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모드에서 </a:t>
            </a:r>
            <a:r>
              <a:rPr sz="1600" b="0" spc="-123" dirty="0">
                <a:solidFill>
                  <a:prstClr val="black"/>
                </a:solidFill>
                <a:latin typeface="+mn-ea"/>
                <a:cs typeface="Book Antiqua"/>
              </a:rPr>
              <a:t>n</a:t>
            </a:r>
            <a:r>
              <a:rPr sz="1600" b="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을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누르는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경우 다음 </a:t>
            </a:r>
            <a:r>
              <a:rPr sz="1600" b="0" spc="-103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파일로</a:t>
            </a:r>
            <a:r>
              <a:rPr sz="1600" b="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600" b="0" spc="-123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lang="en-US" sz="160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sz="1600" spc="-12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  </a:t>
            </a:r>
            <a:r>
              <a:rPr sz="16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이동</a:t>
            </a:r>
            <a:endParaRPr sz="16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600" b="0" spc="639" dirty="0" smtClean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600" b="0" spc="-118" dirty="0" err="1" smtClean="0">
                <a:solidFill>
                  <a:prstClr val="black"/>
                </a:solidFill>
                <a:latin typeface="+mn-ea"/>
                <a:cs typeface="Book Antiqua"/>
              </a:rPr>
              <a:t>vi</a:t>
            </a:r>
            <a:r>
              <a:rPr sz="1600" b="0" spc="-11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편집기</a:t>
            </a:r>
            <a:r>
              <a:rPr sz="16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중 </a:t>
            </a:r>
            <a:r>
              <a:rPr sz="16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마지막 </a:t>
            </a:r>
            <a:r>
              <a:rPr sz="16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행 </a:t>
            </a:r>
            <a:r>
              <a:rPr sz="16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명령모드에서 </a:t>
            </a:r>
            <a:r>
              <a:rPr sz="1600" b="0" spc="-123" dirty="0">
                <a:solidFill>
                  <a:prstClr val="black"/>
                </a:solidFill>
                <a:latin typeface="+mn-ea"/>
                <a:cs typeface="Book Antiqua"/>
              </a:rPr>
              <a:t>:e#</a:t>
            </a:r>
            <a:r>
              <a:rPr sz="1600" b="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을 </a:t>
            </a:r>
            <a:r>
              <a:rPr sz="1600" b="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실행하면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600" b="0" spc="-108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sz="1600" spc="-108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 </a:t>
            </a:r>
            <a:r>
              <a:rPr sz="16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이전</a:t>
            </a:r>
            <a:r>
              <a:rPr sz="1600" b="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편집하던 </a:t>
            </a:r>
            <a:r>
              <a:rPr sz="1600" b="0" spc="-103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파일로</a:t>
            </a:r>
            <a:r>
              <a:rPr sz="1600" b="0" spc="-157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6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이동</a:t>
            </a:r>
            <a:endParaRPr lang="en-US" sz="16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endParaRPr lang="en-US" sz="16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787"/>
              </a:spcBef>
            </a:pPr>
            <a:r>
              <a:rPr lang="ko-KR" altLang="en-US" sz="1600" b="1" spc="-250" dirty="0" smtClean="0">
                <a:solidFill>
                  <a:prstClr val="black"/>
                </a:solidFill>
                <a:latin typeface="+mn-ea"/>
                <a:cs typeface="SimSun"/>
              </a:rPr>
              <a:t>  ② </a:t>
            </a:r>
            <a:r>
              <a:rPr lang="ko-KR" altLang="en-US" sz="1600" b="1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마지막 </a:t>
            </a:r>
            <a:r>
              <a:rPr lang="ko-KR" altLang="en-US" sz="1600" b="1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행 </a:t>
            </a:r>
            <a:r>
              <a:rPr lang="ko-KR" altLang="en-US" sz="1600" b="1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명령모드에서 </a:t>
            </a:r>
            <a:r>
              <a:rPr lang="ko-KR" altLang="en-US"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기타</a:t>
            </a:r>
            <a:r>
              <a:rPr lang="ko-KR" altLang="en-US" sz="1600" b="1" spc="187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89"/>
              </a:spcBef>
            </a:pPr>
            <a:r>
              <a:rPr lang="ko-KR" altLang="en-US" sz="1600" spc="118" dirty="0" smtClean="0">
                <a:solidFill>
                  <a:prstClr val="black"/>
                </a:solidFill>
                <a:latin typeface="+mn-ea"/>
                <a:cs typeface="Tahoma"/>
              </a:rPr>
              <a:t>  ∙ </a:t>
            </a:r>
            <a:r>
              <a:rPr lang="en-US" altLang="ko-KR" sz="1600" spc="118" dirty="0" smtClean="0">
                <a:solidFill>
                  <a:prstClr val="black"/>
                </a:solidFill>
                <a:latin typeface="+mn-ea"/>
                <a:cs typeface="Book Antiqua"/>
              </a:rPr>
              <a:t>:</a:t>
            </a:r>
            <a:r>
              <a:rPr lang="en-US" altLang="ko-KR" sz="1600" spc="118" dirty="0">
                <a:solidFill>
                  <a:prstClr val="black"/>
                </a:solidFill>
                <a:latin typeface="+mn-ea"/>
                <a:cs typeface="Book Antiqua"/>
              </a:rPr>
              <a:t>e </a:t>
            </a:r>
            <a:r>
              <a:rPr lang="en-US" altLang="ko-KR" sz="1600" spc="-157" dirty="0">
                <a:solidFill>
                  <a:prstClr val="black"/>
                </a:solidFill>
                <a:latin typeface="+mn-ea"/>
                <a:cs typeface="Book Antiqua"/>
              </a:rPr>
              <a:t>filename</a:t>
            </a:r>
            <a:r>
              <a:rPr lang="ko-KR" altLang="en-US" sz="1600" spc="5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lang="ko-KR" altLang="en-US" sz="160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현재파일에서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다른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오픈</a:t>
            </a:r>
            <a:r>
              <a:rPr lang="en-US" altLang="ko-KR" sz="1600" spc="-108" dirty="0">
                <a:solidFill>
                  <a:prstClr val="black"/>
                </a:solidFill>
                <a:latin typeface="+mn-ea"/>
                <a:cs typeface="Book Antiqua"/>
              </a:rPr>
              <a:t>. </a:t>
            </a:r>
            <a:r>
              <a:rPr lang="ko-KR" altLang="en-US" sz="1600" spc="-112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명령모드엣</a:t>
            </a:r>
            <a:endParaRPr lang="en-US" altLang="ko-KR" sz="1600" spc="-112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89"/>
              </a:spcBef>
            </a:pPr>
            <a:r>
              <a:rPr lang="en-US" altLang="ko-KR" sz="16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1600" spc="-112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    </a:t>
            </a:r>
            <a:r>
              <a:rPr lang="ko-KR" altLang="en-US" sz="1600" spc="-112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1600" spc="-123" dirty="0">
                <a:solidFill>
                  <a:prstClr val="black"/>
                </a:solidFill>
                <a:latin typeface="+mn-ea"/>
                <a:cs typeface="Book Antiqua"/>
              </a:rPr>
              <a:t>n</a:t>
            </a:r>
            <a:r>
              <a:rPr lang="ko-KR" altLang="en-US" sz="160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을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눌러 다시</a:t>
            </a:r>
            <a:r>
              <a:rPr lang="ko-KR" altLang="en-US" sz="1600" spc="-20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돌아감</a:t>
            </a:r>
            <a:endParaRPr lang="ko-KR" altLang="en-US" sz="16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latinLnBrk="1">
              <a:spcBef>
                <a:spcPts val="689"/>
              </a:spcBef>
            </a:pPr>
            <a:r>
              <a:rPr lang="ko-KR" altLang="en-US" sz="1600" spc="128" dirty="0" smtClean="0">
                <a:solidFill>
                  <a:prstClr val="black"/>
                </a:solidFill>
                <a:latin typeface="+mn-ea"/>
                <a:cs typeface="Tahoma"/>
              </a:rPr>
              <a:t>∙ </a:t>
            </a:r>
            <a:r>
              <a:rPr lang="en-US" altLang="ko-KR" sz="1600" spc="128" dirty="0" smtClean="0">
                <a:solidFill>
                  <a:prstClr val="black"/>
                </a:solidFill>
                <a:latin typeface="+mn-ea"/>
                <a:cs typeface="Book Antiqua"/>
              </a:rPr>
              <a:t>:</a:t>
            </a:r>
            <a:r>
              <a:rPr lang="en-US" altLang="ko-KR" sz="1600" spc="128" dirty="0">
                <a:solidFill>
                  <a:prstClr val="black"/>
                </a:solidFill>
                <a:latin typeface="+mn-ea"/>
                <a:cs typeface="Book Antiqua"/>
              </a:rPr>
              <a:t>f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또는</a:t>
            </a:r>
            <a:r>
              <a:rPr lang="ko-KR" altLang="en-US" sz="1600" spc="30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18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편집모드에서  </a:t>
            </a:r>
            <a:r>
              <a:rPr lang="en-US" altLang="ko-KR" sz="1600" spc="-118" dirty="0" smtClean="0">
                <a:solidFill>
                  <a:prstClr val="black"/>
                </a:solidFill>
                <a:latin typeface="+mn-ea"/>
                <a:cs typeface="Book Antiqua"/>
              </a:rPr>
              <a:t>ctrl-g</a:t>
            </a:r>
            <a:r>
              <a:rPr lang="ko-KR" altLang="en-US" sz="160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를</a:t>
            </a:r>
            <a:r>
              <a:rPr lang="ko-KR" altLang="en-US" sz="1600" spc="1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누르면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현재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</a:t>
            </a:r>
            <a:r>
              <a:rPr lang="ko-KR" altLang="en-US" sz="1600" spc="1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등의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altLang="ko-KR" sz="1600" spc="25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latinLnBrk="1">
              <a:spcBef>
                <a:spcPts val="689"/>
              </a:spcBef>
            </a:pPr>
            <a:r>
              <a:rPr lang="en-US" altLang="ko-KR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1600" spc="25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상황을</a:t>
            </a:r>
            <a:r>
              <a:rPr lang="ko-KR" altLang="en-US" sz="1600" spc="15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볼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수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있음</a:t>
            </a:r>
            <a:r>
              <a:rPr lang="en-US" altLang="ko-KR" sz="1600" spc="-108" dirty="0">
                <a:solidFill>
                  <a:prstClr val="black"/>
                </a:solidFill>
                <a:latin typeface="+mn-ea"/>
                <a:cs typeface="Book Antiqua"/>
              </a:rPr>
              <a:t>.</a:t>
            </a:r>
            <a:r>
              <a:rPr lang="ko-KR" altLang="en-US" sz="1600" spc="-25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현재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상황은</a:t>
            </a:r>
            <a:r>
              <a:rPr lang="ko-KR" altLang="en-US" sz="1600" spc="1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하단에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표시됨</a:t>
            </a:r>
            <a:r>
              <a:rPr lang="ko-KR" altLang="en-US" sz="160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ko-KR" altLang="en-US" sz="16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772"/>
              </a:spcBef>
            </a:pPr>
            <a:r>
              <a:rPr lang="ko-KR" altLang="en-US" sz="1600" spc="-250" dirty="0" smtClean="0">
                <a:solidFill>
                  <a:prstClr val="black"/>
                </a:solidFill>
                <a:latin typeface="+mn-ea"/>
                <a:cs typeface="SimSun"/>
              </a:rPr>
              <a:t>  </a:t>
            </a:r>
            <a:endParaRPr lang="en-US" altLang="ko-KR" sz="1600" spc="-250" dirty="0" smtClean="0">
              <a:solidFill>
                <a:prstClr val="black"/>
              </a:solidFill>
              <a:latin typeface="+mn-ea"/>
              <a:cs typeface="SimSun"/>
            </a:endParaRPr>
          </a:p>
          <a:p>
            <a:pPr marL="12492" defTabSz="899404" latinLnBrk="1">
              <a:spcBef>
                <a:spcPts val="772"/>
              </a:spcBef>
            </a:pPr>
            <a:r>
              <a:rPr lang="ko-KR" altLang="en-US" sz="1600" b="1" spc="-250" dirty="0" smtClean="0">
                <a:solidFill>
                  <a:prstClr val="black"/>
                </a:solidFill>
                <a:latin typeface="+mn-ea"/>
                <a:cs typeface="SimSun"/>
              </a:rPr>
              <a:t>③ </a:t>
            </a:r>
            <a:r>
              <a:rPr lang="ko-KR" altLang="en-US" sz="1600" b="1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현재파일을 </a:t>
            </a:r>
            <a:r>
              <a:rPr lang="ko-KR" altLang="en-US"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다른 </a:t>
            </a:r>
            <a:r>
              <a:rPr lang="ko-KR" altLang="en-US" sz="1600" b="1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이름으로</a:t>
            </a:r>
            <a:r>
              <a:rPr lang="ko-KR" altLang="en-US" sz="1600" b="1" spc="6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저장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84"/>
              </a:spcBef>
            </a:pPr>
            <a:r>
              <a:rPr lang="ko-KR" altLang="en-US" sz="1600" spc="639" dirty="0" smtClean="0">
                <a:solidFill>
                  <a:prstClr val="black"/>
                </a:solidFill>
                <a:latin typeface="+mn-ea"/>
                <a:cs typeface="Tahoma"/>
              </a:rPr>
              <a:t> ∙</a:t>
            </a:r>
            <a:r>
              <a:rPr lang="en-US" altLang="ko-KR" sz="1600" spc="-152" dirty="0" smtClean="0">
                <a:solidFill>
                  <a:prstClr val="black"/>
                </a:solidFill>
                <a:latin typeface="+mn-ea"/>
                <a:cs typeface="Book Antiqua"/>
              </a:rPr>
              <a:t>:</a:t>
            </a:r>
            <a:r>
              <a:rPr lang="en-US" altLang="ko-KR" sz="1600" spc="-152" dirty="0">
                <a:solidFill>
                  <a:prstClr val="black"/>
                </a:solidFill>
                <a:latin typeface="+mn-ea"/>
                <a:cs typeface="Book Antiqua"/>
              </a:rPr>
              <a:t>w </a:t>
            </a:r>
            <a:r>
              <a:rPr lang="en-US" altLang="ko-KR" sz="1600" spc="-172" dirty="0" err="1">
                <a:solidFill>
                  <a:prstClr val="black"/>
                </a:solidFill>
                <a:latin typeface="+mn-ea"/>
                <a:cs typeface="Book Antiqua"/>
              </a:rPr>
              <a:t>newfilename</a:t>
            </a:r>
            <a:endParaRPr lang="ko-KR" altLang="en-US" sz="160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defTabSz="899404" latinLnBrk="1">
              <a:spcBef>
                <a:spcPts val="689"/>
              </a:spcBef>
            </a:pPr>
            <a:r>
              <a:rPr lang="ko-KR" altLang="en-US" sz="1600" spc="639" dirty="0" smtClean="0">
                <a:solidFill>
                  <a:prstClr val="black"/>
                </a:solidFill>
                <a:latin typeface="+mn-ea"/>
                <a:cs typeface="Tahoma"/>
              </a:rPr>
              <a:t> ∙</a:t>
            </a:r>
            <a:r>
              <a:rPr lang="en-US" altLang="ko-KR" sz="1600" spc="-123" dirty="0" smtClean="0">
                <a:solidFill>
                  <a:prstClr val="black"/>
                </a:solidFill>
                <a:latin typeface="+mn-ea"/>
                <a:cs typeface="Book Antiqua"/>
              </a:rPr>
              <a:t>:</a:t>
            </a:r>
            <a:r>
              <a:rPr lang="en-US" altLang="ko-KR" sz="1600" spc="-123" dirty="0">
                <a:solidFill>
                  <a:prstClr val="black"/>
                </a:solidFill>
                <a:latin typeface="+mn-ea"/>
                <a:cs typeface="Book Antiqua"/>
              </a:rPr>
              <a:t>3,6</a:t>
            </a:r>
            <a:r>
              <a:rPr lang="ko-KR" altLang="en-US" sz="1600" spc="-167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lang="en-US" altLang="ko-KR" sz="1600" spc="-211" dirty="0">
                <a:solidFill>
                  <a:prstClr val="black"/>
                </a:solidFill>
                <a:latin typeface="+mn-ea"/>
                <a:cs typeface="Book Antiqua"/>
              </a:rPr>
              <a:t>w </a:t>
            </a:r>
            <a:r>
              <a:rPr lang="en-US" altLang="ko-KR" sz="1600" spc="-172" dirty="0" err="1">
                <a:solidFill>
                  <a:prstClr val="black"/>
                </a:solidFill>
                <a:latin typeface="+mn-ea"/>
                <a:cs typeface="Book Antiqua"/>
              </a:rPr>
              <a:t>newfilename</a:t>
            </a:r>
            <a:r>
              <a:rPr lang="en-US" altLang="ko-KR" sz="1600" spc="-172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lang="en-US" altLang="ko-KR" sz="1600" spc="-138" dirty="0">
                <a:solidFill>
                  <a:prstClr val="black"/>
                </a:solidFill>
                <a:latin typeface="+mn-ea"/>
                <a:cs typeface="Book Antiqua"/>
              </a:rPr>
              <a:t>(3~6</a:t>
            </a:r>
            <a:r>
              <a:rPr lang="ko-KR" altLang="en-US" sz="1600" spc="-13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라인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내용만 </a:t>
            </a:r>
            <a:r>
              <a:rPr lang="ko-KR" altLang="en-US" sz="16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저장</a:t>
            </a:r>
            <a:r>
              <a:rPr lang="en-US" altLang="ko-KR" sz="1600" spc="-112" dirty="0">
                <a:solidFill>
                  <a:prstClr val="black"/>
                </a:solidFill>
                <a:latin typeface="+mn-ea"/>
                <a:cs typeface="Book Antiqua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defTabSz="899404" latinLnBrk="1">
              <a:spcBef>
                <a:spcPts val="693"/>
              </a:spcBef>
            </a:pPr>
            <a:r>
              <a:rPr lang="ko-KR" altLang="en-US" sz="1600" spc="89" dirty="0" smtClean="0">
                <a:solidFill>
                  <a:prstClr val="black"/>
                </a:solidFill>
                <a:latin typeface="+mn-ea"/>
                <a:cs typeface="Tahoma"/>
              </a:rPr>
              <a:t>  ∙ </a:t>
            </a:r>
            <a:r>
              <a:rPr lang="en-US" altLang="ko-KR" sz="1600" spc="89" dirty="0" smtClean="0">
                <a:solidFill>
                  <a:prstClr val="black"/>
                </a:solidFill>
                <a:latin typeface="+mn-ea"/>
                <a:cs typeface="Book Antiqua"/>
              </a:rPr>
              <a:t>:</a:t>
            </a:r>
            <a:r>
              <a:rPr lang="en-US" altLang="ko-KR" sz="1600" spc="89" dirty="0">
                <a:solidFill>
                  <a:prstClr val="black"/>
                </a:solidFill>
                <a:latin typeface="+mn-ea"/>
                <a:cs typeface="Book Antiqua"/>
              </a:rPr>
              <a:t>w </a:t>
            </a:r>
            <a:r>
              <a:rPr lang="en-US" altLang="ko-KR" sz="1600" spc="-172" dirty="0">
                <a:solidFill>
                  <a:prstClr val="black"/>
                </a:solidFill>
                <a:latin typeface="+mn-ea"/>
                <a:cs typeface="Book Antiqua"/>
              </a:rPr>
              <a:t>%.</a:t>
            </a:r>
            <a:r>
              <a:rPr lang="en-US" altLang="ko-KR" sz="1600" spc="-172" dirty="0" err="1">
                <a:solidFill>
                  <a:prstClr val="black"/>
                </a:solidFill>
                <a:latin typeface="+mn-ea"/>
                <a:cs typeface="Book Antiqua"/>
              </a:rPr>
              <a:t>bak</a:t>
            </a:r>
            <a:r>
              <a:rPr lang="en-US" altLang="ko-KR" sz="1600" spc="-172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lang="en-US" altLang="ko-KR" sz="1600" spc="-112" dirty="0">
                <a:solidFill>
                  <a:prstClr val="black"/>
                </a:solidFill>
                <a:latin typeface="+mn-ea"/>
                <a:cs typeface="Book Antiqua"/>
              </a:rPr>
              <a:t>(</a:t>
            </a:r>
            <a:r>
              <a:rPr lang="ko-KR" altLang="en-US" sz="16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현재파일을</a:t>
            </a:r>
            <a:r>
              <a:rPr lang="ko-KR" altLang="en-US" sz="1600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백업</a:t>
            </a:r>
            <a:r>
              <a:rPr lang="en-US" altLang="ko-KR" sz="1600" spc="-112" dirty="0" smtClean="0">
                <a:solidFill>
                  <a:prstClr val="black"/>
                </a:solidFill>
                <a:latin typeface="+mn-ea"/>
                <a:cs typeface="Book Antiqua"/>
              </a:rPr>
              <a:t>)</a:t>
            </a:r>
          </a:p>
          <a:p>
            <a:pPr marL="12492" defTabSz="899404" latinLnBrk="1">
              <a:spcBef>
                <a:spcPts val="693"/>
              </a:spcBef>
            </a:pPr>
            <a:endParaRPr lang="ko-KR" altLang="en-US" sz="160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latinLnBrk="1">
              <a:spcBef>
                <a:spcPts val="689"/>
              </a:spcBef>
            </a:pPr>
            <a:r>
              <a:rPr lang="en-US" altLang="ko-KR" sz="1600" b="1" spc="-250" dirty="0">
                <a:solidFill>
                  <a:prstClr val="black"/>
                </a:solidFill>
                <a:latin typeface="+mn-ea"/>
                <a:cs typeface="SimSun"/>
              </a:rPr>
              <a:t>④ </a:t>
            </a:r>
            <a:r>
              <a:rPr lang="en-US" altLang="ko-KR" sz="1600" b="1" spc="-118" dirty="0">
                <a:solidFill>
                  <a:prstClr val="black"/>
                </a:solidFill>
                <a:latin typeface="+mn-ea"/>
                <a:cs typeface="Book Antiqua"/>
              </a:rPr>
              <a:t>vi</a:t>
            </a:r>
            <a:r>
              <a:rPr lang="ko-KR" altLang="en-US" sz="1600" b="1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에서 </a:t>
            </a:r>
            <a:r>
              <a:rPr lang="ko-KR" altLang="en-US" sz="1600" b="1" spc="-44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쉘</a:t>
            </a:r>
            <a:r>
              <a:rPr lang="ko-KR" altLang="en-US" sz="1600" b="1" spc="-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b="1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모드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787"/>
              </a:spcBef>
            </a:pPr>
            <a:r>
              <a:rPr lang="ko-KR" altLang="en-US" sz="1600" spc="-108" dirty="0" smtClean="0">
                <a:solidFill>
                  <a:prstClr val="black"/>
                </a:solidFill>
                <a:latin typeface="+mn-ea"/>
                <a:cs typeface="Tahoma"/>
              </a:rPr>
              <a:t>   ∙ </a:t>
            </a:r>
            <a:r>
              <a:rPr lang="en-US" altLang="ko-KR" sz="1600" spc="-108" dirty="0" smtClean="0">
                <a:solidFill>
                  <a:prstClr val="black"/>
                </a:solidFill>
                <a:latin typeface="+mn-ea"/>
                <a:cs typeface="Book Antiqua"/>
              </a:rPr>
              <a:t>:!</a:t>
            </a:r>
            <a:r>
              <a:rPr lang="en-US" altLang="ko-KR" sz="1600" spc="-108" dirty="0">
                <a:solidFill>
                  <a:prstClr val="black"/>
                </a:solidFill>
                <a:latin typeface="+mn-ea"/>
                <a:cs typeface="Book Antiqua"/>
              </a:rPr>
              <a:t>command</a:t>
            </a:r>
            <a:endParaRPr lang="ko-KR" altLang="en-US" sz="160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defTabSz="899404" latinLnBrk="1">
              <a:spcBef>
                <a:spcPts val="689"/>
              </a:spcBef>
            </a:pPr>
            <a:r>
              <a:rPr lang="ko-KR" altLang="en-US" sz="1600" spc="64" dirty="0" smtClean="0">
                <a:solidFill>
                  <a:prstClr val="black"/>
                </a:solidFill>
                <a:latin typeface="+mn-ea"/>
                <a:cs typeface="Tahoma"/>
              </a:rPr>
              <a:t>  ∙ </a:t>
            </a:r>
            <a:r>
              <a:rPr lang="ko-KR" altLang="en-US" sz="1600" spc="64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마지막 </a:t>
            </a:r>
            <a:r>
              <a:rPr lang="ko-KR" altLang="en-US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행 </a:t>
            </a:r>
            <a:r>
              <a:rPr lang="ko-KR" altLang="en-US" sz="160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명령모드에서 </a:t>
            </a:r>
            <a:r>
              <a:rPr lang="en-US" altLang="ko-KR" sz="1600" spc="-103" dirty="0">
                <a:solidFill>
                  <a:prstClr val="black"/>
                </a:solidFill>
                <a:latin typeface="+mn-ea"/>
                <a:cs typeface="Book Antiqua"/>
              </a:rPr>
              <a:t>!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다음에 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명령어를 사용하면 </a:t>
            </a:r>
            <a:r>
              <a:rPr lang="ko-KR" altLang="en-US" sz="16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잠시 </a:t>
            </a:r>
            <a:endParaRPr lang="en-US" altLang="ko-KR" sz="160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89"/>
              </a:spcBef>
            </a:pPr>
            <a:r>
              <a:rPr lang="en-US" altLang="ko-KR" sz="160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1600" spc="-44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  </a:t>
            </a:r>
            <a:r>
              <a:rPr lang="ko-KR" altLang="en-US" sz="1600" spc="-44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쉘</a:t>
            </a:r>
            <a:r>
              <a:rPr lang="ko-KR" altLang="en-US" sz="1600" spc="-44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명령어를 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실행한 </a:t>
            </a:r>
            <a:r>
              <a:rPr lang="ko-KR" altLang="en-US" sz="1600" spc="-44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후 </a:t>
            </a:r>
            <a:r>
              <a:rPr lang="en-US" altLang="ko-KR" sz="1600" spc="-112" dirty="0">
                <a:solidFill>
                  <a:prstClr val="black"/>
                </a:solidFill>
                <a:latin typeface="+mn-ea"/>
                <a:cs typeface="Book Antiqua"/>
              </a:rPr>
              <a:t>vi</a:t>
            </a:r>
            <a:r>
              <a:rPr lang="ko-KR" altLang="en-US" sz="16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로</a:t>
            </a:r>
            <a:r>
              <a:rPr lang="ko-KR" altLang="en-US" sz="1600" spc="-10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6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복귀함</a:t>
            </a:r>
            <a:r>
              <a:rPr lang="en-US" altLang="ko-KR" sz="1600" spc="-112" dirty="0">
                <a:solidFill>
                  <a:prstClr val="black"/>
                </a:solidFill>
                <a:latin typeface="+mn-ea"/>
                <a:cs typeface="Book Antiqua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endParaRPr sz="16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6" y="322971"/>
            <a:ext cx="3021884" cy="2763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417245"/>
            <a:ext cx="3951514" cy="459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 smtClean="0">
                <a:solidFill>
                  <a:srgbClr val="221F1F"/>
                </a:solidFill>
                <a:latin typeface="+mj-ea"/>
                <a:ea typeface="+mj-ea"/>
              </a:rPr>
              <a:t>2</a:t>
            </a:r>
            <a:r>
              <a:rPr lang="en-US" altLang="ko-KR" sz="2000" b="1" dirty="0">
                <a:solidFill>
                  <a:srgbClr val="221F1F"/>
                </a:solidFill>
                <a:latin typeface="+mj-ea"/>
                <a:ea typeface="+mj-ea"/>
              </a:rPr>
              <a:t>) </a:t>
            </a:r>
            <a:r>
              <a:rPr lang="ko-KR" altLang="en-US" sz="2000" b="1" dirty="0">
                <a:solidFill>
                  <a:srgbClr val="221F1F"/>
                </a:solidFill>
                <a:latin typeface="+mj-ea"/>
                <a:ea typeface="+mj-ea"/>
              </a:rPr>
              <a:t>편집기에서 문자열 </a:t>
            </a:r>
            <a:r>
              <a:rPr lang="ko-KR" altLang="en-US" sz="2000" b="1" dirty="0" smtClean="0">
                <a:solidFill>
                  <a:srgbClr val="221F1F"/>
                </a:solidFill>
                <a:latin typeface="+mj-ea"/>
                <a:ea typeface="+mj-ea"/>
              </a:rPr>
              <a:t>변경</a:t>
            </a:r>
            <a:endParaRPr lang="en-US" altLang="ko-KR" sz="2000" b="1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b="1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①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:s/snow/rain :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커저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아래로 만나는 첫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번재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단어 </a:t>
            </a: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교체</a:t>
            </a: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②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:s/snow/rain/g :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커저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아래로 만나는 모든 단어 교체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92" y="322971"/>
            <a:ext cx="2917580" cy="276796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472639" y="1500429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82" y="3537661"/>
            <a:ext cx="2876951" cy="2819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694" y="3537661"/>
            <a:ext cx="2886478" cy="281979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475356" y="4548639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" y="397812"/>
            <a:ext cx="2915057" cy="2829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52" y="391011"/>
            <a:ext cx="3134153" cy="2836121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435942" y="1417950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86700" y="397812"/>
            <a:ext cx="3951514" cy="488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j-ea"/>
                <a:ea typeface="+mj-ea"/>
              </a:rPr>
              <a:t>2) </a:t>
            </a:r>
            <a:r>
              <a:rPr lang="ko-KR" altLang="en-US" sz="2000" b="1" dirty="0">
                <a:solidFill>
                  <a:srgbClr val="221F1F"/>
                </a:solidFill>
                <a:latin typeface="+mj-ea"/>
                <a:ea typeface="+mj-ea"/>
              </a:rPr>
              <a:t>편집기에서 문자열 변경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③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:3,7s/snow/rain : 3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라인과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7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 사이에서 처음 만나는 단어 교체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④ </a:t>
            </a:r>
            <a:r>
              <a:rPr lang="en-US" altLang="ko-KR" dirty="0" smtClean="0">
                <a:solidFill>
                  <a:srgbClr val="221F1F"/>
                </a:solidFill>
                <a:latin typeface="+mj-ea"/>
                <a:ea typeface="+mj-ea"/>
              </a:rPr>
              <a:t>: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3,7s/snow/rain/g : 3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라인과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7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 사이에서 만나는 모든 단어 교체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" y="3661486"/>
            <a:ext cx="2915057" cy="2800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852" y="3624434"/>
            <a:ext cx="3057634" cy="284807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423704" y="1404258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435942" y="4680079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4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1385" y="473237"/>
            <a:ext cx="3951514" cy="488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j-ea"/>
                <a:ea typeface="+mj-ea"/>
              </a:rPr>
              <a:t>2) </a:t>
            </a:r>
            <a:r>
              <a:rPr lang="ko-KR" altLang="en-US" sz="2000" b="1" dirty="0">
                <a:solidFill>
                  <a:srgbClr val="221F1F"/>
                </a:solidFill>
                <a:latin typeface="+mj-ea"/>
                <a:ea typeface="+mj-ea"/>
              </a:rPr>
              <a:t>편집기에서 문자열 변경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⑤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:s/snow// :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커저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아래로 만나는 첫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번재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단어를 지운다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⑥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:s/snow//g :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커저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아래로 만나는 모든 단어를 지운다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6" y="420941"/>
            <a:ext cx="2905530" cy="2810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21" y="420941"/>
            <a:ext cx="2905530" cy="280074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450871" y="1413097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06" y="3591040"/>
            <a:ext cx="2943636" cy="28102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112" y="3591040"/>
            <a:ext cx="2991267" cy="280074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450871" y="4543050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0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1385" y="473237"/>
            <a:ext cx="3951514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j-ea"/>
                <a:ea typeface="+mj-ea"/>
              </a:rPr>
              <a:t>2) </a:t>
            </a:r>
            <a:r>
              <a:rPr lang="ko-KR" altLang="en-US" sz="2000" b="1" dirty="0">
                <a:solidFill>
                  <a:srgbClr val="221F1F"/>
                </a:solidFill>
                <a:latin typeface="+mj-ea"/>
                <a:ea typeface="+mj-ea"/>
              </a:rPr>
              <a:t>편집기에서 문자열 변경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⑦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:20s/snow/rain : 20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라인에서만 처음 만나는 단어 교체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8" y="473237"/>
            <a:ext cx="2943636" cy="2810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63" y="473237"/>
            <a:ext cx="2972215" cy="279121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558026" y="1448888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8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" y="1065291"/>
            <a:ext cx="11437466" cy="41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74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" y="516834"/>
            <a:ext cx="4764577" cy="5883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4695" y="1407611"/>
            <a:ext cx="58640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Application Layer (</a:t>
            </a:r>
            <a:r>
              <a:rPr lang="ko-KR" altLang="en-US" sz="2400" dirty="0">
                <a:latin typeface="+mn-ea"/>
              </a:rPr>
              <a:t>응용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Presentation Layer (</a:t>
            </a:r>
            <a:r>
              <a:rPr lang="ko-KR" altLang="en-US" sz="2400" dirty="0">
                <a:latin typeface="+mn-ea"/>
              </a:rPr>
              <a:t>표현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Session Layer (</a:t>
            </a:r>
            <a:r>
              <a:rPr lang="ko-KR" altLang="en-US" sz="2400" dirty="0">
                <a:latin typeface="+mn-ea"/>
              </a:rPr>
              <a:t>세션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Transport Layer (</a:t>
            </a:r>
            <a:r>
              <a:rPr lang="ko-KR" altLang="en-US" sz="2400" dirty="0">
                <a:latin typeface="+mn-ea"/>
              </a:rPr>
              <a:t>전송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Network Layer (</a:t>
            </a:r>
            <a:r>
              <a:rPr lang="ko-KR" altLang="en-US" sz="2400" dirty="0">
                <a:latin typeface="+mn-ea"/>
              </a:rPr>
              <a:t>네트워크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Data Link Layer (</a:t>
            </a:r>
            <a:r>
              <a:rPr lang="ko-KR" altLang="en-US" sz="2400" dirty="0">
                <a:latin typeface="+mn-ea"/>
              </a:rPr>
              <a:t>데이터 링크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Physical Layer (</a:t>
            </a:r>
            <a:r>
              <a:rPr lang="ko-KR" altLang="en-US" sz="2400" dirty="0">
                <a:latin typeface="+mn-ea"/>
              </a:rPr>
              <a:t>물리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64695" y="516834"/>
            <a:ext cx="550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반드시 외우고 숙지해 둘 것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21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94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32" y="405186"/>
            <a:ext cx="9299581" cy="61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4" y="310243"/>
            <a:ext cx="8579458" cy="62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3" y="293915"/>
            <a:ext cx="8512232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2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3884" y="411585"/>
            <a:ext cx="7592836" cy="979893"/>
          </a:xfrm>
        </p:spPr>
        <p:txBody>
          <a:bodyPr/>
          <a:lstStyle/>
          <a:p>
            <a:r>
              <a:rPr lang="en-US" altLang="ko-KR" dirty="0" smtClean="0"/>
              <a:t>   C                R               U              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861" y="1888435"/>
            <a:ext cx="2504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사용자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그룹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파일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디렉토리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22754" y="1927860"/>
            <a:ext cx="268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</a:t>
            </a:r>
            <a:r>
              <a:rPr lang="en-US" altLang="ko-KR" sz="2400" b="1" dirty="0" err="1" smtClean="0">
                <a:latin typeface="+mn-ea"/>
              </a:rPr>
              <a:t>dduser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80920" y="1848016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80920" y="2864352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408503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177665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08502" y="2841869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177665" y="281591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177665" y="485978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8087" y="1391478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2"/>
                </a:solidFill>
                <a:latin typeface="+mn-ea"/>
              </a:rPr>
              <a:t>(create)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7165" y="3795303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t</a:t>
            </a:r>
            <a:r>
              <a:rPr lang="en-US" altLang="ko-KR" sz="2400" b="1" dirty="0" smtClean="0">
                <a:latin typeface="+mj-ea"/>
                <a:ea typeface="+mj-ea"/>
              </a:rPr>
              <a:t>ouch</a:t>
            </a:r>
          </a:p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echo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7165" y="481163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+mn-ea"/>
              </a:rPr>
              <a:t>mkdir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4718" y="3886815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cat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9065" y="4673139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</a:t>
            </a:r>
            <a:r>
              <a:rPr lang="en-US" altLang="ko-KR" sz="2400" b="1" dirty="0" smtClean="0">
                <a:latin typeface="+mj-ea"/>
                <a:ea typeface="+mj-ea"/>
              </a:rPr>
              <a:t>d</a:t>
            </a:r>
          </a:p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pwd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8365" y="385579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mr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4269" y="4780524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mv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3432" y="3824965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</a:t>
            </a:r>
            <a:r>
              <a:rPr lang="en-US" altLang="ko-KR" sz="2400" b="1" dirty="0" err="1" smtClean="0">
                <a:latin typeface="+mj-ea"/>
                <a:ea typeface="+mj-ea"/>
              </a:rPr>
              <a:t>m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rmdin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7162" y="1347050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2"/>
                </a:solidFill>
                <a:latin typeface="+mn-ea"/>
              </a:rPr>
              <a:t>(update)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7165" y="292397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addgroup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97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799" y="2653258"/>
            <a:ext cx="8289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1"/>
                </a:solidFill>
              </a:rPr>
              <a:t>&lt; </a:t>
            </a:r>
            <a:r>
              <a:rPr lang="ko-KR" altLang="en-US" sz="4800" b="1" dirty="0" smtClean="0">
                <a:solidFill>
                  <a:schemeClr val="accent1"/>
                </a:solidFill>
              </a:rPr>
              <a:t>편집기 </a:t>
            </a:r>
            <a:r>
              <a:rPr lang="en-US" altLang="ko-KR" sz="4800" b="1" dirty="0" smtClean="0">
                <a:solidFill>
                  <a:schemeClr val="accent1"/>
                </a:solidFill>
              </a:rPr>
              <a:t>&gt;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7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27" y="293788"/>
            <a:ext cx="6251244" cy="1714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27" y="2197936"/>
            <a:ext cx="664937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808" y="468381"/>
            <a:ext cx="5024938" cy="34391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9" y="468381"/>
            <a:ext cx="6723686" cy="59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5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0" y="326571"/>
            <a:ext cx="4438409" cy="6249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68" y="326571"/>
            <a:ext cx="4582107" cy="62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4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6" y="491881"/>
            <a:ext cx="7491587" cy="774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6" y="1551214"/>
            <a:ext cx="7491587" cy="5025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2758" y="1959428"/>
            <a:ext cx="3086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n-ea"/>
              </a:rPr>
              <a:t>i</a:t>
            </a:r>
            <a:r>
              <a:rPr lang="ko-KR" altLang="en-US" sz="2000" dirty="0" smtClean="0">
                <a:latin typeface="+mn-ea"/>
              </a:rPr>
              <a:t>누르기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  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입력</a:t>
            </a:r>
            <a:r>
              <a:rPr lang="ko-KR" altLang="en-US" sz="2000" dirty="0" smtClean="0">
                <a:latin typeface="+mn-ea"/>
              </a:rPr>
              <a:t>모드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Esc   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   명령모드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070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2" y="538843"/>
            <a:ext cx="6680884" cy="700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1529" y="538843"/>
            <a:ext cx="426175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편집기 기본 사용하기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① </a:t>
            </a:r>
            <a:r>
              <a:rPr lang="en-US" altLang="ko-KR" dirty="0">
                <a:latin typeface="+mn-ea"/>
              </a:rPr>
              <a:t>vi </a:t>
            </a:r>
            <a:r>
              <a:rPr lang="en-US" altLang="ko-KR" dirty="0" err="1">
                <a:latin typeface="+mn-ea"/>
              </a:rPr>
              <a:t>mytest</a:t>
            </a:r>
            <a:endParaRPr lang="ko-KR" altLang="en-US" dirty="0">
              <a:latin typeface="+mn-ea"/>
            </a:endParaRP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② </a:t>
            </a:r>
            <a:r>
              <a:rPr lang="en-US" altLang="ko-KR" dirty="0" err="1">
                <a:latin typeface="+mn-ea"/>
              </a:rPr>
              <a:t>mytest</a:t>
            </a:r>
            <a:r>
              <a:rPr lang="ko-KR" altLang="en-US" dirty="0">
                <a:latin typeface="+mn-ea"/>
              </a:rPr>
              <a:t>라는 파일을 만들고 파일에 내용을 기입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③ </a:t>
            </a:r>
            <a:r>
              <a:rPr lang="ko-KR" altLang="en-US" dirty="0">
                <a:latin typeface="+mn-ea"/>
              </a:rPr>
              <a:t>명령모드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입력모드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마지막 행 명령모드를 전환하면서 작업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④ </a:t>
            </a:r>
            <a:r>
              <a:rPr lang="ko-KR" altLang="en-US" dirty="0">
                <a:latin typeface="+mn-ea"/>
              </a:rPr>
              <a:t>각 모드에서 편집기 명령으로 제시한 키를 사용하여 실습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atinLnBrk="1"/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2" y="1512359"/>
            <a:ext cx="6680884" cy="50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405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1630</TotalTime>
  <Words>731</Words>
  <Application>Microsoft Office PowerPoint</Application>
  <PresentationFormat>와이드스크린</PresentationFormat>
  <Paragraphs>166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SimSun</vt:lpstr>
      <vt:lpstr>나눔명조</vt:lpstr>
      <vt:lpstr>맑은 고딕</vt:lpstr>
      <vt:lpstr>새굴림</vt:lpstr>
      <vt:lpstr>함초롬바탕</vt:lpstr>
      <vt:lpstr>Arial</vt:lpstr>
      <vt:lpstr>Book Antiqua</vt:lpstr>
      <vt:lpstr>Corbel</vt:lpstr>
      <vt:lpstr>Tahoma</vt:lpstr>
      <vt:lpstr>Wingdings</vt:lpstr>
      <vt:lpstr>기본</vt:lpstr>
      <vt:lpstr>linux 프로그래밍 6강</vt:lpstr>
      <vt:lpstr>PowerPoint 프레젠테이션</vt:lpstr>
      <vt:lpstr>   C                R               U              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106</cp:revision>
  <dcterms:created xsi:type="dcterms:W3CDTF">2023-03-17T06:49:37Z</dcterms:created>
  <dcterms:modified xsi:type="dcterms:W3CDTF">2023-03-30T09:55:53Z</dcterms:modified>
</cp:coreProperties>
</file>