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9" r:id="rId1"/>
    <p:sldMasterId id="2147484030" r:id="rId2"/>
    <p:sldMasterId id="2147484008" r:id="rId3"/>
    <p:sldMasterId id="2147484036" r:id="rId4"/>
  </p:sldMasterIdLst>
  <p:notesMasterIdLst>
    <p:notesMasterId r:id="rId38"/>
  </p:notesMasterIdLst>
  <p:sldIdLst>
    <p:sldId id="694" r:id="rId5"/>
    <p:sldId id="961" r:id="rId6"/>
    <p:sldId id="977" r:id="rId7"/>
    <p:sldId id="978" r:id="rId8"/>
    <p:sldId id="1100" r:id="rId9"/>
    <p:sldId id="1101" r:id="rId10"/>
    <p:sldId id="1102" r:id="rId11"/>
    <p:sldId id="1103" r:id="rId12"/>
    <p:sldId id="1104" r:id="rId13"/>
    <p:sldId id="1105" r:id="rId14"/>
    <p:sldId id="1106" r:id="rId15"/>
    <p:sldId id="1107" r:id="rId16"/>
    <p:sldId id="1108" r:id="rId17"/>
    <p:sldId id="1109" r:id="rId18"/>
    <p:sldId id="1110" r:id="rId19"/>
    <p:sldId id="1111" r:id="rId20"/>
    <p:sldId id="1112" r:id="rId21"/>
    <p:sldId id="1113" r:id="rId22"/>
    <p:sldId id="1114" r:id="rId23"/>
    <p:sldId id="1122" r:id="rId24"/>
    <p:sldId id="1115" r:id="rId25"/>
    <p:sldId id="1116" r:id="rId26"/>
    <p:sldId id="1117" r:id="rId27"/>
    <p:sldId id="1118" r:id="rId28"/>
    <p:sldId id="1119" r:id="rId29"/>
    <p:sldId id="1120" r:id="rId30"/>
    <p:sldId id="1121" r:id="rId31"/>
    <p:sldId id="1075" r:id="rId32"/>
    <p:sldId id="1077" r:id="rId33"/>
    <p:sldId id="1022" r:id="rId34"/>
    <p:sldId id="1076" r:id="rId35"/>
    <p:sldId id="991" r:id="rId36"/>
    <p:sldId id="984" r:id="rId37"/>
  </p:sldIdLst>
  <p:sldSz cx="9906000" cy="6858000" type="A4"/>
  <p:notesSz cx="6802438" cy="9934575"/>
  <p:defaultTextStyle>
    <a:defPPr>
      <a:defRPr lang="ko-KR"/>
    </a:defPPr>
    <a:lvl1pPr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5F5F5F"/>
      </a:buClr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sz="1600" b="1" kern="1200">
        <a:solidFill>
          <a:srgbClr val="221F1F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4">
          <p15:clr>
            <a:srgbClr val="A4A3A4"/>
          </p15:clr>
        </p15:guide>
        <p15:guide id="2" orient="horz" pos="2161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568">
          <p15:clr>
            <a:srgbClr val="A4A3A4"/>
          </p15:clr>
        </p15:guide>
        <p15:guide id="5" orient="horz" pos="1140">
          <p15:clr>
            <a:srgbClr val="A4A3A4"/>
          </p15:clr>
        </p15:guide>
        <p15:guide id="6" orient="horz" pos="766">
          <p15:clr>
            <a:srgbClr val="A4A3A4"/>
          </p15:clr>
        </p15:guide>
        <p15:guide id="7" pos="132">
          <p15:clr>
            <a:srgbClr val="A4A3A4"/>
          </p15:clr>
        </p15:guide>
        <p15:guide id="8" pos="6117">
          <p15:clr>
            <a:srgbClr val="A4A3A4"/>
          </p15:clr>
        </p15:guide>
        <p15:guide id="9" pos="1787">
          <p15:clr>
            <a:srgbClr val="A4A3A4"/>
          </p15:clr>
        </p15:guide>
        <p15:guide id="10" pos="308">
          <p15:clr>
            <a:srgbClr val="A4A3A4"/>
          </p15:clr>
        </p15:guide>
        <p15:guide id="11" pos="4461">
          <p15:clr>
            <a:srgbClr val="A4A3A4"/>
          </p15:clr>
        </p15:guide>
        <p15:guide id="12" pos="867">
          <p15:clr>
            <a:srgbClr val="A4A3A4"/>
          </p15:clr>
        </p15:guide>
        <p15:guide id="13" pos="31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66"/>
    <a:srgbClr val="FF0000"/>
    <a:srgbClr val="4C6C46"/>
    <a:srgbClr val="003300"/>
    <a:srgbClr val="679220"/>
    <a:srgbClr val="0000FF"/>
    <a:srgbClr val="51743E"/>
    <a:srgbClr val="CFD87A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0D891C-B553-4BE9-A6A1-D7CC626B54B6}" v="3" dt="2022-04-03T07:15:39.3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37" autoAdjust="0"/>
    <p:restoredTop sz="98487" autoAdjust="0"/>
  </p:normalViewPr>
  <p:slideViewPr>
    <p:cSldViewPr snapToGrid="0" snapToObjects="1">
      <p:cViewPr varScale="1">
        <p:scale>
          <a:sx n="74" d="100"/>
          <a:sy n="74" d="100"/>
        </p:scale>
        <p:origin x="534" y="54"/>
      </p:cViewPr>
      <p:guideLst>
        <p:guide orient="horz" pos="904"/>
        <p:guide orient="horz" pos="2161"/>
        <p:guide orient="horz" pos="3696"/>
        <p:guide orient="horz" pos="568"/>
        <p:guide orient="horz" pos="1140"/>
        <p:guide orient="horz" pos="766"/>
        <p:guide pos="132"/>
        <p:guide pos="6117"/>
        <p:guide pos="1787"/>
        <p:guide pos="308"/>
        <p:guide pos="4461"/>
        <p:guide pos="867"/>
        <p:guide pos="31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2196" y="-114"/>
      </p:cViewPr>
      <p:guideLst>
        <p:guide orient="horz" pos="3128"/>
        <p:guide pos="2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홍필두" userId="a613eac9-2ee1-4936-8d5c-6f3d69f7b146" providerId="ADAL" clId="{A60D891C-B553-4BE9-A6A1-D7CC626B54B6}"/>
    <pc:docChg chg="custSel modSld">
      <pc:chgData name="홍필두" userId="a613eac9-2ee1-4936-8d5c-6f3d69f7b146" providerId="ADAL" clId="{A60D891C-B553-4BE9-A6A1-D7CC626B54B6}" dt="2022-04-03T07:15:39.312" v="40" actId="20577"/>
      <pc:docMkLst>
        <pc:docMk/>
      </pc:docMkLst>
      <pc:sldChg chg="addSp modSp mod">
        <pc:chgData name="홍필두" userId="a613eac9-2ee1-4936-8d5c-6f3d69f7b146" providerId="ADAL" clId="{A60D891C-B553-4BE9-A6A1-D7CC626B54B6}" dt="2022-04-03T07:15:39.312" v="40" actId="20577"/>
        <pc:sldMkLst>
          <pc:docMk/>
          <pc:sldMk cId="0" sldId="694"/>
        </pc:sldMkLst>
        <pc:spChg chg="add mod">
          <ac:chgData name="홍필두" userId="a613eac9-2ee1-4936-8d5c-6f3d69f7b146" providerId="ADAL" clId="{A60D891C-B553-4BE9-A6A1-D7CC626B54B6}" dt="2022-04-03T07:15:39.312" v="40" actId="20577"/>
          <ac:spMkLst>
            <pc:docMk/>
            <pc:sldMk cId="0" sldId="694"/>
            <ac:spMk id="5" creationId="{5D2C56EA-4D67-4BED-8397-7CE360969F90}"/>
          </ac:spMkLst>
        </pc:spChg>
      </pc:sldChg>
      <pc:sldChg chg="modSp mod">
        <pc:chgData name="홍필두" userId="a613eac9-2ee1-4936-8d5c-6f3d69f7b146" providerId="ADAL" clId="{A60D891C-B553-4BE9-A6A1-D7CC626B54B6}" dt="2022-04-03T05:35:39.737" v="37" actId="20577"/>
        <pc:sldMkLst>
          <pc:docMk/>
          <pc:sldMk cId="1964936504" sldId="1112"/>
        </pc:sldMkLst>
        <pc:spChg chg="mod">
          <ac:chgData name="홍필두" userId="a613eac9-2ee1-4936-8d5c-6f3d69f7b146" providerId="ADAL" clId="{A60D891C-B553-4BE9-A6A1-D7CC626B54B6}" dt="2022-04-03T05:35:39.737" v="37" actId="20577"/>
          <ac:spMkLst>
            <pc:docMk/>
            <pc:sldMk cId="1964936504" sldId="1112"/>
            <ac:spMk id="2" creationId="{00000000-0000-0000-0000-000000000000}"/>
          </ac:spMkLst>
        </pc:spChg>
      </pc:sldChg>
      <pc:sldChg chg="addSp delSp modSp mod">
        <pc:chgData name="홍필두" userId="a613eac9-2ee1-4936-8d5c-6f3d69f7b146" providerId="ADAL" clId="{A60D891C-B553-4BE9-A6A1-D7CC626B54B6}" dt="2022-04-03T05:34:15.057" v="3" actId="14100"/>
        <pc:sldMkLst>
          <pc:docMk/>
          <pc:sldMk cId="1954978456" sldId="1113"/>
        </pc:sldMkLst>
        <pc:spChg chg="del">
          <ac:chgData name="홍필두" userId="a613eac9-2ee1-4936-8d5c-6f3d69f7b146" providerId="ADAL" clId="{A60D891C-B553-4BE9-A6A1-D7CC626B54B6}" dt="2022-04-03T05:34:06.782" v="0" actId="478"/>
          <ac:spMkLst>
            <pc:docMk/>
            <pc:sldMk cId="1954978456" sldId="1113"/>
            <ac:spMk id="2" creationId="{00000000-0000-0000-0000-000000000000}"/>
          </ac:spMkLst>
        </pc:spChg>
        <pc:graphicFrameChg chg="add mod">
          <ac:chgData name="홍필두" userId="a613eac9-2ee1-4936-8d5c-6f3d69f7b146" providerId="ADAL" clId="{A60D891C-B553-4BE9-A6A1-D7CC626B54B6}" dt="2022-04-03T05:34:15.057" v="3" actId="14100"/>
          <ac:graphicFrameMkLst>
            <pc:docMk/>
            <pc:sldMk cId="1954978456" sldId="1113"/>
            <ac:graphicFrameMk id="5" creationId="{E3D9F97B-E0B1-4709-96B1-4952425C84BA}"/>
          </ac:graphicFrameMkLst>
        </pc:graphicFrameChg>
      </pc:sldChg>
    </pc:docChg>
  </pc:docChgLst>
  <pc:docChgLst>
    <pc:chgData name="필두 홍" userId="a613eac9-2ee1-4936-8d5c-6f3d69f7b146" providerId="ADAL" clId="{4939DE6C-E3D2-4E63-9436-BA042FE85991}"/>
    <pc:docChg chg="custSel modSld modMainMaster">
      <pc:chgData name="필두 홍" userId="a613eac9-2ee1-4936-8d5c-6f3d69f7b146" providerId="ADAL" clId="{4939DE6C-E3D2-4E63-9436-BA042FE85991}" dt="2021-02-16T14:31:44.167" v="7" actId="1076"/>
      <pc:docMkLst>
        <pc:docMk/>
      </pc:docMkLst>
      <pc:sldChg chg="addSp delSp modSp mod">
        <pc:chgData name="필두 홍" userId="a613eac9-2ee1-4936-8d5c-6f3d69f7b146" providerId="ADAL" clId="{4939DE6C-E3D2-4E63-9436-BA042FE85991}" dt="2021-02-16T14:31:44.167" v="7" actId="1076"/>
        <pc:sldMkLst>
          <pc:docMk/>
          <pc:sldMk cId="0" sldId="694"/>
        </pc:sldMkLst>
        <pc:spChg chg="add mod">
          <ac:chgData name="필두 홍" userId="a613eac9-2ee1-4936-8d5c-6f3d69f7b146" providerId="ADAL" clId="{4939DE6C-E3D2-4E63-9436-BA042FE85991}" dt="2021-02-16T14:31:44.167" v="7" actId="1076"/>
          <ac:spMkLst>
            <pc:docMk/>
            <pc:sldMk cId="0" sldId="694"/>
            <ac:spMk id="4" creationId="{572AD506-CA01-4839-9A83-7123D80FF927}"/>
          </ac:spMkLst>
        </pc:spChg>
        <pc:spChg chg="del">
          <ac:chgData name="필두 홍" userId="a613eac9-2ee1-4936-8d5c-6f3d69f7b146" providerId="ADAL" clId="{4939DE6C-E3D2-4E63-9436-BA042FE85991}" dt="2021-02-16T14:31:41.011" v="5" actId="478"/>
          <ac:spMkLst>
            <pc:docMk/>
            <pc:sldMk cId="0" sldId="694"/>
            <ac:spMk id="3075" creationId="{00000000-0000-0000-0000-000000000000}"/>
          </ac:spMkLst>
        </pc:spChg>
      </pc:sldChg>
      <pc:sldMasterChg chg="addSp delSp modSp mod">
        <pc:chgData name="필두 홍" userId="a613eac9-2ee1-4936-8d5c-6f3d69f7b146" providerId="ADAL" clId="{4939DE6C-E3D2-4E63-9436-BA042FE85991}" dt="2021-02-16T14:23:22.931" v="2"/>
        <pc:sldMasterMkLst>
          <pc:docMk/>
          <pc:sldMasterMk cId="0" sldId="2147483659"/>
        </pc:sldMasterMkLst>
        <pc:spChg chg="add mod">
          <ac:chgData name="필두 홍" userId="a613eac9-2ee1-4936-8d5c-6f3d69f7b146" providerId="ADAL" clId="{4939DE6C-E3D2-4E63-9436-BA042FE85991}" dt="2021-02-16T14:23:22.931" v="2"/>
          <ac:spMkLst>
            <pc:docMk/>
            <pc:sldMasterMk cId="0" sldId="2147483659"/>
            <ac:spMk id="11" creationId="{B1898B04-2DEF-4579-B904-F312C1708662}"/>
          </ac:spMkLst>
        </pc:spChg>
        <pc:picChg chg="del">
          <ac:chgData name="필두 홍" userId="a613eac9-2ee1-4936-8d5c-6f3d69f7b146" providerId="ADAL" clId="{4939DE6C-E3D2-4E63-9436-BA042FE85991}" dt="2021-02-16T14:23:17.560" v="0" actId="478"/>
          <ac:picMkLst>
            <pc:docMk/>
            <pc:sldMasterMk cId="0" sldId="2147483659"/>
            <ac:picMk id="3" creationId="{00000000-0000-0000-0000-000000000000}"/>
          </ac:picMkLst>
        </pc:picChg>
        <pc:picChg chg="add mod">
          <ac:chgData name="필두 홍" userId="a613eac9-2ee1-4936-8d5c-6f3d69f7b146" providerId="ADAL" clId="{4939DE6C-E3D2-4E63-9436-BA042FE85991}" dt="2021-02-16T14:23:18.132" v="1"/>
          <ac:picMkLst>
            <pc:docMk/>
            <pc:sldMasterMk cId="0" sldId="2147483659"/>
            <ac:picMk id="10" creationId="{0A9521FE-D266-4586-B44C-D149F5B4E7BA}"/>
          </ac:picMkLst>
        </pc:picChg>
      </pc:sldMasterChg>
      <pc:sldMasterChg chg="addSp delSp modSp mod">
        <pc:chgData name="필두 홍" userId="a613eac9-2ee1-4936-8d5c-6f3d69f7b146" providerId="ADAL" clId="{4939DE6C-E3D2-4E63-9436-BA042FE85991}" dt="2021-02-16T14:23:33.308" v="4"/>
        <pc:sldMasterMkLst>
          <pc:docMk/>
          <pc:sldMasterMk cId="0" sldId="2147484008"/>
        </pc:sldMasterMkLst>
        <pc:picChg chg="del">
          <ac:chgData name="필두 홍" userId="a613eac9-2ee1-4936-8d5c-6f3d69f7b146" providerId="ADAL" clId="{4939DE6C-E3D2-4E63-9436-BA042FE85991}" dt="2021-02-16T14:23:32.917" v="3" actId="478"/>
          <ac:picMkLst>
            <pc:docMk/>
            <pc:sldMasterMk cId="0" sldId="2147484008"/>
            <ac:picMk id="3" creationId="{00000000-0000-0000-0000-000000000000}"/>
          </ac:picMkLst>
        </pc:picChg>
        <pc:picChg chg="add mod">
          <ac:chgData name="필두 홍" userId="a613eac9-2ee1-4936-8d5c-6f3d69f7b146" providerId="ADAL" clId="{4939DE6C-E3D2-4E63-9436-BA042FE85991}" dt="2021-02-16T14:23:33.308" v="4"/>
          <ac:picMkLst>
            <pc:docMk/>
            <pc:sldMasterMk cId="0" sldId="2147484008"/>
            <ac:picMk id="5" creationId="{7CD150E9-08EF-4FED-AB25-C71275D3585E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386" y="0"/>
            <a:ext cx="2948464" cy="497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1200" y="744538"/>
            <a:ext cx="5381625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7" y="4718645"/>
            <a:ext cx="5442586" cy="4470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386" y="9435702"/>
            <a:ext cx="2948464" cy="497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8" tIns="45749" rIns="91498" bIns="45749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spcBef>
                <a:spcPct val="0"/>
              </a:spcBef>
              <a:buClrTx/>
              <a:defRPr kumimoji="1" sz="1200" b="0">
                <a:solidFill>
                  <a:schemeClr val="tx1"/>
                </a:solidFill>
              </a:defRPr>
            </a:lvl1pPr>
          </a:lstStyle>
          <a:p>
            <a:fld id="{092A356E-06FB-49E6-B7CB-7B5A1897A3F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14594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402513" y="260350"/>
            <a:ext cx="2374900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260350"/>
            <a:ext cx="69770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B3B12-BED2-477A-B509-237AA89F2E8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C81A58D-1F3D-4A9A-8A2F-2E64A071E55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88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-330143" y="6434704"/>
            <a:ext cx="10482030" cy="386083"/>
          </a:xfrm>
          <a:prstGeom prst="rect">
            <a:avLst/>
          </a:prstGeom>
        </p:spPr>
        <p:txBody>
          <a:bodyPr/>
          <a:lstStyle>
            <a:lvl1pPr algn="ctr" eaLnBrk="1" latinLnBrk="1" hangingPunct="1">
              <a:defRPr kumimoji="0" sz="1172">
                <a:solidFill>
                  <a:srgbClr val="0D0D0D"/>
                </a:solidFill>
              </a:defRPr>
            </a:lvl1pPr>
          </a:lstStyle>
          <a:p>
            <a:pPr>
              <a:defRPr/>
            </a:pPr>
            <a:fld id="{E5BAFC79-0F65-42E5-B4CA-03BB122895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142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3050" y="0"/>
            <a:ext cx="9504363" cy="6445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665663" y="6538913"/>
            <a:ext cx="557212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6DCEF-CD00-45CA-80CA-82C38D745CA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7D3E5-87F0-4179-8238-A184AD882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1341438"/>
            <a:ext cx="2228850" cy="4784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341438"/>
            <a:ext cx="6534150" cy="4784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3/30/2023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3152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3/30/2023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965943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0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3/30/2023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29345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3/30/2023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5679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3/30/2023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034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28625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08050"/>
            <a:ext cx="444817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72895-9F2E-4AD0-A004-83002AF3C7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E5587-D26A-41A2-8E79-FE291062F9D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7FCC1-127D-4443-A581-CA9306BF3C8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41A9C-AAE6-48B1-8522-60BAC0F339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D690-2CE0-4611-941C-56F6D432EE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4249-9846-41BB-B0B9-138A4920A6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F6C41-6312-48BD-8505-9CA88283B1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100" b="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7C81A58D-1F3D-4A9A-8A2F-2E64A071E5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0"/>
            <a:ext cx="950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</a:p>
        </p:txBody>
      </p:sp>
      <p:sp>
        <p:nvSpPr>
          <p:cNvPr id="349195" name="Line 11"/>
          <p:cNvSpPr>
            <a:spLocks noChangeShapeType="1"/>
          </p:cNvSpPr>
          <p:nvPr/>
        </p:nvSpPr>
        <p:spPr bwMode="ltGray">
          <a:xfrm flipV="1">
            <a:off x="1588" y="6529388"/>
            <a:ext cx="9906000" cy="0"/>
          </a:xfrm>
          <a:prstGeom prst="line">
            <a:avLst/>
          </a:prstGeom>
          <a:noFill/>
          <a:ln w="12700">
            <a:solidFill>
              <a:srgbClr val="221F1F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buClr>
                <a:schemeClr val="bg2"/>
              </a:buClr>
              <a:buSzPct val="100000"/>
              <a:buFontTx/>
              <a:buChar char="•"/>
              <a:defRPr/>
            </a:pPr>
            <a:endParaRPr lang="ko-KR" altLang="en-US" sz="1000" b="0">
              <a:solidFill>
                <a:schemeClr val="tx1"/>
              </a:solidFill>
              <a:latin typeface="Arial" charset="0"/>
              <a:ea typeface="가는각진제목체" pitchFamily="18" charset="-127"/>
            </a:endParaRPr>
          </a:p>
        </p:txBody>
      </p:sp>
      <p:grpSp>
        <p:nvGrpSpPr>
          <p:cNvPr id="7" name="Group 13"/>
          <p:cNvGrpSpPr>
            <a:grpSpLocks/>
          </p:cNvGrpSpPr>
          <p:nvPr userDrawn="1"/>
        </p:nvGrpSpPr>
        <p:grpSpPr bwMode="auto">
          <a:xfrm>
            <a:off x="252413" y="85725"/>
            <a:ext cx="8496300" cy="471488"/>
            <a:chOff x="1056" y="1039"/>
            <a:chExt cx="3024" cy="209"/>
          </a:xfrm>
        </p:grpSpPr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056" y="1039"/>
              <a:ext cx="219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7" tIns="45714" rIns="91427" bIns="45714">
              <a:spAutoFit/>
            </a:bodyPr>
            <a:lstStyle>
              <a:lvl1pPr marL="342900" indent="-3429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latinLnBrk="1" hangingPunct="1">
                <a:buFont typeface="Wingdings" panose="05000000000000000000" pitchFamily="2" charset="2"/>
                <a:buChar char="l"/>
              </a:pPr>
              <a:r>
                <a:rPr lang="en-US" altLang="ko-KR" b="1" dirty="0">
                  <a:solidFill>
                    <a:srgbClr val="724FB7"/>
                  </a:solidFill>
                </a:rPr>
                <a:t> </a:t>
              </a:r>
              <a:endParaRPr lang="ko-KR" altLang="en-US" b="1" dirty="0">
                <a:solidFill>
                  <a:srgbClr val="724FB7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1104" y="1248"/>
              <a:ext cx="2976" cy="0"/>
            </a:xfrm>
            <a:prstGeom prst="line">
              <a:avLst/>
            </a:prstGeom>
            <a:noFill/>
            <a:ln w="28575">
              <a:solidFill>
                <a:srgbClr val="724FB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A9521FE-D266-4586-B44C-D149F5B4E7B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98137" y="6544059"/>
            <a:ext cx="779276" cy="31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1898B04-2DEF-4579-B904-F312C1708662}"/>
              </a:ext>
            </a:extLst>
          </p:cNvPr>
          <p:cNvSpPr txBox="1"/>
          <p:nvPr userDrawn="1"/>
        </p:nvSpPr>
        <p:spPr>
          <a:xfrm>
            <a:off x="273050" y="6544059"/>
            <a:ext cx="2199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iamhpd@kopo.ac.kr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7" r:id="rId2"/>
    <p:sldLayoutId id="2147484016" r:id="rId3"/>
    <p:sldLayoutId id="2147484015" r:id="rId4"/>
    <p:sldLayoutId id="2147484014" r:id="rId5"/>
    <p:sldLayoutId id="2147484013" r:id="rId6"/>
    <p:sldLayoutId id="2147484012" r:id="rId7"/>
    <p:sldLayoutId id="2147484011" r:id="rId8"/>
    <p:sldLayoutId id="2147484010" r:id="rId9"/>
    <p:sldLayoutId id="2147484009" r:id="rId10"/>
    <p:sldLayoutId id="2147484034" r:id="rId11"/>
  </p:sldLayoutIdLst>
  <p:hf hdr="0" ftr="0" dt="0"/>
  <p:txStyles>
    <p:titleStyle>
      <a:lvl1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가는각진제목체" pitchFamily="18" charset="-127"/>
          <a:ea typeface="가는각진제목체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5F5F5F"/>
        </a:buClr>
        <a:buFont typeface="Wingdings" pitchFamily="2" charset="2"/>
        <a:defRPr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  <p:sp>
        <p:nvSpPr>
          <p:cNvPr id="1028" name="텍스트 개체 틀 2"/>
          <p:cNvSpPr>
            <a:spLocks noGrp="1"/>
          </p:cNvSpPr>
          <p:nvPr/>
        </p:nvSpPr>
        <p:spPr bwMode="auto">
          <a:xfrm>
            <a:off x="194303" y="1018700"/>
            <a:ext cx="9434858" cy="536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482" tIns="47741" rIns="95482" bIns="47741"/>
          <a:lstStyle>
            <a:lvl1pPr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defTabSz="922338" eaLnBrk="0" hangingPunct="0"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1">
              <a:defRPr/>
            </a:pPr>
            <a:endParaRPr lang="ko-KR" altLang="en-US" sz="1953" dirty="0">
              <a:solidFill>
                <a:srgbClr val="0D0D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67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5" r:id="rId2"/>
  </p:sldLayoutIdLst>
  <p:txStyles>
    <p:titleStyle>
      <a:lvl1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+mj-lt"/>
          <a:ea typeface="+mj-ea"/>
          <a:cs typeface="+mj-cs"/>
        </a:defRPr>
      </a:lvl1pPr>
      <a:lvl2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2pPr>
      <a:lvl3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3pPr>
      <a:lvl4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4pPr>
      <a:lvl5pPr algn="l" defTabSz="900848" rtl="0" eaLnBrk="0" fontAlgn="base" latinLnBrk="1" hangingPunct="0">
        <a:spcBef>
          <a:spcPct val="0"/>
        </a:spcBef>
        <a:spcAft>
          <a:spcPct val="0"/>
        </a:spcAft>
        <a:defRPr kumimoji="1" sz="1953">
          <a:solidFill>
            <a:srgbClr val="0D0D0D"/>
          </a:solidFill>
          <a:latin typeface="돋움" pitchFamily="50" charset="-127"/>
          <a:ea typeface="돋움" pitchFamily="50" charset="-127"/>
        </a:defRPr>
      </a:lvl5pPr>
      <a:lvl6pPr marL="631597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6pPr>
      <a:lvl7pPr marL="1263192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7pPr>
      <a:lvl8pPr marL="1894789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8pPr>
      <a:lvl9pPr marL="2526386" algn="l" defTabSz="901342" rtl="0" fontAlgn="base" latinLnBrk="1">
        <a:spcBef>
          <a:spcPct val="0"/>
        </a:spcBef>
        <a:spcAft>
          <a:spcPct val="0"/>
        </a:spcAft>
        <a:defRPr kumimoji="1" sz="1953">
          <a:solidFill>
            <a:srgbClr val="336600"/>
          </a:solidFill>
          <a:latin typeface="돋움" pitchFamily="50" charset="-127"/>
          <a:ea typeface="돋움" pitchFamily="50" charset="-127"/>
        </a:defRPr>
      </a:lvl9pPr>
    </p:titleStyle>
    <p:bodyStyle>
      <a:lvl1pPr marL="265138" indent="-265138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3">
          <a:solidFill>
            <a:schemeClr val="tx1"/>
          </a:solidFill>
          <a:latin typeface="+mn-lt"/>
          <a:ea typeface="+mn-ea"/>
          <a:cs typeface="+mn-cs"/>
        </a:defRPr>
      </a:lvl1pPr>
      <a:lvl2pPr marL="784559" indent="-25583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60">
          <a:solidFill>
            <a:schemeClr val="tx1"/>
          </a:solidFill>
          <a:latin typeface="+mn-lt"/>
          <a:ea typeface="+mn-ea"/>
        </a:defRPr>
      </a:lvl2pPr>
      <a:lvl3pPr marL="1424920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44">
          <a:solidFill>
            <a:schemeClr val="tx1"/>
          </a:solidFill>
          <a:latin typeface="+mn-lt"/>
          <a:ea typeface="+mn-ea"/>
        </a:defRPr>
      </a:lvl3pPr>
      <a:lvl4pPr marL="1913331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53">
          <a:solidFill>
            <a:schemeClr val="tx1"/>
          </a:solidFill>
          <a:latin typeface="+mn-lt"/>
          <a:ea typeface="+mn-ea"/>
        </a:defRPr>
      </a:lvl4pPr>
      <a:lvl5pPr marL="2403292" indent="-224825" algn="l" defTabSz="900848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5pPr>
      <a:lvl6pPr marL="303517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6pPr>
      <a:lvl7pPr marL="3666768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7pPr>
      <a:lvl8pPr marL="4298365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8pPr>
      <a:lvl9pPr marL="4929961" indent="-225884" algn="l" defTabSz="901342" rtl="0" fontAlgn="base" latinLnBrk="1">
        <a:spcBef>
          <a:spcPct val="20000"/>
        </a:spcBef>
        <a:spcAft>
          <a:spcPct val="0"/>
        </a:spcAft>
        <a:buChar char="»"/>
        <a:defRPr kumimoji="1" sz="195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1pPr>
      <a:lvl2pPr marL="631597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2pPr>
      <a:lvl3pPr marL="126319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3pPr>
      <a:lvl4pPr marL="1894789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4pPr>
      <a:lvl5pPr marL="2526386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5pPr>
      <a:lvl6pPr marL="3157982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6pPr>
      <a:lvl7pPr marL="3789578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7pPr>
      <a:lvl8pPr marL="4421175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8pPr>
      <a:lvl9pPr marL="5052771" algn="l" defTabSz="1263192" rtl="0" eaLnBrk="1" latinLnBrk="1" hangingPunct="1">
        <a:defRPr sz="24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4" descr="title_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66725" y="44450"/>
            <a:ext cx="8972550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136650" y="1341438"/>
            <a:ext cx="80470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제목을 입력하세요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D150E9-08EF-4FED-AB25-C71275D3585E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346731" y="5881357"/>
            <a:ext cx="1624308" cy="664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28" r:id="rId2"/>
    <p:sldLayoutId id="2147484027" r:id="rId3"/>
    <p:sldLayoutId id="2147484026" r:id="rId4"/>
    <p:sldLayoutId id="2147484025" r:id="rId5"/>
    <p:sldLayoutId id="2147484024" r:id="rId6"/>
    <p:sldLayoutId id="2147484023" r:id="rId7"/>
    <p:sldLayoutId id="2147484022" r:id="rId8"/>
    <p:sldLayoutId id="2147484021" r:id="rId9"/>
    <p:sldLayoutId id="2147484020" r:id="rId10"/>
    <p:sldLayoutId id="2147484019" r:id="rId11"/>
  </p:sldLayoutIdLst>
  <p:hf hdr="0" ftr="0" dt="0"/>
  <p:txStyles>
    <p:titleStyle>
      <a:lvl1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361950" indent="-361950" algn="l" rtl="0" eaLnBrk="0" fontAlgn="base" latinLnBrk="1" hangingPunct="0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8191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12763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17335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2190750" indent="-361950" algn="l" rtl="0" fontAlgn="base" latinLnBrk="1">
        <a:lnSpc>
          <a:spcPct val="1200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600" b="1">
          <a:solidFill>
            <a:srgbClr val="221F1F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827088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2pPr>
      <a:lvl3pPr marL="1235075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3pPr>
      <a:lvl4pPr marL="1643063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rgbClr val="5F5F5F"/>
        </a:buClr>
        <a:buChar char="•"/>
        <a:defRPr kumimoji="1" sz="1200">
          <a:solidFill>
            <a:srgbClr val="221F1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68385" y="305424"/>
            <a:ext cx="6900733" cy="286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130428" y="6386634"/>
            <a:ext cx="7645144" cy="2618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89940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7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lang="ko-KR" alt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1D8BD707-D9CF-40AE-B4C6-C98DA3205C09}" type="datetimeFigureOut">
              <a:rPr lang="en-US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3/30/2023</a:t>
            </a:fld>
            <a:endParaRPr lang="en-US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1" y="6377940"/>
            <a:ext cx="2278380" cy="2723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fld id="{B6F15528-21DE-4FAA-801E-634DDDAF4B2B}" type="slidenum">
              <a:rPr lang="en-US" altLang="ko-KR" sz="1770" b="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</a:rPr>
              <a:pPr defTabSz="899404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</a:pPr>
              <a:t>‹#›</a:t>
            </a:fld>
            <a:endParaRPr lang="en-US" altLang="ko-KR" sz="1770" b="0">
              <a:solidFill>
                <a:prstClr val="black">
                  <a:tint val="75000"/>
                </a:prstClr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4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9702">
        <a:defRPr>
          <a:latin typeface="+mn-lt"/>
          <a:ea typeface="+mn-ea"/>
          <a:cs typeface="+mn-cs"/>
        </a:defRPr>
      </a:lvl2pPr>
      <a:lvl3pPr marL="899404">
        <a:defRPr>
          <a:latin typeface="+mn-lt"/>
          <a:ea typeface="+mn-ea"/>
          <a:cs typeface="+mn-cs"/>
        </a:defRPr>
      </a:lvl3pPr>
      <a:lvl4pPr marL="1349106">
        <a:defRPr>
          <a:latin typeface="+mn-lt"/>
          <a:ea typeface="+mn-ea"/>
          <a:cs typeface="+mn-cs"/>
        </a:defRPr>
      </a:lvl4pPr>
      <a:lvl5pPr marL="1798808">
        <a:defRPr>
          <a:latin typeface="+mn-lt"/>
          <a:ea typeface="+mn-ea"/>
          <a:cs typeface="+mn-cs"/>
        </a:defRPr>
      </a:lvl5pPr>
      <a:lvl6pPr marL="2248510">
        <a:defRPr>
          <a:latin typeface="+mn-lt"/>
          <a:ea typeface="+mn-ea"/>
          <a:cs typeface="+mn-cs"/>
        </a:defRPr>
      </a:lvl6pPr>
      <a:lvl7pPr marL="2698212">
        <a:defRPr>
          <a:latin typeface="+mn-lt"/>
          <a:ea typeface="+mn-ea"/>
          <a:cs typeface="+mn-cs"/>
        </a:defRPr>
      </a:lvl7pPr>
      <a:lvl8pPr marL="3147913">
        <a:defRPr>
          <a:latin typeface="+mn-lt"/>
          <a:ea typeface="+mn-ea"/>
          <a:cs typeface="+mn-cs"/>
        </a:defRPr>
      </a:lvl8pPr>
      <a:lvl9pPr marL="3597615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VmmqE5jHm8" TargetMode="Externa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er.com/" TargetMode="External"/><Relationship Id="rId2" Type="http://schemas.openxmlformats.org/officeDocument/2006/relationships/hyperlink" Target="http://www.kopo.ac.kr/" TargetMode="Externa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ver.com/" TargetMode="Externa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marL="0" indent="0" eaLnBrk="1" hangingPunct="1"/>
            <a:r>
              <a:rPr lang="en-US" altLang="ko-KR" sz="2400" dirty="0"/>
              <a:t>7.</a:t>
            </a:r>
            <a:r>
              <a:rPr lang="ko-KR" altLang="en-US" sz="2400" dirty="0"/>
              <a:t>네트워크 관리</a:t>
            </a:r>
          </a:p>
        </p:txBody>
      </p:sp>
      <p:sp>
        <p:nvSpPr>
          <p:cNvPr id="4" name="Text Box 89">
            <a:extLst>
              <a:ext uri="{FF2B5EF4-FFF2-40B4-BE49-F238E27FC236}">
                <a16:creationId xmlns:a16="http://schemas.microsoft.com/office/drawing/2014/main" id="{572AD506-CA01-4839-9A83-7123D80F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9395" y="5224174"/>
            <a:ext cx="3462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600" b="1" kern="1200">
                <a:solidFill>
                  <a:srgbClr val="221F1F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9pPr>
          </a:lstStyle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ko-KR" altLang="en-US" dirty="0">
                <a:solidFill>
                  <a:schemeClr val="tx1"/>
                </a:solidFill>
              </a:rPr>
              <a:t>홍필두</a:t>
            </a:r>
            <a:r>
              <a:rPr kumimoji="1" lang="en-US" altLang="ko-KR" dirty="0">
                <a:solidFill>
                  <a:schemeClr val="tx1"/>
                </a:solidFill>
              </a:rPr>
              <a:t> </a:t>
            </a:r>
            <a:r>
              <a:rPr kumimoji="1" lang="ko-KR" altLang="en-US" dirty="0">
                <a:solidFill>
                  <a:schemeClr val="tx1"/>
                </a:solidFill>
              </a:rPr>
              <a:t>교수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algn="r" eaLnBrk="1" latinLnBrk="1" hangingPunct="1">
              <a:spcBef>
                <a:spcPct val="0"/>
              </a:spcBef>
              <a:buClrTx/>
            </a:pPr>
            <a:r>
              <a:rPr kumimoji="1" lang="en-US" altLang="ko-KR" dirty="0">
                <a:solidFill>
                  <a:schemeClr val="tx1"/>
                </a:solidFill>
              </a:rPr>
              <a:t>(</a:t>
            </a:r>
            <a:r>
              <a:rPr kumimoji="1" lang="ko-KR" altLang="en-US" dirty="0">
                <a:solidFill>
                  <a:schemeClr val="tx1"/>
                </a:solidFill>
              </a:rPr>
              <a:t>리눅스프로그래밍</a:t>
            </a:r>
            <a:r>
              <a:rPr kumimoji="1" lang="en-US" altLang="ko-KR" dirty="0">
                <a:solidFill>
                  <a:schemeClr val="tx1"/>
                </a:solidFill>
              </a:rPr>
              <a:t>)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C56EA-4D67-4BED-8397-7CE360969F90}"/>
              </a:ext>
            </a:extLst>
          </p:cNvPr>
          <p:cNvSpPr txBox="1"/>
          <p:nvPr/>
        </p:nvSpPr>
        <p:spPr>
          <a:xfrm>
            <a:off x="2326902" y="3112000"/>
            <a:ext cx="4953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https://youtu.be</a:t>
            </a:r>
            <a:r>
              <a:rPr lang="en-US" altLang="ko-KR">
                <a:hlinkClick r:id="rId2"/>
              </a:rPr>
              <a:t>/7VmmqE5jHm8</a:t>
            </a:r>
            <a:r>
              <a:rPr lang="en-US" altLang="ko-KR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9616" y="706298"/>
            <a:ext cx="5023915" cy="1671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9316" y="2439328"/>
            <a:ext cx="7209020" cy="1892508"/>
          </a:xfrm>
          <a:prstGeom prst="rect">
            <a:avLst/>
          </a:prstGeom>
        </p:spPr>
        <p:txBody>
          <a:bodyPr vert="horz" wrap="square" lIns="0" tIns="75575" rIns="0" bIns="0" rtlCol="0">
            <a:spAutoFit/>
          </a:bodyPr>
          <a:lstStyle/>
          <a:p>
            <a:pPr marL="126791" algn="ctr" defTabSz="899404" eaLnBrk="1" fontAlgn="auto" latinLnBrk="1" hangingPunct="1">
              <a:spcBef>
                <a:spcPts val="595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Ⅳ-3&gt;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물리적주소와</a:t>
            </a:r>
            <a:r>
              <a:rPr sz="885" b="0" spc="-6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논리적주소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44279" defTabSz="899404" eaLnBrk="1" fontAlgn="auto" latinLnBrk="1" hangingPunct="1">
              <a:spcBef>
                <a:spcPts val="762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식별자로</a:t>
            </a:r>
            <a:r>
              <a:rPr sz="1082" b="0" spc="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5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구분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단말등과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부분이 같으면 동일한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허브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라우팅을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통한 다른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각각의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단말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 별로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유일한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개의</a:t>
            </a:r>
            <a:r>
              <a:rPr sz="1082" b="0" spc="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체계는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진수를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표기로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</a:t>
            </a:r>
            <a:r>
              <a:rPr sz="885" b="0" spc="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Ⅳ-4&gt;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56272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2493987"/>
            <a:ext cx="5121015" cy="66285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66635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Ⅳ-4&gt;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10진수</a:t>
            </a:r>
            <a:r>
              <a:rPr sz="885" b="0" spc="6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표기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1180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식별자를 나타내는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620" y="3308541"/>
            <a:ext cx="4950526" cy="2214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9298" y="5639431"/>
            <a:ext cx="233659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Ⅳ-5&gt;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네트워크 식별자와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호스트</a:t>
            </a:r>
            <a:r>
              <a:rPr sz="885" b="0" spc="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식별자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4130" y="825588"/>
            <a:ext cx="3525892" cy="5843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082" spc="-5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호스트 </a:t>
            </a:r>
            <a:r>
              <a:rPr sz="1082" spc="-4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이름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3"/>
              </a:rPr>
              <a:t>www.naver.com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116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  <a:tabLst>
                <a:tab pos="785729" algn="l"/>
              </a:tabLst>
            </a:pP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spc="-4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주소	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11010010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01110011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10101010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u="sng" spc="-16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+mn-ea"/>
                <a:cs typeface="Book Antiqua"/>
              </a:rPr>
              <a:t>01100101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4134" y="1474474"/>
            <a:ext cx="590043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0270" y="1395163"/>
            <a:ext cx="2935720" cy="582591"/>
          </a:xfrm>
          <a:prstGeom prst="rect">
            <a:avLst/>
          </a:prstGeom>
        </p:spPr>
        <p:txBody>
          <a:bodyPr vert="horz" wrap="square" lIns="0" tIns="99310" rIns="0" bIns="0" rtlCol="0">
            <a:spAutoFit/>
          </a:bodyPr>
          <a:lstStyle/>
          <a:p>
            <a:pPr defTabSz="899404" eaLnBrk="1" fontAlgn="auto" latinLnBrk="1" hangingPunct="1">
              <a:spcBef>
                <a:spcPts val="782"/>
              </a:spcBef>
              <a:spcAft>
                <a:spcPts val="0"/>
              </a:spcAft>
              <a:buClrTx/>
              <a:tabLst>
                <a:tab pos="664560" algn="l"/>
                <a:tab pos="1268534" algn="l"/>
              </a:tabLst>
            </a:pP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210	115	170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664560" marR="4997" indent="362260" defTabSz="899404" eaLnBrk="1" fontAlgn="auto" latinLnBrk="1" hangingPunct="1">
              <a:lnSpc>
                <a:spcPct val="1451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3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↓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8161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21686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66663" y="81254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6663" y="239574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421686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68161" y="812542"/>
            <a:ext cx="0" cy="1583336"/>
          </a:xfrm>
          <a:custGeom>
            <a:avLst/>
            <a:gdLst/>
            <a:ahLst/>
            <a:cxnLst/>
            <a:rect l="l" t="t" r="r" b="b"/>
            <a:pathLst>
              <a:path h="1609725">
                <a:moveTo>
                  <a:pt x="0" y="0"/>
                </a:moveTo>
                <a:lnTo>
                  <a:pt x="0" y="1609585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66663" y="2395740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66663" y="81254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42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157764" y="1928414"/>
            <a:ext cx="2617383" cy="449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64560" marR="4997" indent="362260" defTabSz="899404" eaLnBrk="1" fontAlgn="auto" latinLnBrk="1" hangingPunct="1">
              <a:lnSpc>
                <a:spcPct val="1451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ko-KR" b="0" spc="-152" dirty="0">
                <a:solidFill>
                  <a:prstClr val="black"/>
                </a:solidFill>
                <a:latin typeface="Consolas" panose="020B0609020204030204" pitchFamily="49" charset="0"/>
                <a:cs typeface="Book Antiqua"/>
              </a:rPr>
              <a:t>210.115.170.101</a:t>
            </a:r>
            <a:endParaRPr lang="ko-KR" altLang="en-US" b="0" dirty="0">
              <a:solidFill>
                <a:prstClr val="black"/>
              </a:solidFill>
              <a:latin typeface="Consolas" panose="020B0609020204030204" pitchFamily="49" charset="0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10929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645328"/>
            <a:ext cx="2464008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클래스는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A,B,C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클래스로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구분됨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3603" y="3494849"/>
            <a:ext cx="1272915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Ⅳ-6&gt;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IP주소</a:t>
            </a:r>
            <a:r>
              <a:rPr sz="885" b="0" spc="-15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클래스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537165"/>
              </p:ext>
            </p:extLst>
          </p:nvPr>
        </p:nvGraphicFramePr>
        <p:xfrm>
          <a:off x="1376034" y="1003329"/>
          <a:ext cx="5864350" cy="22048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9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987"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클래스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65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주소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범위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85" dirty="0">
                          <a:latin typeface="나눔명조"/>
                          <a:cs typeface="나눔명조"/>
                        </a:rPr>
                        <a:t>네트워크</a:t>
                      </a:r>
                      <a:r>
                        <a:rPr sz="1300" spc="-85" dirty="0">
                          <a:latin typeface="Consolas" panose="020B0609020204030204" pitchFamily="49" charset="0"/>
                          <a:cs typeface="Book Antiqua"/>
                        </a:rPr>
                        <a:t>(*)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122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spc="-110" dirty="0">
                          <a:latin typeface="나눔명조"/>
                          <a:cs typeface="나눔명조"/>
                        </a:rPr>
                        <a:t>단말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(0)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1223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넷마스크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623"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A</a:t>
                      </a:r>
                    </a:p>
                  </a:txBody>
                  <a:tcPr marL="0" marR="0" marT="7994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0045" algn="r">
                        <a:lnSpc>
                          <a:spcPts val="1205"/>
                        </a:lnSpc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1.0.0.0</a:t>
                      </a:r>
                      <a:r>
                        <a:rPr sz="1300" spc="1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335" dirty="0">
                          <a:latin typeface="Tahoma"/>
                          <a:cs typeface="Tahoma"/>
                        </a:rPr>
                        <a:t>–</a:t>
                      </a:r>
                      <a:endParaRPr sz="1300" dirty="0">
                        <a:latin typeface="Tahoma"/>
                        <a:cs typeface="Tahoma"/>
                      </a:endParaRPr>
                    </a:p>
                    <a:p>
                      <a:pPr marR="367665" algn="r">
                        <a:lnSpc>
                          <a:spcPts val="1450"/>
                        </a:lnSpc>
                        <a:spcBef>
                          <a:spcPts val="415"/>
                        </a:spcBef>
                      </a:pP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1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7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*.0.0.0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994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*.0.0.0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9948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255.0.0.0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7994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597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B</a:t>
                      </a:r>
                    </a:p>
                  </a:txBody>
                  <a:tcPr marL="0" marR="0" marT="1068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1420"/>
                        </a:lnSpc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128.1.0.0</a:t>
                      </a:r>
                      <a:r>
                        <a:rPr sz="1300" spc="2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335" dirty="0">
                          <a:latin typeface="Tahoma"/>
                          <a:cs typeface="Tahoma"/>
                        </a:rPr>
                        <a:t>–</a:t>
                      </a:r>
                      <a:endParaRPr sz="1300" dirty="0">
                        <a:latin typeface="Tahoma"/>
                        <a:cs typeface="Tahoma"/>
                      </a:endParaRPr>
                    </a:p>
                    <a:p>
                      <a:pPr marR="36766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1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9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1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4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*.*.0.0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051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*.*.0.0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255.255.0.0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597">
                <a:tc>
                  <a:txBody>
                    <a:bodyPr/>
                    <a:lstStyle/>
                    <a:p>
                      <a:pPr marL="13462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C</a:t>
                      </a:r>
                    </a:p>
                  </a:txBody>
                  <a:tcPr marL="0" marR="0" marT="1068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0525" algn="r">
                        <a:lnSpc>
                          <a:spcPts val="1420"/>
                        </a:lnSpc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192.0.1.0</a:t>
                      </a:r>
                      <a:r>
                        <a:rPr sz="1300" spc="2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335" dirty="0">
                          <a:latin typeface="Tahoma"/>
                          <a:cs typeface="Tahoma"/>
                        </a:rPr>
                        <a:t>–</a:t>
                      </a:r>
                      <a:endParaRPr sz="1300" dirty="0">
                        <a:latin typeface="Tahoma"/>
                        <a:cs typeface="Tahoma"/>
                      </a:endParaRPr>
                    </a:p>
                    <a:p>
                      <a:pPr marR="36766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3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4</a:t>
                      </a:r>
                      <a:r>
                        <a:rPr sz="1300" spc="-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r>
                        <a:rPr sz="1300" spc="-45" dirty="0">
                          <a:latin typeface="Consolas" panose="020B0609020204030204" pitchFamily="49" charset="0"/>
                          <a:cs typeface="Book Antiqua"/>
                        </a:rPr>
                        <a:t>2</a:t>
                      </a:r>
                      <a:r>
                        <a:rPr sz="1300" spc="-35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  <a:r>
                        <a:rPr sz="1300" dirty="0">
                          <a:latin typeface="Consolas" panose="020B0609020204030204" pitchFamily="49" charset="0"/>
                          <a:cs typeface="Book Antiqua"/>
                        </a:rPr>
                        <a:t>5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*.*.*.0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*.*.*.0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144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255.255.255.0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193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6414771" cy="4279635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 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377" b="0" spc="3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통신흐름 및</a:t>
            </a:r>
            <a:r>
              <a:rPr sz="1180" spc="112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장비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인터네트워킹체계에서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양측의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장비들의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통신과정에는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통신장비들을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거치게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3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HUB 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멀티포트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리피터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내의 전송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자료의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증폭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재생 하고 </a:t>
            </a:r>
            <a:r>
              <a:rPr sz="1279" b="0" spc="-24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N/W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규모를</a:t>
            </a:r>
            <a:r>
              <a:rPr sz="1082" b="0" spc="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확장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이상의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LAN</a:t>
            </a:r>
            <a:r>
              <a:rPr sz="1082" b="0" spc="-19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연결하여 거리제한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극복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IOS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Layer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레이어를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담당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(L2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Router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상이한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Network 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전송속도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변환시켜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호환성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정보</a:t>
            </a:r>
            <a:r>
              <a:rPr sz="1082" b="0" spc="-5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교환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IOS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Layer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레이어를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담당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(L3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스위치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(Switching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Device)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브릿지나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장비기능을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포함한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지능화된</a:t>
            </a:r>
            <a:r>
              <a:rPr sz="1082" b="0" spc="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2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OSI7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중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지원기능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모듈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제공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IP,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Netmask,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도표는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IP,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Netmask,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들어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설명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885643"/>
              </p:ext>
            </p:extLst>
          </p:nvPr>
        </p:nvGraphicFramePr>
        <p:xfrm>
          <a:off x="1376033" y="4943356"/>
          <a:ext cx="6138671" cy="1288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5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53">
                <a:tc>
                  <a:txBody>
                    <a:bodyPr/>
                    <a:lstStyle/>
                    <a:p>
                      <a:pPr marL="130810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사례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구체적</a:t>
                      </a:r>
                      <a:r>
                        <a:rPr sz="1100" b="1" spc="8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9981">
                <a:tc>
                  <a:txBody>
                    <a:bodyPr/>
                    <a:lstStyle/>
                    <a:p>
                      <a:pPr marL="133985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6215" algn="ctr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192.168.3.1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9748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0584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1)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C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클래스의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앞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세자리</a:t>
                      </a:r>
                      <a:r>
                        <a:rPr sz="1100" spc="-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192.168.2.0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R="75565">
                        <a:lnSpc>
                          <a:spcPts val="1980"/>
                        </a:lnSpc>
                        <a:spcBef>
                          <a:spcPts val="130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네트워크에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해당되는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이다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물론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넷마스크가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특별하게 지정되어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않았다면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(255.255.255.0)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넷마스크를</a:t>
                      </a:r>
                      <a:r>
                        <a:rPr sz="1100" spc="1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갖는다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08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7337" y="4924150"/>
            <a:ext cx="16807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Ⅳ-1&gt;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통신흐름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8283" y="715280"/>
            <a:ext cx="1165485" cy="0"/>
          </a:xfrm>
          <a:custGeom>
            <a:avLst/>
            <a:gdLst/>
            <a:ahLst/>
            <a:cxnLst/>
            <a:rect l="l" t="t" r="r" b="b"/>
            <a:pathLst>
              <a:path w="1184910">
                <a:moveTo>
                  <a:pt x="0" y="0"/>
                </a:moveTo>
                <a:lnTo>
                  <a:pt x="1184783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40645" y="715280"/>
            <a:ext cx="3752537" cy="0"/>
          </a:xfrm>
          <a:custGeom>
            <a:avLst/>
            <a:gdLst/>
            <a:ahLst/>
            <a:cxnLst/>
            <a:rect l="l" t="t" r="r" b="b"/>
            <a:pathLst>
              <a:path w="3815079">
                <a:moveTo>
                  <a:pt x="0" y="0"/>
                </a:moveTo>
                <a:lnTo>
                  <a:pt x="3814749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29894"/>
              </p:ext>
            </p:extLst>
          </p:nvPr>
        </p:nvGraphicFramePr>
        <p:xfrm>
          <a:off x="1376034" y="730232"/>
          <a:ext cx="6895130" cy="4180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2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2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125"/>
                        </a:lnSpc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2)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192.168.3.1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통신하기 위하여는</a:t>
                      </a:r>
                      <a:r>
                        <a:rPr sz="1100" spc="-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192.168.3.0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이라는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네트워크로 데이터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패킷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보내야</a:t>
                      </a:r>
                      <a:r>
                        <a:rPr sz="1100" spc="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한다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R="19685" indent="132080">
                        <a:lnSpc>
                          <a:spcPct val="130800"/>
                        </a:lnSpc>
                        <a:spcBef>
                          <a:spcPts val="210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3)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다른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보내기 위하여 특별한 라우팅  경로가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지정되어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있지 않는 다면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셋팅된 디폴트 라우팅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경로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디폴트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게이트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웨이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192.168.2.255(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들면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..)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데이터를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보낸다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보통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주소는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해당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네트워크의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라우터와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같은 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장비이다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장비에 도착한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(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패킷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192.168.3.0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네트워크로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보낼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경로의 장비로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데이터를</a:t>
                      </a:r>
                      <a:r>
                        <a:rPr sz="1100" spc="1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보낸다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00990">
                        <a:lnSpc>
                          <a:spcPct val="100000"/>
                        </a:lnSpc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192.168.2.1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192.168.2.5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와</a:t>
                      </a:r>
                      <a:r>
                        <a:rPr sz="1100" spc="-7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295275" indent="-163830">
                        <a:lnSpc>
                          <a:spcPct val="100000"/>
                        </a:lnSpc>
                        <a:buSzPct val="118181"/>
                        <a:buFont typeface="Book Antiqua"/>
                        <a:buAutoNum type="arabicParenR"/>
                        <a:tabLst>
                          <a:tab pos="295910" algn="l"/>
                        </a:tabLst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두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192.168.2.0</a:t>
                      </a:r>
                      <a:r>
                        <a:rPr sz="1100" spc="-14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이라는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동일한</a:t>
                      </a:r>
                      <a:r>
                        <a:rPr sz="1100" spc="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네트워크이다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R="232410" indent="132080">
                        <a:lnSpc>
                          <a:spcPct val="137100"/>
                        </a:lnSpc>
                        <a:spcBef>
                          <a:spcPts val="125"/>
                        </a:spcBef>
                        <a:buSzPct val="118181"/>
                        <a:buFont typeface="Book Antiqua"/>
                        <a:buAutoNum type="arabicParenR"/>
                        <a:tabLst>
                          <a:tab pos="295910" algn="l"/>
                        </a:tabLst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동일한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이므로 라우팅 경로를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찾을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필요도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없이 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동일한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내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허브등의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장비를 통하여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전기적인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신호를 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주고 받을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</a:t>
                      </a:r>
                      <a:r>
                        <a:rPr sz="1100" spc="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있다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  <a:p>
                      <a:pPr marL="295275" indent="-163830">
                        <a:lnSpc>
                          <a:spcPct val="100000"/>
                        </a:lnSpc>
                        <a:spcBef>
                          <a:spcPts val="705"/>
                        </a:spcBef>
                        <a:buSzPct val="118181"/>
                        <a:buFont typeface="Book Antiqua"/>
                        <a:buAutoNum type="arabicParenR"/>
                        <a:tabLst>
                          <a:tab pos="295910" algn="l"/>
                        </a:tabLst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실제로는 하드웨어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주소인 </a:t>
                      </a: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Mac</a:t>
                      </a:r>
                      <a:r>
                        <a:rPr sz="1100" spc="-1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서로간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빠른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통신을</a:t>
                      </a:r>
                      <a:r>
                        <a:rPr sz="1100" spc="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위한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00" spc="-215" dirty="0">
                          <a:latin typeface="Consolas" panose="020B0609020204030204" pitchFamily="49" charset="0"/>
                          <a:cs typeface="Book Antiqua"/>
                        </a:rPr>
                        <a:t>ARP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cache</a:t>
                      </a:r>
                      <a:r>
                        <a:rPr sz="1100" spc="-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이용하여</a:t>
                      </a:r>
                      <a:r>
                        <a:rPr sz="1100" spc="5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통신한다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..(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참고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562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26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4"/>
            <a:ext cx="7875880" cy="5741596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(2)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네트워크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환경</a:t>
            </a:r>
            <a:r>
              <a:rPr sz="1279" spc="-192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설정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 사항에 대하여 이해할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이제부터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정하는 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89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설정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전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알아두어야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할</a:t>
            </a:r>
            <a:r>
              <a:rPr sz="1180" spc="236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사항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본격적으로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진행하기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몇몇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용어에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알아보고자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DNS(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Domain </a:t>
            </a:r>
            <a:r>
              <a:rPr sz="1279" b="0" spc="-21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Name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Server)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우리가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받고자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서버를 숫자의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불편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보통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2"/>
              </a:rPr>
              <a:t>www.kopo.ac.kr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이라는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Url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6870" indent="131788" defTabSz="899404" eaLnBrk="1" fontAlgn="auto" latinLnBrk="1" hangingPunct="1">
              <a:lnSpc>
                <a:spcPct val="126699"/>
              </a:lnSpc>
              <a:spcBef>
                <a:spcPts val="270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이미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DNS</a:t>
            </a:r>
            <a:r>
              <a:rPr sz="1082" b="0" spc="-16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접근하면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명칭주소를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바꾸어주는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존재하며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변환함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082" b="0" spc="-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고유의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가져야</a:t>
            </a:r>
            <a:r>
              <a:rPr sz="1082" b="0" spc="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(1)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(2)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 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mask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(3)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(4)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DNS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설정해야</a:t>
            </a:r>
            <a:r>
              <a:rPr sz="1082" b="0" spc="-30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DHCP(Dynamic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Host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Configuration 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Protocol,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호스트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주소설정</a:t>
            </a:r>
            <a:r>
              <a:rPr sz="1082" b="0" spc="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85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PC,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Server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부팅하였을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네트워크내의</a:t>
            </a:r>
            <a:r>
              <a:rPr sz="1082" b="0" spc="19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가정에서는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공유기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네트워크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  련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값을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자동으로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단말에게 부여하는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270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설정은 </a:t>
            </a:r>
            <a:r>
              <a:rPr sz="1279" b="0" spc="-20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20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설정하거나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사용하는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네트워크에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18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갖추어져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있다면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아니면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Static(IP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고정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값으로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부여하는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하게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하여야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192.19.19.2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</a:t>
            </a:r>
            <a:r>
              <a:rPr sz="1082" b="0" spc="-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192.19.19.2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192.19.19.0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은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222.122.65.0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(IP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클래스가</a:t>
            </a:r>
            <a:r>
              <a:rPr sz="1082" b="0" spc="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다름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979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1"/>
            <a:ext cx="5072921" cy="1349676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9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Gateway: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192.19.19.254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</a:t>
            </a:r>
            <a:r>
              <a:rPr sz="1082" b="0" spc="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라우터는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구간을 통하여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222.122.65.0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통로를</a:t>
            </a:r>
            <a:r>
              <a:rPr sz="1082" b="0" spc="-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만듦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10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디폴트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게이트웨이로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예를 들면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222.122.65.254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라고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가정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0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222.122.65.254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라우터는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222.122.65.133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전달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5596" y="3256149"/>
            <a:ext cx="4934108" cy="2204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371" y="5862673"/>
            <a:ext cx="5027326" cy="1249"/>
          </a:xfrm>
          <a:custGeom>
            <a:avLst/>
            <a:gdLst/>
            <a:ahLst/>
            <a:cxnLst/>
            <a:rect l="l" t="t" r="r" b="b"/>
            <a:pathLst>
              <a:path w="5111115" h="1270">
                <a:moveTo>
                  <a:pt x="0" y="1270"/>
                </a:moveTo>
                <a:lnTo>
                  <a:pt x="5111089" y="1270"/>
                </a:lnTo>
                <a:lnTo>
                  <a:pt x="5111089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1371" y="1836295"/>
            <a:ext cx="1249" cy="1249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0" y="1269"/>
                </a:moveTo>
                <a:lnTo>
                  <a:pt x="1054" y="1269"/>
                </a:lnTo>
                <a:lnTo>
                  <a:pt x="1054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1409" y="1835045"/>
            <a:ext cx="5027326" cy="1249"/>
          </a:xfrm>
          <a:custGeom>
            <a:avLst/>
            <a:gdLst/>
            <a:ahLst/>
            <a:cxnLst/>
            <a:rect l="l" t="t" r="r" b="b"/>
            <a:pathLst>
              <a:path w="5111115" h="1269">
                <a:moveTo>
                  <a:pt x="0" y="1270"/>
                </a:moveTo>
                <a:lnTo>
                  <a:pt x="5111013" y="1270"/>
                </a:lnTo>
                <a:lnTo>
                  <a:pt x="5111013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3245" y="5862348"/>
            <a:ext cx="5023579" cy="1249"/>
          </a:xfrm>
          <a:custGeom>
            <a:avLst/>
            <a:gdLst/>
            <a:ahLst/>
            <a:cxnLst/>
            <a:rect l="l" t="t" r="r" b="b"/>
            <a:pathLst>
              <a:path w="5107305" h="1270">
                <a:moveTo>
                  <a:pt x="5107279" y="0"/>
                </a:moveTo>
                <a:lnTo>
                  <a:pt x="0" y="0"/>
                </a:lnTo>
                <a:lnTo>
                  <a:pt x="0" y="761"/>
                </a:lnTo>
                <a:lnTo>
                  <a:pt x="5107279" y="761"/>
                </a:lnTo>
                <a:lnTo>
                  <a:pt x="5107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16799" y="1837545"/>
            <a:ext cx="1874" cy="2346585"/>
          </a:xfrm>
          <a:custGeom>
            <a:avLst/>
            <a:gdLst/>
            <a:ahLst/>
            <a:cxnLst/>
            <a:rect l="l" t="t" r="r" b="b"/>
            <a:pathLst>
              <a:path w="1904" h="2385695">
                <a:moveTo>
                  <a:pt x="0" y="2385491"/>
                </a:moveTo>
                <a:lnTo>
                  <a:pt x="1905" y="2385491"/>
                </a:lnTo>
                <a:lnTo>
                  <a:pt x="1905" y="0"/>
                </a:lnTo>
                <a:lnTo>
                  <a:pt x="0" y="0"/>
                </a:lnTo>
                <a:lnTo>
                  <a:pt x="0" y="23854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16799" y="1836295"/>
            <a:ext cx="625" cy="1249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269"/>
                </a:moveTo>
                <a:lnTo>
                  <a:pt x="567" y="1269"/>
                </a:lnTo>
                <a:lnTo>
                  <a:pt x="567" y="0"/>
                </a:lnTo>
                <a:lnTo>
                  <a:pt x="0" y="0"/>
                </a:lnTo>
                <a:lnTo>
                  <a:pt x="0" y="12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2120" y="1836083"/>
            <a:ext cx="1249" cy="1249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1143" y="0"/>
                </a:moveTo>
                <a:lnTo>
                  <a:pt x="0" y="1142"/>
                </a:lnTo>
                <a:lnTo>
                  <a:pt x="1143" y="1142"/>
                </a:lnTo>
                <a:lnTo>
                  <a:pt x="11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493245" y="1836083"/>
            <a:ext cx="5023579" cy="1249"/>
          </a:xfrm>
          <a:custGeom>
            <a:avLst/>
            <a:gdLst/>
            <a:ahLst/>
            <a:cxnLst/>
            <a:rect l="l" t="t" r="r" b="b"/>
            <a:pathLst>
              <a:path w="5107305" h="1269">
                <a:moveTo>
                  <a:pt x="5107279" y="0"/>
                </a:moveTo>
                <a:lnTo>
                  <a:pt x="0" y="0"/>
                </a:lnTo>
                <a:lnTo>
                  <a:pt x="0" y="1142"/>
                </a:lnTo>
                <a:lnTo>
                  <a:pt x="5107279" y="1142"/>
                </a:lnTo>
                <a:lnTo>
                  <a:pt x="5107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16799" y="1836083"/>
            <a:ext cx="1874" cy="1249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905" y="0"/>
                </a:moveTo>
                <a:lnTo>
                  <a:pt x="0" y="0"/>
                </a:lnTo>
                <a:lnTo>
                  <a:pt x="762" y="1142"/>
                </a:lnTo>
                <a:lnTo>
                  <a:pt x="1905" y="1142"/>
                </a:lnTo>
                <a:lnTo>
                  <a:pt x="19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15596" y="3176841"/>
            <a:ext cx="5025452" cy="2348459"/>
          </a:xfrm>
          <a:custGeom>
            <a:avLst/>
            <a:gdLst/>
            <a:ahLst/>
            <a:cxnLst/>
            <a:rect l="l" t="t" r="r" b="b"/>
            <a:pathLst>
              <a:path w="5109210" h="2387600">
                <a:moveTo>
                  <a:pt x="5108422" y="0"/>
                </a:moveTo>
                <a:lnTo>
                  <a:pt x="5109184" y="1142"/>
                </a:lnTo>
                <a:lnTo>
                  <a:pt x="0" y="1142"/>
                </a:lnTo>
                <a:lnTo>
                  <a:pt x="1143" y="0"/>
                </a:lnTo>
                <a:lnTo>
                  <a:pt x="1143" y="2386977"/>
                </a:lnTo>
                <a:lnTo>
                  <a:pt x="0" y="2386215"/>
                </a:lnTo>
                <a:lnTo>
                  <a:pt x="5109184" y="2386215"/>
                </a:lnTo>
                <a:lnTo>
                  <a:pt x="5108422" y="2386977"/>
                </a:lnTo>
                <a:lnTo>
                  <a:pt x="510842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29763" y="5979318"/>
            <a:ext cx="1575841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Ⅳ-7&gt;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통신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흐름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4037845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78621"/>
            <a:ext cx="7209020" cy="2525180"/>
          </a:xfrm>
          <a:prstGeom prst="rect">
            <a:avLst/>
          </a:prstGeom>
        </p:spPr>
        <p:txBody>
          <a:bodyPr vert="horz" wrap="square" lIns="0" tIns="79948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63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네트워크 연결</a:t>
            </a:r>
            <a:r>
              <a:rPr sz="1180" spc="7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설정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algn="just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우분투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 옵션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계속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설치하면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17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방식으로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서버의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설정되게 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이때는 특별히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않았지만 실제로는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환경파일에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자동으로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설정이 기록된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것이다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관련된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내용들에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알아보고자 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algn="just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연결설정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279" b="0" spc="-128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etc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lang="en-US" sz="1279" b="0" spc="-128" dirty="0" err="1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netplan</a:t>
            </a:r>
            <a:r>
              <a:rPr lang="en-US"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/00-installer-config.yaml  </a:t>
            </a:r>
            <a:r>
              <a:rPr sz="1082" b="0" spc="-128" dirty="0" err="1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파일을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수정함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/etc/init.d/networking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restart</a:t>
            </a:r>
            <a:r>
              <a:rPr sz="1279" b="0" spc="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새로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설정된 사항을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algn="just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 감지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확인은</a:t>
            </a:r>
            <a:r>
              <a:rPr sz="1082" b="0" spc="-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'dmesg’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 설정</a:t>
            </a:r>
            <a:r>
              <a:rPr sz="1082" b="0" spc="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다음은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를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고정적으로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부여하는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Static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설정의</a:t>
            </a:r>
            <a:r>
              <a:rPr sz="1082" b="0" spc="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936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934956" y="3390334"/>
            <a:ext cx="119046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Ⅳ-8&gt;</a:t>
            </a:r>
            <a:r>
              <a:rPr sz="885" b="0" spc="-1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Static설정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0902" y="3990512"/>
            <a:ext cx="6924502" cy="2246882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lang="en-US"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Default gateway </a:t>
            </a:r>
            <a:r>
              <a:rPr lang="ko-KR" altLang="en-US"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 </a:t>
            </a:r>
            <a:r>
              <a:rPr lang="en-US" altLang="ko-KR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: </a:t>
            </a:r>
            <a:r>
              <a:rPr lang="en-US" altLang="ko-KR" sz="1082" b="0" spc="-112" dirty="0" err="1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ip</a:t>
            </a:r>
            <a:r>
              <a:rPr lang="ko-KR" altLang="en-US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en-US" altLang="ko-KR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r</a:t>
            </a:r>
          </a:p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lang="en-US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Network </a:t>
            </a:r>
            <a:r>
              <a:rPr lang="en-US" sz="1082" b="0" spc="-112" dirty="0" err="1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config</a:t>
            </a:r>
            <a:r>
              <a:rPr lang="en-US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lang="ko-KR" altLang="en-US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적용</a:t>
            </a:r>
            <a:r>
              <a:rPr lang="en-US" altLang="ko-KR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: </a:t>
            </a:r>
            <a:r>
              <a:rPr lang="en-US" altLang="ko-KR" sz="1082" b="0" spc="-112" dirty="0" err="1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netplan</a:t>
            </a:r>
            <a:r>
              <a:rPr lang="en-US" altLang="ko-KR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apply (</a:t>
            </a:r>
            <a:r>
              <a:rPr lang="en-US" altLang="ko-KR" sz="1082" b="0" spc="-112" dirty="0" err="1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netplan</a:t>
            </a:r>
            <a:r>
              <a:rPr lang="en-US" altLang="ko-KR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–debug apply)</a:t>
            </a:r>
          </a:p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lang="en-US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Network Interface </a:t>
            </a:r>
            <a:r>
              <a:rPr lang="ko-KR" altLang="en-US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 </a:t>
            </a:r>
            <a:r>
              <a:rPr lang="en-US" altLang="ko-KR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: </a:t>
            </a:r>
            <a:r>
              <a:rPr lang="en-US" altLang="ko-KR" sz="1082" b="0" spc="-112" dirty="0" err="1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ip</a:t>
            </a:r>
            <a:r>
              <a:rPr lang="en-US" altLang="ko-KR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a</a:t>
            </a:r>
          </a:p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lang="en-US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Network Interface UP/DOWN: </a:t>
            </a:r>
            <a:r>
              <a:rPr lang="en-US" sz="1082" b="0" spc="-112" dirty="0" err="1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ip</a:t>
            </a:r>
            <a:r>
              <a:rPr lang="en-US" sz="1082" b="0" spc="-112" dirty="0" smtClean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link set enp0s3 up/down</a:t>
            </a:r>
          </a:p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endParaRPr lang="en-US" sz="1279" b="0" spc="-305" dirty="0" smtClean="0">
              <a:solidFill>
                <a:prstClr val="black"/>
              </a:solidFill>
              <a:latin typeface="Cambria"/>
              <a:ea typeface="+mn-ea"/>
              <a:cs typeface="Cambria"/>
            </a:endParaRPr>
          </a:p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lang="en-US" sz="1279" b="0" spc="-305" dirty="0" smtClean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 </a:t>
            </a:r>
            <a:r>
              <a:rPr lang="en-US" sz="1279" b="0" spc="-305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=-             </a:t>
            </a:r>
            <a:r>
              <a:rPr sz="1279" b="0" spc="-30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 설정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초기 설치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기본적으로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279" b="0" spc="-20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용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클라이언트를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설치해 주어야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 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apt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install</a:t>
            </a:r>
            <a:r>
              <a:rPr sz="1279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dhcp-client)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979" y="1649855"/>
            <a:ext cx="614348" cy="12755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000" y="1036706"/>
            <a:ext cx="3502523" cy="250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7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9895" y="722014"/>
            <a:ext cx="4959246" cy="160582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0" rIns="0" bIns="0" rtlCol="0">
            <a:spAutoFit/>
          </a:bodyPr>
          <a:lstStyle/>
          <a:p>
            <a:pPr marL="196745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This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file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describes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available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on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your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system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how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to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activate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them.</a:t>
            </a:r>
            <a:r>
              <a:rPr sz="984" b="0" spc="-8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For</a:t>
            </a:r>
            <a:r>
              <a:rPr sz="984" b="0" spc="-8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more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information,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see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interfaces(5).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2989893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network</a:t>
            </a:r>
            <a:r>
              <a:rPr sz="984" b="0" spc="-21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4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</a:t>
            </a:r>
            <a:r>
              <a:rPr sz="984" b="0" spc="-18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loopback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marR="3045481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#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The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primary network</a:t>
            </a:r>
            <a:r>
              <a:rPr sz="984" b="0" spc="-256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interface 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auto</a:t>
            </a:r>
            <a:r>
              <a:rPr sz="984" b="0" spc="-9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iface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 inet</a:t>
            </a:r>
            <a:r>
              <a:rPr sz="984" b="0" spc="-16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dhcp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12506" y="2458073"/>
            <a:ext cx="1210456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Ⅳ-9&gt;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DHCP설정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70300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r>
              <a:rPr lang="en-US" altLang="ko-KR" sz="1800" dirty="0">
                <a:solidFill>
                  <a:schemeClr val="bg1"/>
                </a:solidFill>
              </a:rPr>
              <a:t>  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1140502" y="818917"/>
            <a:ext cx="6558501" cy="5607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2400" dirty="0"/>
              <a:t>1.</a:t>
            </a:r>
            <a:r>
              <a:rPr lang="ko-KR" altLang="en-US" sz="2400" dirty="0"/>
              <a:t>네트워크 이론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TCP/IP </a:t>
            </a:r>
            <a:r>
              <a:rPr lang="ko-KR" altLang="en-US" sz="2000" dirty="0"/>
              <a:t>기초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 IP</a:t>
            </a:r>
            <a:r>
              <a:rPr lang="ko-KR" altLang="en-US" sz="2000" dirty="0"/>
              <a:t>주소 체계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3) TCP/IP</a:t>
            </a:r>
            <a:r>
              <a:rPr lang="ko-KR" altLang="en-US" sz="2000" dirty="0"/>
              <a:t>통신흐름 및 장비</a:t>
            </a:r>
          </a:p>
          <a:p>
            <a:pPr>
              <a:spcBef>
                <a:spcPct val="0"/>
              </a:spcBef>
            </a:pPr>
            <a:endParaRPr lang="ko-KR" altLang="en-US" sz="2400" dirty="0"/>
          </a:p>
          <a:p>
            <a:pPr>
              <a:spcBef>
                <a:spcPct val="0"/>
              </a:spcBef>
            </a:pPr>
            <a:r>
              <a:rPr lang="en-US" altLang="ko-KR" sz="2400" dirty="0"/>
              <a:t>2.</a:t>
            </a:r>
            <a:r>
              <a:rPr lang="ko-KR" altLang="en-US" sz="2400" dirty="0"/>
              <a:t>네트워크 환경 설정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1) </a:t>
            </a:r>
            <a:r>
              <a:rPr lang="ko-KR" altLang="en-US" sz="2000" dirty="0"/>
              <a:t>설정 전 알아두어야 할 사항</a:t>
            </a:r>
          </a:p>
          <a:p>
            <a:pPr>
              <a:spcBef>
                <a:spcPct val="0"/>
              </a:spcBef>
            </a:pPr>
            <a:r>
              <a:rPr lang="en-US" altLang="ko-KR" sz="2000" dirty="0"/>
              <a:t>2) </a:t>
            </a:r>
            <a:r>
              <a:rPr lang="ko-KR" altLang="en-US" sz="2000" dirty="0"/>
              <a:t>네트워크 연결 설정</a:t>
            </a:r>
            <a:endParaRPr lang="en-US" altLang="ko-KR" sz="1400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 b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3018903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ko-KR" altLang="en-US" sz="1800" dirty="0"/>
              <a:t>주요내용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6599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1) Windows PC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에서 네트워크 설정 실습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①네트워크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설정부분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넷마스크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디폴트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게이트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웨이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DNS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설정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어떤 역할을 하는지 파악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Static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방식과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DHCP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방식을 설정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cmd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창에서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ping </a:t>
            </a:r>
            <a:r>
              <a:rPr kumimoji="0" lang="en-US" altLang="ko-KR" sz="1600" b="1" i="0" u="sng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2"/>
              </a:rPr>
              <a:t>www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  <a:hlinkClick r:id="rId2"/>
              </a:rPr>
              <a:t>.kopo.ac.kr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명령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2)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리눅스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서버에서 네트워크 설정 실습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Static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 설정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DHCP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방식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 설정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③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Virtual Box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버추얼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머신에서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IP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주소 설정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188C54-76CB-4412-96DE-3B5465248ED9}" type="slidenum"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ko-KR" sz="1100" b="0" i="0" u="none" strike="noStrike" kern="1200" cap="none" spc="0" normalizeH="0" baseline="0" noProof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4.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실습하기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(1)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1F1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srgbClr val="221F1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545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95015"/>
            <a:ext cx="7209020" cy="5507011"/>
          </a:xfrm>
          <a:prstGeom prst="rect">
            <a:avLst/>
          </a:prstGeom>
        </p:spPr>
        <p:txBody>
          <a:bodyPr vert="horz" wrap="square" lIns="0" tIns="86193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(3)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네트워크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관리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defTabSz="899404" eaLnBrk="1" fontAlgn="auto" latinLnBrk="1" hangingPunct="1">
              <a:lnSpc>
                <a:spcPct val="105200"/>
              </a:lnSpc>
              <a:spcBef>
                <a:spcPts val="546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기본적 사항에 대하여 이해할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이제부터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서버에서의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정하는 방법에 대하여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89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482"/>
              </a:spcBef>
              <a:spcAft>
                <a:spcPts val="0"/>
              </a:spcAft>
              <a:buClrTx/>
            </a:pP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알거나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하거나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재가동을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</a:t>
            </a:r>
            <a:r>
              <a:rPr sz="1082" b="0" spc="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 수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보통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eth0, eth1,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eth2 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..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NIC(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일명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랜카드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상태가</a:t>
            </a:r>
            <a:r>
              <a:rPr sz="1082" b="0" spc="-2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명칭으로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랜ㅌ카드를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볼수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(NIC,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일명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랜카드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상태를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보요줌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IP, </a:t>
            </a:r>
            <a:r>
              <a:rPr sz="1279" b="0" spc="-216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MAC</a:t>
            </a:r>
            <a:r>
              <a:rPr sz="1082" b="0" spc="-21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Network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설정을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카드상의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전송상황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에러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성공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실패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</a:t>
            </a:r>
            <a:r>
              <a:rPr sz="1082" b="0" spc="-7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:TX,RX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설정도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할 수</a:t>
            </a:r>
            <a:r>
              <a:rPr sz="1082" b="0" spc="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eth0 192.168.1.10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netmask</a:t>
            </a:r>
            <a:r>
              <a:rPr sz="1279" b="0" spc="-19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255.255.255.0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route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 </a:t>
            </a:r>
            <a:r>
              <a:rPr sz="1279" b="0" spc="-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–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192.168.1.0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network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255.255.255.0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route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default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gw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192.168.1.1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eth0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ifconfig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명령으로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보이는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내용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652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0"/>
            <a:ext cx="4563880" cy="4023779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inet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addr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3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Bcast 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브로드 캐스트</a:t>
            </a:r>
            <a:r>
              <a:rPr sz="1082" b="0" spc="-20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4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4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Mask 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넷마스크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(Netmask)</a:t>
            </a:r>
            <a:r>
              <a:rPr sz="1082" b="0" spc="-15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값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4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UP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인터페이스가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활성화되어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있음을</a:t>
            </a:r>
            <a:r>
              <a:rPr sz="1082" b="0" spc="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14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BROADCAST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브로드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캐스트를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13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RUNNING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동작중임을</a:t>
            </a:r>
            <a:r>
              <a:rPr sz="1082" b="0" spc="-5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3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MULTICAST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멀티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캐스트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MTU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211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Maximum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Transmission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Unit,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최대패킷의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크기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5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Metric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라우팅할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참조되는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거리로 로컬인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 값이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RX/TX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받은 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/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패킷의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총</a:t>
            </a:r>
            <a:r>
              <a:rPr sz="1082" b="0" spc="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개수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(packets)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errors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에러가 발생한 패킷의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8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dropped 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버려진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패킷의</a:t>
            </a:r>
            <a:r>
              <a:rPr sz="1082" b="0" spc="-1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overruns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손실된 패킷의</a:t>
            </a:r>
            <a:r>
              <a:rPr sz="1082" b="0" spc="-26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7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collisions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충돌이 발생한 패킷의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181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4293" y="724262"/>
            <a:ext cx="4955498" cy="1761344"/>
          </a:xfrm>
          <a:custGeom>
            <a:avLst/>
            <a:gdLst/>
            <a:ahLst/>
            <a:cxnLst/>
            <a:rect l="l" t="t" r="r" b="b"/>
            <a:pathLst>
              <a:path w="5038090" h="1790700">
                <a:moveTo>
                  <a:pt x="5037607" y="0"/>
                </a:moveTo>
                <a:lnTo>
                  <a:pt x="0" y="0"/>
                </a:lnTo>
                <a:lnTo>
                  <a:pt x="0" y="1790611"/>
                </a:lnTo>
                <a:lnTo>
                  <a:pt x="5037607" y="1790611"/>
                </a:lnTo>
                <a:lnTo>
                  <a:pt x="50376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19025" y="710272"/>
            <a:ext cx="1721370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kopoctc@ubuntu:~$ ifconfig</a:t>
            </a:r>
            <a:r>
              <a:rPr sz="984" b="0" spc="-123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eth0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9025" y="870388"/>
            <a:ext cx="236720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1746" y="859315"/>
            <a:ext cx="3151682" cy="1306018"/>
          </a:xfrm>
          <a:prstGeom prst="rect">
            <a:avLst/>
          </a:prstGeom>
        </p:spPr>
        <p:txBody>
          <a:bodyPr vert="horz" wrap="square" lIns="0" tIns="22485" rIns="0" bIns="0" rtlCol="0">
            <a:spAutoFit/>
          </a:bodyPr>
          <a:lstStyle/>
          <a:p>
            <a:pPr defTabSz="899404" eaLnBrk="1" fontAlgn="auto" latinLnBrk="1" hangingPunct="1">
              <a:spcBef>
                <a:spcPts val="177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Link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encap:Ethernet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HWaddr</a:t>
            </a:r>
            <a:r>
              <a:rPr sz="984" b="0" spc="-13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08:00:27:bc:46:b1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defTabSz="899404" eaLnBrk="1" fontAlgn="auto" latinLnBrk="1" hangingPunct="1">
              <a:spcBef>
                <a:spcPts val="84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addr:10.0.2.15 Bcast:10.0.2.255</a:t>
            </a:r>
            <a:r>
              <a:rPr sz="984" b="0" spc="32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Mask:255.255.255.0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marR="387868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inet6 addr: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fe80::a00:27ff:febc:46b1/64 Scope:Link 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UP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BROADCAST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RUNNING MULTICAST MTU:1500</a:t>
            </a:r>
            <a:r>
              <a:rPr sz="984" b="0" spc="20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Metric:1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marR="223601" defTabSz="899404" eaLnBrk="1" fontAlgn="auto" latinLnBrk="1" hangingPunct="1">
              <a:lnSpc>
                <a:spcPct val="1068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packets:37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errors:0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overruns:0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frame:0 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packets:50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errors:0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dropped:0 overruns:0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carrier:0 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collisions:0</a:t>
            </a:r>
            <a:r>
              <a:rPr sz="984" b="0" spc="-9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txqueuelen:1000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249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RX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bytes:5469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(5.4 KB)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TX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bytes:4715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(4.7</a:t>
            </a:r>
            <a:r>
              <a:rPr sz="984" b="0" spc="-315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KB)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19025" y="2311426"/>
            <a:ext cx="951251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kopoctc@ubuntu:~$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24293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9317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2795" y="724262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22795" y="2485519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9317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24293" y="724262"/>
            <a:ext cx="0" cy="1761344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0"/>
                </a:moveTo>
                <a:lnTo>
                  <a:pt x="0" y="1790611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22795" y="2485519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22795" y="724262"/>
            <a:ext cx="4959870" cy="0"/>
          </a:xfrm>
          <a:custGeom>
            <a:avLst/>
            <a:gdLst/>
            <a:ahLst/>
            <a:cxnLst/>
            <a:rect l="l" t="t" r="r" b="b"/>
            <a:pathLst>
              <a:path w="5042535">
                <a:moveTo>
                  <a:pt x="0" y="0"/>
                </a:moveTo>
                <a:lnTo>
                  <a:pt x="5042179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3311" y="2107914"/>
            <a:ext cx="1658287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Ⅳ-10&gt;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ifconfig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76597" y="2718953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07988" y="2718953"/>
            <a:ext cx="4453328" cy="39149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7449" rIns="0" bIns="0" rtlCol="0">
            <a:spAutoFit/>
          </a:bodyPr>
          <a:lstStyle/>
          <a:p>
            <a:pPr marL="64332" marR="59336" indent="23734" defTabSz="899404" eaLnBrk="1" fontAlgn="auto" latinLnBrk="1" hangingPunct="1">
              <a:lnSpc>
                <a:spcPct val="115399"/>
              </a:lnSpc>
              <a:spcBef>
                <a:spcPts val="61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ifconfig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많이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사용되는 명령이므로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ifconfig를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다양한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둘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82644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30386"/>
            <a:ext cx="7209020" cy="1689996"/>
          </a:xfrm>
          <a:prstGeom prst="rect">
            <a:avLst/>
          </a:prstGeom>
        </p:spPr>
        <p:txBody>
          <a:bodyPr vert="horz" wrap="square" lIns="0" tIns="12804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00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네트워크상에서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응답하는지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테스트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하는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39500"/>
              </a:lnSpc>
              <a:spcBef>
                <a:spcPts val="12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43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대상컴퓨터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ICMP[Internet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Control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Message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Protocol]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패킷을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보낸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에코 응답 패킷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수신하여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대상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컴퓨터와의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확인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가능하며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송신한 패킷의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되돌려줌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marR="4997" indent="131788" defTabSz="899404" eaLnBrk="1" fontAlgn="auto" latinLnBrk="1" hangingPunct="1">
              <a:lnSpc>
                <a:spcPct val="126699"/>
              </a:lnSpc>
              <a:spcBef>
                <a:spcPts val="310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1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수많은 사람이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반복적으로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r>
              <a:rPr sz="1082" b="0" spc="-14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조회하는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것도 대상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컴퓨터에게는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치명적인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공격이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때문에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막아두기도  </a:t>
            </a:r>
            <a:r>
              <a:rPr sz="1082" b="0" spc="-9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그러므로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응답이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없다고 반드시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절단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난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것은 아님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9943" y="2613459"/>
            <a:ext cx="4959246" cy="485401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3123" rIns="0" bIns="0" rtlCol="0">
            <a:spAutoFit/>
          </a:bodyPr>
          <a:lstStyle/>
          <a:p>
            <a:pPr defTabSz="899404" eaLnBrk="1" fontAlgn="auto" latinLnBrk="1" hangingPunct="1">
              <a:spcBef>
                <a:spcPts val="25"/>
              </a:spcBef>
              <a:spcAft>
                <a:spcPts val="0"/>
              </a:spcAft>
              <a:buClrTx/>
            </a:pPr>
            <a:endParaRPr sz="1082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196745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kopoctc@ubuntu:~$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ping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-a</a:t>
            </a:r>
            <a:r>
              <a:rPr sz="984" b="0" spc="-167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  <a:hlinkClick r:id="rId2"/>
              </a:rPr>
              <a:t>www.kopo.ac.kr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  <a:p>
            <a:pPr marL="196745" defTabSz="899404" eaLnBrk="1" fontAlgn="auto" latinLnBrk="1" hangingPunct="1">
              <a:spcBef>
                <a:spcPts val="79"/>
              </a:spcBef>
              <a:spcAft>
                <a:spcPts val="0"/>
              </a:spcAft>
              <a:buClrTx/>
            </a:pP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PING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  <a:hlinkClick r:id="rId2"/>
              </a:rPr>
              <a:t>www.kopo.ac.kr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(112.76.2.31)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56(84) bytes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of</a:t>
            </a:r>
            <a:r>
              <a:rPr sz="984" b="0" spc="-241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data.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1202" y="3047657"/>
            <a:ext cx="1502139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Ⅳ-11&gt;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1132" y="3358311"/>
            <a:ext cx="1310390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89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사용예제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45895"/>
              </p:ext>
            </p:extLst>
          </p:nvPr>
        </p:nvGraphicFramePr>
        <p:xfrm>
          <a:off x="1376033" y="3716299"/>
          <a:ext cx="7593400" cy="2507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6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7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758">
                <a:tc>
                  <a:txBody>
                    <a:bodyPr/>
                    <a:lstStyle/>
                    <a:p>
                      <a:pPr marL="7810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명령어</a:t>
                      </a:r>
                      <a:r>
                        <a:rPr sz="1100" b="1" spc="90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예시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620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764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100" dirty="0">
                          <a:latin typeface="Consolas" panose="020B0609020204030204" pitchFamily="49" charset="0"/>
                          <a:cs typeface="Book Antiqua"/>
                        </a:rPr>
                        <a:t>-t</a:t>
                      </a:r>
                      <a:r>
                        <a:rPr sz="1300" spc="7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172.17.245.1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4115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ctrl+c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중단할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때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까지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테스트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를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계속함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6864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36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65" dirty="0">
                          <a:latin typeface="Tahoma"/>
                          <a:cs typeface="Tahoma"/>
                        </a:rPr>
                        <a:t>–</a:t>
                      </a:r>
                      <a:r>
                        <a:rPr sz="1300" spc="65" dirty="0">
                          <a:latin typeface="Consolas" panose="020B0609020204030204" pitchFamily="49" charset="0"/>
                          <a:cs typeface="Book Antiqua"/>
                        </a:rPr>
                        <a:t>a </a:t>
                      </a:r>
                      <a:r>
                        <a:rPr sz="1300" spc="-180" dirty="0">
                          <a:latin typeface="Consolas" panose="020B0609020204030204" pitchFamily="49" charset="0"/>
                          <a:cs typeface="Book Antiqua"/>
                          <a:hlinkClick r:id="rId2"/>
                        </a:rPr>
                        <a:t>www.kopo.ac.kr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3044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알아보기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위하여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많이 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(DNS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테스트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78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-n 8</a:t>
                      </a:r>
                      <a:r>
                        <a:rPr sz="1300" spc="-9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172.17.245.1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497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명령어를 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8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회</a:t>
                      </a:r>
                      <a:r>
                        <a:rPr sz="1100" spc="-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수행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34977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00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-l 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64000</a:t>
                      </a:r>
                      <a:r>
                        <a:rPr sz="1300" spc="-9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172.17.245.1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49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indent="132080">
                        <a:lnSpc>
                          <a:spcPct val="126699"/>
                        </a:lnSpc>
                        <a:spcBef>
                          <a:spcPts val="150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테스트를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위한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테스트 패킷의 크기를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지정  하여 실행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(64K</a:t>
                      </a:r>
                      <a:r>
                        <a:rPr sz="1100" spc="-1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까지</a:t>
                      </a:r>
                      <a:r>
                        <a:rPr sz="1100" spc="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가능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)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873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96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ping 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-r </a:t>
                      </a:r>
                      <a:r>
                        <a:rPr sz="1300" spc="-150" dirty="0">
                          <a:latin typeface="Consolas" panose="020B0609020204030204" pitchFamily="49" charset="0"/>
                          <a:cs typeface="Book Antiqua"/>
                        </a:rPr>
                        <a:t>10</a:t>
                      </a:r>
                      <a:r>
                        <a:rPr sz="1300" spc="-9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90" dirty="0">
                          <a:latin typeface="Consolas" panose="020B0609020204030204" pitchFamily="49" charset="0"/>
                          <a:cs typeface="Book Antiqua"/>
                          <a:hlinkClick r:id="rId3"/>
                        </a:rPr>
                        <a:t>www.naver.com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3185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지정한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숫자만큼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라우팅 경로를</a:t>
                      </a:r>
                      <a:r>
                        <a:rPr sz="1100" spc="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5683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428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6597" y="1641548"/>
            <a:ext cx="431591" cy="335527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22420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64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07988" y="1641548"/>
            <a:ext cx="4453328" cy="396028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787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9336" indent="23734" defTabSz="899404" eaLnBrk="1" fontAlgn="auto" latinLnBrk="1" hangingPunct="1">
              <a:spcBef>
                <a:spcPts val="5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routing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hop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count(라우팅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홉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수)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또는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routing metrix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count(라우팅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메트릭스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수)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는 네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트워크 구간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통신시 거치는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라우팅 개수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즉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거쳐 가는 다른 네트워크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수를</a:t>
            </a:r>
            <a:r>
              <a:rPr sz="885" b="0" spc="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의미한다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6597" y="2349345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7988" y="2349345"/>
            <a:ext cx="4453328" cy="33304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0" rIns="0" bIns="0" rtlCol="0">
            <a:spAutoFit/>
          </a:bodyPr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279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명령은 많이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사용되는 명령이므로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다양한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기능을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알아둘</a:t>
            </a:r>
            <a:r>
              <a:rPr sz="885" b="0" spc="-1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7608" y="868430"/>
            <a:ext cx="1832430" cy="211985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ping 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-s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10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  <a:hlinkClick r:id="rId2"/>
              </a:rPr>
              <a:t>www.naver.com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8180" y="744228"/>
            <a:ext cx="2727585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숫자만큼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라우팅 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홉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(hop)</a:t>
            </a:r>
            <a:r>
              <a:rPr sz="1082" b="0" spc="-13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타임</a:t>
            </a:r>
            <a:r>
              <a:rPr sz="1082" b="0" spc="19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47864" y="1018532"/>
            <a:ext cx="2237907" cy="421598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8"/>
              </a:spcBef>
              <a:spcAft>
                <a:spcPts val="0"/>
              </a:spcAft>
              <a:buClrTx/>
            </a:pP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프를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인쇄함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913769" defTabSz="899404" eaLnBrk="1" fontAlgn="auto" latinLnBrk="1" hangingPunct="1">
              <a:spcBef>
                <a:spcPts val="762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Ⅳ-2&gt;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ping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2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예시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60353" y="724262"/>
            <a:ext cx="0" cy="547766"/>
          </a:xfrm>
          <a:custGeom>
            <a:avLst/>
            <a:gdLst/>
            <a:ahLst/>
            <a:cxnLst/>
            <a:rect l="l" t="t" r="r" b="b"/>
            <a:pathLst>
              <a:path h="556894">
                <a:moveTo>
                  <a:pt x="0" y="0"/>
                </a:moveTo>
                <a:lnTo>
                  <a:pt x="0" y="55680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78283" y="724262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78283" y="1271940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60353" y="724262"/>
            <a:ext cx="0" cy="547766"/>
          </a:xfrm>
          <a:custGeom>
            <a:avLst/>
            <a:gdLst/>
            <a:ahLst/>
            <a:cxnLst/>
            <a:rect l="l" t="t" r="r" b="b"/>
            <a:pathLst>
              <a:path h="556894">
                <a:moveTo>
                  <a:pt x="0" y="0"/>
                </a:moveTo>
                <a:lnTo>
                  <a:pt x="0" y="556806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378283" y="1271940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78283" y="724262"/>
            <a:ext cx="4916149" cy="0"/>
          </a:xfrm>
          <a:custGeom>
            <a:avLst/>
            <a:gdLst/>
            <a:ahLst/>
            <a:cxnLst/>
            <a:rect l="l" t="t" r="r" b="b"/>
            <a:pathLst>
              <a:path w="4998085">
                <a:moveTo>
                  <a:pt x="0" y="0"/>
                </a:moveTo>
                <a:lnTo>
                  <a:pt x="4998008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98246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7" y="530385"/>
            <a:ext cx="4715031" cy="1171731"/>
          </a:xfrm>
          <a:prstGeom prst="rect">
            <a:avLst/>
          </a:prstGeom>
        </p:spPr>
        <p:txBody>
          <a:bodyPr vert="horz" wrap="square" lIns="0" tIns="12804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00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3)</a:t>
            </a:r>
            <a:r>
              <a:rPr sz="1377" b="0" spc="-2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377" b="0" spc="-7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netstat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컴퓨터와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연결되었거나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연결될 목록을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함께</a:t>
            </a:r>
            <a:r>
              <a:rPr sz="1082" b="0" spc="25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보여주는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명령어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73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netstat</a:t>
            </a:r>
            <a:r>
              <a:rPr sz="1279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유닉스 버전에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보이는 필드가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약간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다르지만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의미는</a:t>
            </a:r>
            <a:r>
              <a:rPr sz="1082" b="0" spc="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비슷함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28072" y="1892946"/>
          <a:ext cx="4883042" cy="4803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7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5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0347"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spc="-125" dirty="0">
                          <a:latin typeface="Consolas" panose="020B0609020204030204" pitchFamily="49" charset="0"/>
                          <a:cs typeface="Book Antiqua"/>
                        </a:rPr>
                        <a:t>Tip</a:t>
                      </a:r>
                      <a:endParaRPr sz="14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16798" marB="0">
                    <a:solidFill>
                      <a:srgbClr val="46B0BA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29209" indent="24130">
                        <a:lnSpc>
                          <a:spcPct val="115399"/>
                        </a:lnSpc>
                        <a:spcBef>
                          <a:spcPts val="635"/>
                        </a:spcBef>
                      </a:pPr>
                      <a:r>
                        <a:rPr sz="900" spc="-30" dirty="0">
                          <a:latin typeface="돋움"/>
                          <a:cs typeface="돋움"/>
                        </a:rPr>
                        <a:t>netstat </a:t>
                      </a:r>
                      <a:r>
                        <a:rPr sz="900" spc="-55" dirty="0">
                          <a:latin typeface="돋움"/>
                          <a:cs typeface="돋움"/>
                        </a:rPr>
                        <a:t>명령의 내용을 </a:t>
                      </a:r>
                      <a:r>
                        <a:rPr sz="900" spc="-60" dirty="0">
                          <a:latin typeface="돋움"/>
                          <a:cs typeface="돋움"/>
                        </a:rPr>
                        <a:t>좀더 깊게 알기  </a:t>
                      </a:r>
                      <a:r>
                        <a:rPr sz="900" spc="-45" dirty="0">
                          <a:latin typeface="돋움"/>
                          <a:cs typeface="돋움"/>
                        </a:rPr>
                        <a:t>함. </a:t>
                      </a:r>
                      <a:r>
                        <a:rPr sz="900" spc="-50" dirty="0">
                          <a:latin typeface="돋움"/>
                          <a:cs typeface="돋움"/>
                        </a:rPr>
                        <a:t>본 </a:t>
                      </a:r>
                      <a:r>
                        <a:rPr sz="900" spc="-60" dirty="0">
                          <a:latin typeface="돋움"/>
                          <a:cs typeface="돋움"/>
                        </a:rPr>
                        <a:t>과목에서는 여러분의 </a:t>
                      </a:r>
                      <a:r>
                        <a:rPr sz="900" spc="-55" dirty="0">
                          <a:latin typeface="돋움"/>
                          <a:cs typeface="돋움"/>
                        </a:rPr>
                        <a:t>검색에</a:t>
                      </a:r>
                      <a:r>
                        <a:rPr sz="900" spc="-10" dirty="0">
                          <a:latin typeface="돋움"/>
                          <a:cs typeface="돋움"/>
                        </a:rPr>
                        <a:t> </a:t>
                      </a:r>
                      <a:r>
                        <a:rPr sz="900" spc="-55" dirty="0">
                          <a:latin typeface="돋움"/>
                          <a:cs typeface="돋움"/>
                        </a:rPr>
                        <a:t>맏김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79323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60" dirty="0">
                          <a:latin typeface="돋움"/>
                          <a:cs typeface="돋움"/>
                        </a:rPr>
                        <a:t>위해서는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35" dirty="0">
                          <a:latin typeface="돋움"/>
                          <a:cs typeface="돋움"/>
                        </a:rPr>
                        <a:t>socket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40" dirty="0">
                          <a:latin typeface="돋움"/>
                          <a:cs typeface="돋움"/>
                        </a:rPr>
                        <a:t>programming을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900" spc="-60" dirty="0">
                          <a:latin typeface="돋움"/>
                          <a:cs typeface="돋움"/>
                        </a:rPr>
                        <a:t>공부하여야</a:t>
                      </a:r>
                      <a:endParaRPr sz="900">
                        <a:latin typeface="돋움"/>
                        <a:cs typeface="돋움"/>
                      </a:endParaRPr>
                    </a:p>
                  </a:txBody>
                  <a:tcPr marL="0" marR="0" marT="99934" marB="0">
                    <a:solidFill>
                      <a:srgbClr val="E7F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81132" y="2457476"/>
            <a:ext cx="1422816" cy="378414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93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netstat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주요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사용예제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8180" y="5281791"/>
            <a:ext cx="1459043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&lt;표 Ⅳ-3&gt;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예시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76034" y="2815477"/>
          <a:ext cx="4916148" cy="2468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7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253">
                <a:tc>
                  <a:txBody>
                    <a:bodyPr/>
                    <a:lstStyle/>
                    <a:p>
                      <a:pPr marL="52959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60" dirty="0">
                          <a:latin typeface="나눔명조"/>
                          <a:cs typeface="나눔명조"/>
                        </a:rPr>
                        <a:t>명령어</a:t>
                      </a:r>
                      <a:r>
                        <a:rPr sz="1100" b="1" spc="85" dirty="0">
                          <a:latin typeface="나눔명조"/>
                          <a:cs typeface="나눔명조"/>
                        </a:rPr>
                        <a:t> </a:t>
                      </a: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예시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설명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64333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41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0680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서버와 연결된 목록만</a:t>
                      </a:r>
                      <a:r>
                        <a:rPr sz="1100" spc="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249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5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</a:t>
                      </a:r>
                      <a:r>
                        <a:rPr sz="1300" spc="-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-a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현재</a:t>
                      </a:r>
                      <a:r>
                        <a:rPr sz="1100" spc="-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서버와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연결되거나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연결될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목록을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프로토콜과</a:t>
                      </a:r>
                      <a:r>
                        <a:rPr sz="1100" spc="-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함께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ts val="1980"/>
                        </a:lnSpc>
                        <a:spcBef>
                          <a:spcPts val="17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모두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. 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-a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옵션을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주면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연결되었거나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연결을 기다리 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모두</a:t>
                      </a:r>
                      <a:r>
                        <a:rPr sz="1100" spc="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보여줌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1499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</a:t>
                      </a:r>
                      <a:r>
                        <a:rPr sz="1300" spc="-50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-n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4997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통상 연결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목록이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서버이름이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나오는데</a:t>
                      </a:r>
                      <a:r>
                        <a:rPr sz="1300" spc="-12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300" spc="-140" dirty="0">
                          <a:latin typeface="Consolas" panose="020B0609020204030204" pitchFamily="49" charset="0"/>
                          <a:cs typeface="Book Antiqua"/>
                        </a:rPr>
                        <a:t>-n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옵션을</a:t>
                      </a:r>
                      <a:r>
                        <a:rPr sz="1100" spc="1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주면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서버이름대신 </a:t>
                      </a:r>
                      <a:r>
                        <a:rPr sz="1300" spc="-12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주소가</a:t>
                      </a:r>
                      <a:r>
                        <a:rPr sz="1100" spc="2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24359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349"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netstat -an or</a:t>
                      </a:r>
                      <a:r>
                        <a:rPr sz="1300" spc="-8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300" spc="-145" dirty="0">
                          <a:latin typeface="Consolas" panose="020B0609020204030204" pitchFamily="49" charset="0"/>
                          <a:cs typeface="Book Antiqua"/>
                        </a:rPr>
                        <a:t>-na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12491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서버와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연결되었던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혹은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연결을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기다리는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목록을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주소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바꾸어서</a:t>
                      </a:r>
                      <a:r>
                        <a:rPr sz="1100" spc="-5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보임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.</a:t>
                      </a:r>
                      <a:endParaRPr sz="1300" dirty="0">
                        <a:latin typeface="Consolas" panose="020B0609020204030204" pitchFamily="49" charset="0"/>
                        <a:cs typeface="Book Antiqua"/>
                      </a:endParaRPr>
                    </a:p>
                  </a:txBody>
                  <a:tcPr marL="0" marR="0" marT="62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860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0770" y="724262"/>
            <a:ext cx="4953625" cy="4697543"/>
          </a:xfrm>
          <a:custGeom>
            <a:avLst/>
            <a:gdLst/>
            <a:ahLst/>
            <a:cxnLst/>
            <a:rect l="l" t="t" r="r" b="b"/>
            <a:pathLst>
              <a:path w="5036185" h="4775835">
                <a:moveTo>
                  <a:pt x="5036083" y="0"/>
                </a:moveTo>
                <a:lnTo>
                  <a:pt x="0" y="0"/>
                </a:lnTo>
                <a:lnTo>
                  <a:pt x="0" y="4775479"/>
                </a:lnTo>
                <a:lnTo>
                  <a:pt x="5036083" y="4775479"/>
                </a:lnTo>
                <a:lnTo>
                  <a:pt x="5036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23009" y="699198"/>
            <a:ext cx="3277848" cy="336677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2492" marR="4997" defTabSz="899404" eaLnBrk="1" fontAlgn="auto" latinLnBrk="1" hangingPunct="1">
              <a:lnSpc>
                <a:spcPct val="106800"/>
              </a:lnSpc>
              <a:spcBef>
                <a:spcPts val="98"/>
              </a:spcBef>
              <a:spcAft>
                <a:spcPts val="0"/>
              </a:spcAft>
              <a:buClrTx/>
              <a:tabLst>
                <a:tab pos="2435885" algn="l"/>
              </a:tabLst>
            </a:pP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Active Internet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connections (servers </a:t>
            </a:r>
            <a:r>
              <a:rPr sz="984" b="0" spc="-5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and 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established) 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Proto Recv-Q Send-Q</a:t>
            </a:r>
            <a:r>
              <a:rPr sz="984" b="0" spc="-138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Local</a:t>
            </a:r>
            <a:r>
              <a:rPr sz="984" b="0" spc="-6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Address	Foreign</a:t>
            </a:r>
            <a:r>
              <a:rPr sz="984" b="0" spc="-162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 </a:t>
            </a:r>
            <a:r>
              <a:rPr sz="984" b="0" spc="-59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Address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70736" y="870388"/>
            <a:ext cx="302926" cy="163435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S</a:t>
            </a: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ta</a:t>
            </a:r>
            <a:r>
              <a:rPr sz="984" b="0" spc="-7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t</a:t>
            </a:r>
            <a:r>
              <a:rPr sz="984" b="0" spc="-30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04271" y="1060582"/>
          <a:ext cx="4783110" cy="2607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89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3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0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16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32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54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04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0.0.0.0:22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104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0.0.0.0:23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127.0.0.1:3306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525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272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1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192.168.56.101:22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398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192.168.56.1:62004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7005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ESTABLISHED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:::22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907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127.0.0.1:8005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398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462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:::8080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716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tcp6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:::80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9070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udp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0.0.0.0:36828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525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 marL="3175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udp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9880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0.0.0.0:68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0.0.0.0:*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158">
                <a:tc>
                  <a:txBody>
                    <a:bodyPr/>
                    <a:lstStyle/>
                    <a:p>
                      <a:pPr marL="31750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udp6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5875" algn="r">
                        <a:lnSpc>
                          <a:spcPts val="104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08610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0</a:t>
                      </a:r>
                      <a:r>
                        <a:rPr sz="1000" spc="-1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:::59756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96520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:::*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75426">
                <a:tc gridSpan="3">
                  <a:txBody>
                    <a:bodyPr/>
                    <a:lstStyle/>
                    <a:p>
                      <a:pPr marL="31750">
                        <a:lnSpc>
                          <a:spcPts val="1280"/>
                        </a:lnSpc>
                        <a:spcBef>
                          <a:spcPts val="114"/>
                        </a:spcBef>
                        <a:tabLst>
                          <a:tab pos="506730" algn="l"/>
                          <a:tab pos="760730" algn="l"/>
                        </a:tabLst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Active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-2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domain  Proto RefCnt</a:t>
                      </a:r>
                      <a:r>
                        <a:rPr sz="1000" spc="-18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Flags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3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5		[ ]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	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436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sockets</a:t>
                      </a:r>
                      <a:r>
                        <a:rPr sz="1000" spc="-17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(ser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394335" marR="47625" indent="-5080">
                        <a:lnSpc>
                          <a:spcPct val="10680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Type  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GR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75590" marR="12065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</a:t>
                      </a:r>
                      <a:r>
                        <a:rPr sz="1000" spc="39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7489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92735" indent="-285115">
                        <a:lnSpc>
                          <a:spcPct val="106800"/>
                        </a:lnSpc>
                        <a:spcBef>
                          <a:spcPts val="60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vers and</a:t>
                      </a:r>
                      <a:r>
                        <a:rPr sz="1000" spc="-17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establishe  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State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36830" marR="3175">
                        <a:lnSpc>
                          <a:spcPts val="1040"/>
                        </a:lnSpc>
                        <a:tabLst>
                          <a:tab pos="721995" algn="l"/>
                        </a:tabLst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	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TR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749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d)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15240" marR="74930" indent="-6350">
                        <a:lnSpc>
                          <a:spcPct val="106800"/>
                        </a:lnSpc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-N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o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d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 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8969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7489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Path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184150" marR="535305" indent="-94615">
                        <a:lnSpc>
                          <a:spcPts val="1280"/>
                        </a:lnSpc>
                        <a:spcBef>
                          <a:spcPts val="6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/dev/log  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I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NI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N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4997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1280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8720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792693" y="3386744"/>
            <a:ext cx="1621436" cy="336677"/>
          </a:xfrm>
          <a:prstGeom prst="rect">
            <a:avLst/>
          </a:prstGeom>
        </p:spPr>
        <p:txBody>
          <a:bodyPr vert="horz" wrap="square" lIns="0" tIns="12492" rIns="0" bIns="0" rtlCol="0">
            <a:spAutoFit/>
          </a:bodyPr>
          <a:lstStyle/>
          <a:p>
            <a:pPr marL="142406" marR="4997" indent="-130538" defTabSz="899404" eaLnBrk="1" fontAlgn="auto" latinLnBrk="1" hangingPunct="1">
              <a:lnSpc>
                <a:spcPct val="106800"/>
              </a:lnSpc>
              <a:spcBef>
                <a:spcPts val="98"/>
              </a:spcBef>
              <a:spcAft>
                <a:spcPts val="0"/>
              </a:spcAft>
              <a:buClrTx/>
            </a:pPr>
            <a:r>
              <a:rPr sz="984" b="0" spc="-6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/var/run/dbus/system_bus_sock  </a:t>
            </a:r>
            <a:r>
              <a:rPr sz="984" b="0" spc="-44" dirty="0">
                <a:solidFill>
                  <a:srgbClr val="FFFFFF"/>
                </a:solidFill>
                <a:latin typeface="바탕체"/>
                <a:ea typeface="+mn-ea"/>
                <a:cs typeface="바탕체"/>
              </a:rPr>
              <a:t>et</a:t>
            </a:r>
            <a:endParaRPr sz="984" b="0">
              <a:solidFill>
                <a:prstClr val="black"/>
              </a:solidFill>
              <a:latin typeface="바탕체"/>
              <a:ea typeface="+mn-ea"/>
              <a:cs typeface="바탕체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40770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94294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39272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4294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40770" y="724262"/>
            <a:ext cx="0" cy="4697543"/>
          </a:xfrm>
          <a:custGeom>
            <a:avLst/>
            <a:gdLst/>
            <a:ahLst/>
            <a:cxnLst/>
            <a:rect l="l" t="t" r="r" b="b"/>
            <a:pathLst>
              <a:path h="4775835">
                <a:moveTo>
                  <a:pt x="0" y="0"/>
                </a:moveTo>
                <a:lnTo>
                  <a:pt x="0" y="4775479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739272" y="724262"/>
            <a:ext cx="4958621" cy="0"/>
          </a:xfrm>
          <a:custGeom>
            <a:avLst/>
            <a:gdLst/>
            <a:ahLst/>
            <a:cxnLst/>
            <a:rect l="l" t="t" r="r" b="b"/>
            <a:pathLst>
              <a:path w="5041265">
                <a:moveTo>
                  <a:pt x="0" y="0"/>
                </a:moveTo>
                <a:lnTo>
                  <a:pt x="5040655" y="0"/>
                </a:lnTo>
              </a:path>
            </a:pathLst>
          </a:custGeom>
          <a:ln w="4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738522" y="3748126"/>
          <a:ext cx="4957371" cy="20501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5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6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75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1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4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42158">
                <a:tc gridSpan="2">
                  <a:txBody>
                    <a:bodyPr/>
                    <a:lstStyle/>
                    <a:p>
                      <a:pPr marL="200025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04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24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SEQPACKET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ts val="104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7761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ts val="104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/run/udev/control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114">
                <a:tc gridSpan="2">
                  <a:txBody>
                    <a:bodyPr/>
                    <a:lstStyle/>
                    <a:p>
                      <a:pPr marL="200025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24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748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7440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@/com/ubuntu/upstart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230">
                <a:tc gridSpan="2">
                  <a:txBody>
                    <a:bodyPr/>
                    <a:lstStyle/>
                    <a:p>
                      <a:pPr marL="200025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5"/>
                        </a:lnSpc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349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2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r">
                        <a:lnSpc>
                          <a:spcPts val="1195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24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R="54610" algn="ctr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 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ACC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481965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TR</a:t>
                      </a: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</a:t>
                      </a:r>
                      <a:r>
                        <a:rPr sz="1000" spc="-3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A</a:t>
                      </a:r>
                      <a:r>
                        <a:rPr sz="100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9435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/var/run/acpid.socket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40029">
                        <a:lnSpc>
                          <a:spcPts val="1040"/>
                        </a:lnSpc>
                        <a:spcBef>
                          <a:spcPts val="80"/>
                        </a:spcBef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LISTENING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7305">
                        <a:lnSpc>
                          <a:spcPts val="1040"/>
                        </a:lnSpc>
                        <a:spcBef>
                          <a:spcPts val="5"/>
                        </a:spcBef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9957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1249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115">
                <a:tc gridSpan="10">
                  <a:txBody>
                    <a:bodyPr/>
                    <a:lstStyle/>
                    <a:p>
                      <a:pPr marL="67310">
                        <a:lnSpc>
                          <a:spcPts val="105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/var/run/mysqld/mysqld.sock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ts val="1095"/>
                        </a:lnSpc>
                        <a:spcBef>
                          <a:spcPts val="80"/>
                        </a:spcBef>
                        <a:tabLst>
                          <a:tab pos="659765" algn="l"/>
                          <a:tab pos="1425575" algn="l"/>
                          <a:tab pos="2721610" algn="l"/>
                          <a:tab pos="3649345" algn="l"/>
                          <a:tab pos="4744085" algn="l"/>
                        </a:tabLst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	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	[</a:t>
                      </a:r>
                      <a:r>
                        <a:rPr sz="1000" spc="4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	</a:t>
                      </a: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	</a:t>
                      </a: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CONNECTED	</a:t>
                      </a: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8948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67310">
                        <a:lnSpc>
                          <a:spcPts val="10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/var/run/dbus/system_bus_sock</a:t>
                      </a:r>
                      <a:endParaRPr sz="1000">
                        <a:latin typeface="바탕체"/>
                        <a:cs typeface="바탕체"/>
                      </a:endParaRPr>
                    </a:p>
                    <a:p>
                      <a:pPr marL="200025">
                        <a:lnSpc>
                          <a:spcPts val="1185"/>
                        </a:lnSpc>
                        <a:spcBef>
                          <a:spcPts val="80"/>
                        </a:spcBef>
                      </a:pPr>
                      <a:r>
                        <a:rPr sz="1000" spc="-4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et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1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2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8415" algn="ctr">
                        <a:lnSpc>
                          <a:spcPts val="1180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180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CONNECTED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180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8851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1180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@/com/ubuntu/upstart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0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unix</a:t>
                      </a:r>
                      <a:r>
                        <a:rPr sz="1000" spc="29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3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8415" algn="ctr">
                        <a:lnSpc>
                          <a:spcPts val="1195"/>
                        </a:lnSpc>
                      </a:pP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[</a:t>
                      </a:r>
                      <a:r>
                        <a:rPr sz="1000" spc="-10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 </a:t>
                      </a:r>
                      <a:r>
                        <a:rPr sz="1000" spc="-3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]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8755">
                        <a:lnSpc>
                          <a:spcPts val="1195"/>
                        </a:lnSpc>
                      </a:pPr>
                      <a:r>
                        <a:rPr sz="1000" spc="-60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STREAM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CONNECTED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>
                        <a:lnSpc>
                          <a:spcPts val="1195"/>
                        </a:lnSpc>
                      </a:pPr>
                      <a:r>
                        <a:rPr sz="1000" spc="-5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9037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9700">
                        <a:lnSpc>
                          <a:spcPts val="1195"/>
                        </a:lnSpc>
                      </a:pPr>
                      <a:r>
                        <a:rPr sz="1000" spc="-65" dirty="0">
                          <a:solidFill>
                            <a:srgbClr val="FFFFFF"/>
                          </a:solidFill>
                          <a:latin typeface="바탕체"/>
                          <a:cs typeface="바탕체"/>
                        </a:rPr>
                        <a:t>@/com/ubuntu/upstart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8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1040"/>
                        </a:lnSpc>
                      </a:pPr>
                      <a:r>
                        <a:rPr sz="1000" spc="-35" dirty="0"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-</a:t>
                      </a:r>
                      <a:r>
                        <a:rPr sz="1000" spc="-35" dirty="0">
                          <a:latin typeface="바탕체"/>
                          <a:cs typeface="바탕체"/>
                        </a:rPr>
                        <a:t>Mo</a:t>
                      </a:r>
                      <a:r>
                        <a:rPr sz="1000" spc="-45" dirty="0">
                          <a:latin typeface="바탕체"/>
                          <a:cs typeface="바탕체"/>
                        </a:rPr>
                        <a:t>r</a:t>
                      </a:r>
                      <a:r>
                        <a:rPr sz="1000" spc="-35" dirty="0">
                          <a:latin typeface="바탕체"/>
                          <a:cs typeface="바탕체"/>
                        </a:rPr>
                        <a:t>e-</a:t>
                      </a:r>
                      <a:r>
                        <a:rPr sz="1000" dirty="0">
                          <a:latin typeface="바탕체"/>
                          <a:cs typeface="바탕체"/>
                        </a:rPr>
                        <a:t>-</a:t>
                      </a:r>
                      <a:endParaRPr sz="1000">
                        <a:latin typeface="바탕체"/>
                        <a:cs typeface="바탕체"/>
                      </a:endParaRPr>
                    </a:p>
                  </a:txBody>
                  <a:tcPr marL="0" marR="0" marT="0" marB="0">
                    <a:solidFill>
                      <a:srgbClr val="F2F0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699787" y="4603919"/>
            <a:ext cx="1625184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Ⅳ-12&gt;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</a:t>
            </a:r>
            <a:r>
              <a:rPr sz="885" b="0" spc="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수행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28072" y="5663871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59464" y="5663871"/>
            <a:ext cx="4452079" cy="23485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7449" rIns="0" bIns="0" rtlCol="0">
            <a:spAutoFit/>
          </a:bodyPr>
          <a:lstStyle/>
          <a:p>
            <a:pPr marL="64332" marR="58086" indent="23734" defTabSz="899404" eaLnBrk="1" fontAlgn="auto" latinLnBrk="1" hangingPunct="1">
              <a:lnSpc>
                <a:spcPct val="115399"/>
              </a:lnSpc>
              <a:spcBef>
                <a:spcPts val="610"/>
              </a:spcBef>
              <a:spcAft>
                <a:spcPts val="0"/>
              </a:spcAft>
              <a:buClrTx/>
            </a:pP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명령은 많이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사용되는 명령이므로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man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netstat를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통하여 다양한 기능을 알아둘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</p:spTree>
    <p:extLst>
      <p:ext uri="{BB962C8B-B14F-4D97-AF65-F5344CB8AC3E}">
        <p14:creationId xmlns:p14="http://schemas.microsoft.com/office/powerpoint/2010/main" val="201476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</a:t>
            </a:r>
            <a:r>
              <a:rPr lang="en-US" altLang="ko-KR" dirty="0" err="1"/>
              <a:t>ifconfig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ifconfig</a:t>
            </a:r>
            <a:r>
              <a:rPr lang="en-US" altLang="ko-KR" dirty="0"/>
              <a:t> –a </a:t>
            </a:r>
            <a:endParaRPr lang="ko-KR" altLang="en-US" dirty="0"/>
          </a:p>
          <a:p>
            <a:pPr latinLnBrk="1"/>
            <a:r>
              <a:rPr lang="ko-KR" altLang="en-US" dirty="0"/>
              <a:t>② </a:t>
            </a:r>
            <a:r>
              <a:rPr lang="en-US" altLang="ko-KR" dirty="0" err="1"/>
              <a:t>ifconfig</a:t>
            </a:r>
            <a:r>
              <a:rPr lang="en-US" altLang="ko-KR" dirty="0"/>
              <a:t> eth0</a:t>
            </a:r>
            <a:endParaRPr lang="ko-KR" altLang="en-US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 err="1"/>
              <a:t>ifconfig</a:t>
            </a:r>
            <a:r>
              <a:rPr lang="en-US" altLang="ko-KR" dirty="0"/>
              <a:t> eth0 192.168.1.10 netmask 255.255.255.0 up</a:t>
            </a:r>
            <a:endParaRPr lang="ko-KR" altLang="en-US" dirty="0"/>
          </a:p>
          <a:p>
            <a:pPr latinLnBrk="1"/>
            <a:r>
              <a:rPr lang="ko-KR" altLang="en-US" dirty="0"/>
              <a:t>④ </a:t>
            </a:r>
            <a:r>
              <a:rPr lang="en-US" altLang="ko-KR" dirty="0"/>
              <a:t>route add –net 192.168.1.0 network 255.255.255.0 </a:t>
            </a:r>
            <a:r>
              <a:rPr lang="en-US" altLang="ko-KR" dirty="0" smtClean="0"/>
              <a:t>eth0</a:t>
            </a:r>
          </a:p>
          <a:p>
            <a:pPr latinLnBrk="1"/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add 192.168.1.0/24 dev enp0s3</a:t>
            </a:r>
            <a:endParaRPr lang="ko-KR" altLang="en-US" dirty="0"/>
          </a:p>
          <a:p>
            <a:pPr latinLnBrk="1"/>
            <a:r>
              <a:rPr lang="ko-KR" altLang="en-US" dirty="0"/>
              <a:t>⑤ </a:t>
            </a:r>
            <a:r>
              <a:rPr lang="en-US" altLang="ko-KR" dirty="0"/>
              <a:t>route add default </a:t>
            </a:r>
            <a:r>
              <a:rPr lang="en-US" altLang="ko-KR" dirty="0" err="1"/>
              <a:t>gw</a:t>
            </a:r>
            <a:r>
              <a:rPr lang="en-US" altLang="ko-KR" dirty="0"/>
              <a:t> 192.168.1.1 </a:t>
            </a:r>
            <a:r>
              <a:rPr lang="en-US" altLang="ko-KR" dirty="0" smtClean="0"/>
              <a:t>eth0</a:t>
            </a:r>
          </a:p>
          <a:p>
            <a:pPr latinLnBrk="1"/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add default via 10.0.2.2/24 dev enp0s3 (</a:t>
            </a:r>
            <a:r>
              <a:rPr lang="ko-KR" altLang="en-US" dirty="0" smtClean="0"/>
              <a:t>최초</a:t>
            </a:r>
            <a:r>
              <a:rPr lang="en-US" altLang="ko-KR" dirty="0" smtClean="0"/>
              <a:t>)</a:t>
            </a:r>
          </a:p>
          <a:p>
            <a:pPr latinLnBrk="1"/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route replace default via 10.0.2.2/24 dev enp0s3 (</a:t>
            </a:r>
            <a:r>
              <a:rPr lang="ko-KR" altLang="en-US" dirty="0" err="1" smtClean="0"/>
              <a:t>수정시</a:t>
            </a:r>
            <a:r>
              <a:rPr lang="en-US" altLang="ko-KR" dirty="0" smtClean="0"/>
              <a:t>)</a:t>
            </a:r>
          </a:p>
          <a:p>
            <a:pPr latinLnBrk="1"/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ip</a:t>
            </a:r>
            <a:r>
              <a:rPr lang="en-US" altLang="ko-KR" dirty="0" smtClean="0"/>
              <a:t> r (</a:t>
            </a:r>
            <a:r>
              <a:rPr lang="ko-KR" altLang="en-US" dirty="0" smtClean="0"/>
              <a:t>확인</a:t>
            </a:r>
            <a:r>
              <a:rPr lang="en-US" altLang="ko-KR" dirty="0" smtClean="0"/>
              <a:t>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4) ping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ping -t 172.17.245.1</a:t>
            </a:r>
          </a:p>
          <a:p>
            <a:pPr latinLnBrk="1"/>
            <a:r>
              <a:rPr lang="en-US" altLang="ko-KR" dirty="0"/>
              <a:t>② ping –a www.kopo.ac.kr</a:t>
            </a:r>
          </a:p>
          <a:p>
            <a:pPr latinLnBrk="1"/>
            <a:r>
              <a:rPr lang="en-US" altLang="ko-KR" dirty="0"/>
              <a:t>③ ping -n 8 172.17.245.1</a:t>
            </a:r>
          </a:p>
          <a:p>
            <a:pPr latinLnBrk="1"/>
            <a:r>
              <a:rPr lang="en-US" altLang="ko-KR" dirty="0"/>
              <a:t>④ ping -l 64000 172.17.245.1</a:t>
            </a:r>
          </a:p>
          <a:p>
            <a:pPr latinLnBrk="1"/>
            <a:r>
              <a:rPr lang="en-US" altLang="ko-KR" dirty="0"/>
              <a:t>⑤ ping -r 10 www.naver.com</a:t>
            </a:r>
          </a:p>
          <a:p>
            <a:pPr latinLnBrk="1"/>
            <a:r>
              <a:rPr lang="en-US" altLang="ko-KR" dirty="0"/>
              <a:t>⑥ ping –s 10 www.naver.com</a:t>
            </a:r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27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(2)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69049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5) </a:t>
            </a:r>
            <a:r>
              <a:rPr lang="en-US" altLang="ko-KR" dirty="0" err="1"/>
              <a:t>netstat</a:t>
            </a:r>
            <a:r>
              <a:rPr lang="en-US" altLang="ko-KR" dirty="0"/>
              <a:t> </a:t>
            </a:r>
            <a:r>
              <a:rPr lang="ko-KR" altLang="en-US" dirty="0"/>
              <a:t>명령어 실습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 err="1"/>
              <a:t>netstat</a:t>
            </a:r>
            <a:endParaRPr lang="en-US" altLang="ko-KR" dirty="0"/>
          </a:p>
          <a:p>
            <a:pPr latinLnBrk="1"/>
            <a:r>
              <a:rPr lang="en-US" altLang="ko-KR" dirty="0"/>
              <a:t>② </a:t>
            </a:r>
            <a:r>
              <a:rPr lang="en-US" altLang="ko-KR" dirty="0" err="1"/>
              <a:t>netstat</a:t>
            </a:r>
            <a:r>
              <a:rPr lang="en-US" altLang="ko-KR" dirty="0"/>
              <a:t> -a</a:t>
            </a:r>
          </a:p>
          <a:p>
            <a:pPr latinLnBrk="1"/>
            <a:r>
              <a:rPr lang="en-US" altLang="ko-KR" dirty="0"/>
              <a:t>③ </a:t>
            </a:r>
            <a:r>
              <a:rPr lang="en-US" altLang="ko-KR" dirty="0" err="1"/>
              <a:t>netstat</a:t>
            </a:r>
            <a:r>
              <a:rPr lang="en-US" altLang="ko-KR" dirty="0"/>
              <a:t> -n</a:t>
            </a:r>
          </a:p>
          <a:p>
            <a:pPr latinLnBrk="1"/>
            <a:r>
              <a:rPr lang="en-US" altLang="ko-KR" dirty="0"/>
              <a:t>④ </a:t>
            </a:r>
            <a:r>
              <a:rPr lang="en-US" altLang="ko-KR" dirty="0" err="1"/>
              <a:t>netstat</a:t>
            </a:r>
            <a:r>
              <a:rPr lang="en-US" altLang="ko-KR" dirty="0"/>
              <a:t> -an or -</a:t>
            </a:r>
            <a:r>
              <a:rPr lang="en-US" altLang="ko-KR" dirty="0" err="1"/>
              <a:t>na</a:t>
            </a:r>
            <a:endParaRPr lang="en-US" altLang="ko-KR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28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</a:t>
            </a:r>
            <a:r>
              <a:rPr lang="en-US" altLang="ko-KR" sz="1800" dirty="0"/>
              <a:t>(3)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58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1. </a:t>
            </a:r>
            <a:r>
              <a:rPr lang="ko-KR" altLang="en-US" sz="1800" dirty="0"/>
              <a:t>강의 들어가기</a:t>
            </a:r>
            <a:endParaRPr lang="en-US" altLang="ko-KR" sz="1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879634" y="1015068"/>
            <a:ext cx="7450138" cy="275864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학습내용 소개</a:t>
            </a:r>
            <a:endParaRPr lang="en-US" altLang="ko-KR" sz="1600" dirty="0"/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기업의 정보시스템을 위한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서버를 운영하는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시스템 관리를 위하여 네트워크 상황을 상시 모니터링하고 관리하는 업무는 중요한 사항의 하나이다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리눅스서버가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웹서버로</a:t>
            </a:r>
            <a:r>
              <a:rPr lang="ko-KR" altLang="en-US" sz="1200" dirty="0"/>
              <a:t> 이용되거나 </a:t>
            </a:r>
            <a:r>
              <a:rPr lang="ko-KR" altLang="en-US" sz="1200" dirty="0" err="1"/>
              <a:t>리눅스</a:t>
            </a:r>
            <a:r>
              <a:rPr lang="ko-KR" altLang="en-US" sz="1200" dirty="0"/>
              <a:t> 운영체계로 일반 사용자 </a:t>
            </a:r>
            <a:r>
              <a:rPr lang="en-US" altLang="ko-KR" sz="1200" dirty="0"/>
              <a:t>PC</a:t>
            </a:r>
            <a:r>
              <a:rPr lang="ko-KR" altLang="en-US" sz="1200" dirty="0"/>
              <a:t>나 </a:t>
            </a:r>
            <a:r>
              <a:rPr lang="ko-KR" altLang="en-US" sz="1200" dirty="0" err="1"/>
              <a:t>스마트폰의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안드로이드</a:t>
            </a:r>
            <a:r>
              <a:rPr lang="ko-KR" altLang="en-US" sz="1200" dirty="0"/>
              <a:t> 운영체계로 이용되는 경우를 상상하더라도</a:t>
            </a:r>
            <a:r>
              <a:rPr lang="en-US" altLang="ko-KR" sz="1200" dirty="0"/>
              <a:t>, </a:t>
            </a:r>
            <a:r>
              <a:rPr lang="ko-KR" altLang="en-US" sz="1200" dirty="0"/>
              <a:t>네트워크의 역할은 비중이 큰 부분이다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강의에서는 이러한 네트워크 분야에 대하여 기본적 이론</a:t>
            </a:r>
            <a:r>
              <a:rPr lang="en-US" altLang="ko-KR" sz="1200" dirty="0"/>
              <a:t>, </a:t>
            </a:r>
            <a:r>
              <a:rPr lang="ko-KR" altLang="en-US" sz="1200" dirty="0"/>
              <a:t>환경설정 및 네트워크 관리방안에 대하여 이해 후 실습하도록 한다</a:t>
            </a:r>
            <a:r>
              <a:rPr lang="en-US" altLang="ko-KR" sz="1200" dirty="0"/>
              <a:t>.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본 과목 처음 설치부분에 서버로 접속하기 위하여 네트워크 설정 부분이 있었으나 </a:t>
            </a:r>
            <a:r>
              <a:rPr lang="ko-KR" altLang="en-US" sz="1200" dirty="0" err="1"/>
              <a:t>무따기</a:t>
            </a:r>
            <a:r>
              <a:rPr lang="en-US" altLang="ko-KR" sz="1200" dirty="0"/>
              <a:t>(</a:t>
            </a:r>
            <a:r>
              <a:rPr lang="ko-KR" altLang="en-US" sz="1200" dirty="0"/>
              <a:t>무조건 </a:t>
            </a:r>
            <a:r>
              <a:rPr lang="ko-KR" altLang="en-US" sz="1200" dirty="0" err="1"/>
              <a:t>따라하기</a:t>
            </a:r>
            <a:r>
              <a:rPr lang="en-US" altLang="ko-KR" sz="1200" dirty="0"/>
              <a:t>)</a:t>
            </a:r>
            <a:r>
              <a:rPr lang="ko-KR" altLang="en-US" sz="1200" dirty="0"/>
              <a:t>로 진행했던 부분이 있었다</a:t>
            </a:r>
            <a:r>
              <a:rPr lang="en-US" altLang="ko-KR" sz="1200" dirty="0"/>
              <a:t>. </a:t>
            </a:r>
            <a:r>
              <a:rPr lang="ko-KR" altLang="en-US" sz="1200" dirty="0"/>
              <a:t>여러분이 </a:t>
            </a:r>
            <a:r>
              <a:rPr lang="ko-KR" altLang="en-US" sz="1200" dirty="0" err="1"/>
              <a:t>그동안</a:t>
            </a:r>
            <a:r>
              <a:rPr lang="ko-KR" altLang="en-US" sz="1200" dirty="0"/>
              <a:t> 본 과목을 진행함에 있어서</a:t>
            </a:r>
            <a:r>
              <a:rPr lang="en-US" altLang="ko-KR" sz="1200" dirty="0"/>
              <a:t>, </a:t>
            </a:r>
            <a:r>
              <a:rPr lang="ko-KR" altLang="en-US" sz="1200" dirty="0"/>
              <a:t>해당 내용들을 이해할 만한 내공이 충만한 상황이라고 생각된다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이번 강의에는 네트워크에 대한 기초 이론에 대하여 하나하나 배워보도록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pPr marL="0" indent="0" eaLnBrk="1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ko-KR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68726" y="4143914"/>
            <a:ext cx="7450138" cy="225688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학습목표 제시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네트워크의 기본적인 내용을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이해</a:t>
            </a:r>
            <a:r>
              <a:rPr lang="en-US" altLang="ko-KR" sz="1200" dirty="0"/>
              <a:t>, IP</a:t>
            </a:r>
            <a:r>
              <a:rPr lang="ko-KR" altLang="en-US" sz="1200" dirty="0"/>
              <a:t>체계</a:t>
            </a:r>
            <a:r>
              <a:rPr lang="en-US" altLang="ko-KR" sz="1200" dirty="0"/>
              <a:t>, </a:t>
            </a:r>
            <a:r>
              <a:rPr lang="ko-KR" altLang="en-US" sz="1200" dirty="0"/>
              <a:t>통신흐름에 대하여 설명할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관련 설정방법을 이해하고 실습할 수 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네트워크 관리 명령어를 이해하고 실습할 수 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864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553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900" indent="-342900" latinLnBrk="1">
              <a:buAutoNum type="arabicParenR"/>
            </a:pPr>
            <a:r>
              <a:rPr lang="ko-KR" altLang="en-US" dirty="0"/>
              <a:t>금일 다룬 명령어를 </a:t>
            </a:r>
            <a:r>
              <a:rPr lang="en-US" altLang="ko-KR" dirty="0"/>
              <a:t>man</a:t>
            </a:r>
            <a:r>
              <a:rPr lang="ko-KR" altLang="en-US" dirty="0"/>
              <a:t>으로 찾아보고 각종 옵션에 대하여 조사 후 실습</a:t>
            </a:r>
            <a:endParaRPr lang="en-US" altLang="ko-KR" dirty="0"/>
          </a:p>
          <a:p>
            <a:pPr marL="342900" indent="-342900" latinLnBrk="1">
              <a:buAutoNum type="arabicParenR"/>
            </a:pPr>
            <a:r>
              <a:rPr lang="ko-KR" altLang="en-US" dirty="0"/>
              <a:t>다음 장 실습 먼저 해보기</a:t>
            </a: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29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4. </a:t>
            </a:r>
            <a:r>
              <a:rPr lang="ko-KR" altLang="en-US" sz="1800" dirty="0"/>
              <a:t>실습하기 </a:t>
            </a:r>
            <a:r>
              <a:rPr lang="en-US" altLang="ko-KR" sz="1800" dirty="0"/>
              <a:t>(4 – Jump Up) </a:t>
            </a:r>
            <a:r>
              <a:rPr lang="ko-KR" altLang="en-US" sz="1800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4354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30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5. </a:t>
            </a:r>
            <a:r>
              <a:rPr lang="ko-KR" altLang="en-US" sz="1800" dirty="0"/>
              <a:t>퀴즈</a:t>
            </a:r>
            <a:endParaRPr lang="en-US" altLang="ko-KR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67010"/>
              </p:ext>
            </p:extLst>
          </p:nvPr>
        </p:nvGraphicFramePr>
        <p:xfrm>
          <a:off x="551835" y="818917"/>
          <a:ext cx="8229308" cy="5583390"/>
        </p:xfrm>
        <a:graphic>
          <a:graphicData uri="http://schemas.openxmlformats.org/drawingml/2006/table">
            <a:tbl>
              <a:tblPr/>
              <a:tblGrid>
                <a:gridCol w="298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51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970"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문제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보기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한컴바탕"/>
                          <a:ea typeface="한컴바탕"/>
                        </a:rPr>
                        <a:t>정답 및 해설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74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1) 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현재 사용되고 있는 </a:t>
                      </a:r>
                      <a:r>
                        <a:rPr lang="ko-KR" altLang="en-US" sz="1200" kern="0" spc="-70" dirty="0" err="1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인터네트워킹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 프로토콜 명칭은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TCP/IP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CDMA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LTE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HAM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TCP/IP (transfer control protocol/Internet protocol)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입니다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39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2)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다음 인터넷 프로토콜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주소체계 중 물리적 주소인 것은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IP Address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MAC Address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UDP 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Port</a:t>
                      </a:r>
                      <a:endParaRPr 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MAC Address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는 하드웨어에 부여된 물리적 주소입니다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3479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3)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우분투 리눅스에서 서버 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IP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설정을 수정하기 위하여 수정할 파일명은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etc/xinetd.conf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etc/users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etc/ip.conf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etc/network/interfaces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)/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etc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/network/interfaces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파일의 내용을 수정을 하여야 합니다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  <a:endParaRPr lang="ko-KR" altLang="en-US" sz="1200" kern="0" spc="-70" dirty="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745"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4) </a:t>
                      </a: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현재의 컴퓨터와 네트워크로 연결되었거나 연결될 목록을 프로토콜과 함께 보여주는 명령어는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?</a:t>
                      </a:r>
                      <a:endParaRPr lang="ko-KR" alt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>
                      <a:noFill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netstat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나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ping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다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ifconfig 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라</a:t>
                      </a:r>
                      <a:r>
                        <a:rPr lang="en-US" altLang="ko-KR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sz="1200" kern="0" spc="-7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rountadd</a:t>
                      </a:r>
                      <a:endParaRPr lang="en-US" sz="1200" kern="0" spc="-70">
                        <a:solidFill>
                          <a:srgbClr val="000000"/>
                        </a:solidFill>
                        <a:effectLst/>
                        <a:latin typeface="한양신명조"/>
                      </a:endParaRP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13335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280"/>
                        </a:spcAft>
                      </a:pP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가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) </a:t>
                      </a:r>
                      <a:r>
                        <a:rPr lang="en-US" altLang="ko-KR" sz="1200" kern="0" spc="-70" dirty="0" err="1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netstat</a:t>
                      </a:r>
                      <a:r>
                        <a:rPr lang="ko-KR" altLang="en-US" sz="1200" kern="0" spc="-70" dirty="0">
                          <a:solidFill>
                            <a:srgbClr val="000000"/>
                          </a:solidFill>
                          <a:effectLst/>
                          <a:latin typeface="휴먼명조"/>
                          <a:ea typeface="휴먼명조"/>
                        </a:rPr>
                        <a:t>명령입니다</a:t>
                      </a:r>
                      <a:r>
                        <a:rPr lang="en-US" altLang="ko-KR" sz="1200" kern="0" spc="-70" dirty="0">
                          <a:solidFill>
                            <a:srgbClr val="000000"/>
                          </a:solidFill>
                          <a:effectLst/>
                          <a:latin typeface="한양신명조"/>
                          <a:ea typeface="휴먼명조"/>
                        </a:rPr>
                        <a:t>.</a:t>
                      </a:r>
                    </a:p>
                  </a:txBody>
                  <a:tcPr marL="15033" marR="15033" marT="15033" marB="15033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210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323174" y="1078930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00000"/>
              <a:buFontTx/>
              <a:buChar char="•"/>
              <a:tabLst/>
            </a:pP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331782" name="Rectangle 3"/>
          <p:cNvSpPr txBox="1">
            <a:spLocks noChangeArrowheads="1"/>
          </p:cNvSpPr>
          <p:nvPr/>
        </p:nvSpPr>
        <p:spPr bwMode="auto">
          <a:xfrm>
            <a:off x="384560" y="779074"/>
            <a:ext cx="9498013" cy="286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dirty="0"/>
              <a:t>다음 제시된 내용을 자필로 작성하여 제출 하시오 </a:t>
            </a:r>
            <a:r>
              <a:rPr lang="en-US" altLang="ko-KR" dirty="0"/>
              <a:t>(</a:t>
            </a:r>
            <a:r>
              <a:rPr lang="ko-KR" altLang="en-US" dirty="0"/>
              <a:t>상단 학번</a:t>
            </a:r>
            <a:r>
              <a:rPr lang="en-US" altLang="ko-KR" dirty="0"/>
              <a:t>, </a:t>
            </a:r>
            <a:r>
              <a:rPr lang="ko-KR" altLang="en-US" dirty="0"/>
              <a:t>이름 기입</a:t>
            </a:r>
            <a:r>
              <a:rPr lang="en-US" altLang="ko-KR" dirty="0"/>
              <a:t>)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6. </a:t>
            </a:r>
            <a:r>
              <a:rPr lang="ko-KR" altLang="en-US" sz="1800" dirty="0"/>
              <a:t>정리하기</a:t>
            </a:r>
            <a:endParaRPr lang="en-US" altLang="ko-KR" dirty="0"/>
          </a:p>
        </p:txBody>
      </p:sp>
      <p:sp>
        <p:nvSpPr>
          <p:cNvPr id="2" name="직사각형 1"/>
          <p:cNvSpPr/>
          <p:nvPr/>
        </p:nvSpPr>
        <p:spPr>
          <a:xfrm>
            <a:off x="603094" y="1283413"/>
            <a:ext cx="80183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1.</a:t>
            </a:r>
            <a:r>
              <a:rPr lang="ko-KR" altLang="en-US" sz="1400" dirty="0"/>
              <a:t>네트워크 이론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1) TCP/IP </a:t>
            </a:r>
            <a:r>
              <a:rPr lang="ko-KR" altLang="en-US" sz="1400" dirty="0"/>
              <a:t>기초부분을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IP</a:t>
            </a:r>
            <a:r>
              <a:rPr lang="ko-KR" altLang="en-US" sz="1400" dirty="0"/>
              <a:t>주소 체계를 설명하시어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3) TCP/IP</a:t>
            </a:r>
            <a:r>
              <a:rPr lang="ko-KR" altLang="en-US" sz="1400" dirty="0"/>
              <a:t>통신흐름 및 장비에 대하여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ko-KR" altLang="en-US" sz="1400" dirty="0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2.</a:t>
            </a:r>
            <a:r>
              <a:rPr lang="ko-KR" altLang="en-US" sz="1400" dirty="0"/>
              <a:t>네트워크 환경 설정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ko-KR" sz="1400" dirty="0"/>
              <a:t>2) </a:t>
            </a:r>
            <a:r>
              <a:rPr lang="ko-KR" altLang="en-US" sz="1400" dirty="0"/>
              <a:t>네트워크 연결 설정</a:t>
            </a:r>
            <a:r>
              <a:rPr lang="en-US" altLang="ko-KR" sz="1400" dirty="0"/>
              <a:t> </a:t>
            </a:r>
            <a:r>
              <a:rPr lang="ko-KR" altLang="en-US" sz="1400"/>
              <a:t>방법에서 고정주소</a:t>
            </a:r>
            <a:r>
              <a:rPr lang="en-US" altLang="ko-KR" sz="1400" dirty="0"/>
              <a:t>,</a:t>
            </a:r>
            <a:r>
              <a:rPr lang="ko-KR" altLang="en-US" sz="1400" dirty="0"/>
              <a:t>유동주소</a:t>
            </a:r>
            <a:r>
              <a:rPr lang="en-US" altLang="ko-KR" sz="1400" dirty="0"/>
              <a:t> </a:t>
            </a:r>
            <a:r>
              <a:rPr lang="ko-KR" altLang="en-US" sz="1400" dirty="0"/>
              <a:t>설정방식을 설명하시오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59212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32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7. </a:t>
            </a:r>
            <a:r>
              <a:rPr lang="ko-KR" altLang="en-US" sz="1800" dirty="0" err="1"/>
              <a:t>차시</a:t>
            </a:r>
            <a:r>
              <a:rPr lang="ko-KR" altLang="en-US" sz="1800" dirty="0"/>
              <a:t> 예고</a:t>
            </a:r>
            <a:endParaRPr lang="en-US" altLang="ko-KR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68122" y="1218323"/>
            <a:ext cx="7450138" cy="11154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학습내용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웹 페이지가 여러분에게 보여지는 과정을 조사해 봅시다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 Apache, Tomcat, MySQL </a:t>
            </a:r>
            <a:r>
              <a:rPr lang="ko-KR" altLang="en-US" sz="1200" dirty="0"/>
              <a:t>이라는 용어를 조사해 봅시다</a:t>
            </a:r>
            <a:r>
              <a:rPr lang="en-US" altLang="ko-KR" sz="1200"/>
              <a:t>.</a:t>
            </a:r>
            <a:endParaRPr lang="en-US" altLang="ko-KR" sz="12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8122" y="3852653"/>
            <a:ext cx="7450138" cy="78308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sp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차시</a:t>
            </a:r>
            <a:r>
              <a:rPr lang="ko-KR" altLang="en-US" sz="1600" dirty="0"/>
              <a:t> 준비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1</a:t>
            </a:r>
            <a:r>
              <a:rPr lang="ko-KR" altLang="en-US" sz="1200" dirty="0"/>
              <a:t>강을 다시 찾아보고 복습해 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273050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sz="1800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4665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 b="0"/>
              <a:pPr algn="ctr" eaLnBrk="1" hangingPunct="1">
                <a:spcBef>
                  <a:spcPct val="0"/>
                </a:spcBef>
                <a:buClrTx/>
                <a:defRPr/>
              </a:pPr>
              <a:t>3</a:t>
            </a:fld>
            <a:endParaRPr lang="en-US" altLang="ko-KR" sz="11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68433" y="126767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sz="1800" dirty="0"/>
              <a:t>2. </a:t>
            </a:r>
            <a:r>
              <a:rPr lang="ko-KR" altLang="en-US" sz="1800" dirty="0"/>
              <a:t>생각해볼 문제 및 용어</a:t>
            </a:r>
            <a:endParaRPr lang="en-US" altLang="ko-KR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533166" y="768187"/>
            <a:ext cx="8073938" cy="25706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 err="1"/>
              <a:t>학습전</a:t>
            </a:r>
            <a:r>
              <a:rPr lang="ko-KR" altLang="en-US" sz="1600" dirty="0"/>
              <a:t> 생각해볼 문제</a:t>
            </a:r>
            <a:endParaRPr lang="en-US" altLang="ko-KR" sz="1600" dirty="0"/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ko-KR" altLang="en-US" sz="1200" dirty="0"/>
              <a:t>윈도우에서 유선 및 무선네트워크를 설정하는 방법과 관련 이론에 대하여 찾아보고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200" dirty="0"/>
              <a:t>TCP/IP</a:t>
            </a:r>
            <a:r>
              <a:rPr lang="ko-KR" altLang="en-US" sz="1200" dirty="0"/>
              <a:t>통신에 대하여 인터넷 검색을 통하여 미리 학습해 봅니다</a:t>
            </a:r>
            <a:r>
              <a:rPr lang="en-US" altLang="ko-KR" sz="1200" dirty="0"/>
              <a:t>.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524777" y="3557373"/>
            <a:ext cx="8073938" cy="2826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9333" tIns="64666" rIns="129333" bIns="64666">
            <a:noAutofit/>
          </a:bodyPr>
          <a:lstStyle>
            <a:lvl1pPr marL="180975" indent="-180975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marL="285750" indent="-28575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ü"/>
            </a:pPr>
            <a:r>
              <a:rPr lang="ko-KR" altLang="en-US" sz="1600" dirty="0"/>
              <a:t>용어 </a:t>
            </a:r>
            <a:r>
              <a:rPr lang="en-US" altLang="ko-KR" sz="1600" dirty="0"/>
              <a:t>( </a:t>
            </a:r>
            <a:r>
              <a:rPr lang="ko-KR" altLang="en-US" sz="1600" dirty="0"/>
              <a:t>강의 정리 시 필기</a:t>
            </a:r>
            <a:r>
              <a:rPr lang="en-US" altLang="ko-KR" sz="1600" dirty="0"/>
              <a:t> </a:t>
            </a:r>
            <a:r>
              <a:rPr lang="ko-KR" altLang="en-US" sz="1600" dirty="0"/>
              <a:t>할 것</a:t>
            </a:r>
            <a:r>
              <a:rPr lang="en-US" altLang="ko-KR" sz="1600" dirty="0"/>
              <a:t>)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TCP/IP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IP, </a:t>
            </a:r>
            <a:r>
              <a:rPr lang="ko-KR" altLang="en-US" sz="1600" dirty="0"/>
              <a:t>고정</a:t>
            </a:r>
            <a:r>
              <a:rPr lang="en-US" altLang="ko-KR" sz="1600" dirty="0"/>
              <a:t>IP,</a:t>
            </a:r>
            <a:r>
              <a:rPr lang="ko-KR" altLang="en-US" sz="1600" dirty="0"/>
              <a:t>유동</a:t>
            </a:r>
            <a:r>
              <a:rPr lang="en-US" altLang="ko-KR" sz="1600" dirty="0"/>
              <a:t>IP, DHCP, NAT, DNS, port forwarding</a:t>
            </a:r>
          </a:p>
          <a:p>
            <a:pPr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  <a:buFont typeface="Wingdings" panose="05000000000000000000" pitchFamily="2" charset="2"/>
              <a:buChar char="§"/>
            </a:pPr>
            <a:r>
              <a:rPr lang="en-US" altLang="ko-KR" sz="1600" dirty="0"/>
              <a:t>Gateway</a:t>
            </a:r>
            <a:r>
              <a:rPr lang="ko-KR" altLang="en-US" sz="1600" dirty="0"/>
              <a:t> </a:t>
            </a:r>
            <a:r>
              <a:rPr lang="en-US" altLang="ko-KR" sz="1600" dirty="0"/>
              <a:t>, L2, L3, L4, Route</a:t>
            </a:r>
          </a:p>
          <a:p>
            <a:pPr marL="0" indent="0" eaLnBrk="1" latinLnBrk="0" hangingPunct="1">
              <a:lnSpc>
                <a:spcPct val="130000"/>
              </a:lnSpc>
              <a:spcBef>
                <a:spcPct val="50000"/>
              </a:spcBef>
              <a:buClr>
                <a:srgbClr val="54158D"/>
              </a:buClr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7614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665380"/>
            <a:ext cx="7209020" cy="1343493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61768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1475" spc="-30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1. </a:t>
            </a:r>
            <a:r>
              <a:rPr sz="1475" spc="-93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네트워크</a:t>
            </a:r>
            <a:r>
              <a:rPr sz="1475" spc="-7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 </a:t>
            </a:r>
            <a:r>
              <a:rPr sz="1475" spc="-89" dirty="0">
                <a:solidFill>
                  <a:prstClr val="black"/>
                </a:solidFill>
                <a:latin typeface="굴림체"/>
                <a:ea typeface="+mn-ea"/>
                <a:cs typeface="굴림체"/>
              </a:rPr>
              <a:t>관리</a:t>
            </a:r>
            <a:endParaRPr sz="1475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defTabSz="899404" eaLnBrk="1" fontAlgn="auto" latinLnBrk="1" hangingPunct="1">
              <a:spcBef>
                <a:spcPts val="39"/>
              </a:spcBef>
              <a:spcAft>
                <a:spcPts val="0"/>
              </a:spcAft>
              <a:buClrTx/>
            </a:pPr>
            <a:endParaRPr sz="1623" b="0" dirty="0">
              <a:solidFill>
                <a:prstClr val="black"/>
              </a:solidFill>
              <a:latin typeface="굴림체"/>
              <a:ea typeface="+mn-ea"/>
              <a:cs typeface="굴림체"/>
            </a:endParaRPr>
          </a:p>
          <a:p>
            <a:pPr marL="12492" marR="4997" indent="131788" algn="just" defTabSz="899404" eaLnBrk="1" fontAlgn="auto" latinLnBrk="1" hangingPunct="1">
              <a:lnSpc>
                <a:spcPct val="1057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기업의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정보시스템을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서버를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운영하는 경우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시스템 관리를 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모니터링하고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관리하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업무는 중요한 사항의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리눅스서버가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웹서버로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이용되거나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리눅스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사용자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스마트폰의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안드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로이드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이용되는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경우를 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상상하더라도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역할은 비중이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큰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강의에서는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이러한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분야에 대하여 기본적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환경설정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</a:t>
            </a:r>
            <a:r>
              <a:rPr sz="1082" b="0" spc="17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관리방안에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후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실습하도록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59308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59308"/>
            <a:ext cx="5613431" cy="252271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2498" rIns="0" bIns="0" rtlCol="0">
            <a:spAutoFit/>
          </a:bodyPr>
          <a:lstStyle/>
          <a:p>
            <a:pPr defTabSz="899404" eaLnBrk="1" fontAlgn="auto" latinLnBrk="1" hangingPunct="1">
              <a:spcBef>
                <a:spcPts val="20"/>
              </a:spcBef>
              <a:spcAft>
                <a:spcPts val="0"/>
              </a:spcAft>
              <a:buClrTx/>
            </a:pPr>
            <a:endParaRPr sz="738" b="0" dirty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64332" marR="58086" indent="23734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학습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인터넷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검색을 통하여 </a:t>
            </a: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“TCP/IP”라는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용어에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대하여 미리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조사하여 학습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준비도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높이도록</a:t>
            </a:r>
            <a:r>
              <a:rPr sz="885" b="0" spc="15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한다.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9316" y="2956311"/>
            <a:ext cx="7209020" cy="3106711"/>
          </a:xfrm>
          <a:prstGeom prst="rect">
            <a:avLst/>
          </a:prstGeom>
        </p:spPr>
        <p:txBody>
          <a:bodyPr vert="horz" wrap="square" lIns="0" tIns="84944" rIns="0" bIns="0" rtlCol="0">
            <a:spAutoFit/>
          </a:bodyPr>
          <a:lstStyle/>
          <a:p>
            <a:pPr marL="149901" defTabSz="899404" eaLnBrk="1" fontAlgn="auto" latinLnBrk="1" hangingPunct="1">
              <a:spcBef>
                <a:spcPts val="669"/>
              </a:spcBef>
              <a:spcAft>
                <a:spcPts val="0"/>
              </a:spcAft>
              <a:buClrTx/>
            </a:pPr>
            <a:r>
              <a:rPr sz="1279" spc="-59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(1) </a:t>
            </a:r>
            <a:r>
              <a:rPr sz="1279" spc="-11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네트워크</a:t>
            </a:r>
            <a:r>
              <a:rPr sz="1279" spc="-93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 </a:t>
            </a:r>
            <a:r>
              <a:rPr sz="1279" spc="-108" dirty="0">
                <a:solidFill>
                  <a:prstClr val="black"/>
                </a:solidFill>
                <a:latin typeface="새굴림"/>
                <a:ea typeface="+mn-ea"/>
                <a:cs typeface="새굴림"/>
              </a:rPr>
              <a:t>이론</a:t>
            </a:r>
            <a:endParaRPr sz="1279" b="0" dirty="0">
              <a:solidFill>
                <a:prstClr val="black"/>
              </a:solidFill>
              <a:latin typeface="새굴림"/>
              <a:ea typeface="+mn-ea"/>
              <a:cs typeface="새굴림"/>
            </a:endParaRPr>
          </a:p>
          <a:p>
            <a:pPr marL="12492" marR="4997" indent="131788" algn="just" defTabSz="899404" eaLnBrk="1" fontAlgn="auto" latinLnBrk="1" hangingPunct="1">
              <a:lnSpc>
                <a:spcPct val="106000"/>
              </a:lnSpc>
              <a:spcBef>
                <a:spcPts val="516"/>
              </a:spcBef>
              <a:spcAft>
                <a:spcPts val="0"/>
              </a:spcAft>
              <a:buClrTx/>
            </a:pP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과목 처음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설치부분에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접속하기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설정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부분이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있었으나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무따기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무조건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따라하기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진행했던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부분 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있었다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여러분이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그동안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과목을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진행함에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있어서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해당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내용들을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이해할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만한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내공이 충만한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상황이라고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생각된다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이번 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강의에는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기초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이론에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하나하나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배워보도록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한다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defTabSz="899404" eaLnBrk="1" fontAlgn="auto" latinLnBrk="1" hangingPunct="1">
              <a:spcBef>
                <a:spcPts val="44"/>
              </a:spcBef>
              <a:spcAft>
                <a:spcPts val="0"/>
              </a:spcAft>
              <a:buClrTx/>
            </a:pPr>
            <a:endParaRPr sz="1770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1) 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377" b="0" spc="-5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기초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2492" marR="4997" indent="131788" algn="just" defTabSz="899404" eaLnBrk="1" fontAlgn="auto" latinLnBrk="1" hangingPunct="1">
              <a:lnSpc>
                <a:spcPct val="126699"/>
              </a:lnSpc>
              <a:spcBef>
                <a:spcPts val="74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이제는 수많은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수많은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기타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수많은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장비들이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위하여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연결되어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다양한 서비스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지원하는 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것이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일반적이다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Internetworking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등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이용하여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하는데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그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세부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사항들이</a:t>
            </a:r>
            <a:r>
              <a:rPr sz="1082" b="0" spc="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어떻게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이루어지는지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고민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해 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203615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sz="1082" b="0" spc="-9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Internetworking</a:t>
            </a:r>
            <a:r>
              <a:rPr sz="1279" b="0" spc="-4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580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2" y="560750"/>
            <a:ext cx="6909216" cy="1437807"/>
          </a:xfrm>
          <a:prstGeom prst="rect">
            <a:avLst/>
          </a:prstGeom>
        </p:spPr>
        <p:txBody>
          <a:bodyPr vert="horz" wrap="square" lIns="0" tIns="99934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87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(transfer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control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protocol/Internet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4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protocol)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25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다른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운영체제를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쓰는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컴퓨터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간에도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전송할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수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있어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인터넷에서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정보전송을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</a:t>
            </a:r>
            <a:r>
              <a:rPr sz="1082" b="0" spc="-3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표준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프로토콜로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쓰임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0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1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전송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일정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단위로 나누고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포장하는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것에 관한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3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3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IP: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직접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데이터를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주고 받는 것에 관한</a:t>
            </a:r>
            <a:r>
              <a:rPr sz="1082" b="0" spc="-3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8072" y="2189238"/>
            <a:ext cx="431591" cy="329850"/>
          </a:xfrm>
          <a:prstGeom prst="rect">
            <a:avLst/>
          </a:prstGeom>
          <a:solidFill>
            <a:srgbClr val="46B0BA"/>
          </a:solidFill>
        </p:spPr>
        <p:txBody>
          <a:bodyPr vert="horz" wrap="square" lIns="0" tIns="116798" rIns="0" bIns="0" rtlCol="0">
            <a:spAutoFit/>
          </a:bodyPr>
          <a:lstStyle/>
          <a:p>
            <a:pPr marL="106180" defTabSz="899404" eaLnBrk="1" fontAlgn="auto" latinLnBrk="1" hangingPunct="1">
              <a:spcBef>
                <a:spcPts val="920"/>
              </a:spcBef>
              <a:spcAft>
                <a:spcPts val="0"/>
              </a:spcAft>
              <a:buClrTx/>
            </a:pPr>
            <a:r>
              <a:rPr sz="1377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Tip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9464" y="2189238"/>
            <a:ext cx="4452079" cy="391496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77449" rIns="0" bIns="0" rtlCol="0">
            <a:spAutoFit/>
          </a:bodyPr>
          <a:lstStyle/>
          <a:p>
            <a:pPr marL="64332" marR="58086" indent="23734" defTabSz="899404" eaLnBrk="1" fontAlgn="auto" latinLnBrk="1" hangingPunct="1">
              <a:lnSpc>
                <a:spcPct val="115399"/>
              </a:lnSpc>
              <a:spcBef>
                <a:spcPts val="610"/>
              </a:spcBef>
              <a:spcAft>
                <a:spcPts val="0"/>
              </a:spcAft>
              <a:buClrTx/>
            </a:pPr>
            <a:r>
              <a:rPr sz="885" b="0" spc="-3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프로토콜(Protocol):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컴퓨터에서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다른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컴퓨터로 데이터를 완전하게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보내기 위한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전송  규정이아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장치 등을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총칭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8072" y="2883558"/>
            <a:ext cx="431591" cy="2234159"/>
          </a:xfrm>
          <a:custGeom>
            <a:avLst/>
            <a:gdLst/>
            <a:ahLst/>
            <a:cxnLst/>
            <a:rect l="l" t="t" r="r" b="b"/>
            <a:pathLst>
              <a:path w="438785" h="2271395">
                <a:moveTo>
                  <a:pt x="438581" y="0"/>
                </a:moveTo>
                <a:lnTo>
                  <a:pt x="0" y="0"/>
                </a:lnTo>
                <a:lnTo>
                  <a:pt x="0" y="2271369"/>
                </a:lnTo>
                <a:lnTo>
                  <a:pt x="438581" y="2271369"/>
                </a:lnTo>
                <a:lnTo>
                  <a:pt x="438581" y="0"/>
                </a:lnTo>
                <a:close/>
              </a:path>
            </a:pathLst>
          </a:custGeom>
          <a:solidFill>
            <a:srgbClr val="46B0BA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4425" y="3860355"/>
            <a:ext cx="229848" cy="440852"/>
          </a:xfrm>
          <a:prstGeom prst="rect">
            <a:avLst/>
          </a:prstGeom>
        </p:spPr>
        <p:txBody>
          <a:bodyPr vert="horz" wrap="square" lIns="0" tIns="16864" rIns="0" bIns="0" rtlCol="0">
            <a:spAutoFit/>
          </a:bodyPr>
          <a:lstStyle/>
          <a:p>
            <a:pPr defTabSz="899404" eaLnBrk="1" fontAlgn="auto" latinLnBrk="1" hangingPunct="1">
              <a:spcBef>
                <a:spcPts val="133"/>
              </a:spcBef>
              <a:spcAft>
                <a:spcPts val="0"/>
              </a:spcAft>
              <a:buClrTx/>
            </a:pPr>
            <a:r>
              <a:rPr sz="1377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</a:t>
            </a:r>
            <a:r>
              <a:rPr sz="1377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</a:t>
            </a:r>
            <a:endParaRPr sz="1377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59464" y="2883558"/>
            <a:ext cx="4452079" cy="2153380"/>
          </a:xfrm>
          <a:prstGeom prst="rect">
            <a:avLst/>
          </a:prstGeom>
          <a:solidFill>
            <a:srgbClr val="E7F4F5"/>
          </a:solidFill>
        </p:spPr>
        <p:txBody>
          <a:bodyPr vert="horz" wrap="square" lIns="0" tIns="5621" rIns="0" bIns="0" rtlCol="0">
            <a:spAutoFit/>
          </a:bodyPr>
          <a:lstStyle/>
          <a:p>
            <a:pPr defTabSz="899404" eaLnBrk="1" fontAlgn="auto" latinLnBrk="1" hangingPunct="1">
              <a:spcBef>
                <a:spcPts val="44"/>
              </a:spcBef>
              <a:spcAft>
                <a:spcPts val="0"/>
              </a:spcAft>
              <a:buClrTx/>
            </a:pPr>
            <a:endParaRPr sz="738" b="0">
              <a:solidFill>
                <a:prstClr val="black"/>
              </a:solidFill>
              <a:latin typeface="Times New Roman"/>
              <a:ea typeface="+mn-ea"/>
              <a:cs typeface="Times New Roman"/>
            </a:endParaRPr>
          </a:p>
          <a:p>
            <a:pPr marL="88067" defTabSz="899404" eaLnBrk="1" fontAlgn="auto" latinLnBrk="1" hangingPunct="1">
              <a:lnSpc>
                <a:spcPts val="1048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전송</a:t>
            </a:r>
            <a:r>
              <a:rPr sz="885" b="0" spc="-2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94246" defTabSz="899404" eaLnBrk="1" fontAlgn="auto" latinLnBrk="1" hangingPunct="1">
              <a:lnSpc>
                <a:spcPts val="152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출발과 도착 주소를 가지는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헤더를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참조해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네트워크를 통해 데이터를</a:t>
            </a:r>
            <a:r>
              <a:rPr sz="885" b="0" spc="6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목적지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defTabSz="899404" eaLnBrk="1" fontAlgn="auto" latinLnBrk="1" hangingPunct="1">
              <a:spcBef>
                <a:spcPts val="639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</a:t>
            </a:r>
            <a:r>
              <a:rPr sz="885" b="0" spc="9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전달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marR="58086" indent="129914" defTabSz="899404" eaLnBrk="1" fontAlgn="auto" latinLnBrk="1" hangingPunct="1">
              <a:lnSpc>
                <a:spcPts val="1780"/>
              </a:lnSpc>
              <a:spcBef>
                <a:spcPts val="438"/>
              </a:spcBef>
              <a:spcAft>
                <a:spcPts val="0"/>
              </a:spcAft>
              <a:buClrTx/>
            </a:pPr>
            <a:r>
              <a:rPr sz="1279" b="0" spc="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전달 과정에서 데이터가 잘못 전달되거나 파손될 수도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있고,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보내진 순서대 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로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데이터를 전송하지 못하는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경우를</a:t>
            </a:r>
            <a:r>
              <a:rPr sz="885" b="0" spc="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방지.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marR="58086" indent="129914" defTabSz="899404" eaLnBrk="1" fontAlgn="auto" latinLnBrk="1" hangingPunct="1">
              <a:lnSpc>
                <a:spcPts val="1780"/>
              </a:lnSpc>
              <a:spcBef>
                <a:spcPts val="246"/>
              </a:spcBef>
              <a:spcAft>
                <a:spcPts val="0"/>
              </a:spcAft>
              <a:buClrTx/>
            </a:pPr>
            <a:r>
              <a:rPr sz="1279" b="0" spc="112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112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IP가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데이터 패킷을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분실하거나 파손하면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TCP는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문제가 발생했다는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것을 알리고 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데이터를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알맞게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재전송.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64332" marR="58086" indent="129914" defTabSz="899404" eaLnBrk="1" fontAlgn="auto" latinLnBrk="1" hangingPunct="1">
              <a:lnSpc>
                <a:spcPts val="1948"/>
              </a:lnSpc>
              <a:spcBef>
                <a:spcPts val="123"/>
              </a:spcBef>
              <a:spcAft>
                <a:spcPts val="0"/>
              </a:spcAft>
              <a:buClrTx/>
            </a:pPr>
            <a:r>
              <a:rPr sz="1279" b="0" spc="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885" b="0" spc="7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TCP가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에러를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복구하는 과정에서 데이터를 수신하는 호스트에서는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언제나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에러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없  이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순서대로 데이터를 전송</a:t>
            </a:r>
            <a:r>
              <a:rPr sz="885" b="0" spc="-118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받음.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1132" y="5118803"/>
            <a:ext cx="4219107" cy="1153618"/>
          </a:xfrm>
          <a:prstGeom prst="rect">
            <a:avLst/>
          </a:prstGeom>
        </p:spPr>
        <p:txBody>
          <a:bodyPr vert="horz" wrap="square" lIns="0" tIns="9806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772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279" b="0" spc="-17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OSI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</a:t>
            </a:r>
            <a:r>
              <a:rPr sz="1279" b="0" spc="-5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Layer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4"/>
              </a:spcBef>
              <a:spcAft>
                <a:spcPts val="0"/>
              </a:spcAft>
              <a:buClrTx/>
            </a:pPr>
            <a:r>
              <a:rPr sz="1279" b="0" spc="-8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국제표준화기구</a:t>
            </a:r>
            <a:r>
              <a:rPr sz="1279" b="0" spc="-8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(ISO)</a:t>
            </a:r>
            <a:r>
              <a:rPr sz="1082" b="0" spc="-8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1977</a:t>
            </a:r>
            <a:r>
              <a:rPr sz="1082" b="0" spc="-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년에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국제 통신 표준</a:t>
            </a:r>
            <a:r>
              <a:rPr sz="1082" b="0" spc="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2492" defTabSz="899404" eaLnBrk="1" fontAlgn="auto" latinLnBrk="1" hangingPunct="1">
              <a:spcBef>
                <a:spcPts val="68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접속에서부터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완료까지의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과정을 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7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단계로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정의한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</a:t>
            </a:r>
            <a:r>
              <a:rPr sz="1082" b="0" spc="24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현재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모든 통신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지침으로</a:t>
            </a:r>
            <a:r>
              <a:rPr sz="1082" b="0" spc="-6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따름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33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81131" y="645328"/>
            <a:ext cx="4154774" cy="211912"/>
          </a:xfrm>
          <a:prstGeom prst="rect">
            <a:avLst/>
          </a:prstGeom>
        </p:spPr>
        <p:txBody>
          <a:bodyPr vert="horz" wrap="square" lIns="0" tIns="14990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18"/>
              </a:spcBef>
              <a:spcAft>
                <a:spcPts val="0"/>
              </a:spcAft>
              <a:buClrTx/>
            </a:pPr>
            <a:r>
              <a:rPr sz="1279" b="0" spc="-9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9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OSI7Layer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규약에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따라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대응되는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계층은 </a:t>
            </a: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IV-xx&gt;</a:t>
            </a:r>
            <a:r>
              <a:rPr sz="1082" b="0" spc="-3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과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같음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93620" y="989126"/>
            <a:ext cx="4785759" cy="26935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371" y="3682583"/>
            <a:ext cx="4789357" cy="1249"/>
          </a:xfrm>
          <a:custGeom>
            <a:avLst/>
            <a:gdLst/>
            <a:ahLst/>
            <a:cxnLst/>
            <a:rect l="l" t="t" r="r" b="b"/>
            <a:pathLst>
              <a:path w="4869180" h="1270">
                <a:moveTo>
                  <a:pt x="0" y="1270"/>
                </a:moveTo>
                <a:lnTo>
                  <a:pt x="4868760" y="1270"/>
                </a:lnTo>
                <a:lnTo>
                  <a:pt x="486876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91371" y="989126"/>
            <a:ext cx="1874" cy="2693857"/>
          </a:xfrm>
          <a:custGeom>
            <a:avLst/>
            <a:gdLst/>
            <a:ahLst/>
            <a:cxnLst/>
            <a:rect l="l" t="t" r="r" b="b"/>
            <a:pathLst>
              <a:path w="1905" h="2738754">
                <a:moveTo>
                  <a:pt x="0" y="2738399"/>
                </a:moveTo>
                <a:lnTo>
                  <a:pt x="1714" y="2738399"/>
                </a:lnTo>
                <a:lnTo>
                  <a:pt x="1714" y="0"/>
                </a:lnTo>
                <a:lnTo>
                  <a:pt x="0" y="0"/>
                </a:lnTo>
                <a:lnTo>
                  <a:pt x="0" y="273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1396" y="988101"/>
            <a:ext cx="4789357" cy="1249"/>
          </a:xfrm>
          <a:custGeom>
            <a:avLst/>
            <a:gdLst/>
            <a:ahLst/>
            <a:cxnLst/>
            <a:rect l="l" t="t" r="r" b="b"/>
            <a:pathLst>
              <a:path w="4869180" h="1269">
                <a:moveTo>
                  <a:pt x="0" y="1270"/>
                </a:moveTo>
                <a:lnTo>
                  <a:pt x="4868710" y="1270"/>
                </a:lnTo>
                <a:lnTo>
                  <a:pt x="486871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3058" y="3681896"/>
            <a:ext cx="4785610" cy="1249"/>
          </a:xfrm>
          <a:custGeom>
            <a:avLst/>
            <a:gdLst/>
            <a:ahLst/>
            <a:cxnLst/>
            <a:rect l="l" t="t" r="r" b="b"/>
            <a:pathLst>
              <a:path w="4865370" h="1270">
                <a:moveTo>
                  <a:pt x="4865331" y="0"/>
                </a:moveTo>
                <a:lnTo>
                  <a:pt x="0" y="0"/>
                </a:lnTo>
                <a:lnTo>
                  <a:pt x="0" y="749"/>
                </a:lnTo>
                <a:lnTo>
                  <a:pt x="4865331" y="749"/>
                </a:lnTo>
                <a:lnTo>
                  <a:pt x="4865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78630" y="989126"/>
            <a:ext cx="1874" cy="2693857"/>
          </a:xfrm>
          <a:custGeom>
            <a:avLst/>
            <a:gdLst/>
            <a:ahLst/>
            <a:cxnLst/>
            <a:rect l="l" t="t" r="r" b="b"/>
            <a:pathLst>
              <a:path w="1904" h="2738754">
                <a:moveTo>
                  <a:pt x="0" y="2738399"/>
                </a:moveTo>
                <a:lnTo>
                  <a:pt x="1714" y="2738399"/>
                </a:lnTo>
                <a:lnTo>
                  <a:pt x="1714" y="0"/>
                </a:lnTo>
                <a:lnTo>
                  <a:pt x="0" y="0"/>
                </a:lnTo>
                <a:lnTo>
                  <a:pt x="0" y="2738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3058" y="989126"/>
            <a:ext cx="4785610" cy="1249"/>
          </a:xfrm>
          <a:custGeom>
            <a:avLst/>
            <a:gdLst/>
            <a:ahLst/>
            <a:cxnLst/>
            <a:rect l="l" t="t" r="r" b="b"/>
            <a:pathLst>
              <a:path w="4865370" h="1269">
                <a:moveTo>
                  <a:pt x="4865331" y="0"/>
                </a:moveTo>
                <a:lnTo>
                  <a:pt x="0" y="0"/>
                </a:lnTo>
                <a:lnTo>
                  <a:pt x="0" y="939"/>
                </a:lnTo>
                <a:lnTo>
                  <a:pt x="4865331" y="939"/>
                </a:lnTo>
                <a:lnTo>
                  <a:pt x="4865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91371" y="988376"/>
            <a:ext cx="4789357" cy="2695731"/>
          </a:xfrm>
          <a:custGeom>
            <a:avLst/>
            <a:gdLst/>
            <a:ahLst/>
            <a:cxnLst/>
            <a:rect l="l" t="t" r="r" b="b"/>
            <a:pathLst>
              <a:path w="4869180" h="2740660">
                <a:moveTo>
                  <a:pt x="4868760" y="2739161"/>
                </a:moveTo>
                <a:lnTo>
                  <a:pt x="4868760" y="2739732"/>
                </a:lnTo>
                <a:lnTo>
                  <a:pt x="4868379" y="2740113"/>
                </a:lnTo>
                <a:lnTo>
                  <a:pt x="4867808" y="2740113"/>
                </a:lnTo>
                <a:lnTo>
                  <a:pt x="761" y="2740113"/>
                </a:lnTo>
                <a:lnTo>
                  <a:pt x="381" y="2740113"/>
                </a:lnTo>
                <a:lnTo>
                  <a:pt x="0" y="2739732"/>
                </a:lnTo>
                <a:lnTo>
                  <a:pt x="0" y="2739161"/>
                </a:lnTo>
                <a:lnTo>
                  <a:pt x="0" y="762"/>
                </a:lnTo>
                <a:lnTo>
                  <a:pt x="0" y="380"/>
                </a:lnTo>
                <a:lnTo>
                  <a:pt x="381" y="0"/>
                </a:lnTo>
                <a:lnTo>
                  <a:pt x="761" y="0"/>
                </a:lnTo>
                <a:lnTo>
                  <a:pt x="4867808" y="0"/>
                </a:lnTo>
                <a:lnTo>
                  <a:pt x="4868379" y="0"/>
                </a:lnTo>
                <a:lnTo>
                  <a:pt x="4868760" y="380"/>
                </a:lnTo>
                <a:lnTo>
                  <a:pt x="4868760" y="762"/>
                </a:lnTo>
                <a:lnTo>
                  <a:pt x="4868760" y="273916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92121" y="989126"/>
            <a:ext cx="4787484" cy="2693857"/>
          </a:xfrm>
          <a:custGeom>
            <a:avLst/>
            <a:gdLst/>
            <a:ahLst/>
            <a:cxnLst/>
            <a:rect l="l" t="t" r="r" b="b"/>
            <a:pathLst>
              <a:path w="4867275" h="2738754">
                <a:moveTo>
                  <a:pt x="4866284" y="0"/>
                </a:moveTo>
                <a:lnTo>
                  <a:pt x="4867046" y="939"/>
                </a:lnTo>
                <a:lnTo>
                  <a:pt x="0" y="939"/>
                </a:lnTo>
                <a:lnTo>
                  <a:pt x="952" y="0"/>
                </a:lnTo>
                <a:lnTo>
                  <a:pt x="952" y="2738399"/>
                </a:lnTo>
                <a:lnTo>
                  <a:pt x="0" y="2737650"/>
                </a:lnTo>
                <a:lnTo>
                  <a:pt x="4867046" y="2737650"/>
                </a:lnTo>
                <a:lnTo>
                  <a:pt x="4866284" y="2738399"/>
                </a:lnTo>
                <a:lnTo>
                  <a:pt x="486628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1132" y="3822795"/>
            <a:ext cx="4279067" cy="1198589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2702584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Ⅳ-1&gt; </a:t>
            </a:r>
            <a:r>
              <a:rPr sz="885" b="0" spc="-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id,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groups</a:t>
            </a:r>
            <a:r>
              <a:rPr sz="885" b="0" spc="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명령어</a:t>
            </a: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885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defTabSz="899404" eaLnBrk="1" fontAlgn="auto" latinLnBrk="1" hangingPunct="1">
              <a:spcBef>
                <a:spcPts val="54"/>
              </a:spcBef>
              <a:spcAft>
                <a:spcPts val="0"/>
              </a:spcAft>
              <a:buClrTx/>
            </a:pPr>
            <a:endParaRPr sz="787" b="0" dirty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  <a:p>
            <a:pPr marL="12492"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r>
              <a:rPr sz="1279" b="0" spc="-50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④</a:t>
            </a:r>
            <a:r>
              <a:rPr sz="1279" b="0" spc="108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계층의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이해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위하여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계층별로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많은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구성요소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및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작용들이</a:t>
            </a:r>
            <a:r>
              <a:rPr sz="1082" b="0" spc="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일어남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79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279" b="0" spc="-7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체계의 흐름을 아래의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계층으로 분류하여 이해하면</a:t>
            </a:r>
            <a:r>
              <a:rPr sz="1082" b="0" spc="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쉬움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538024"/>
              </p:ext>
            </p:extLst>
          </p:nvPr>
        </p:nvGraphicFramePr>
        <p:xfrm>
          <a:off x="1463664" y="5244871"/>
          <a:ext cx="5768409" cy="837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8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422">
                <a:tc>
                  <a:txBody>
                    <a:bodyPr/>
                    <a:lstStyle/>
                    <a:p>
                      <a:pPr marR="33909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65" dirty="0">
                          <a:latin typeface="나눔명조"/>
                          <a:cs typeface="나눔명조"/>
                        </a:rPr>
                        <a:t>계</a:t>
                      </a:r>
                      <a:r>
                        <a:rPr sz="1100" b="1" dirty="0">
                          <a:latin typeface="나눔명조"/>
                          <a:cs typeface="나눔명조"/>
                        </a:rPr>
                        <a:t>층</a:t>
                      </a:r>
                      <a:endParaRPr sz="1100" dirty="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6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100" b="1" spc="-45" dirty="0">
                          <a:latin typeface="나눔명조"/>
                          <a:cs typeface="나눔명조"/>
                        </a:rPr>
                        <a:t>이해</a:t>
                      </a:r>
                      <a:endParaRPr sz="1100">
                        <a:latin typeface="나눔명조"/>
                        <a:cs typeface="나눔명조"/>
                      </a:endParaRPr>
                    </a:p>
                  </a:txBody>
                  <a:tcPr marL="0" marR="0" marT="3123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R="32829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응용계</a:t>
                      </a:r>
                      <a:r>
                        <a:rPr sz="110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층</a:t>
                      </a:r>
                    </a:p>
                  </a:txBody>
                  <a:tcPr marL="0" marR="0" marT="6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 algn="r">
                        <a:lnSpc>
                          <a:spcPts val="1420"/>
                        </a:lnSpc>
                      </a:pPr>
                      <a:r>
                        <a:rPr sz="1300" spc="-170" dirty="0">
                          <a:latin typeface="Consolas" panose="020B0609020204030204" pitchFamily="49" charset="0"/>
                          <a:cs typeface="Book Antiqua"/>
                        </a:rPr>
                        <a:t>PC</a:t>
                      </a:r>
                      <a:r>
                        <a:rPr sz="1100" spc="-1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인터넷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브라우저를 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  </a:t>
                      </a:r>
                      <a:r>
                        <a:rPr sz="1300" spc="-130" dirty="0">
                          <a:latin typeface="Consolas" panose="020B0609020204030204" pitchFamily="49" charset="0"/>
                          <a:cs typeface="Book Antiqua"/>
                        </a:rPr>
                        <a:t>telnet,ftp</a:t>
                      </a:r>
                      <a:r>
                        <a:rPr sz="1100" spc="-1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등을 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실행함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</a:t>
                      </a:r>
                      <a:r>
                        <a:rPr sz="1300" spc="4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통신을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R="10350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이용한</a:t>
                      </a:r>
                      <a:r>
                        <a:rPr sz="1100" spc="-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프로그램을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제작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300" spc="-6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이때</a:t>
                      </a:r>
                      <a:r>
                        <a:rPr sz="1100" spc="-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응용계층을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집중하여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이해하는</a:t>
                      </a:r>
                      <a:r>
                        <a:rPr sz="1100" spc="-3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것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77337" y="2461066"/>
            <a:ext cx="1680772" cy="148174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93"/>
              </a:spcBef>
              <a:spcAft>
                <a:spcPts val="0"/>
              </a:spcAft>
              <a:buClrTx/>
            </a:pPr>
            <a:r>
              <a:rPr sz="885" b="0" spc="-4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&lt;그림 </a:t>
            </a:r>
            <a:r>
              <a:rPr sz="885" b="0" spc="-4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Ⅳ-2&gt; </a:t>
            </a:r>
            <a:r>
              <a:rPr sz="885" b="0" spc="-3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TCP/IP </a:t>
            </a:r>
            <a:r>
              <a:rPr sz="885" b="0" spc="-54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계층의</a:t>
            </a:r>
            <a:r>
              <a:rPr sz="885" b="0" spc="30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 </a:t>
            </a:r>
            <a:r>
              <a:rPr sz="885" b="0" spc="-59" dirty="0">
                <a:solidFill>
                  <a:prstClr val="black"/>
                </a:solidFill>
                <a:latin typeface="돋움"/>
                <a:ea typeface="+mn-ea"/>
                <a:cs typeface="돋움"/>
              </a:rPr>
              <a:t>이해</a:t>
            </a:r>
            <a:endParaRPr sz="885" b="0">
              <a:solidFill>
                <a:prstClr val="black"/>
              </a:solidFill>
              <a:latin typeface="돋움"/>
              <a:ea typeface="+mn-ea"/>
              <a:cs typeface="돋움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6663" y="803572"/>
            <a:ext cx="1066800" cy="0"/>
          </a:xfrm>
          <a:custGeom>
            <a:avLst/>
            <a:gdLst/>
            <a:ahLst/>
            <a:cxnLst/>
            <a:rect l="l" t="t" r="r" b="b"/>
            <a:pathLst>
              <a:path w="1084580">
                <a:moveTo>
                  <a:pt x="0" y="0"/>
                </a:moveTo>
                <a:lnTo>
                  <a:pt x="108427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28666" y="803572"/>
            <a:ext cx="3853097" cy="0"/>
          </a:xfrm>
          <a:custGeom>
            <a:avLst/>
            <a:gdLst/>
            <a:ahLst/>
            <a:cxnLst/>
            <a:rect l="l" t="t" r="r" b="b"/>
            <a:pathLst>
              <a:path w="3917315">
                <a:moveTo>
                  <a:pt x="0" y="0"/>
                </a:moveTo>
                <a:lnTo>
                  <a:pt x="3916781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899404" eaLnBrk="1" fontAlgn="auto" latinLnBrk="1" hangingPunct="1">
              <a:spcBef>
                <a:spcPts val="0"/>
              </a:spcBef>
              <a:spcAft>
                <a:spcPts val="0"/>
              </a:spcAft>
              <a:buClrTx/>
            </a:pPr>
            <a:endParaRPr sz="1770" b="0">
              <a:solidFill>
                <a:prstClr val="black"/>
              </a:solidFill>
              <a:latin typeface="Calibri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63664" y="818525"/>
          <a:ext cx="4916149" cy="1541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0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ts val="1310"/>
                        </a:lnSpc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만으로도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본연의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목적수행이</a:t>
                      </a:r>
                      <a:r>
                        <a:rPr sz="1100" spc="8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가능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전달계층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420"/>
                        </a:lnSpc>
                      </a:pPr>
                      <a:r>
                        <a:rPr sz="1300" spc="-204" dirty="0">
                          <a:latin typeface="Consolas" panose="020B0609020204030204" pitchFamily="49" charset="0"/>
                          <a:cs typeface="Book Antiqua"/>
                        </a:rPr>
                        <a:t>Windows 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OS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의 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TCP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커널</a:t>
                      </a: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소켓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라이브러리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등이</a:t>
                      </a:r>
                      <a:r>
                        <a:rPr sz="1100" spc="-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12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통신프로그램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실제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부분과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연결전달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역할을</a:t>
                      </a:r>
                      <a:r>
                        <a:rPr sz="1100" spc="19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함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9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인터넷계층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62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410"/>
                        </a:lnSpc>
                      </a:pP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인터넷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IP</a:t>
                      </a:r>
                      <a:r>
                        <a:rPr sz="1100" spc="-13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체계</a:t>
                      </a:r>
                      <a:r>
                        <a:rPr sz="1300" spc="-135" dirty="0">
                          <a:latin typeface="Consolas" panose="020B0609020204030204" pitchFamily="49" charset="0"/>
                          <a:cs typeface="Book Antiqua"/>
                        </a:rPr>
                        <a:t>,</a:t>
                      </a:r>
                      <a:r>
                        <a:rPr sz="1300" spc="55" dirty="0">
                          <a:latin typeface="Consolas" panose="020B0609020204030204" pitchFamily="49" charset="0"/>
                          <a:cs typeface="Book Antiqua"/>
                        </a:rPr>
                        <a:t>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라우팅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동작 원리 등은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시스템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하드웨어를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보다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논리적으로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이해하여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사용할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수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있도록</a:t>
                      </a:r>
                      <a:r>
                        <a:rPr sz="1100" spc="1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해줌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85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네트워크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24193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액세스</a:t>
                      </a:r>
                      <a:r>
                        <a:rPr sz="1100" spc="-6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계층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7495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555"/>
                        </a:lnSpc>
                      </a:pPr>
                      <a:r>
                        <a:rPr sz="1300" spc="-165" dirty="0">
                          <a:latin typeface="Consolas" panose="020B0609020204030204" pitchFamily="49" charset="0"/>
                          <a:cs typeface="Book Antiqua"/>
                        </a:rPr>
                        <a:t>UTP</a:t>
                      </a:r>
                      <a:r>
                        <a:rPr sz="1100" spc="-16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케이블 </a:t>
                      </a:r>
                      <a:r>
                        <a:rPr sz="1100" spc="-11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스펙</a:t>
                      </a:r>
                      <a:r>
                        <a:rPr sz="1300" spc="-110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랜카드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114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라우터</a:t>
                      </a:r>
                      <a:r>
                        <a:rPr sz="1300" spc="-114" dirty="0">
                          <a:latin typeface="Consolas" panose="020B0609020204030204" pitchFamily="49" charset="0"/>
                          <a:cs typeface="Book Antiqua"/>
                        </a:rPr>
                        <a:t>,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허브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등 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통신을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위한</a:t>
                      </a:r>
                      <a:r>
                        <a:rPr sz="1100" spc="-28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물리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적</a:t>
                      </a:r>
                      <a:r>
                        <a:rPr sz="1300" spc="-105" dirty="0">
                          <a:latin typeface="Consolas" panose="020B0609020204030204" pitchFamily="49" charset="0"/>
                          <a:cs typeface="Book Antiqua"/>
                        </a:rPr>
                        <a:t>,</a:t>
                      </a:r>
                      <a:r>
                        <a:rPr sz="1100" spc="-10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전기적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장비 </a:t>
                      </a:r>
                      <a:r>
                        <a:rPr sz="1100" spc="-45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및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이론</a:t>
                      </a:r>
                      <a:r>
                        <a:rPr sz="1100" spc="7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sz="1100" spc="-90" dirty="0">
                          <a:latin typeface="함초롬바탕" panose="02030604000101010101" pitchFamily="18" charset="-127"/>
                          <a:cs typeface="함초롬바탕" panose="02030604000101010101" pitchFamily="18" charset="-127"/>
                        </a:rPr>
                        <a:t>필요</a:t>
                      </a:r>
                      <a:endParaRPr sz="1100" dirty="0">
                        <a:latin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7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9316" y="530386"/>
            <a:ext cx="7209020" cy="4297868"/>
          </a:xfrm>
          <a:prstGeom prst="rect">
            <a:avLst/>
          </a:prstGeom>
        </p:spPr>
        <p:txBody>
          <a:bodyPr vert="horz" wrap="square" lIns="0" tIns="128041" rIns="0" bIns="0" rtlCol="0">
            <a:spAutoFit/>
          </a:bodyPr>
          <a:lstStyle/>
          <a:p>
            <a:pPr marL="12492" defTabSz="899404" eaLnBrk="1" fontAlgn="auto" latinLnBrk="1" hangingPunct="1">
              <a:spcBef>
                <a:spcPts val="1008"/>
              </a:spcBef>
              <a:spcAft>
                <a:spcPts val="0"/>
              </a:spcAft>
              <a:buClrTx/>
            </a:pPr>
            <a:r>
              <a:rPr sz="1377" b="0" spc="-8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2) </a:t>
            </a:r>
            <a:r>
              <a:rPr sz="1377" b="0" spc="-6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주소</a:t>
            </a:r>
            <a:r>
              <a:rPr sz="1180" spc="339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 </a:t>
            </a:r>
            <a:r>
              <a:rPr sz="1180" spc="54" dirty="0">
                <a:solidFill>
                  <a:prstClr val="black"/>
                </a:solidFill>
                <a:latin typeface="나눔명조"/>
                <a:ea typeface="+mn-ea"/>
                <a:cs typeface="나눔명조"/>
              </a:rPr>
              <a:t>체계</a:t>
            </a:r>
            <a:endParaRPr sz="1180" b="0" dirty="0">
              <a:solidFill>
                <a:prstClr val="black"/>
              </a:solidFill>
              <a:latin typeface="나눔명조"/>
              <a:ea typeface="+mn-ea"/>
              <a:cs typeface="나눔명조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인터넷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수행하기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각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장비들은</a:t>
            </a:r>
            <a:r>
              <a:rPr sz="1082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서로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위하여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출발지와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목적지의</a:t>
            </a:r>
            <a:r>
              <a:rPr sz="1082" b="0" spc="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위치를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알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있는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방법이</a:t>
            </a:r>
            <a:r>
              <a:rPr sz="1082" b="0" spc="-1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필요한데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2492" defTabSz="899404" eaLnBrk="1" fontAlgn="auto" latinLnBrk="1" hangingPunct="1">
              <a:spcBef>
                <a:spcPts val="451"/>
              </a:spcBef>
              <a:spcAft>
                <a:spcPts val="0"/>
              </a:spcAft>
              <a:buClrTx/>
            </a:pP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TCP/IP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체계에서는 </a:t>
            </a:r>
            <a:r>
              <a:rPr sz="1279" b="0" spc="-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주소를</a:t>
            </a:r>
            <a:r>
              <a:rPr sz="1082" b="0" spc="-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사용한다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221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①</a:t>
            </a:r>
            <a:r>
              <a:rPr sz="1082" b="0" spc="-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하드웨어를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나타내는</a:t>
            </a:r>
            <a:r>
              <a:rPr sz="1082" b="0" spc="-2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8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처음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하드웨어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제조사에서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하드웨어기기에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고정하여</a:t>
            </a:r>
            <a:r>
              <a:rPr sz="1082" b="0" spc="-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생산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279" b="0" spc="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9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Mac </a:t>
            </a:r>
            <a:r>
              <a:rPr sz="1279" b="0" spc="-16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Address,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device </a:t>
            </a:r>
            <a:r>
              <a:rPr sz="1279" b="0" spc="-14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ID,</a:t>
            </a:r>
            <a:r>
              <a:rPr sz="1279" b="0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8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IRQ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-221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②</a:t>
            </a:r>
            <a:r>
              <a:rPr sz="1082" b="0" spc="-22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논리적</a:t>
            </a:r>
            <a:r>
              <a:rPr sz="1082" b="0" spc="-4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통신을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위한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상대는 반드시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장치가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아니라</a:t>
            </a:r>
            <a:r>
              <a:rPr sz="1279" b="0" spc="-11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가상의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소프트웨어적인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장치일</a:t>
            </a:r>
            <a:r>
              <a:rPr sz="1082" b="0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r>
              <a:rPr sz="1279" b="0" spc="-10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.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279" b="0" spc="-16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PC</a:t>
            </a:r>
            <a:r>
              <a:rPr sz="1082" b="0" spc="-16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에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여러 개의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네트워크 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카드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랜카드등</a:t>
            </a:r>
            <a:r>
              <a:rPr sz="1279" b="0" spc="-11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r>
              <a:rPr sz="1082" b="0" spc="-11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버추얼 머신을 이용한 다수의 </a:t>
            </a:r>
            <a:r>
              <a:rPr sz="1082" b="0" spc="-112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통신개체가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존재할 </a:t>
            </a:r>
            <a:r>
              <a:rPr sz="1082" b="0" spc="-4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수</a:t>
            </a:r>
            <a:r>
              <a:rPr sz="1082" b="0" spc="295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있음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256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256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즉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물리적 기기와 </a:t>
            </a:r>
            <a:r>
              <a:rPr sz="1279" b="0" spc="-12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</a:t>
            </a:r>
            <a:r>
              <a:rPr sz="1082" b="0" spc="-12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주소가 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</a:t>
            </a:r>
            <a:r>
              <a:rPr sz="1279" b="0" spc="-13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1</a:t>
            </a:r>
            <a:r>
              <a:rPr sz="1082" b="0" spc="-13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로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대응되는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것이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아니고 논리적 단위로</a:t>
            </a:r>
            <a:r>
              <a:rPr sz="1082" b="0" spc="211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대응됨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279" b="0" spc="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279" b="0" spc="-138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IP </a:t>
            </a:r>
            <a:r>
              <a:rPr sz="1279" b="0" spc="-17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Address </a:t>
            </a:r>
            <a:r>
              <a:rPr sz="1279" b="0" spc="-69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,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Url</a:t>
            </a:r>
            <a:r>
              <a:rPr sz="1279" b="0" spc="-34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(DNS</a:t>
            </a:r>
            <a:r>
              <a:rPr sz="1279" b="0" spc="-152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…</a:t>
            </a:r>
            <a:r>
              <a:rPr sz="1279" b="0" spc="-152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</a:t>
            </a:r>
            <a:endParaRPr sz="1279" b="0" dirty="0">
              <a:solidFill>
                <a:prstClr val="black"/>
              </a:solidFill>
              <a:latin typeface="Consolas" panose="020B0609020204030204" pitchFamily="49" charset="0"/>
              <a:ea typeface="+mn-ea"/>
              <a:cs typeface="Book Antiqua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-187" dirty="0">
                <a:solidFill>
                  <a:prstClr val="black"/>
                </a:solidFill>
                <a:latin typeface="Cambria"/>
                <a:ea typeface="+mn-ea"/>
                <a:cs typeface="Cambria"/>
              </a:rPr>
              <a:t>③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</a:t>
            </a:r>
            <a:r>
              <a:rPr sz="1082" b="0" spc="-18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서버</a:t>
            </a:r>
            <a:r>
              <a:rPr sz="1279" b="0" spc="-18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)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</a:t>
            </a:r>
            <a:r>
              <a:rPr sz="1082" b="0" spc="-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주소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79"/>
              </a:spcBef>
              <a:spcAft>
                <a:spcPts val="0"/>
              </a:spcAft>
              <a:buClrTx/>
            </a:pPr>
            <a:r>
              <a:rPr sz="1279" b="0" spc="64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6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하나의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논리적 장치에 대하여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내부 </a:t>
            </a:r>
            <a:r>
              <a:rPr sz="1082" b="0" spc="-10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적용할 </a:t>
            </a:r>
            <a:r>
              <a:rPr sz="1082" b="0" spc="-108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서비스를</a:t>
            </a:r>
            <a:r>
              <a:rPr sz="1082" b="0" spc="14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지정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  <a:p>
            <a:pPr marL="144279" defTabSz="899404" eaLnBrk="1" fontAlgn="auto" latinLnBrk="1" hangingPunct="1">
              <a:spcBef>
                <a:spcPts val="693"/>
              </a:spcBef>
              <a:spcAft>
                <a:spcPts val="0"/>
              </a:spcAft>
              <a:buClrTx/>
            </a:pPr>
            <a:r>
              <a:rPr sz="1279" b="0" spc="123" dirty="0">
                <a:solidFill>
                  <a:prstClr val="black"/>
                </a:solidFill>
                <a:latin typeface="Tahoma"/>
                <a:ea typeface="+mn-ea"/>
                <a:cs typeface="Tahoma"/>
              </a:rPr>
              <a:t>∙</a:t>
            </a:r>
            <a:r>
              <a:rPr sz="1082" b="0" spc="123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예</a:t>
            </a:r>
            <a:r>
              <a:rPr sz="1279" b="0" spc="123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: </a:t>
            </a:r>
            <a:r>
              <a:rPr sz="1082" b="0" spc="-157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프로토콜체계</a:t>
            </a:r>
            <a:r>
              <a:rPr sz="1279" b="0" spc="-157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(TCP,UDP),</a:t>
            </a:r>
            <a:r>
              <a:rPr sz="1279" b="0" spc="5" dirty="0">
                <a:solidFill>
                  <a:prstClr val="black"/>
                </a:solidFill>
                <a:latin typeface="Consolas" panose="020B0609020204030204" pitchFamily="49" charset="0"/>
                <a:ea typeface="+mn-ea"/>
                <a:cs typeface="Book Antiqua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포트</a:t>
            </a:r>
            <a:r>
              <a:rPr sz="1082" b="0" spc="-74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 </a:t>
            </a:r>
            <a:r>
              <a:rPr sz="1082" b="0" spc="-89" dirty="0">
                <a:solidFill>
                  <a:prstClr val="black"/>
                </a:solidFill>
                <a:latin typeface="함초롬바탕" panose="02030604000101010101" pitchFamily="18" charset="-127"/>
                <a:ea typeface="+mn-ea"/>
                <a:cs typeface="함초롬바탕" panose="02030604000101010101" pitchFamily="18" charset="-127"/>
              </a:rPr>
              <a:t>번호</a:t>
            </a:r>
            <a:endParaRPr sz="1082" b="0" dirty="0">
              <a:solidFill>
                <a:prstClr val="black"/>
              </a:solidFill>
              <a:latin typeface="함초롬바탕" panose="02030604000101010101" pitchFamily="18" charset="-127"/>
              <a:ea typeface="+mn-ea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8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1_Default Design">
      <a:majorFont>
        <a:latin typeface="가는각진제목체"/>
        <a:ea typeface="가는각진제목체"/>
        <a:cs typeface=""/>
      </a:majorFont>
      <a:minorFont>
        <a:latin typeface="가는각진제목체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100000"/>
          <a:buFontTx/>
          <a:buChar char="•"/>
          <a:tabLst/>
          <a:defRPr kumimoji="0" lang="ko-KR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3_Default Design 4">
      <a:dk1>
        <a:srgbClr val="000000"/>
      </a:dk1>
      <a:lt1>
        <a:srgbClr val="FFFFFF"/>
      </a:lt1>
      <a:dk2>
        <a:srgbClr val="000066"/>
      </a:dk2>
      <a:lt2>
        <a:srgbClr val="808080"/>
      </a:lt2>
      <a:accent1>
        <a:srgbClr val="194293"/>
      </a:accent1>
      <a:accent2>
        <a:srgbClr val="9999CC"/>
      </a:accent2>
      <a:accent3>
        <a:srgbClr val="FFFFFF"/>
      </a:accent3>
      <a:accent4>
        <a:srgbClr val="000000"/>
      </a:accent4>
      <a:accent5>
        <a:srgbClr val="ABB0C8"/>
      </a:accent5>
      <a:accent6>
        <a:srgbClr val="8A8AB9"/>
      </a:accent6>
      <a:hlink>
        <a:srgbClr val="CCCCE6"/>
      </a:hlink>
      <a:folHlink>
        <a:srgbClr val="B2B2B2"/>
      </a:folHlink>
    </a:clrScheme>
    <a:fontScheme name="3_Default Design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Default Design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2">
        <a:dk1>
          <a:srgbClr val="000000"/>
        </a:dk1>
        <a:lt1>
          <a:srgbClr val="FFFFFF"/>
        </a:lt1>
        <a:dk2>
          <a:srgbClr val="005250"/>
        </a:dk2>
        <a:lt2>
          <a:srgbClr val="808080"/>
        </a:lt2>
        <a:accent1>
          <a:srgbClr val="008080"/>
        </a:accent1>
        <a:accent2>
          <a:srgbClr val="1CB094"/>
        </a:accent2>
        <a:accent3>
          <a:srgbClr val="FFFFFF"/>
        </a:accent3>
        <a:accent4>
          <a:srgbClr val="000000"/>
        </a:accent4>
        <a:accent5>
          <a:srgbClr val="AAC0C0"/>
        </a:accent5>
        <a:accent6>
          <a:srgbClr val="189F86"/>
        </a:accent6>
        <a:hlink>
          <a:srgbClr val="99D1C2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3">
        <a:dk1>
          <a:srgbClr val="000000"/>
        </a:dk1>
        <a:lt1>
          <a:srgbClr val="F2F3C7"/>
        </a:lt1>
        <a:dk2>
          <a:srgbClr val="333300"/>
        </a:dk2>
        <a:lt2>
          <a:srgbClr val="808080"/>
        </a:lt2>
        <a:accent1>
          <a:srgbClr val="747660"/>
        </a:accent1>
        <a:accent2>
          <a:srgbClr val="A99B69"/>
        </a:accent2>
        <a:accent3>
          <a:srgbClr val="F7F8E0"/>
        </a:accent3>
        <a:accent4>
          <a:srgbClr val="000000"/>
        </a:accent4>
        <a:accent5>
          <a:srgbClr val="BCBDB6"/>
        </a:accent5>
        <a:accent6>
          <a:srgbClr val="998C5E"/>
        </a:accent6>
        <a:hlink>
          <a:srgbClr val="95916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4">
        <a:dk1>
          <a:srgbClr val="000000"/>
        </a:dk1>
        <a:lt1>
          <a:srgbClr val="FFFFFF"/>
        </a:lt1>
        <a:dk2>
          <a:srgbClr val="000066"/>
        </a:dk2>
        <a:lt2>
          <a:srgbClr val="808080"/>
        </a:lt2>
        <a:accent1>
          <a:srgbClr val="194293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BB0C8"/>
        </a:accent5>
        <a:accent6>
          <a:srgbClr val="8A8AB9"/>
        </a:accent6>
        <a:hlink>
          <a:srgbClr val="CCCCE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Default Design 5">
        <a:dk1>
          <a:srgbClr val="000000"/>
        </a:dk1>
        <a:lt1>
          <a:srgbClr val="FFFFFF"/>
        </a:lt1>
        <a:dk2>
          <a:srgbClr val="4C0026"/>
        </a:dk2>
        <a:lt2>
          <a:srgbClr val="808080"/>
        </a:lt2>
        <a:accent1>
          <a:srgbClr val="7C1C45"/>
        </a:accent1>
        <a:accent2>
          <a:srgbClr val="C15D75"/>
        </a:accent2>
        <a:accent3>
          <a:srgbClr val="FFFFFF"/>
        </a:accent3>
        <a:accent4>
          <a:srgbClr val="000000"/>
        </a:accent4>
        <a:accent5>
          <a:srgbClr val="BFABB0"/>
        </a:accent5>
        <a:accent6>
          <a:srgbClr val="AF5369"/>
        </a:accent6>
        <a:hlink>
          <a:srgbClr val="C29D8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45933</TotalTime>
  <Words>3357</Words>
  <Application>Microsoft Office PowerPoint</Application>
  <PresentationFormat>A4 용지(210x297mm)</PresentationFormat>
  <Paragraphs>557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20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33</vt:i4>
      </vt:variant>
    </vt:vector>
  </HeadingPairs>
  <TitlesOfParts>
    <vt:vector size="57" baseType="lpstr">
      <vt:lpstr>가는각진제목체</vt:lpstr>
      <vt:lpstr>굴림</vt:lpstr>
      <vt:lpstr>굴림체</vt:lpstr>
      <vt:lpstr>나눔명조</vt:lpstr>
      <vt:lpstr>돋움</vt:lpstr>
      <vt:lpstr>맑은 고딕</vt:lpstr>
      <vt:lpstr>바탕체</vt:lpstr>
      <vt:lpstr>새굴림</vt:lpstr>
      <vt:lpstr>한양신명조</vt:lpstr>
      <vt:lpstr>한컴바탕</vt:lpstr>
      <vt:lpstr>함초롬바탕</vt:lpstr>
      <vt:lpstr>휴먼명조</vt:lpstr>
      <vt:lpstr>Arial</vt:lpstr>
      <vt:lpstr>Book Antiqua</vt:lpstr>
      <vt:lpstr>Calibri</vt:lpstr>
      <vt:lpstr>Cambria</vt:lpstr>
      <vt:lpstr>Consolas</vt:lpstr>
      <vt:lpstr>Tahoma</vt:lpstr>
      <vt:lpstr>Times New Roman</vt:lpstr>
      <vt:lpstr>Wingdings</vt:lpstr>
      <vt:lpstr>1_Default Design</vt:lpstr>
      <vt:lpstr>기본 디자인</vt:lpstr>
      <vt:lpstr>3_Default Design</vt:lpstr>
      <vt:lpstr>Office Theme</vt:lpstr>
      <vt:lpstr>7.네트워크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메리츠화재 IT본부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Logo &amp; Slogan</dc:title>
  <dc:creator>조원균</dc:creator>
  <cp:lastModifiedBy>401-PC</cp:lastModifiedBy>
  <cp:revision>2829</cp:revision>
  <cp:lastPrinted>2015-10-28T04:44:44Z</cp:lastPrinted>
  <dcterms:created xsi:type="dcterms:W3CDTF">2003-10-22T07:02:37Z</dcterms:created>
  <dcterms:modified xsi:type="dcterms:W3CDTF">2023-03-30T06:44:25Z</dcterms:modified>
</cp:coreProperties>
</file>