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2"/>
  </p:notesMasterIdLst>
  <p:sldIdLst>
    <p:sldId id="694" r:id="rId4"/>
    <p:sldId id="977" r:id="rId5"/>
    <p:sldId id="1030" r:id="rId6"/>
    <p:sldId id="1031" r:id="rId7"/>
    <p:sldId id="1032" r:id="rId8"/>
    <p:sldId id="1033" r:id="rId9"/>
    <p:sldId id="1034" r:id="rId10"/>
    <p:sldId id="1035" r:id="rId11"/>
    <p:sldId id="1036" r:id="rId12"/>
    <p:sldId id="1038" r:id="rId13"/>
    <p:sldId id="1039" r:id="rId14"/>
    <p:sldId id="1040" r:id="rId15"/>
    <p:sldId id="1041" r:id="rId16"/>
    <p:sldId id="1042" r:id="rId17"/>
    <p:sldId id="1043" r:id="rId18"/>
    <p:sldId id="1045" r:id="rId19"/>
    <p:sldId id="1044" r:id="rId20"/>
    <p:sldId id="1037" r:id="rId2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127" d="100"/>
          <a:sy n="127" d="100"/>
        </p:scale>
        <p:origin x="62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컴퓨팅적 사고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err="1">
                <a:solidFill>
                  <a:schemeClr val="tx1"/>
                </a:solidFill>
              </a:rPr>
              <a:t>김유두</a:t>
            </a:r>
            <a:r>
              <a:rPr kumimoji="1" lang="ko-KR" altLang="en-US" dirty="0">
                <a:solidFill>
                  <a:schemeClr val="tx1"/>
                </a:solidFill>
              </a:rPr>
              <a:t>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>
                <a:solidFill>
                  <a:schemeClr val="tx1"/>
                </a:solidFill>
              </a:rPr>
              <a:t>(</a:t>
            </a:r>
            <a:r>
              <a:rPr kumimoji="1" lang="ko-KR" altLang="en-US">
                <a:solidFill>
                  <a:schemeClr val="tx1"/>
                </a:solidFill>
              </a:rPr>
              <a:t>소프트웨어코딩</a:t>
            </a:r>
            <a:r>
              <a:rPr kumimoji="1" lang="en-US" altLang="ko-KR">
                <a:solidFill>
                  <a:schemeClr val="tx1"/>
                </a:solidFill>
              </a:rPr>
              <a:t>-</a:t>
            </a:r>
            <a:r>
              <a:rPr kumimoji="1" lang="en-US" altLang="ko-KR" dirty="0">
                <a:solidFill>
                  <a:schemeClr val="tx1"/>
                </a:solidFill>
              </a:rPr>
              <a:t>C</a:t>
            </a:r>
            <a:r>
              <a:rPr kumimoji="1" lang="ko-KR" altLang="en-US" dirty="0">
                <a:solidFill>
                  <a:schemeClr val="tx1"/>
                </a:solidFill>
              </a:rPr>
              <a:t>언어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  <a:endParaRPr lang="en-US" altLang="ko-KR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일상 속 소프트웨어</a:t>
            </a:r>
            <a:endParaRPr lang="en-US" altLang="ko-KR" dirty="0"/>
          </a:p>
          <a:p>
            <a:pPr lvl="1"/>
            <a:r>
              <a:rPr lang="ko-KR" altLang="en-US" dirty="0" err="1"/>
              <a:t>스마트폰의</a:t>
            </a:r>
            <a:r>
              <a:rPr lang="ko-KR" altLang="en-US" dirty="0"/>
              <a:t> </a:t>
            </a:r>
            <a:r>
              <a:rPr lang="ko-KR" altLang="en-US" dirty="0" err="1"/>
              <a:t>내비게이션으로</a:t>
            </a:r>
            <a:r>
              <a:rPr lang="ko-KR" altLang="en-US" dirty="0"/>
              <a:t> 길 찾기</a:t>
            </a:r>
            <a:endParaRPr lang="en-US" altLang="ko-KR" dirty="0"/>
          </a:p>
          <a:p>
            <a:pPr lvl="1"/>
            <a:r>
              <a:rPr lang="ko-KR" altLang="en-US" dirty="0"/>
              <a:t>배달 </a:t>
            </a:r>
            <a:r>
              <a:rPr lang="ko-KR" altLang="en-US" dirty="0" err="1"/>
              <a:t>앱으로</a:t>
            </a:r>
            <a:r>
              <a:rPr lang="ko-KR" altLang="en-US" dirty="0"/>
              <a:t> 음식 주문하기</a:t>
            </a:r>
            <a:endParaRPr lang="en-US" altLang="ko-KR" dirty="0"/>
          </a:p>
          <a:p>
            <a:pPr lvl="1"/>
            <a:r>
              <a:rPr lang="en-US" altLang="ko-KR" dirty="0"/>
              <a:t>SNS</a:t>
            </a:r>
            <a:r>
              <a:rPr lang="ko-KR" altLang="en-US" dirty="0"/>
              <a:t>에 사진 올리기</a:t>
            </a:r>
            <a:endParaRPr lang="en-US" altLang="ko-KR" dirty="0"/>
          </a:p>
          <a:p>
            <a:pPr lvl="1"/>
            <a:r>
              <a:rPr lang="ko-KR" altLang="en-US" dirty="0" err="1"/>
              <a:t>게임하기</a:t>
            </a:r>
            <a:endParaRPr lang="en-US" altLang="ko-KR" dirty="0"/>
          </a:p>
          <a:p>
            <a:r>
              <a:rPr lang="ko-KR" altLang="en-US" dirty="0"/>
              <a:t>문화 예술 분야</a:t>
            </a:r>
            <a:endParaRPr lang="en-US" altLang="ko-KR" dirty="0"/>
          </a:p>
          <a:p>
            <a:pPr lvl="1"/>
            <a:r>
              <a:rPr lang="ko-KR" altLang="en-US" dirty="0"/>
              <a:t>애니메이션이나 영화</a:t>
            </a:r>
            <a:endParaRPr lang="en-US" altLang="ko-KR" dirty="0"/>
          </a:p>
          <a:p>
            <a:pPr lvl="1"/>
            <a:r>
              <a:rPr lang="ko-KR" altLang="en-US" dirty="0"/>
              <a:t>겨울왕국</a:t>
            </a:r>
            <a:endParaRPr lang="en-US" altLang="ko-KR" dirty="0"/>
          </a:p>
          <a:p>
            <a:pPr lvl="1"/>
            <a:r>
              <a:rPr lang="ko-KR" altLang="en-US" dirty="0" err="1"/>
              <a:t>아이언맨의</a:t>
            </a:r>
            <a:r>
              <a:rPr lang="ko-KR" altLang="en-US" dirty="0"/>
              <a:t> </a:t>
            </a:r>
            <a:r>
              <a:rPr lang="ko-KR" altLang="en-US" dirty="0" err="1"/>
              <a:t>슈트</a:t>
            </a:r>
            <a:r>
              <a:rPr lang="ko-KR" altLang="en-US" dirty="0"/>
              <a:t> 착용 장면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모델링 소프트웨어를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63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소프트웨어와 융합 분야</a:t>
            </a:r>
            <a:endParaRPr lang="en-US" altLang="ko-KR" dirty="0"/>
          </a:p>
          <a:p>
            <a:pPr lvl="1"/>
            <a:r>
              <a:rPr lang="ko-KR" altLang="en-US" dirty="0"/>
              <a:t>생활에 밀접한 분야까지 소프트웨어와 융합</a:t>
            </a:r>
            <a:endParaRPr lang="en-US" altLang="ko-KR" dirty="0"/>
          </a:p>
          <a:p>
            <a:pPr lvl="2"/>
            <a:r>
              <a:rPr lang="ko-KR" altLang="en-US" dirty="0"/>
              <a:t>정확히는 컴퓨터 과학</a:t>
            </a:r>
            <a:r>
              <a:rPr lang="en-US" altLang="ko-KR" dirty="0"/>
              <a:t>(CS)</a:t>
            </a:r>
            <a:r>
              <a:rPr lang="ko-KR" altLang="en-US" dirty="0"/>
              <a:t>과의 융합</a:t>
            </a:r>
            <a:endParaRPr lang="en-US" altLang="ko-KR" dirty="0"/>
          </a:p>
          <a:p>
            <a:pPr lvl="1"/>
            <a:r>
              <a:rPr lang="ko-KR" altLang="en-US" dirty="0"/>
              <a:t>애니메이션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CS + </a:t>
            </a:r>
            <a:r>
              <a:rPr lang="ko-KR" altLang="en-US" dirty="0"/>
              <a:t>예술</a:t>
            </a:r>
            <a:endParaRPr lang="en-US" altLang="ko-KR" dirty="0"/>
          </a:p>
          <a:p>
            <a:pPr lvl="1"/>
            <a:r>
              <a:rPr lang="ko-KR" altLang="en-US" dirty="0"/>
              <a:t>스마트 렌즈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CS + </a:t>
            </a:r>
            <a:r>
              <a:rPr lang="ko-KR" altLang="en-US" dirty="0"/>
              <a:t>의학</a:t>
            </a:r>
            <a:endParaRPr lang="en-US" altLang="ko-KR" dirty="0"/>
          </a:p>
          <a:p>
            <a:pPr lvl="1"/>
            <a:r>
              <a:rPr lang="ko-KR" altLang="en-US" dirty="0" err="1"/>
              <a:t>웨어러블</a:t>
            </a:r>
            <a:r>
              <a:rPr lang="ko-KR" altLang="en-US" dirty="0"/>
              <a:t> 기기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CS + </a:t>
            </a:r>
            <a:r>
              <a:rPr lang="ko-KR" altLang="en-US" dirty="0"/>
              <a:t>패션</a:t>
            </a:r>
            <a:endParaRPr lang="en-US" altLang="ko-KR" dirty="0"/>
          </a:p>
          <a:p>
            <a:pPr lvl="1"/>
            <a:r>
              <a:rPr lang="ko-KR" altLang="en-US" dirty="0"/>
              <a:t>무인 자동차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CS + </a:t>
            </a:r>
            <a:r>
              <a:rPr lang="ko-KR" altLang="en-US" dirty="0"/>
              <a:t>기계 공학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 교육</a:t>
            </a:r>
            <a:endParaRPr lang="en-US" altLang="ko-KR" dirty="0"/>
          </a:p>
          <a:p>
            <a:pPr lvl="1"/>
            <a:r>
              <a:rPr lang="ko-KR" altLang="en-US" dirty="0"/>
              <a:t>요즘은 마케팅 같은 분야도 프로그래밍을 배움</a:t>
            </a:r>
            <a:endParaRPr lang="en-US" altLang="ko-KR" dirty="0"/>
          </a:p>
          <a:p>
            <a:pPr lvl="1"/>
            <a:r>
              <a:rPr lang="ko-KR" altLang="en-US" dirty="0"/>
              <a:t>앞으로는 어떤 직업을 가지더라도 프로그래밍 능력이 중요할 것임</a:t>
            </a:r>
            <a:endParaRPr lang="en-US" altLang="ko-KR" dirty="0"/>
          </a:p>
          <a:p>
            <a:pPr lvl="1"/>
            <a:r>
              <a:rPr lang="ko-KR" altLang="en-US" dirty="0"/>
              <a:t>소프트웨어 교육은 필수</a:t>
            </a:r>
            <a:endParaRPr lang="en-US" altLang="ko-KR" dirty="0"/>
          </a:p>
          <a:p>
            <a:pPr lvl="1"/>
            <a:r>
              <a:rPr lang="ko-KR" altLang="en-US" dirty="0"/>
              <a:t>소프트웨어 교육은 코딩이 전부가 아님</a:t>
            </a:r>
            <a:endParaRPr lang="en-US" altLang="ko-KR" dirty="0"/>
          </a:p>
          <a:p>
            <a:pPr lvl="1"/>
            <a:r>
              <a:rPr lang="ko-KR" altLang="en-US" dirty="0"/>
              <a:t>문제 해결을 위한 과학적 사고를 기르는 것</a:t>
            </a:r>
            <a:endParaRPr lang="en-US" altLang="ko-KR" dirty="0"/>
          </a:p>
          <a:p>
            <a:pPr lvl="1"/>
            <a:r>
              <a:rPr lang="ko-KR" altLang="en-US" dirty="0"/>
              <a:t>프로그래밍 언어는 도구에 불과하며 원하는 작업을 처리하는 것이 목적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8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알고리즘과 코딩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이미 실생활에서 알고리즘이 널리 사용되고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대표적인 알고리즘이 압축 알고리즘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휴대폰이나 카메라로 사진을 찍었을 때 </a:t>
            </a:r>
            <a:r>
              <a:rPr lang="en-US" altLang="ko-KR" dirty="0">
                <a:solidFill>
                  <a:schemeClr val="tx1"/>
                </a:solidFill>
              </a:rPr>
              <a:t>JPG </a:t>
            </a:r>
            <a:r>
              <a:rPr lang="ko-KR" altLang="en-US" dirty="0">
                <a:solidFill>
                  <a:schemeClr val="tx1"/>
                </a:solidFill>
              </a:rPr>
              <a:t>파일로 저장됨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JPG(JPEG)</a:t>
            </a:r>
            <a:r>
              <a:rPr lang="ko-KR" altLang="en-US" dirty="0">
                <a:solidFill>
                  <a:schemeClr val="tx1"/>
                </a:solidFill>
              </a:rPr>
              <a:t>는 사진을 압축해서 저장하는 알고리즘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                            &lt; </a:t>
            </a:r>
            <a:r>
              <a:rPr lang="ko-KR" altLang="en-US" dirty="0">
                <a:solidFill>
                  <a:schemeClr val="tx1"/>
                </a:solidFill>
              </a:rPr>
              <a:t>문자열 압축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2" y="2547707"/>
            <a:ext cx="4749224" cy="25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8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알고리즘과 코딩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이미 실생활에서 알고리즘이 널리 사용되고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대표적인 알고리즘이 압축 알고리즘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휴대폰이나 카메라로 사진을 찍었을 때 </a:t>
            </a:r>
            <a:r>
              <a:rPr lang="en-US" altLang="ko-KR" dirty="0">
                <a:solidFill>
                  <a:schemeClr val="tx1"/>
                </a:solidFill>
              </a:rPr>
              <a:t>JPG </a:t>
            </a:r>
            <a:r>
              <a:rPr lang="ko-KR" altLang="en-US" dirty="0">
                <a:solidFill>
                  <a:schemeClr val="tx1"/>
                </a:solidFill>
              </a:rPr>
              <a:t>파일로 저장됨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JPG(JPEG)</a:t>
            </a:r>
            <a:r>
              <a:rPr lang="ko-KR" altLang="en-US" dirty="0">
                <a:solidFill>
                  <a:schemeClr val="tx1"/>
                </a:solidFill>
              </a:rPr>
              <a:t>는 사진을 압축해서 저장하는 알고리즘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                            &lt; </a:t>
            </a:r>
            <a:r>
              <a:rPr lang="ko-KR" altLang="en-US" dirty="0">
                <a:solidFill>
                  <a:schemeClr val="tx1"/>
                </a:solidFill>
              </a:rPr>
              <a:t>문자열 압축 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2" y="2547707"/>
            <a:ext cx="4749224" cy="25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3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코딩이란</a:t>
            </a:r>
            <a:r>
              <a:rPr lang="en-US" altLang="ko-KR" sz="1800" dirty="0"/>
              <a:t>?</a:t>
            </a: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/>
              <a:t>알고리즘과 코딩</a:t>
            </a:r>
            <a:endParaRPr lang="en-US" altLang="ko-KR" dirty="0"/>
          </a:p>
          <a:p>
            <a:pPr lvl="1"/>
            <a:r>
              <a:rPr lang="ko-KR" altLang="en-US" dirty="0"/>
              <a:t>문제에서 일정한 패턴을 발견</a:t>
            </a:r>
            <a:endParaRPr lang="en-US" altLang="ko-KR" dirty="0"/>
          </a:p>
          <a:p>
            <a:pPr lvl="1"/>
            <a:r>
              <a:rPr lang="ko-KR" altLang="en-US" dirty="0"/>
              <a:t>패턴을 토대로 문제를 해결하는 절차가 알고리즘</a:t>
            </a:r>
            <a:endParaRPr lang="en-US" altLang="ko-KR" dirty="0"/>
          </a:p>
          <a:p>
            <a:pPr lvl="1"/>
            <a:r>
              <a:rPr lang="ko-KR" altLang="en-US" dirty="0"/>
              <a:t>알고리즘을 코드로 표현하는 행동이 코딩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marL="541338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                           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3" y="1882772"/>
            <a:ext cx="5038927" cy="42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0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기본 과제 </a:t>
            </a:r>
            <a:r>
              <a:rPr lang="en-US" altLang="ko-KR" sz="1800" dirty="0"/>
              <a:t>– </a:t>
            </a:r>
            <a:r>
              <a:rPr lang="ko-KR" altLang="en-US" sz="1800" dirty="0"/>
              <a:t>이제 말 </a:t>
            </a:r>
            <a:r>
              <a:rPr lang="ko-KR" altLang="en-US" sz="1800" dirty="0" err="1"/>
              <a:t>안해도</a:t>
            </a:r>
            <a:r>
              <a:rPr lang="ko-KR" altLang="en-US" sz="1800" dirty="0"/>
              <a:t> 매일매일</a:t>
            </a:r>
            <a:r>
              <a:rPr lang="en-US" altLang="ko-KR" sz="1800" dirty="0"/>
              <a:t>… 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440537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오늘 수업 한 내용 나름대로 정리 해 보기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핵심만 간추려서 나중에 복습용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609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8603637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여러분들이 집에서 분당융합기술교육원까지 오는 경로에서 요금은 어떻게 결정이 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(</a:t>
            </a:r>
            <a:r>
              <a:rPr lang="ko-KR" altLang="en-US" dirty="0"/>
              <a:t>요금 결정에 대한 절차를 검색하여 상세하게 정리해 봅시다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  =&gt; </a:t>
            </a:r>
            <a:r>
              <a:rPr lang="ko-KR" altLang="en-US" dirty="0" err="1"/>
              <a:t>맵</a:t>
            </a:r>
            <a:r>
              <a:rPr lang="ko-KR" altLang="en-US" dirty="0"/>
              <a:t> 에서 경로 </a:t>
            </a:r>
            <a:r>
              <a:rPr lang="ko-KR" altLang="en-US" dirty="0" err="1"/>
              <a:t>두개</a:t>
            </a:r>
            <a:r>
              <a:rPr lang="ko-KR" altLang="en-US" dirty="0"/>
              <a:t> 이상 지정</a:t>
            </a:r>
            <a:endParaRPr lang="en-US" altLang="ko-KR" dirty="0"/>
          </a:p>
          <a:p>
            <a:r>
              <a:rPr lang="en-US" altLang="ko-KR" dirty="0"/>
              <a:t>   =&gt; </a:t>
            </a:r>
            <a:r>
              <a:rPr lang="ko-KR" altLang="en-US" dirty="0"/>
              <a:t>각종 버스</a:t>
            </a:r>
            <a:r>
              <a:rPr lang="en-US" altLang="ko-KR" dirty="0"/>
              <a:t>, </a:t>
            </a:r>
            <a:r>
              <a:rPr lang="ko-KR" altLang="en-US" dirty="0"/>
              <a:t>지하철 요금 등 정책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어느 시점에서 금액이 증</a:t>
            </a:r>
            <a:r>
              <a:rPr lang="en-US" altLang="ko-KR" dirty="0"/>
              <a:t>/</a:t>
            </a:r>
            <a:r>
              <a:rPr lang="ko-KR" altLang="en-US" dirty="0"/>
              <a:t>감 될까요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  ex) </a:t>
            </a:r>
            <a:r>
              <a:rPr lang="ko-KR" altLang="en-US" dirty="0"/>
              <a:t>첫 번째 버스 탑승 시 </a:t>
            </a:r>
            <a:r>
              <a:rPr lang="en-US" altLang="ko-KR" dirty="0"/>
              <a:t>(xx</a:t>
            </a:r>
            <a:r>
              <a:rPr lang="ko-KR" altLang="en-US" dirty="0"/>
              <a:t>원 차감</a:t>
            </a:r>
            <a:r>
              <a:rPr lang="en-US" altLang="ko-KR" dirty="0"/>
              <a:t>), </a:t>
            </a:r>
            <a:r>
              <a:rPr lang="ko-KR" altLang="en-US" dirty="0"/>
              <a:t>두 </a:t>
            </a:r>
            <a:r>
              <a:rPr lang="ko-KR" altLang="en-US" dirty="0" err="1"/>
              <a:t>번쨰</a:t>
            </a:r>
            <a:r>
              <a:rPr lang="ko-KR" altLang="en-US" dirty="0"/>
              <a:t> </a:t>
            </a:r>
            <a:r>
              <a:rPr lang="ko-KR" altLang="en-US" dirty="0" err="1"/>
              <a:t>환승</a:t>
            </a:r>
            <a:r>
              <a:rPr lang="ko-KR" altLang="en-US" dirty="0"/>
              <a:t> 시 </a:t>
            </a:r>
            <a:r>
              <a:rPr lang="en-US" altLang="ko-KR" dirty="0"/>
              <a:t>(xx</a:t>
            </a:r>
            <a:r>
              <a:rPr lang="ko-KR" altLang="en-US" dirty="0"/>
              <a:t>원 차감</a:t>
            </a:r>
            <a:r>
              <a:rPr lang="en-US" altLang="ko-KR" dirty="0"/>
              <a:t>), </a:t>
            </a:r>
            <a:r>
              <a:rPr lang="ko-KR" altLang="en-US" dirty="0"/>
              <a:t>내릴 때 </a:t>
            </a:r>
            <a:r>
              <a:rPr lang="en-US" altLang="ko-KR" dirty="0"/>
              <a:t>(xx</a:t>
            </a:r>
            <a:r>
              <a:rPr lang="ko-KR" altLang="en-US" dirty="0"/>
              <a:t>원 추가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77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2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8723863" cy="3588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 개만 설치된 엘리베이터에서 동작 절차를 정리해 봅시다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  (</a:t>
            </a:r>
            <a:r>
              <a:rPr lang="ko-KR" altLang="en-US" dirty="0"/>
              <a:t>가장 효율적으로 엘리베이터가 동작하려면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   =&gt; </a:t>
            </a:r>
            <a:r>
              <a:rPr lang="ko-KR" altLang="en-US" dirty="0"/>
              <a:t>세 가지 이상 상황 가정 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       ex) </a:t>
            </a:r>
            <a:r>
              <a:rPr lang="ko-KR" altLang="en-US" dirty="0"/>
              <a:t>현재 엘리베이터 </a:t>
            </a:r>
            <a:r>
              <a:rPr lang="en-US" altLang="ko-KR" dirty="0"/>
              <a:t>3</a:t>
            </a:r>
            <a:r>
              <a:rPr lang="ko-KR" altLang="en-US" dirty="0"/>
              <a:t>층에 있음</a:t>
            </a:r>
            <a:r>
              <a:rPr lang="en-US" altLang="ko-KR" dirty="0"/>
              <a:t>, 2</a:t>
            </a:r>
            <a:r>
              <a:rPr lang="ko-KR" altLang="en-US" dirty="0"/>
              <a:t>층에서 </a:t>
            </a:r>
            <a:r>
              <a:rPr lang="ko-KR" altLang="en-US" dirty="0" err="1"/>
              <a:t>올라가는것</a:t>
            </a:r>
            <a:r>
              <a:rPr lang="ko-KR" altLang="en-US" dirty="0"/>
              <a:t> 누름</a:t>
            </a:r>
            <a:r>
              <a:rPr lang="en-US" altLang="ko-KR" dirty="0"/>
              <a:t>, 10</a:t>
            </a:r>
            <a:r>
              <a:rPr lang="ko-KR" altLang="en-US" dirty="0"/>
              <a:t>층에서 내려가는 것 누름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엘리베이터가 두 개 설치된 경우 통합 동작 절차를 정리해 봅시다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=&gt; </a:t>
            </a:r>
            <a:r>
              <a:rPr lang="ko-KR" altLang="en-US" dirty="0"/>
              <a:t>두 가지 이상 상황 가정</a:t>
            </a:r>
            <a:endParaRPr lang="en-US" altLang="ko-KR" dirty="0"/>
          </a:p>
          <a:p>
            <a:r>
              <a:rPr lang="en-US" altLang="ko-KR" dirty="0"/>
              <a:t>       ex) </a:t>
            </a:r>
            <a:r>
              <a:rPr lang="ko-KR" altLang="en-US" dirty="0"/>
              <a:t>현재 엘리베이터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층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층에 있음</a:t>
            </a:r>
            <a:endParaRPr lang="en-US" altLang="ko-KR" dirty="0"/>
          </a:p>
          <a:p>
            <a:r>
              <a:rPr lang="en-US" altLang="ko-KR" dirty="0"/>
              <a:t>            1</a:t>
            </a:r>
            <a:r>
              <a:rPr lang="ko-KR" altLang="en-US" dirty="0"/>
              <a:t>층에서 올라가는 것 누름</a:t>
            </a:r>
            <a:r>
              <a:rPr lang="en-US" altLang="ko-KR" dirty="0"/>
              <a:t>, 4</a:t>
            </a:r>
            <a:r>
              <a:rPr lang="ko-KR" altLang="en-US" dirty="0"/>
              <a:t>층에서 내려가는 것 누름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TIP : </a:t>
            </a:r>
            <a:r>
              <a:rPr lang="ko-KR" altLang="en-US" dirty="0"/>
              <a:t>인터넷에서 엘리베이터 알고리즘은 다양하게 소개되고 있음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213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1074420" y="1120140"/>
            <a:ext cx="4034053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이제부터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 C</a:t>
            </a:r>
            <a:r>
              <a:rPr lang="ko-KR" altLang="en-US" dirty="0"/>
              <a:t>언어의 </a:t>
            </a:r>
            <a:r>
              <a:rPr lang="en-US" altLang="ko-KR" dirty="0"/>
              <a:t>Hello World </a:t>
            </a:r>
            <a:r>
              <a:rPr lang="ko-KR" altLang="en-US" dirty="0"/>
              <a:t>를 시작해 봅시다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22036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컴퓨팅적 사고</a:t>
            </a:r>
            <a:r>
              <a:rPr lang="en-US" altLang="ko-KR" sz="1800" dirty="0"/>
              <a:t>?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Computational Thinking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b="0" dirty="0"/>
              <a:t>단편적인 학습에서 벗어나 복합적 사고로 나가는 수단으로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창의적 문제를 해결하는 핵심 능력으로 주목 받고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컴퓨터의 해결 능력인 데이터 </a:t>
            </a:r>
            <a:r>
              <a:rPr lang="ko-KR" altLang="en-US" sz="1200" b="0" dirty="0" err="1"/>
              <a:t>수집ㆍ분석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표현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문제 </a:t>
            </a:r>
            <a:r>
              <a:rPr lang="ko-KR" altLang="en-US" sz="1200" b="0" dirty="0" err="1"/>
              <a:t>분해ㆍ추상화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자동화 등을 사고에 적용시켜 여러 분야에서 문제 해결을 하는 데 사용한다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컴퓨팅적 사고를 활용하는 예로는 컴퓨터 분야에서의 </a:t>
            </a:r>
            <a:r>
              <a:rPr lang="ko-KR" altLang="en-US" sz="1200" b="0" dirty="0" err="1"/>
              <a:t>유비쿼터스</a:t>
            </a:r>
            <a:r>
              <a:rPr lang="ko-KR" altLang="en-US" sz="1200" b="0" dirty="0"/>
              <a:t> 컴퓨팅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바이오 의약 분야에서의 유전자 </a:t>
            </a:r>
            <a:r>
              <a:rPr lang="ko-KR" altLang="en-US" sz="1200" b="0" dirty="0" err="1"/>
              <a:t>치료ㆍ게놈</a:t>
            </a:r>
            <a:r>
              <a:rPr lang="ko-KR" altLang="en-US" sz="1200" b="0" dirty="0"/>
              <a:t> 스캐닝 등이 있다</a:t>
            </a:r>
            <a:r>
              <a:rPr lang="en-US" altLang="ko-KR" sz="1200" b="0" dirty="0"/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b="0" dirty="0"/>
              <a:t>미국은 과학교육 혁신에 컴퓨팅적 사고를 도입하기 위해 </a:t>
            </a:r>
            <a:r>
              <a:rPr lang="ko-KR" altLang="en-US" sz="1200" b="0" dirty="0" err="1"/>
              <a:t>과학ㆍ기술ㆍ공학ㆍ수학</a:t>
            </a:r>
            <a:r>
              <a:rPr lang="en-US" altLang="ko-KR" sz="1200" b="0" dirty="0"/>
              <a:t>(STEM) </a:t>
            </a:r>
            <a:r>
              <a:rPr lang="ko-KR" altLang="en-US" sz="1200" b="0" dirty="0"/>
              <a:t>교육에 막대한 예산을 쏟았고 이 분야에서 </a:t>
            </a:r>
            <a:r>
              <a:rPr lang="en-US" altLang="ko-KR" sz="1200" b="0" dirty="0"/>
              <a:t>100</a:t>
            </a:r>
            <a:r>
              <a:rPr lang="ko-KR" altLang="en-US" sz="1200" b="0" dirty="0"/>
              <a:t>만 명의 교사를 육성할 예정이다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국내에서는 </a:t>
            </a:r>
            <a:r>
              <a:rPr lang="ko-KR" altLang="en-US" sz="1200" b="0" dirty="0" err="1"/>
              <a:t>미래창조과학부와</a:t>
            </a:r>
            <a:r>
              <a:rPr lang="ko-KR" altLang="en-US" sz="1200" b="0" dirty="0"/>
              <a:t> 한국과학창의재단이 </a:t>
            </a:r>
            <a:r>
              <a:rPr lang="en-US" altLang="ko-KR" sz="1200" b="0" dirty="0"/>
              <a:t>2013</a:t>
            </a:r>
            <a:r>
              <a:rPr lang="ko-KR" altLang="en-US" sz="1200" b="0" dirty="0"/>
              <a:t>년 기초연구에 돌입하였으며 </a:t>
            </a:r>
            <a:r>
              <a:rPr lang="en-US" altLang="ko-KR" sz="1200" b="0" dirty="0"/>
              <a:t>2014</a:t>
            </a:r>
            <a:r>
              <a:rPr lang="ko-KR" altLang="en-US" sz="1200" b="0" dirty="0"/>
              <a:t>년 상반기 초기 작업을 마무리하고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이 데이터를 기반으로 </a:t>
            </a:r>
            <a:r>
              <a:rPr lang="ko-KR" altLang="en-US" sz="1200" b="0" dirty="0" err="1"/>
              <a:t>콘텐츠</a:t>
            </a:r>
            <a:r>
              <a:rPr lang="ko-KR" altLang="en-US" sz="1200" b="0" dirty="0"/>
              <a:t> 개발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적용 연구 등을 시작할 예정이다</a:t>
            </a:r>
            <a:r>
              <a:rPr lang="en-US" altLang="ko-KR" sz="1200" b="0" dirty="0"/>
              <a:t>.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b="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/>
              <a:t>출처 </a:t>
            </a:r>
            <a:r>
              <a:rPr lang="en-US" altLang="ko-KR" sz="1200" dirty="0"/>
              <a:t>: [</a:t>
            </a:r>
            <a:r>
              <a:rPr lang="ko-KR" altLang="en-US" sz="1200" dirty="0" err="1"/>
              <a:t>네이버</a:t>
            </a:r>
            <a:r>
              <a:rPr lang="ko-KR" altLang="en-US" sz="1200" dirty="0"/>
              <a:t> 지식백과</a:t>
            </a:r>
            <a:r>
              <a:rPr lang="en-US" altLang="ko-KR" sz="1200" dirty="0"/>
              <a:t>]</a:t>
            </a:r>
            <a:r>
              <a:rPr lang="ko-KR" altLang="en-US" sz="1200" b="0" dirty="0"/>
              <a:t> 컴퓨팅적 사고 </a:t>
            </a:r>
            <a:r>
              <a:rPr lang="en-US" altLang="ko-KR" sz="1200" b="0" dirty="0"/>
              <a:t>[computational thinking] (</a:t>
            </a:r>
            <a:r>
              <a:rPr lang="ko-KR" altLang="en-US" sz="1200" b="0" dirty="0"/>
              <a:t>시사상식사전</a:t>
            </a:r>
            <a:r>
              <a:rPr lang="en-US" altLang="ko-KR" sz="1200" b="0" dirty="0"/>
              <a:t>, </a:t>
            </a:r>
            <a:r>
              <a:rPr lang="ko-KR" altLang="en-US" sz="1200" b="0" dirty="0" err="1"/>
              <a:t>박문각</a:t>
            </a:r>
            <a:r>
              <a:rPr lang="en-US" altLang="ko-KR" sz="1200" b="0" dirty="0"/>
              <a:t>)</a:t>
            </a:r>
          </a:p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컴퓨팅적 사고</a:t>
            </a:r>
            <a:r>
              <a:rPr lang="en-US" altLang="ko-KR" sz="1800" dirty="0"/>
              <a:t>?</a:t>
            </a:r>
          </a:p>
        </p:txBody>
      </p:sp>
      <p:pic>
        <p:nvPicPr>
          <p:cNvPr id="1026" name="Picture 2" descr="Image result for 카카오프렌즈 모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78" y="2078119"/>
            <a:ext cx="2130425" cy="201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7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컴퓨팅적 사고</a:t>
            </a:r>
            <a:r>
              <a:rPr lang="en-US" altLang="ko-KR" sz="1800" dirty="0"/>
              <a:t>?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2568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200" dirty="0"/>
              <a:t>Computational Thinking</a:t>
            </a:r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b="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b="0" dirty="0"/>
              <a:t>한국사람이 쓰는 언어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한국어</a:t>
            </a:r>
            <a:endParaRPr lang="en-US" altLang="ko-KR" sz="1200" b="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b="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b="0" dirty="0" err="1"/>
              <a:t>미쿡</a:t>
            </a:r>
            <a:r>
              <a:rPr lang="ko-KR" altLang="en-US" sz="1200" b="0" dirty="0"/>
              <a:t> 사람이 쓰는 언어</a:t>
            </a:r>
            <a:r>
              <a:rPr lang="en-US" altLang="ko-KR" sz="1200" b="0" dirty="0"/>
              <a:t>? </a:t>
            </a:r>
            <a:r>
              <a:rPr lang="ko-KR" altLang="en-US" sz="1200" b="0" dirty="0"/>
              <a:t>영어</a:t>
            </a:r>
            <a:endParaRPr lang="en-US" altLang="ko-KR" sz="1200" b="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b="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b="0" dirty="0"/>
              <a:t>컴퓨터가 쓰는 언어</a:t>
            </a:r>
            <a:r>
              <a:rPr lang="en-US" altLang="ko-KR" sz="1200" b="0" dirty="0"/>
              <a:t>? C</a:t>
            </a:r>
            <a:r>
              <a:rPr lang="ko-KR" altLang="en-US" sz="1200" b="0" dirty="0"/>
              <a:t>언어</a:t>
            </a:r>
            <a:r>
              <a:rPr lang="en-US" altLang="ko-KR" sz="1200" b="0" dirty="0"/>
              <a:t>???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endParaRPr lang="en-US" altLang="ko-KR" sz="1200" dirty="0"/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539240" y="4120856"/>
            <a:ext cx="5987834" cy="4450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2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일상생활의 모든 것 </a:t>
            </a:r>
            <a:r>
              <a:rPr lang="en-US" altLang="ko-KR" sz="2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=&gt; </a:t>
            </a:r>
            <a:r>
              <a:rPr lang="ko-KR" altLang="en-US" sz="2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컴퓨터가 이해할 수 있도록</a:t>
            </a:r>
            <a:r>
              <a:rPr lang="en-US" altLang="ko-KR" sz="2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..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21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관점의 차이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7" y="1514475"/>
            <a:ext cx="1952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관점의 차이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7" y="1514475"/>
            <a:ext cx="1952625" cy="38290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42" y="1522095"/>
            <a:ext cx="1895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관점의 차이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7" y="1514475"/>
            <a:ext cx="1952625" cy="3829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42" y="1522095"/>
            <a:ext cx="1895475" cy="3800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25" y="1524000"/>
            <a:ext cx="1885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2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헬로</a:t>
            </a:r>
            <a:r>
              <a:rPr lang="ko-KR" altLang="en-US" sz="1800" dirty="0"/>
              <a:t> 월드</a:t>
            </a:r>
            <a:r>
              <a:rPr lang="en-US" altLang="ko-KR" sz="1800" dirty="0"/>
              <a:t>???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1074420" y="1120140"/>
            <a:ext cx="3984360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개발자 들이 많이 하는 말</a:t>
            </a:r>
            <a:r>
              <a:rPr lang="en-US" altLang="ko-KR" dirty="0"/>
              <a:t>.. 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Hello World???</a:t>
            </a:r>
          </a:p>
          <a:p>
            <a:endParaRPr lang="en-US" altLang="ko-KR" dirty="0"/>
          </a:p>
          <a:p>
            <a:r>
              <a:rPr lang="ko-KR" altLang="en-US" dirty="0"/>
              <a:t>심지어 사이트도 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 https://helloworldcollection.github.io/</a:t>
            </a:r>
          </a:p>
        </p:txBody>
      </p:sp>
    </p:spTree>
    <p:extLst>
      <p:ext uri="{BB962C8B-B14F-4D97-AF65-F5344CB8AC3E}">
        <p14:creationId xmlns:p14="http://schemas.microsoft.com/office/powerpoint/2010/main" val="162627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 err="1"/>
              <a:t>헬로</a:t>
            </a:r>
            <a:r>
              <a:rPr lang="ko-KR" altLang="en-US" sz="1800" dirty="0"/>
              <a:t> 월드</a:t>
            </a:r>
            <a:r>
              <a:rPr lang="en-US" altLang="ko-KR" sz="1800" dirty="0"/>
              <a:t>???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1074420" y="1120140"/>
            <a:ext cx="4126451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다양한 프로그래밍 언어의 아주 기본 구조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처음 시작했다는 인증</a:t>
            </a:r>
            <a:r>
              <a:rPr lang="en-US" altLang="ko-KR" dirty="0"/>
              <a:t>~!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42" y="2407920"/>
            <a:ext cx="7075177" cy="34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4405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46730</TotalTime>
  <Words>700</Words>
  <Application>Microsoft Office PowerPoint</Application>
  <PresentationFormat>A4 용지(210x297mm)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0. 컴퓨팅적 사고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김유두</cp:lastModifiedBy>
  <cp:revision>2910</cp:revision>
  <cp:lastPrinted>2015-10-28T04:44:44Z</cp:lastPrinted>
  <dcterms:created xsi:type="dcterms:W3CDTF">2003-10-22T07:02:37Z</dcterms:created>
  <dcterms:modified xsi:type="dcterms:W3CDTF">2022-03-07T23:16:49Z</dcterms:modified>
</cp:coreProperties>
</file>