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59"/>
  </p:notesMasterIdLst>
  <p:sldIdLst>
    <p:sldId id="694" r:id="rId4"/>
    <p:sldId id="977" r:id="rId5"/>
    <p:sldId id="1076" r:id="rId6"/>
    <p:sldId id="1160" r:id="rId7"/>
    <p:sldId id="1161" r:id="rId8"/>
    <p:sldId id="1162" r:id="rId9"/>
    <p:sldId id="1163" r:id="rId10"/>
    <p:sldId id="1164" r:id="rId11"/>
    <p:sldId id="1171" r:id="rId12"/>
    <p:sldId id="1172" r:id="rId13"/>
    <p:sldId id="1173" r:id="rId14"/>
    <p:sldId id="1165" r:id="rId15"/>
    <p:sldId id="1174" r:id="rId16"/>
    <p:sldId id="1175" r:id="rId17"/>
    <p:sldId id="1166" r:id="rId18"/>
    <p:sldId id="1176" r:id="rId19"/>
    <p:sldId id="1167" r:id="rId20"/>
    <p:sldId id="1177" r:id="rId21"/>
    <p:sldId id="1168" r:id="rId22"/>
    <p:sldId id="1178" r:id="rId23"/>
    <p:sldId id="1179" r:id="rId24"/>
    <p:sldId id="1180" r:id="rId25"/>
    <p:sldId id="1181" r:id="rId26"/>
    <p:sldId id="1182" r:id="rId27"/>
    <p:sldId id="1183" r:id="rId28"/>
    <p:sldId id="1184" r:id="rId29"/>
    <p:sldId id="1185" r:id="rId30"/>
    <p:sldId id="1187" r:id="rId31"/>
    <p:sldId id="1188" r:id="rId32"/>
    <p:sldId id="1189" r:id="rId33"/>
    <p:sldId id="1190" r:id="rId34"/>
    <p:sldId id="1191" r:id="rId35"/>
    <p:sldId id="1193" r:id="rId36"/>
    <p:sldId id="1194" r:id="rId37"/>
    <p:sldId id="1192" r:id="rId38"/>
    <p:sldId id="1195" r:id="rId39"/>
    <p:sldId id="1196" r:id="rId40"/>
    <p:sldId id="1197" r:id="rId41"/>
    <p:sldId id="1198" r:id="rId42"/>
    <p:sldId id="1199" r:id="rId43"/>
    <p:sldId id="1200" r:id="rId44"/>
    <p:sldId id="1201" r:id="rId45"/>
    <p:sldId id="1202" r:id="rId46"/>
    <p:sldId id="1203" r:id="rId47"/>
    <p:sldId id="1204" r:id="rId48"/>
    <p:sldId id="1205" r:id="rId49"/>
    <p:sldId id="1206" r:id="rId50"/>
    <p:sldId id="1207" r:id="rId51"/>
    <p:sldId id="1208" r:id="rId52"/>
    <p:sldId id="1209" r:id="rId53"/>
    <p:sldId id="1210" r:id="rId54"/>
    <p:sldId id="1214" r:id="rId55"/>
    <p:sldId id="1215" r:id="rId56"/>
    <p:sldId id="1159" r:id="rId57"/>
    <p:sldId id="984" r:id="rId58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8487" autoAdjust="0"/>
  </p:normalViewPr>
  <p:slideViewPr>
    <p:cSldViewPr snapToGrid="0" snapToObjects="1">
      <p:cViewPr varScale="1">
        <p:scale>
          <a:sx n="127" d="100"/>
          <a:sy n="127" d="100"/>
        </p:scale>
        <p:origin x="624" y="12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viewProps" Target="view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iff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mp"/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tmp"/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tmp"/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tmp"/><Relationship Id="rId2" Type="http://schemas.openxmlformats.org/officeDocument/2006/relationships/image" Target="../media/image64.tmp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tmp"/><Relationship Id="rId2" Type="http://schemas.openxmlformats.org/officeDocument/2006/relationships/image" Target="../media/image66.tmp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tmp"/><Relationship Id="rId2" Type="http://schemas.openxmlformats.org/officeDocument/2006/relationships/image" Target="../media/image68.tmp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tmp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tif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tmp"/><Relationship Id="rId2" Type="http://schemas.openxmlformats.org/officeDocument/2006/relationships/image" Target="../media/image74.tmp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tmp"/><Relationship Id="rId2" Type="http://schemas.openxmlformats.org/officeDocument/2006/relationships/image" Target="../media/image76.tmp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tiff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tiff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3. </a:t>
            </a:r>
            <a:r>
              <a:rPr lang="ko-KR" altLang="en-US" sz="2400" dirty="0"/>
              <a:t>상수 </a:t>
            </a:r>
            <a:r>
              <a:rPr lang="en-US" altLang="ko-KR" sz="2400" dirty="0"/>
              <a:t>&amp; </a:t>
            </a:r>
            <a:r>
              <a:rPr lang="ko-KR" altLang="en-US" sz="2400" dirty="0"/>
              <a:t>사칙연산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err="1">
                <a:solidFill>
                  <a:schemeClr val="tx1"/>
                </a:solidFill>
              </a:rPr>
              <a:t>김유두</a:t>
            </a:r>
            <a:r>
              <a:rPr kumimoji="1" lang="ko-KR" altLang="en-US" dirty="0">
                <a:solidFill>
                  <a:schemeClr val="tx1"/>
                </a:solidFill>
              </a:rPr>
              <a:t>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-C</a:t>
            </a:r>
            <a:r>
              <a:rPr kumimoji="1" lang="ko-KR" altLang="en-US" dirty="0">
                <a:solidFill>
                  <a:schemeClr val="tx1"/>
                </a:solidFill>
              </a:rPr>
              <a:t>언어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상수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정수 </a:t>
            </a:r>
            <a:r>
              <a:rPr lang="ko-KR" altLang="en-US" sz="1600" dirty="0" err="1"/>
              <a:t>리터럴</a:t>
            </a:r>
            <a:r>
              <a:rPr lang="ko-KR" altLang="en-US" sz="1600" dirty="0"/>
              <a:t> 접미사 사용하기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리터럴의</a:t>
            </a:r>
            <a:r>
              <a:rPr lang="ko-KR" altLang="en-US" sz="1200" dirty="0"/>
              <a:t> 크기를 명확하게 표현하기 위해 접미사</a:t>
            </a:r>
            <a:r>
              <a:rPr lang="en-US" altLang="ko-KR" sz="1200" dirty="0"/>
              <a:t>(suffix)</a:t>
            </a:r>
            <a:r>
              <a:rPr lang="ko-KR" altLang="en-US" sz="1200" dirty="0"/>
              <a:t>를 사용할 수도 있음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975030" y="1797921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1600" dirty="0">
                <a:latin typeface="KoPub돋움체_Pro Medium" pitchFamily="18" charset="-127"/>
                <a:ea typeface="KoPub돋움체_Pro Medium" pitchFamily="18" charset="-127"/>
              </a:rPr>
              <a:t>정수 </a:t>
            </a:r>
            <a:r>
              <a:rPr lang="ko-KR" altLang="en-US" sz="1600" dirty="0" err="1">
                <a:latin typeface="KoPub돋움체_Pro Medium" pitchFamily="18" charset="-127"/>
                <a:ea typeface="KoPub돋움체_Pro Medium" pitchFamily="18" charset="-127"/>
              </a:rPr>
              <a:t>리터럴</a:t>
            </a:r>
            <a:r>
              <a:rPr lang="ko-KR" altLang="en-US" sz="1600" dirty="0">
                <a:latin typeface="KoPub돋움체_Pro Medium" pitchFamily="18" charset="-127"/>
                <a:ea typeface="KoPub돋움체_Pro Medium" pitchFamily="18" charset="-127"/>
              </a:rPr>
              <a:t> 접미사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424839"/>
              </p:ext>
            </p:extLst>
          </p:nvPr>
        </p:nvGraphicFramePr>
        <p:xfrm>
          <a:off x="1079324" y="2161646"/>
          <a:ext cx="6762901" cy="23618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9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3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41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800" kern="100" dirty="0">
                          <a:effectLst/>
                          <a:latin typeface="KoPub돋움체_Pro Bold" pitchFamily="18" charset="-127"/>
                          <a:ea typeface="KoPub돋움체_Pro Bold" pitchFamily="18" charset="-127"/>
                        </a:rPr>
                        <a:t>접미사</a:t>
                      </a:r>
                      <a:endParaRPr lang="ko-KR" sz="1800" kern="100" dirty="0">
                        <a:effectLst/>
                        <a:latin typeface="KoPub돋움체_Pro Bold" pitchFamily="18" charset="-127"/>
                        <a:ea typeface="KoPub돋움체_Pro Bold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800" kern="100" dirty="0" err="1">
                          <a:effectLst/>
                          <a:latin typeface="KoPub돋움체_Pro Bold" pitchFamily="18" charset="-127"/>
                          <a:ea typeface="KoPub돋움체_Pro Bold" pitchFamily="18" charset="-127"/>
                        </a:rPr>
                        <a:t>자료형</a:t>
                      </a:r>
                      <a:endParaRPr lang="ko-KR" sz="1800" kern="100" dirty="0">
                        <a:effectLst/>
                        <a:latin typeface="KoPub돋움체_Pro Bold" pitchFamily="18" charset="-127"/>
                        <a:ea typeface="KoPub돋움체_Pro Bold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8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생략</a:t>
                      </a:r>
                      <a:endParaRPr lang="ko-KR" sz="18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l, L</a:t>
                      </a:r>
                      <a:endParaRPr lang="ko-KR" sz="18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u, U</a:t>
                      </a:r>
                      <a:endParaRPr lang="ko-KR" sz="18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unsigned </a:t>
                      </a:r>
                      <a:r>
                        <a:rPr lang="en-US" sz="1800" kern="1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 err="1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ul</a:t>
                      </a:r>
                      <a:r>
                        <a:rPr lang="en-US" sz="18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, UL</a:t>
                      </a:r>
                      <a:endParaRPr lang="ko-KR" sz="18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unsigned long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 err="1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ll</a:t>
                      </a:r>
                      <a:r>
                        <a:rPr lang="en-US" sz="18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, LL</a:t>
                      </a:r>
                      <a:endParaRPr lang="ko-KR" sz="18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 </a:t>
                      </a:r>
                      <a:r>
                        <a:rPr lang="en-US" sz="1800" kern="1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4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 err="1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ull</a:t>
                      </a:r>
                      <a:r>
                        <a:rPr lang="en-US" sz="18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, ULL</a:t>
                      </a:r>
                      <a:endParaRPr lang="ko-KR" sz="18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unsigned long </a:t>
                      </a:r>
                      <a:r>
                        <a:rPr lang="en-US" sz="1800" kern="1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90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상수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정수 </a:t>
            </a:r>
            <a:r>
              <a:rPr lang="ko-KR" altLang="en-US" sz="1600" dirty="0" err="1"/>
              <a:t>리터럴</a:t>
            </a:r>
            <a:r>
              <a:rPr lang="ko-KR" altLang="en-US" sz="1600" dirty="0"/>
              <a:t> 접미사 사용하기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10</a:t>
            </a:r>
            <a:r>
              <a:rPr lang="ko-KR" altLang="en-US" sz="1200" dirty="0"/>
              <a:t>진수뿐만 아니라 </a:t>
            </a:r>
            <a:r>
              <a:rPr lang="en-US" altLang="ko-KR" sz="1200" dirty="0"/>
              <a:t>8</a:t>
            </a:r>
            <a:r>
              <a:rPr lang="ko-KR" altLang="en-US" sz="1200" dirty="0"/>
              <a:t>진수와 </a:t>
            </a:r>
            <a:r>
              <a:rPr lang="en-US" altLang="ko-KR" sz="1200" dirty="0"/>
              <a:t>16</a:t>
            </a:r>
            <a:r>
              <a:rPr lang="ko-KR" altLang="en-US" sz="1200" dirty="0"/>
              <a:t>진수에도 접미사를 사용할 수도 있음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1690159"/>
            <a:ext cx="6797626" cy="2937957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4743727"/>
            <a:ext cx="6797626" cy="120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74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상수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실수 </a:t>
            </a:r>
            <a:r>
              <a:rPr lang="ko-KR" altLang="en-US" sz="1600" dirty="0" err="1"/>
              <a:t>리터럴</a:t>
            </a:r>
            <a:r>
              <a:rPr lang="ko-KR" altLang="en-US" sz="1600" dirty="0"/>
              <a:t> 접미사 사용하기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리터럴은</a:t>
            </a:r>
            <a:r>
              <a:rPr lang="ko-KR" altLang="en-US" sz="1200" dirty="0"/>
              <a:t> 반드시 표기 방법을 지켜야 함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1587404"/>
            <a:ext cx="6797626" cy="426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75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상수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실수 </a:t>
            </a:r>
            <a:r>
              <a:rPr lang="ko-KR" altLang="en-US" sz="1600" dirty="0" err="1"/>
              <a:t>리터럴</a:t>
            </a:r>
            <a:r>
              <a:rPr lang="ko-KR" altLang="en-US" sz="1600" dirty="0"/>
              <a:t> 접미사 사용하기</a:t>
            </a: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1446500"/>
            <a:ext cx="6797626" cy="270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75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상수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실수 </a:t>
            </a:r>
            <a:r>
              <a:rPr lang="ko-KR" altLang="en-US" sz="1600" dirty="0" err="1"/>
              <a:t>리터럴</a:t>
            </a:r>
            <a:r>
              <a:rPr lang="ko-KR" altLang="en-US" sz="1600" dirty="0"/>
              <a:t> 접미사 사용하기</a:t>
            </a: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103618" y="1842354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1600" dirty="0">
                <a:latin typeface="KoPub돋움체_Pro Medium" pitchFamily="18" charset="-127"/>
                <a:ea typeface="KoPub돋움체_Pro Medium" pitchFamily="18" charset="-127"/>
              </a:rPr>
              <a:t>실수 </a:t>
            </a:r>
            <a:r>
              <a:rPr lang="ko-KR" altLang="en-US" sz="1600" dirty="0" err="1">
                <a:latin typeface="KoPub돋움체_Pro Medium" pitchFamily="18" charset="-127"/>
                <a:ea typeface="KoPub돋움체_Pro Medium" pitchFamily="18" charset="-127"/>
              </a:rPr>
              <a:t>리터럴</a:t>
            </a:r>
            <a:r>
              <a:rPr lang="ko-KR" altLang="en-US" sz="1600" dirty="0">
                <a:latin typeface="KoPub돋움체_Pro Medium" pitchFamily="18" charset="-127"/>
                <a:ea typeface="KoPub돋움체_Pro Medium" pitchFamily="18" charset="-127"/>
              </a:rPr>
              <a:t> 접미사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38119"/>
              </p:ext>
            </p:extLst>
          </p:nvPr>
        </p:nvGraphicFramePr>
        <p:xfrm>
          <a:off x="1213249" y="2219251"/>
          <a:ext cx="6757563" cy="14977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8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9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4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800" kern="100" dirty="0">
                          <a:effectLst/>
                          <a:latin typeface="KoPub돋움체_Pro Bold" pitchFamily="18" charset="-127"/>
                          <a:ea typeface="KoPub돋움체_Pro Bold" pitchFamily="18" charset="-127"/>
                        </a:rPr>
                        <a:t>접미사</a:t>
                      </a:r>
                      <a:endParaRPr lang="ko-KR" sz="1800" kern="100" dirty="0">
                        <a:effectLst/>
                        <a:latin typeface="KoPub돋움체_Pro Bold" pitchFamily="18" charset="-127"/>
                        <a:ea typeface="KoPub돋움체_Pro Bold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800" kern="100" dirty="0" err="1">
                          <a:effectLst/>
                          <a:latin typeface="KoPub돋움체_Pro Bold" pitchFamily="18" charset="-127"/>
                          <a:ea typeface="KoPub돋움체_Pro Bold" pitchFamily="18" charset="-127"/>
                        </a:rPr>
                        <a:t>자료형</a:t>
                      </a:r>
                      <a:endParaRPr lang="ko-KR" sz="1800" kern="100" dirty="0">
                        <a:effectLst/>
                        <a:latin typeface="KoPub돋움체_Pro Bold" pitchFamily="18" charset="-127"/>
                        <a:ea typeface="KoPub돋움체_Pro Bold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altLang="ko-KR" sz="18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  <a:cs typeface="+mn-cs"/>
                        </a:rPr>
                        <a:t>f, F</a:t>
                      </a:r>
                      <a:endParaRPr lang="ko-KR" sz="18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altLang="ko-KR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float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altLang="en-US" sz="18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  <a:cs typeface="+mn-cs"/>
                        </a:rPr>
                        <a:t>생략</a:t>
                      </a:r>
                      <a:endParaRPr lang="ko-KR" sz="18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altLang="ko-KR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double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altLang="ko-KR" sz="18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  <a:cs typeface="+mn-cs"/>
                        </a:rPr>
                        <a:t>l,</a:t>
                      </a:r>
                      <a:r>
                        <a:rPr lang="en-US" altLang="ko-KR" sz="1800" kern="100" baseline="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  <a:cs typeface="+mn-cs"/>
                        </a:rPr>
                        <a:t> L</a:t>
                      </a:r>
                      <a:endParaRPr lang="ko-KR" sz="18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altLang="ko-KR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long</a:t>
                      </a:r>
                      <a:r>
                        <a:rPr lang="en-US" altLang="ko-KR" sz="1800" kern="100" baseline="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double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091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상수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연습문제 </a:t>
            </a:r>
            <a:r>
              <a:rPr lang="en-US" altLang="ko-KR" sz="1600" dirty="0"/>
              <a:t>– </a:t>
            </a:r>
            <a:r>
              <a:rPr lang="ko-KR" altLang="en-US" sz="1600" dirty="0" err="1"/>
              <a:t>리터럴</a:t>
            </a:r>
            <a:r>
              <a:rPr lang="ko-KR" altLang="en-US" sz="1600" dirty="0"/>
              <a:t> 사용하기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 소스 코드를 완성하여 </a:t>
            </a:r>
            <a:r>
              <a:rPr lang="en-US" altLang="ko-KR" sz="1200" dirty="0"/>
              <a:t>Hello, world! 8 4.900000e-302</a:t>
            </a:r>
            <a:r>
              <a:rPr lang="ko-KR" altLang="en-US" sz="1200" dirty="0"/>
              <a:t>가 출력되게 만드세요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12" y="1747308"/>
            <a:ext cx="6797626" cy="2268949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12" y="4244443"/>
            <a:ext cx="6797626" cy="7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78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상수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연습문제 </a:t>
            </a:r>
            <a:r>
              <a:rPr lang="en-US" altLang="ko-KR" sz="1600" dirty="0"/>
              <a:t>– </a:t>
            </a:r>
            <a:r>
              <a:rPr lang="ko-KR" altLang="en-US" sz="1600" dirty="0"/>
              <a:t>상수 사용하기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 소스 코드를 완성하여 </a:t>
            </a:r>
            <a:r>
              <a:rPr lang="en-US" altLang="ko-KR" sz="1200" dirty="0"/>
              <a:t>10 3.200000 t</a:t>
            </a:r>
            <a:r>
              <a:rPr lang="ko-KR" altLang="en-US" sz="1200" dirty="0"/>
              <a:t>가 출력되게 만드세요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1627235"/>
            <a:ext cx="6847801" cy="3168385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8" y="4974214"/>
            <a:ext cx="6847801" cy="74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80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표준입력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입력값을</a:t>
            </a:r>
            <a:r>
              <a:rPr lang="ko-KR" altLang="en-US" sz="1600" dirty="0"/>
              <a:t> 변수에 저장하기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Windows</a:t>
            </a:r>
            <a:r>
              <a:rPr lang="ko-KR" altLang="en-US" sz="1200" dirty="0"/>
              <a:t>나 </a:t>
            </a:r>
            <a:r>
              <a:rPr lang="en-US" altLang="ko-KR" sz="1200" dirty="0" err="1"/>
              <a:t>macOS</a:t>
            </a:r>
            <a:r>
              <a:rPr lang="en-US" altLang="ko-KR" sz="1200" dirty="0"/>
              <a:t> </a:t>
            </a:r>
            <a:r>
              <a:rPr lang="ko-KR" altLang="en-US" sz="1200" dirty="0"/>
              <a:t>등의 운영체제는 마우스와 키보드로 입력을 받음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 </a:t>
            </a:r>
            <a:r>
              <a:rPr lang="ko-KR" altLang="en-US" sz="1200" dirty="0"/>
              <a:t>언어를 배울 때는 콘솔</a:t>
            </a:r>
            <a:r>
              <a:rPr lang="en-US" altLang="ko-KR" sz="1200" dirty="0"/>
              <a:t>(</a:t>
            </a:r>
            <a:r>
              <a:rPr lang="ko-KR" altLang="en-US" sz="1200" dirty="0"/>
              <a:t>터미널</a:t>
            </a:r>
            <a:r>
              <a:rPr lang="en-US" altLang="ko-KR" sz="1200" dirty="0"/>
              <a:t>, </a:t>
            </a:r>
            <a:r>
              <a:rPr lang="ko-KR" altLang="en-US" sz="1200" dirty="0"/>
              <a:t>명령 프롬프트</a:t>
            </a:r>
            <a:r>
              <a:rPr lang="en-US" altLang="ko-KR" sz="1200" dirty="0"/>
              <a:t>)</a:t>
            </a:r>
            <a:r>
              <a:rPr lang="ko-KR" altLang="en-US" sz="1200" dirty="0"/>
              <a:t>에서 키보드로 글자만 입출력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콘솔에 입력하는 방식이 표준 입력</a:t>
            </a:r>
            <a:r>
              <a:rPr lang="en-US" altLang="ko-KR" sz="1200" dirty="0"/>
              <a:t>(standard input, </a:t>
            </a:r>
            <a:r>
              <a:rPr lang="en-US" altLang="ko-KR" sz="1200" dirty="0" err="1"/>
              <a:t>stdin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sp>
        <p:nvSpPr>
          <p:cNvPr id="6" name="오른쪽 화살표 5"/>
          <p:cNvSpPr/>
          <p:nvPr/>
        </p:nvSpPr>
        <p:spPr>
          <a:xfrm rot="5400000">
            <a:off x="4243315" y="2915307"/>
            <a:ext cx="288035" cy="293623"/>
          </a:xfrm>
          <a:prstGeom prst="rightArrow">
            <a:avLst/>
          </a:prstGeom>
          <a:solidFill>
            <a:srgbClr val="D075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46563" y="2892841"/>
            <a:ext cx="1222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표준 입력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856" y="3296090"/>
            <a:ext cx="4550954" cy="250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pyrasis\Desktop\c.dojang\images\Unit 40\reference\keybo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099" y="2238792"/>
            <a:ext cx="1044466" cy="53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440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표준입력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입력값을</a:t>
            </a:r>
            <a:r>
              <a:rPr lang="ko-KR" altLang="en-US" sz="1600" dirty="0"/>
              <a:t> 변수에 저장하기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콘솔에 출력하는 방식이 표준 출력</a:t>
            </a:r>
            <a:r>
              <a:rPr lang="en-US" altLang="ko-KR" sz="1200" dirty="0"/>
              <a:t>(standard output, </a:t>
            </a:r>
            <a:r>
              <a:rPr lang="en-US" altLang="ko-KR" sz="1200" dirty="0" err="1"/>
              <a:t>stdout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726681" y="1756297"/>
            <a:ext cx="1746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표준 출력</a:t>
            </a: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9635" y="2418022"/>
            <a:ext cx="5552834" cy="305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659635" y="2605546"/>
            <a:ext cx="5353312" cy="2680948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008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표준입력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정수 </a:t>
            </a:r>
            <a:r>
              <a:rPr lang="ko-KR" altLang="en-US" sz="1600" dirty="0" err="1"/>
              <a:t>입력받기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scanf</a:t>
            </a:r>
            <a:r>
              <a:rPr lang="en-US" altLang="ko-KR" sz="1200" dirty="0"/>
              <a:t>(</a:t>
            </a:r>
            <a:r>
              <a:rPr lang="ko-KR" altLang="en-US" sz="1200" dirty="0"/>
              <a:t>서식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변수의주소</a:t>
            </a:r>
            <a:r>
              <a:rPr lang="en-US" altLang="ko-KR" sz="1200" dirty="0"/>
              <a:t>);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scanf</a:t>
            </a:r>
            <a:r>
              <a:rPr lang="en-US" altLang="ko-KR" sz="1200" dirty="0"/>
              <a:t>(char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_Format, ...);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성공하면 가져온 값의 개수를 반환</a:t>
            </a:r>
            <a:r>
              <a:rPr lang="en-US" altLang="ko-KR" sz="1200" dirty="0"/>
              <a:t>, </a:t>
            </a:r>
            <a:r>
              <a:rPr lang="ko-KR" altLang="en-US" sz="1200" dirty="0"/>
              <a:t>실패하면 </a:t>
            </a:r>
            <a:r>
              <a:rPr lang="en-US" altLang="ko-KR" sz="1200" dirty="0"/>
              <a:t>EOF(-1)</a:t>
            </a:r>
            <a:r>
              <a:rPr lang="ko-KR" altLang="en-US" sz="1200" dirty="0"/>
              <a:t>를 반환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25" y="2319073"/>
            <a:ext cx="5608806" cy="2736898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25" y="5145904"/>
            <a:ext cx="5608806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6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목표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상수의 개념 이해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표준 입력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사칙연산 수행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표준입력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한번에 두 개 정수 </a:t>
            </a:r>
            <a:r>
              <a:rPr lang="ko-KR" altLang="en-US" sz="1600" dirty="0" err="1"/>
              <a:t>입력받기</a:t>
            </a:r>
            <a:endParaRPr lang="en-US" altLang="ko-KR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8" y="1401666"/>
            <a:ext cx="6797626" cy="3616152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8" y="5217389"/>
            <a:ext cx="6797626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77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표준입력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실수 </a:t>
            </a:r>
            <a:r>
              <a:rPr lang="ko-KR" altLang="en-US" sz="1600" dirty="0" err="1"/>
              <a:t>입력받기</a:t>
            </a: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75" y="1295774"/>
            <a:ext cx="6797626" cy="3587892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75" y="5074790"/>
            <a:ext cx="6797626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04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표준입력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실수 </a:t>
            </a:r>
            <a:r>
              <a:rPr lang="ko-KR" altLang="en-US" sz="1600" dirty="0" err="1"/>
              <a:t>입력받기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여기서 변수를 </a:t>
            </a:r>
            <a:r>
              <a:rPr lang="en-US" altLang="ko-KR" sz="1200" dirty="0"/>
              <a:t>double</a:t>
            </a:r>
            <a:r>
              <a:rPr lang="ko-KR" altLang="en-US" sz="1200" dirty="0"/>
              <a:t>로 선언했다면 </a:t>
            </a:r>
            <a:r>
              <a:rPr lang="en-US" altLang="ko-KR" sz="1200" dirty="0" err="1"/>
              <a:t>scanf</a:t>
            </a:r>
            <a:r>
              <a:rPr lang="ko-KR" altLang="en-US" sz="1200" dirty="0"/>
              <a:t>에는 서식 지정자로 </a:t>
            </a:r>
            <a:r>
              <a:rPr lang="en-US" altLang="ko-KR" sz="1200" dirty="0"/>
              <a:t>%lf</a:t>
            </a:r>
            <a:r>
              <a:rPr lang="ko-KR" altLang="en-US" sz="1200" dirty="0"/>
              <a:t>를 넣고</a:t>
            </a:r>
            <a:r>
              <a:rPr lang="en-US" altLang="ko-KR" sz="1200" dirty="0"/>
              <a:t>, </a:t>
            </a:r>
            <a:br>
              <a:rPr lang="en-US" altLang="ko-KR" sz="1200" dirty="0"/>
            </a:br>
            <a:r>
              <a:rPr lang="en-US" altLang="ko-KR" sz="1200" dirty="0"/>
              <a:t>long double</a:t>
            </a:r>
            <a:r>
              <a:rPr lang="ko-KR" altLang="en-US" sz="1200" dirty="0"/>
              <a:t>로 선언했다면 </a:t>
            </a:r>
            <a:r>
              <a:rPr lang="en-US" altLang="ko-KR" sz="1200" dirty="0"/>
              <a:t>%Lf</a:t>
            </a:r>
            <a:r>
              <a:rPr lang="ko-KR" altLang="en-US" sz="1200" dirty="0"/>
              <a:t>를 넣음</a:t>
            </a:r>
            <a:br>
              <a:rPr lang="ko-KR" altLang="en-US" sz="1200" dirty="0"/>
            </a:br>
            <a:r>
              <a:rPr lang="en-US" altLang="ko-KR" sz="1200" dirty="0"/>
              <a:t>(double</a:t>
            </a:r>
            <a:r>
              <a:rPr lang="ko-KR" altLang="en-US" sz="1200" dirty="0"/>
              <a:t>은 </a:t>
            </a:r>
            <a:r>
              <a:rPr lang="en-US" altLang="ko-KR" sz="1200" dirty="0" err="1"/>
              <a:t>printf</a:t>
            </a:r>
            <a:r>
              <a:rPr lang="ko-KR" altLang="en-US" sz="1200" dirty="0"/>
              <a:t>로 출력할 때 </a:t>
            </a:r>
            <a:r>
              <a:rPr lang="en-US" altLang="ko-KR" sz="1200" dirty="0"/>
              <a:t>%f</a:t>
            </a:r>
            <a:r>
              <a:rPr lang="ko-KR" altLang="en-US" sz="1200" dirty="0"/>
              <a:t>를 써도 되지만 </a:t>
            </a:r>
            <a:r>
              <a:rPr lang="en-US" altLang="ko-KR" sz="1200" dirty="0" err="1"/>
              <a:t>scanf</a:t>
            </a:r>
            <a:r>
              <a:rPr lang="ko-KR" altLang="en-US" sz="1200" dirty="0"/>
              <a:t>는 </a:t>
            </a:r>
            <a:r>
              <a:rPr lang="en-US" altLang="ko-KR" sz="1200" dirty="0"/>
              <a:t>%lf</a:t>
            </a:r>
            <a:r>
              <a:rPr lang="ko-KR" altLang="en-US" sz="1200" dirty="0"/>
              <a:t>를 써야 함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10" y="2342921"/>
            <a:ext cx="6763169" cy="134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1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표준입력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문자 </a:t>
            </a:r>
            <a:r>
              <a:rPr lang="ko-KR" altLang="en-US" sz="1600" dirty="0" err="1"/>
              <a:t>입력받기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1301653"/>
            <a:ext cx="6797626" cy="3398813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83" y="4928652"/>
            <a:ext cx="6794429" cy="87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72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표준입력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779919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getchar</a:t>
            </a:r>
            <a:r>
              <a:rPr lang="ko-KR" altLang="en-US" sz="1600" dirty="0"/>
              <a:t>로 문자 입력 받기</a:t>
            </a:r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scanf</a:t>
            </a:r>
            <a:r>
              <a:rPr lang="en-US" altLang="ko-KR" sz="1200" dirty="0"/>
              <a:t> </a:t>
            </a:r>
            <a:r>
              <a:rPr lang="ko-KR" altLang="en-US" sz="1200" dirty="0"/>
              <a:t>함수 대신 </a:t>
            </a:r>
            <a:r>
              <a:rPr lang="en-US" altLang="ko-KR" sz="1200" dirty="0" err="1"/>
              <a:t>getchar</a:t>
            </a:r>
            <a:r>
              <a:rPr lang="en-US" altLang="ko-KR" sz="1200" dirty="0"/>
              <a:t> </a:t>
            </a:r>
            <a:r>
              <a:rPr lang="ko-KR" altLang="en-US" sz="1200" dirty="0"/>
              <a:t>함수를 사용해도 문자를 </a:t>
            </a:r>
            <a:r>
              <a:rPr lang="ko-KR" altLang="en-US" sz="1200" dirty="0" err="1"/>
              <a:t>입력받을</a:t>
            </a:r>
            <a:r>
              <a:rPr lang="ko-KR" altLang="en-US" sz="1200" dirty="0"/>
              <a:t> 수 있음</a:t>
            </a:r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getchar</a:t>
            </a:r>
            <a:r>
              <a:rPr lang="en-US" altLang="ko-KR" sz="1200" dirty="0"/>
              <a:t> </a:t>
            </a:r>
            <a:r>
              <a:rPr lang="ko-KR" altLang="en-US" sz="1200" dirty="0"/>
              <a:t>함수는 표준 입력에서 문자 하나를 </a:t>
            </a:r>
            <a:r>
              <a:rPr lang="ko-KR" altLang="en-US" sz="1200" dirty="0" err="1"/>
              <a:t>입력받은</a:t>
            </a:r>
            <a:r>
              <a:rPr lang="ko-KR" altLang="en-US" sz="1200" dirty="0"/>
              <a:t> 뒤 결과를 반환</a:t>
            </a:r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만약 문자 여러 개를 입력해도 첫 번째 문자만 반환됨</a:t>
            </a:r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50" y="2151929"/>
            <a:ext cx="6797626" cy="2534708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50" y="4928759"/>
            <a:ext cx="6797626" cy="91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72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표준입력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getchar</a:t>
            </a:r>
            <a:r>
              <a:rPr lang="ko-KR" altLang="en-US" sz="1600" dirty="0"/>
              <a:t>로 문자 </a:t>
            </a:r>
            <a:r>
              <a:rPr lang="ko-KR" altLang="en-US" sz="1600" dirty="0" err="1"/>
              <a:t>입력받기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getchar</a:t>
            </a:r>
            <a:r>
              <a:rPr lang="en-US" altLang="ko-KR" sz="1200" dirty="0"/>
              <a:t> </a:t>
            </a:r>
            <a:r>
              <a:rPr lang="ko-KR" altLang="en-US" sz="1200" dirty="0"/>
              <a:t>함수에 대응하는 함수로 </a:t>
            </a:r>
            <a:r>
              <a:rPr lang="en-US" altLang="ko-KR" sz="1200" dirty="0" err="1"/>
              <a:t>putchar</a:t>
            </a:r>
            <a:r>
              <a:rPr lang="ko-KR" altLang="en-US" sz="1200" dirty="0"/>
              <a:t>가 있는데 이 함수는 문자 하나를 화면에 출력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12" y="1628246"/>
            <a:ext cx="6797626" cy="2707529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11" y="4681417"/>
            <a:ext cx="6797627" cy="69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69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표준입력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연습문제 </a:t>
            </a:r>
            <a:r>
              <a:rPr lang="en-US" altLang="ko-KR" sz="1600" dirty="0"/>
              <a:t>– </a:t>
            </a:r>
            <a:r>
              <a:rPr lang="ko-KR" altLang="en-US" sz="1600" dirty="0"/>
              <a:t>한 번에 정수 세 개 </a:t>
            </a:r>
            <a:r>
              <a:rPr lang="ko-KR" altLang="en-US" sz="1600" dirty="0" err="1"/>
              <a:t>입력받기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66" y="1485371"/>
            <a:ext cx="6780393" cy="426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53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표준입력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연습문제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1535324"/>
            <a:ext cx="6797626" cy="14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29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덧셈 뺄셈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덧셈 뺄셈 하기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a + b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a - b</a:t>
            </a: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92" y="2035344"/>
            <a:ext cx="6106342" cy="2977606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36" y="5170103"/>
            <a:ext cx="6106342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20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덧셈 뺄셈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덧셈 뺄셈 하기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75" y="1392142"/>
            <a:ext cx="6106342" cy="3426521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74" y="5046849"/>
            <a:ext cx="6106343" cy="84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8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상수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상수 사용하기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상수는 변하지 않는 값을 뜻함</a:t>
            </a:r>
            <a:r>
              <a:rPr lang="en-US" altLang="ko-KR" sz="1200" dirty="0"/>
              <a:t>(constant)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상수와 </a:t>
            </a:r>
            <a:r>
              <a:rPr lang="ko-KR" altLang="en-US" sz="1200" dirty="0" err="1"/>
              <a:t>리터럴을</a:t>
            </a:r>
            <a:r>
              <a:rPr lang="ko-KR" altLang="en-US" sz="1200" dirty="0"/>
              <a:t> 구분해야 함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리터럴은</a:t>
            </a:r>
            <a:r>
              <a:rPr lang="ko-KR" altLang="en-US" sz="1200" dirty="0"/>
              <a:t> 값 그 자체를 뜻함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상수는 변수처럼 </a:t>
            </a:r>
            <a:r>
              <a:rPr lang="ko-KR" altLang="en-US" sz="1200" dirty="0" err="1"/>
              <a:t>리터럴이</a:t>
            </a:r>
            <a:r>
              <a:rPr lang="ko-KR" altLang="en-US" sz="1200" dirty="0"/>
              <a:t> 저장된 공간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프로그램을 만들 때 변수에 저장된 값을 의도하지 않게 바꿀 가능성이 있음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상수는 값이 의도하지 않게 바뀌는 것을 방지하기 위해 사용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코드의 의도를 명확하게 만들 수 있음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938321" y="2401413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KoPub돋움체_Pro Medium" pitchFamily="18" charset="-127"/>
                <a:ea typeface="KoPub돋움체_Pro Medium" pitchFamily="18" charset="-127"/>
              </a:rPr>
              <a:t>상수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4255075" y="2801523"/>
            <a:ext cx="1" cy="34902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5669850" y="3639522"/>
            <a:ext cx="5080" cy="38482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97964" y="3070457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3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3600" dirty="0">
                <a:solidFill>
                  <a:srgbClr val="953D4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con1</a:t>
            </a:r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 = 10;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40886" y="4006166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KoPub돋움체_Pro Medium" pitchFamily="18" charset="-127"/>
                <a:ea typeface="KoPub돋움체_Pro Medium" pitchFamily="18" charset="-127"/>
              </a:rPr>
              <a:t>리터럴</a:t>
            </a:r>
            <a:endParaRPr lang="ko-KR" altLang="en-US" sz="20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767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덧셈 뺄셈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변수 값 누적</a:t>
            </a:r>
            <a:r>
              <a:rPr lang="en-US" altLang="ko-KR" sz="1600" dirty="0"/>
              <a:t>, </a:t>
            </a:r>
            <a:r>
              <a:rPr lang="ko-KR" altLang="en-US" sz="1600" dirty="0"/>
              <a:t>감소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</a:t>
            </a:r>
            <a:r>
              <a:rPr lang="en-US" altLang="ko-KR" sz="1200" dirty="0"/>
              <a:t>1 = </a:t>
            </a:r>
            <a:r>
              <a:rPr lang="ko-KR" altLang="en-US" sz="1200" dirty="0"/>
              <a:t>변수</a:t>
            </a:r>
            <a:r>
              <a:rPr lang="en-US" altLang="ko-KR" sz="1200" dirty="0"/>
              <a:t>1 + </a:t>
            </a:r>
            <a:r>
              <a:rPr lang="ko-KR" altLang="en-US" sz="1200" dirty="0"/>
              <a:t>값</a:t>
            </a:r>
            <a:r>
              <a:rPr lang="en-US" altLang="ko-KR" sz="1200" dirty="0"/>
              <a:t>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</a:t>
            </a:r>
            <a:r>
              <a:rPr lang="en-US" altLang="ko-KR" sz="1200" dirty="0"/>
              <a:t>1 = </a:t>
            </a:r>
            <a:r>
              <a:rPr lang="ko-KR" altLang="en-US" sz="1200" dirty="0"/>
              <a:t>변수</a:t>
            </a:r>
            <a:r>
              <a:rPr lang="en-US" altLang="ko-KR" sz="1200" dirty="0"/>
              <a:t>1 - </a:t>
            </a:r>
            <a:r>
              <a:rPr lang="ko-KR" altLang="en-US" sz="1200" dirty="0"/>
              <a:t>값</a:t>
            </a:r>
            <a:r>
              <a:rPr lang="en-US" altLang="ko-KR" sz="1200" dirty="0"/>
              <a:t>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24" y="2006768"/>
            <a:ext cx="6106342" cy="334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68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덧셈 뺄셈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변수 값 누적</a:t>
            </a:r>
            <a:r>
              <a:rPr lang="en-US" altLang="ko-KR" sz="1600" dirty="0"/>
              <a:t>, </a:t>
            </a:r>
            <a:r>
              <a:rPr lang="ko-KR" altLang="en-US" sz="1600" dirty="0"/>
              <a:t>감소</a:t>
            </a:r>
            <a:endParaRPr lang="en-US" altLang="ko-KR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31" y="1214809"/>
            <a:ext cx="6106342" cy="921712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1098162" y="2424556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1600" dirty="0">
                <a:latin typeface="KoPub돋움체_Pro Medium" pitchFamily="18" charset="-127"/>
                <a:ea typeface="KoPub돋움체_Pro Medium" pitchFamily="18" charset="-127"/>
              </a:rPr>
              <a:t>변수 하나에서 값을 더하기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06" y="2782396"/>
            <a:ext cx="3649626" cy="298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10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덧셈 뺄셈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하나의 변수에서 값 증가</a:t>
            </a:r>
            <a:r>
              <a:rPr lang="en-US" altLang="ko-KR" sz="1600" dirty="0"/>
              <a:t>/</a:t>
            </a:r>
            <a:r>
              <a:rPr lang="ko-KR" altLang="en-US" sz="1600" dirty="0"/>
              <a:t>감소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 </a:t>
            </a:r>
            <a:r>
              <a:rPr lang="en-US" altLang="ko-KR" sz="1200" dirty="0"/>
              <a:t>+= </a:t>
            </a:r>
            <a:r>
              <a:rPr lang="ko-KR" altLang="en-US" sz="1200" dirty="0"/>
              <a:t>값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 </a:t>
            </a:r>
            <a:r>
              <a:rPr lang="en-US" altLang="ko-KR" sz="1200" dirty="0"/>
              <a:t>-= </a:t>
            </a:r>
            <a:r>
              <a:rPr lang="ko-KR" altLang="en-US" sz="1200" dirty="0"/>
              <a:t>값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793" y="2102475"/>
            <a:ext cx="6102004" cy="3629241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61" y="5827208"/>
            <a:ext cx="6094767" cy="8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47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덧셈 뺄셈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단독 증가</a:t>
            </a:r>
            <a:r>
              <a:rPr lang="en-US" altLang="ko-KR" sz="1600" dirty="0"/>
              <a:t>, </a:t>
            </a:r>
            <a:r>
              <a:rPr lang="ko-KR" altLang="en-US" sz="1600" dirty="0"/>
              <a:t>감소 연산자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 </a:t>
            </a:r>
            <a:r>
              <a:rPr lang="ko-KR" altLang="en-US" sz="1200" dirty="0"/>
              <a:t>언어에서는 </a:t>
            </a:r>
            <a:r>
              <a:rPr lang="en-US" altLang="ko-KR" sz="1200" dirty="0"/>
              <a:t>++, --</a:t>
            </a:r>
            <a:r>
              <a:rPr lang="ko-KR" altLang="en-US" sz="1200" dirty="0"/>
              <a:t>라는 특별한 연산자를 제공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++</a:t>
            </a:r>
            <a:r>
              <a:rPr lang="ko-KR" altLang="en-US" sz="1200" dirty="0"/>
              <a:t>는 값을 </a:t>
            </a:r>
            <a:r>
              <a:rPr lang="en-US" altLang="ko-KR" sz="1200" dirty="0"/>
              <a:t>1 </a:t>
            </a:r>
            <a:r>
              <a:rPr lang="ko-KR" altLang="en-US" sz="1200" dirty="0"/>
              <a:t>증가시키는 연산자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--</a:t>
            </a:r>
            <a:r>
              <a:rPr lang="ko-KR" altLang="en-US" sz="1200" dirty="0"/>
              <a:t>는 값을 </a:t>
            </a:r>
            <a:r>
              <a:rPr lang="en-US" altLang="ko-KR" sz="1200" dirty="0"/>
              <a:t>1 </a:t>
            </a:r>
            <a:r>
              <a:rPr lang="ko-KR" altLang="en-US" sz="1200" dirty="0"/>
              <a:t>감소시키는 연산자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줄여서 증감 연산자라고 부름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증감 연산자는 정수에서 </a:t>
            </a:r>
            <a:r>
              <a:rPr lang="en-US" altLang="ko-KR" sz="1200" dirty="0"/>
              <a:t>1</a:t>
            </a:r>
            <a:r>
              <a:rPr lang="ko-KR" altLang="en-US" sz="1200" dirty="0"/>
              <a:t>을 증가</a:t>
            </a:r>
            <a:r>
              <a:rPr lang="en-US" altLang="ko-KR" sz="1200" dirty="0"/>
              <a:t>, </a:t>
            </a:r>
            <a:r>
              <a:rPr lang="ko-KR" altLang="en-US" sz="1200" dirty="0"/>
              <a:t>감소시킴</a:t>
            </a:r>
            <a:br>
              <a:rPr lang="ko-KR" altLang="en-US" sz="1200" dirty="0"/>
            </a:b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43250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덧셈 뺄셈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단독 증가</a:t>
            </a:r>
            <a:r>
              <a:rPr lang="en-US" altLang="ko-KR" sz="1600" dirty="0"/>
              <a:t>, </a:t>
            </a:r>
            <a:r>
              <a:rPr lang="ko-KR" altLang="en-US" sz="1600" dirty="0"/>
              <a:t>감소 연산자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52" y="1533039"/>
            <a:ext cx="6116502" cy="2801172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52" y="4517885"/>
            <a:ext cx="6116502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63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덧셈 뺄셈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연습문제 </a:t>
            </a:r>
            <a:r>
              <a:rPr lang="en-US" altLang="ko-KR" sz="1600" dirty="0"/>
              <a:t>– </a:t>
            </a:r>
            <a:r>
              <a:rPr lang="ko-KR" altLang="en-US" sz="1600" dirty="0"/>
              <a:t>덧셈 뺄셈하기</a:t>
            </a: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99" y="1381259"/>
            <a:ext cx="6176362" cy="3456420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99" y="4976043"/>
            <a:ext cx="6106342" cy="67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94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곱셈 나눗셈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곱셈 나눗셈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a * b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a / b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25" y="1871341"/>
            <a:ext cx="6106342" cy="3095646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25" y="5126887"/>
            <a:ext cx="6106342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59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곱셈 나눗셈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곱셈 나눗셈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소스 코드에서 정수를 </a:t>
            </a:r>
            <a:r>
              <a:rPr lang="en-US" altLang="ko-KR" sz="1200" dirty="0"/>
              <a:t>0</a:t>
            </a:r>
            <a:r>
              <a:rPr lang="ko-KR" altLang="en-US" sz="1200" dirty="0"/>
              <a:t>으로 직접 나누면 컴파일 에러가 발생</a:t>
            </a:r>
            <a:br>
              <a:rPr lang="ko-KR" altLang="en-US" sz="1200" dirty="0"/>
            </a:b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74" y="1685396"/>
            <a:ext cx="6106342" cy="122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12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곱셈 나눗셈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곱셈 나눗셈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변수에 정수와 </a:t>
            </a:r>
            <a:r>
              <a:rPr lang="en-US" altLang="ko-KR" sz="1200" dirty="0"/>
              <a:t>0</a:t>
            </a:r>
            <a:r>
              <a:rPr lang="ko-KR" altLang="en-US" sz="1200" dirty="0"/>
              <a:t>을 저장해서 나누면 컴파일 에러는 발생하지 않지만 실행을 하면 에러 발생</a:t>
            </a: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362" y="1756376"/>
            <a:ext cx="6106342" cy="2972058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714" y="5068092"/>
            <a:ext cx="6096990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04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곱셈 나눗셈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곱셈 나눗셈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변수에 실수와 </a:t>
            </a:r>
            <a:r>
              <a:rPr lang="en-US" altLang="ko-KR" sz="1200" dirty="0"/>
              <a:t>0.0</a:t>
            </a:r>
            <a:r>
              <a:rPr lang="ko-KR" altLang="en-US" sz="1200" dirty="0"/>
              <a:t>을 저장해서 나누면 결과가 정수와는 조금 다르게 나옴</a:t>
            </a: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50" y="1742546"/>
            <a:ext cx="6097208" cy="3225992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586" y="5171944"/>
            <a:ext cx="6081371" cy="71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3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상수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리터럴</a:t>
            </a:r>
            <a:r>
              <a:rPr lang="ko-KR" altLang="en-US" sz="1600" dirty="0"/>
              <a:t> 사용하기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리터럴은</a:t>
            </a:r>
            <a:r>
              <a:rPr lang="ko-KR" altLang="en-US" sz="1200" dirty="0"/>
              <a:t> 반드시 표기 방법을 지켜야 함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50" y="1621427"/>
            <a:ext cx="6869120" cy="2941014"/>
          </a:xfrm>
          <a:prstGeom prst="rect">
            <a:avLst/>
          </a:prstGeom>
        </p:spPr>
      </p:pic>
      <p:pic>
        <p:nvPicPr>
          <p:cNvPr id="15" name="그림 1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50" y="4779279"/>
            <a:ext cx="6869120" cy="11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13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곱셈 나눗셈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곱셈 나눗셈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</a:t>
            </a:r>
            <a:r>
              <a:rPr lang="en-US" altLang="ko-KR" sz="1200" dirty="0"/>
              <a:t>1 = </a:t>
            </a:r>
            <a:r>
              <a:rPr lang="ko-KR" altLang="en-US" sz="1200" dirty="0"/>
              <a:t>변수</a:t>
            </a:r>
            <a:r>
              <a:rPr lang="en-US" altLang="ko-KR" sz="1200" dirty="0"/>
              <a:t>1 * </a:t>
            </a:r>
            <a:r>
              <a:rPr lang="ko-KR" altLang="en-US" sz="1200" dirty="0"/>
              <a:t>값</a:t>
            </a:r>
            <a:r>
              <a:rPr lang="en-US" altLang="ko-KR" sz="1200" dirty="0"/>
              <a:t>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</a:t>
            </a:r>
            <a:r>
              <a:rPr lang="en-US" altLang="ko-KR" sz="1200" dirty="0"/>
              <a:t>1 = </a:t>
            </a:r>
            <a:r>
              <a:rPr lang="ko-KR" altLang="en-US" sz="1200" dirty="0"/>
              <a:t>변수</a:t>
            </a:r>
            <a:r>
              <a:rPr lang="en-US" altLang="ko-KR" sz="1200" dirty="0"/>
              <a:t>1 / </a:t>
            </a:r>
            <a:r>
              <a:rPr lang="ko-KR" altLang="en-US" sz="1200" dirty="0"/>
              <a:t>값</a:t>
            </a:r>
            <a:r>
              <a:rPr lang="en-US" altLang="ko-KR" sz="1200" dirty="0"/>
              <a:t>;</a:t>
            </a:r>
            <a:br>
              <a:rPr lang="en-US" altLang="ko-KR" sz="1200" dirty="0"/>
            </a:br>
            <a:endParaRPr lang="en-US" altLang="ko-KR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62" y="1957098"/>
            <a:ext cx="5620998" cy="3050454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113" y="5145916"/>
            <a:ext cx="5624047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062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곱셈 나눗셈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곱셈 나눗셈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 *</a:t>
            </a:r>
            <a:r>
              <a:rPr lang="en-US" altLang="ko-KR" sz="1200" dirty="0"/>
              <a:t>= </a:t>
            </a:r>
            <a:r>
              <a:rPr lang="ko-KR" altLang="en-US" sz="1200" dirty="0"/>
              <a:t>값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 </a:t>
            </a:r>
            <a:r>
              <a:rPr lang="en-US" altLang="ko-KR" sz="1200" dirty="0"/>
              <a:t>/= </a:t>
            </a:r>
            <a:r>
              <a:rPr lang="ko-KR" altLang="en-US" sz="1200" dirty="0"/>
              <a:t>값</a:t>
            </a:r>
            <a:br>
              <a:rPr lang="ko-KR" altLang="en-US" sz="1200" dirty="0"/>
            </a:br>
            <a:endParaRPr lang="ko-KR" altLang="en-US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12" y="1823639"/>
            <a:ext cx="5604425" cy="3022211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231" y="4997261"/>
            <a:ext cx="5608806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80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곱셈 나눗셈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연습문제 </a:t>
            </a:r>
            <a:r>
              <a:rPr lang="en-US" altLang="ko-KR" sz="1600" dirty="0"/>
              <a:t>– </a:t>
            </a:r>
            <a:r>
              <a:rPr lang="ko-KR" altLang="en-US" sz="1600" dirty="0"/>
              <a:t>삼각형의 넓이를 구하세요</a:t>
            </a:r>
            <a:r>
              <a:rPr lang="en-US" altLang="ko-KR" sz="1600" dirty="0"/>
              <a:t>.</a:t>
            </a:r>
            <a:endParaRPr lang="en-US" altLang="ko-KR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12" y="1368329"/>
            <a:ext cx="6106342" cy="3225992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57" y="4772914"/>
            <a:ext cx="6077598" cy="68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75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나머지 연산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나머지 연산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 </a:t>
            </a:r>
            <a:r>
              <a:rPr lang="ko-KR" altLang="en-US" sz="1200" dirty="0"/>
              <a:t>언어에서는 사칙 연산 이외에도 나머지 연산을 제공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나머지 연산은 나눗셈과 깊은 관계가 있음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3.75 / 1.5</a:t>
            </a:r>
            <a:r>
              <a:rPr lang="ko-KR" altLang="en-US" sz="1200" dirty="0"/>
              <a:t>처럼 실수끼리 계산을 하면 결과는 실수 </a:t>
            </a:r>
            <a:r>
              <a:rPr lang="en-US" altLang="ko-KR" sz="1200" dirty="0"/>
              <a:t>2.5</a:t>
            </a:r>
            <a:r>
              <a:rPr lang="ko-KR" altLang="en-US" sz="1200" dirty="0"/>
              <a:t>가 나옴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7 / 2</a:t>
            </a:r>
            <a:r>
              <a:rPr lang="ko-KR" altLang="en-US" sz="1200" dirty="0"/>
              <a:t>처럼 정수끼리 나눗셈을 하면 결과는 정수 </a:t>
            </a:r>
            <a:r>
              <a:rPr lang="en-US" altLang="ko-KR" sz="1200" dirty="0"/>
              <a:t>3</a:t>
            </a:r>
            <a:r>
              <a:rPr lang="ko-KR" altLang="en-US" sz="1200" dirty="0"/>
              <a:t>이 나옴</a:t>
            </a:r>
            <a:br>
              <a:rPr lang="ko-KR" altLang="en-US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완전히 나누어 떨어지지 않고 나머지 </a:t>
            </a:r>
            <a:r>
              <a:rPr lang="en-US" altLang="ko-KR" sz="1200" dirty="0"/>
              <a:t>1</a:t>
            </a:r>
            <a:r>
              <a:rPr lang="ko-KR" altLang="en-US" sz="1200" dirty="0"/>
              <a:t>이 남음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정수에서 나머지를 구하는 연산이 나머지 연산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나머지 연산자는 </a:t>
            </a:r>
            <a:r>
              <a:rPr lang="en-US" altLang="ko-KR" sz="1200" dirty="0"/>
              <a:t>%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7 % 2</a:t>
            </a:r>
            <a:r>
              <a:rPr lang="ko-KR" altLang="en-US" sz="1200" dirty="0"/>
              <a:t>의 결과는 </a:t>
            </a:r>
            <a:r>
              <a:rPr lang="en-US" altLang="ko-KR" sz="1200" dirty="0"/>
              <a:t>1</a:t>
            </a:r>
            <a:br>
              <a:rPr lang="en-US" altLang="ko-KR" sz="1200" dirty="0"/>
            </a:br>
            <a:br>
              <a:rPr lang="en-US" altLang="ko-KR" sz="1200" dirty="0"/>
            </a:b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59878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나머지 연산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나머지 연산</a:t>
            </a: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24" y="1351564"/>
            <a:ext cx="6106342" cy="2796782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24" y="4376290"/>
            <a:ext cx="6121067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313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나머지 연산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연습문제 </a:t>
            </a:r>
            <a:r>
              <a:rPr lang="en-US" altLang="ko-KR" sz="1600" dirty="0"/>
              <a:t>– 3</a:t>
            </a:r>
            <a:r>
              <a:rPr lang="ko-KR" altLang="en-US" sz="1600" dirty="0"/>
              <a:t>의 배수인지 확인하기</a:t>
            </a: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99" y="1341973"/>
            <a:ext cx="6106342" cy="3353091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99" y="4856094"/>
            <a:ext cx="6106342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321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자료형</a:t>
            </a:r>
            <a:r>
              <a:rPr lang="ko-KR" altLang="en-US" sz="1800" dirty="0"/>
              <a:t> 변환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자료형의</a:t>
            </a:r>
            <a:r>
              <a:rPr lang="ko-KR" altLang="en-US" sz="1600" dirty="0"/>
              <a:t> 확장 알아보기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실제로 프로그래밍을 할 때는 서로 다른 </a:t>
            </a:r>
            <a:r>
              <a:rPr lang="ko-KR" altLang="en-US" sz="1200" dirty="0" err="1"/>
              <a:t>자료형으로</a:t>
            </a:r>
            <a:r>
              <a:rPr lang="ko-KR" altLang="en-US" sz="1200" dirty="0"/>
              <a:t> 연산을 할 때가 많음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서로 다른 </a:t>
            </a:r>
            <a:r>
              <a:rPr lang="ko-KR" altLang="en-US" sz="1200" dirty="0" err="1"/>
              <a:t>자료형끼리</a:t>
            </a:r>
            <a:r>
              <a:rPr lang="ko-KR" altLang="en-US" sz="1200" dirty="0"/>
              <a:t> 연산을 할 때는 정해진 규칙을 따름</a:t>
            </a:r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509" y="2087274"/>
            <a:ext cx="6116572" cy="316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628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자료형</a:t>
            </a:r>
            <a:r>
              <a:rPr lang="ko-KR" altLang="en-US" sz="1800" dirty="0"/>
              <a:t> 변환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자료형의</a:t>
            </a:r>
            <a:r>
              <a:rPr lang="ko-KR" altLang="en-US" sz="1600" dirty="0"/>
              <a:t> 확장 알아보기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실수가 정수보다 표현 범위가 넓기 때문에 정수와 실수를 함께 연산하면 결과값은 실수로 나옴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22101" y="1837411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1500" dirty="0">
                <a:latin typeface="KoPub돋움체_Pro Medium" pitchFamily="18" charset="-127"/>
                <a:ea typeface="KoPub돋움체_Pro Medium" pitchFamily="18" charset="-127"/>
              </a:rPr>
              <a:t>표현 범위가 넓은 쪽으로 자동 변환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696" y="2189405"/>
            <a:ext cx="4616837" cy="275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219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자료형</a:t>
            </a:r>
            <a:r>
              <a:rPr lang="ko-KR" altLang="en-US" sz="1800" dirty="0"/>
              <a:t> 변환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자료형의</a:t>
            </a:r>
            <a:r>
              <a:rPr lang="ko-KR" altLang="en-US" sz="1600" dirty="0"/>
              <a:t> 확장 알아보기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자료형을</a:t>
            </a:r>
            <a:r>
              <a:rPr lang="ko-KR" altLang="en-US" sz="1200" dirty="0"/>
              <a:t> 섞어서 쓰면 컴파일러에서 암시적 형 변환</a:t>
            </a:r>
            <a:r>
              <a:rPr lang="en-US" altLang="ko-KR" sz="1200" dirty="0"/>
              <a:t>(implicit type conversion)</a:t>
            </a:r>
            <a:r>
              <a:rPr lang="ko-KR" altLang="en-US" sz="1200" dirty="0"/>
              <a:t>을 함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자료형의</a:t>
            </a:r>
            <a:r>
              <a:rPr lang="ko-KR" altLang="en-US" sz="1200" dirty="0"/>
              <a:t> 크기가 큰 쪽</a:t>
            </a:r>
            <a:r>
              <a:rPr lang="en-US" altLang="ko-KR" sz="1200" dirty="0"/>
              <a:t>, </a:t>
            </a:r>
            <a:r>
              <a:rPr lang="ko-KR" altLang="en-US" sz="1200" dirty="0"/>
              <a:t>표현 범위가 넓은 쪽으로 자동 변환됨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형 확장</a:t>
            </a:r>
            <a:r>
              <a:rPr lang="en-US" altLang="ko-KR" sz="1200" dirty="0"/>
              <a:t>(type promotion) : </a:t>
            </a:r>
            <a:r>
              <a:rPr lang="ko-KR" altLang="en-US" sz="1200" dirty="0"/>
              <a:t>값이 버려지지 않고 그대로 보전됨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75" y="2376223"/>
            <a:ext cx="6136816" cy="32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16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자료형</a:t>
            </a:r>
            <a:r>
              <a:rPr lang="ko-KR" altLang="en-US" sz="1800" dirty="0"/>
              <a:t> 변환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자료형의</a:t>
            </a:r>
            <a:r>
              <a:rPr lang="ko-KR" altLang="en-US" sz="1600" dirty="0"/>
              <a:t> 확장 알아보기</a:t>
            </a:r>
            <a:endParaRPr lang="ko-KR" altLang="en-US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12" y="1563591"/>
            <a:ext cx="6106342" cy="126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0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상수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리터럴</a:t>
            </a:r>
            <a:r>
              <a:rPr lang="ko-KR" altLang="en-US" sz="1600" dirty="0"/>
              <a:t> 사용하기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리터럴은</a:t>
            </a:r>
            <a:r>
              <a:rPr lang="ko-KR" altLang="en-US" sz="1200" dirty="0"/>
              <a:t> 반드시 표기 방법을 지켜야 함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27" y="1686309"/>
            <a:ext cx="6820486" cy="2477102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27" y="4391596"/>
            <a:ext cx="6820486" cy="121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44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자료형</a:t>
            </a:r>
            <a:r>
              <a:rPr lang="ko-KR" altLang="en-US" sz="1800" dirty="0"/>
              <a:t> 변환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자료형의</a:t>
            </a:r>
            <a:r>
              <a:rPr lang="ko-KR" altLang="en-US" sz="1600" dirty="0"/>
              <a:t> 축소 알아보기</a:t>
            </a:r>
            <a:endParaRPr lang="ko-KR" altLang="en-US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74" y="1277385"/>
            <a:ext cx="6106342" cy="3261040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44" y="4717019"/>
            <a:ext cx="6106342" cy="70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946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자료형</a:t>
            </a:r>
            <a:r>
              <a:rPr lang="ko-KR" altLang="en-US" sz="1800" dirty="0"/>
              <a:t> 변환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자료형의</a:t>
            </a:r>
            <a:r>
              <a:rPr lang="ko-KR" altLang="en-US" sz="1600" dirty="0"/>
              <a:t> 축소 알아보기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형 축소</a:t>
            </a:r>
            <a:r>
              <a:rPr lang="en-US" altLang="ko-KR" sz="1200" dirty="0"/>
              <a:t>(type demotion) : </a:t>
            </a:r>
            <a:r>
              <a:rPr lang="ko-KR" altLang="en-US" sz="1200" dirty="0" err="1"/>
              <a:t>자료형의</a:t>
            </a:r>
            <a:r>
              <a:rPr lang="ko-KR" altLang="en-US" sz="1200" dirty="0"/>
              <a:t> 크기가 작은 쪽</a:t>
            </a:r>
            <a:r>
              <a:rPr lang="en-US" altLang="ko-KR" sz="1200" dirty="0"/>
              <a:t>, </a:t>
            </a:r>
            <a:r>
              <a:rPr lang="ko-KR" altLang="en-US" sz="1200" dirty="0"/>
              <a:t>표현 범위가 좁은 쪽으로 변환되는 것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형 축소가 일어나면 값의 손실이 일어남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컴파일 경고가 나오지 않게 하려면 형 변환</a:t>
            </a:r>
            <a:r>
              <a:rPr lang="en-US" altLang="ko-KR" sz="1200" dirty="0"/>
              <a:t>(type conversion, type casting)</a:t>
            </a:r>
            <a:r>
              <a:rPr lang="ko-KR" altLang="en-US" sz="1200" dirty="0"/>
              <a:t>을 해야 함</a:t>
            </a:r>
            <a:br>
              <a:rPr lang="ko-KR" altLang="en-US" sz="1200" dirty="0"/>
            </a:br>
            <a:br>
              <a:rPr lang="ko-KR" altLang="en-US" sz="1200" dirty="0"/>
            </a:br>
            <a:endParaRPr lang="ko-KR" altLang="en-US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19" y="2399578"/>
            <a:ext cx="6106342" cy="3341206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24" y="5888329"/>
            <a:ext cx="6106342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313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자료형</a:t>
            </a:r>
            <a:r>
              <a:rPr lang="ko-KR" altLang="en-US" sz="1800" dirty="0"/>
              <a:t> 변환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자료형의</a:t>
            </a:r>
            <a:r>
              <a:rPr lang="ko-KR" altLang="en-US" sz="1600" dirty="0"/>
              <a:t> 축소 알아보기</a:t>
            </a:r>
            <a:endParaRPr lang="ko-KR" altLang="en-US" sz="12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226751" y="1530515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1500" dirty="0">
                <a:latin typeface="KoPub돋움체_Pro Medium" pitchFamily="18" charset="-127"/>
                <a:ea typeface="KoPub돋움체_Pro Medium" pitchFamily="18" charset="-127"/>
              </a:rPr>
              <a:t>정수 </a:t>
            </a:r>
            <a:r>
              <a:rPr lang="ko-KR" altLang="en-US" sz="1500" dirty="0" err="1">
                <a:latin typeface="KoPub돋움체_Pro Medium" pitchFamily="18" charset="-127"/>
                <a:ea typeface="KoPub돋움체_Pro Medium" pitchFamily="18" charset="-127"/>
              </a:rPr>
              <a:t>자료형의</a:t>
            </a:r>
            <a:r>
              <a:rPr lang="ko-KR" altLang="en-US" sz="1500" dirty="0">
                <a:latin typeface="KoPub돋움체_Pro Medium" pitchFamily="18" charset="-127"/>
                <a:ea typeface="KoPub돋움체_Pro Medium" pitchFamily="18" charset="-127"/>
              </a:rPr>
              <a:t> 형 축소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05" y="1826589"/>
            <a:ext cx="5392957" cy="299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764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자료형</a:t>
            </a:r>
            <a:r>
              <a:rPr lang="ko-KR" altLang="en-US" sz="1800" dirty="0"/>
              <a:t> 변환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자료형의</a:t>
            </a:r>
            <a:r>
              <a:rPr lang="ko-KR" altLang="en-US" sz="1600" dirty="0"/>
              <a:t> 축소 알아보기</a:t>
            </a:r>
            <a:endParaRPr lang="ko-KR" altLang="en-US" sz="12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098163" y="1816004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1500" dirty="0" err="1">
                <a:latin typeface="KoPub돋움체_Pro Medium" pitchFamily="18" charset="-127"/>
                <a:ea typeface="KoPub돋움체_Pro Medium" pitchFamily="18" charset="-127"/>
              </a:rPr>
              <a:t>자료형의</a:t>
            </a:r>
            <a:r>
              <a:rPr lang="ko-KR" altLang="en-US" sz="1500" dirty="0">
                <a:latin typeface="KoPub돋움체_Pro Medium" pitchFamily="18" charset="-127"/>
                <a:ea typeface="KoPub돋움체_Pro Medium" pitchFamily="18" charset="-127"/>
              </a:rPr>
              <a:t> 형 축소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34" y="2161646"/>
            <a:ext cx="6915741" cy="126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330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오늘의 과제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56890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eriod"/>
            </a:pPr>
            <a:r>
              <a:rPr lang="ko-KR" altLang="en-US" sz="1200" dirty="0"/>
              <a:t>오늘 수업 내용 요약 </a:t>
            </a:r>
            <a:r>
              <a:rPr lang="en-US" altLang="ko-KR" sz="1200" dirty="0"/>
              <a:t>PPT 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eriod"/>
            </a:pPr>
            <a:r>
              <a:rPr lang="en-US" altLang="ko-KR" sz="1200" dirty="0"/>
              <a:t>PPT</a:t>
            </a:r>
            <a:r>
              <a:rPr lang="ko-KR" altLang="en-US" sz="1200" dirty="0"/>
              <a:t>에 있는 실습 모두 해보기 </a:t>
            </a:r>
            <a:r>
              <a:rPr lang="en-US" altLang="ko-KR" sz="1200" dirty="0"/>
              <a:t>and </a:t>
            </a:r>
            <a:r>
              <a:rPr lang="ko-KR" altLang="en-US" sz="1200" dirty="0"/>
              <a:t>연습문제도 풀기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eriod"/>
            </a:pPr>
            <a:r>
              <a:rPr lang="ko-KR" altLang="en-US" sz="1200" dirty="0"/>
              <a:t>다음과 같이 </a:t>
            </a:r>
            <a:r>
              <a:rPr lang="en-US" altLang="ko-KR" sz="1200" dirty="0"/>
              <a:t>A, B, C </a:t>
            </a:r>
            <a:r>
              <a:rPr lang="ko-KR" altLang="en-US" sz="1200" dirty="0"/>
              <a:t>세 개의 숫자를 입력 받아</a:t>
            </a:r>
            <a:r>
              <a:rPr lang="en-US" altLang="ko-KR" sz="1200" dirty="0"/>
              <a:t>, </a:t>
            </a:r>
            <a:r>
              <a:rPr lang="ko-KR" altLang="en-US" sz="1200" dirty="0"/>
              <a:t>다음을 계산하는 프로그램을 작성하시오</a:t>
            </a:r>
            <a:r>
              <a:rPr lang="en-US" altLang="ko-KR" sz="1200" dirty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(A, B, C </a:t>
            </a:r>
            <a:r>
              <a:rPr lang="ko-KR" altLang="en-US" sz="1200" dirty="0"/>
              <a:t>각 숫자가 짝수이면 </a:t>
            </a:r>
            <a:r>
              <a:rPr lang="en-US" altLang="ko-KR" sz="1200" dirty="0"/>
              <a:t>0, </a:t>
            </a:r>
            <a:r>
              <a:rPr lang="ko-KR" altLang="en-US" sz="1200" dirty="0"/>
              <a:t>홀수이면 </a:t>
            </a:r>
            <a:r>
              <a:rPr lang="en-US" altLang="ko-KR" sz="1200" dirty="0"/>
              <a:t>1 </a:t>
            </a:r>
            <a:r>
              <a:rPr lang="ko-KR" altLang="en-US" sz="1200" dirty="0"/>
              <a:t>출력</a:t>
            </a:r>
            <a:r>
              <a:rPr lang="en-US" altLang="ko-KR" sz="1200" dirty="0"/>
              <a:t>, A B C</a:t>
            </a:r>
            <a:r>
              <a:rPr lang="ko-KR" altLang="en-US" sz="1200" dirty="0"/>
              <a:t>값의 합</a:t>
            </a:r>
            <a:r>
              <a:rPr lang="en-US" altLang="ko-KR" sz="1200" dirty="0"/>
              <a:t>, </a:t>
            </a:r>
            <a:r>
              <a:rPr lang="ko-KR" altLang="en-US" sz="1200" dirty="0"/>
              <a:t>차</a:t>
            </a:r>
            <a:r>
              <a:rPr lang="en-US" altLang="ko-KR" sz="1200" dirty="0"/>
              <a:t>, </a:t>
            </a:r>
            <a:r>
              <a:rPr lang="ko-KR" altLang="en-US" sz="1200" dirty="0"/>
              <a:t>곱 출력</a:t>
            </a:r>
            <a:r>
              <a:rPr lang="en-US" altLang="ko-KR" sz="12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</a:t>
            </a:r>
            <a:r>
              <a:rPr lang="ko-KR" altLang="en-US" sz="1200" dirty="0"/>
              <a:t>  예</a:t>
            </a:r>
            <a:r>
              <a:rPr lang="en-US" altLang="ko-KR" sz="1200" dirty="0"/>
              <a:t>)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A</a:t>
            </a:r>
            <a:r>
              <a:rPr lang="ko-KR" altLang="en-US" sz="1200" dirty="0"/>
              <a:t>를 입력 </a:t>
            </a:r>
            <a:r>
              <a:rPr lang="en-US" altLang="ko-KR" sz="1200" dirty="0"/>
              <a:t>: 10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B</a:t>
            </a:r>
            <a:r>
              <a:rPr lang="ko-KR" altLang="en-US" sz="1200" dirty="0"/>
              <a:t>를 입력 </a:t>
            </a:r>
            <a:r>
              <a:rPr lang="en-US" altLang="ko-KR" sz="1200" dirty="0"/>
              <a:t>: 25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C</a:t>
            </a:r>
            <a:r>
              <a:rPr lang="ko-KR" altLang="en-US" sz="1200" dirty="0"/>
              <a:t>를 입력 </a:t>
            </a:r>
            <a:r>
              <a:rPr lang="en-US" altLang="ko-KR" sz="1200" dirty="0"/>
              <a:t>: 30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A</a:t>
            </a:r>
            <a:r>
              <a:rPr lang="ko-KR" altLang="en-US" sz="1200" dirty="0"/>
              <a:t>의 짝</a:t>
            </a:r>
            <a:r>
              <a:rPr lang="en-US" altLang="ko-KR" sz="1200" dirty="0"/>
              <a:t>/</a:t>
            </a:r>
            <a:r>
              <a:rPr lang="ko-KR" altLang="en-US" sz="1200" dirty="0"/>
              <a:t>홀 확인 </a:t>
            </a:r>
            <a:r>
              <a:rPr lang="en-US" altLang="ko-KR" sz="1200" dirty="0"/>
              <a:t>: 0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B</a:t>
            </a:r>
            <a:r>
              <a:rPr lang="ko-KR" altLang="en-US" sz="1200" dirty="0"/>
              <a:t>의 짝</a:t>
            </a:r>
            <a:r>
              <a:rPr lang="en-US" altLang="ko-KR" sz="1200" dirty="0"/>
              <a:t>/</a:t>
            </a:r>
            <a:r>
              <a:rPr lang="ko-KR" altLang="en-US" sz="1200" dirty="0"/>
              <a:t>홀 확인 </a:t>
            </a:r>
            <a:r>
              <a:rPr lang="en-US" altLang="ko-KR" sz="1200" dirty="0"/>
              <a:t>: 1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C</a:t>
            </a:r>
            <a:r>
              <a:rPr lang="ko-KR" altLang="en-US" sz="1200" dirty="0"/>
              <a:t>의 짝</a:t>
            </a:r>
            <a:r>
              <a:rPr lang="en-US" altLang="ko-KR" sz="1200" dirty="0"/>
              <a:t>/</a:t>
            </a:r>
            <a:r>
              <a:rPr lang="ko-KR" altLang="en-US" sz="1200" dirty="0"/>
              <a:t>홀 확인 </a:t>
            </a:r>
            <a:r>
              <a:rPr lang="en-US" altLang="ko-KR" sz="1200" dirty="0"/>
              <a:t>: 0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A + B + C = 10 + 25 + 30 = 65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A – B – C = 10 – 25 – 30 = -45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A * B * C = 10 * 25 * 30 = 7500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* </a:t>
            </a:r>
            <a:r>
              <a:rPr lang="ko-KR" altLang="en-US" sz="1200" dirty="0"/>
              <a:t>과제 제출 방법 </a:t>
            </a:r>
            <a:r>
              <a:rPr lang="en-US" altLang="ko-KR" sz="1200" dirty="0"/>
              <a:t>: PPT</a:t>
            </a:r>
            <a:r>
              <a:rPr lang="ko-KR" altLang="en-US" sz="1200" dirty="0"/>
              <a:t>로 소스코드</a:t>
            </a:r>
            <a:r>
              <a:rPr lang="en-US" altLang="ko-KR" sz="1200" dirty="0"/>
              <a:t>, </a:t>
            </a:r>
            <a:r>
              <a:rPr lang="ko-KR" altLang="en-US" sz="1200" dirty="0"/>
              <a:t>결과화면 첨부해서 </a:t>
            </a:r>
            <a:r>
              <a:rPr lang="en-US" altLang="ko-KR" sz="1200" dirty="0"/>
              <a:t>NAS</a:t>
            </a:r>
            <a:r>
              <a:rPr lang="ko-KR" altLang="en-US" sz="1200" dirty="0"/>
              <a:t>의 본인 폴더에 업로드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5905209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Q &amp; A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3368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질문 있나요</a:t>
            </a:r>
            <a:r>
              <a:rPr lang="en-US" altLang="ko-KR" sz="12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상수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상수 사용하기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const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자료형</a:t>
            </a:r>
            <a:r>
              <a:rPr lang="ko-KR" altLang="en-US" sz="1200" dirty="0"/>
              <a:t> 상수이름 </a:t>
            </a:r>
            <a:r>
              <a:rPr lang="en-US" altLang="ko-KR" sz="1200" dirty="0"/>
              <a:t>= </a:t>
            </a:r>
            <a:r>
              <a:rPr lang="ko-KR" altLang="en-US" sz="1200" dirty="0"/>
              <a:t>값</a:t>
            </a:r>
            <a:r>
              <a:rPr lang="en-US" altLang="ko-KR" sz="1200" dirty="0"/>
              <a:t>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1704903"/>
            <a:ext cx="6797626" cy="2822743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49" y="4755832"/>
            <a:ext cx="6792564" cy="75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1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상수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상수 사용하기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const</a:t>
            </a:r>
            <a:r>
              <a:rPr lang="ko-KR" altLang="en-US" sz="1200" dirty="0"/>
              <a:t>를 붙여서 상수가 된 상태에서 값을 할당하는 경우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6" y="1773010"/>
            <a:ext cx="6797626" cy="3070032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42" y="5087271"/>
            <a:ext cx="6797627" cy="64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1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상수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정수 </a:t>
            </a:r>
            <a:r>
              <a:rPr lang="ko-KR" altLang="en-US" sz="1600" dirty="0" err="1"/>
              <a:t>리터럴</a:t>
            </a:r>
            <a:r>
              <a:rPr lang="ko-KR" altLang="en-US" sz="1600" dirty="0"/>
              <a:t> 접미사 사용하기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리터럴의</a:t>
            </a:r>
            <a:r>
              <a:rPr lang="ko-KR" altLang="en-US" sz="1200" dirty="0"/>
              <a:t> 크기를 명확하게 표현하기 위해 접미사</a:t>
            </a:r>
            <a:r>
              <a:rPr lang="en-US" altLang="ko-KR" sz="1200" dirty="0"/>
              <a:t>(suffix)</a:t>
            </a:r>
            <a:r>
              <a:rPr lang="ko-KR" altLang="en-US" sz="1200" dirty="0"/>
              <a:t>를 사용할 수도 있음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50" y="1833033"/>
            <a:ext cx="6797626" cy="357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4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상수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정수 </a:t>
            </a:r>
            <a:r>
              <a:rPr lang="ko-KR" altLang="en-US" sz="1600" dirty="0" err="1"/>
              <a:t>리터럴</a:t>
            </a:r>
            <a:r>
              <a:rPr lang="ko-KR" altLang="en-US" sz="1600" dirty="0"/>
              <a:t> 접미사 사용하기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리터럴의</a:t>
            </a:r>
            <a:r>
              <a:rPr lang="ko-KR" altLang="en-US" sz="1200" dirty="0"/>
              <a:t> 크기를 명확하게 표현하기 위해 접미사</a:t>
            </a:r>
            <a:r>
              <a:rPr lang="en-US" altLang="ko-KR" sz="1200" dirty="0"/>
              <a:t>(suffix)</a:t>
            </a:r>
            <a:r>
              <a:rPr lang="ko-KR" altLang="en-US" sz="1200" dirty="0"/>
              <a:t>를 사용할 수도 있음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99" y="1832843"/>
            <a:ext cx="6797627" cy="167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56611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47244</TotalTime>
  <Words>1306</Words>
  <Application>Microsoft Office PowerPoint</Application>
  <PresentationFormat>A4 용지(210x297mm)</PresentationFormat>
  <Paragraphs>305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55</vt:i4>
      </vt:variant>
    </vt:vector>
  </HeadingPairs>
  <TitlesOfParts>
    <vt:vector size="67" baseType="lpstr">
      <vt:lpstr>D2Coding</vt:lpstr>
      <vt:lpstr>KoPub돋움체_Pro Bold</vt:lpstr>
      <vt:lpstr>KoPub돋움체_Pro Medium</vt:lpstr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3. 상수 &amp; 사칙연산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김유두</cp:lastModifiedBy>
  <cp:revision>3004</cp:revision>
  <cp:lastPrinted>2015-10-28T04:44:44Z</cp:lastPrinted>
  <dcterms:created xsi:type="dcterms:W3CDTF">2003-10-22T07:02:37Z</dcterms:created>
  <dcterms:modified xsi:type="dcterms:W3CDTF">2022-03-10T23:07:20Z</dcterms:modified>
</cp:coreProperties>
</file>